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1"/>
  </p:handoutMasterIdLst>
  <p:sldIdLst>
    <p:sldId id="256" r:id="rId2"/>
    <p:sldId id="257" r:id="rId3"/>
    <p:sldId id="258" r:id="rId4"/>
    <p:sldId id="259" r:id="rId5"/>
    <p:sldId id="260" r:id="rId6"/>
    <p:sldId id="262" r:id="rId7"/>
    <p:sldId id="261" r:id="rId8"/>
    <p:sldId id="263" r:id="rId9"/>
    <p:sldId id="264" r:id="rId10"/>
    <p:sldId id="265" r:id="rId11"/>
    <p:sldId id="271" r:id="rId12"/>
    <p:sldId id="270" r:id="rId13"/>
    <p:sldId id="272" r:id="rId14"/>
    <p:sldId id="273" r:id="rId15"/>
    <p:sldId id="274" r:id="rId16"/>
    <p:sldId id="266" r:id="rId17"/>
    <p:sldId id="267" r:id="rId18"/>
    <p:sldId id="276" r:id="rId19"/>
    <p:sldId id="268" r:id="rId20"/>
    <p:sldId id="269" r:id="rId21"/>
    <p:sldId id="275" r:id="rId22"/>
    <p:sldId id="277" r:id="rId23"/>
    <p:sldId id="282" r:id="rId24"/>
    <p:sldId id="283" r:id="rId25"/>
    <p:sldId id="284" r:id="rId26"/>
    <p:sldId id="278" r:id="rId27"/>
    <p:sldId id="281" r:id="rId28"/>
    <p:sldId id="280" r:id="rId29"/>
    <p:sldId id="279"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55" d="100"/>
          <a:sy n="55" d="100"/>
        </p:scale>
        <p:origin x="-946" y="-6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65C84BE-044E-4774-9DC6-5614334A6735}" type="datetimeFigureOut">
              <a:rPr lang="en-US" smtClean="0"/>
              <a:pPr/>
              <a:t>9/30/2009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02285F6-8B54-43CC-8F9C-67D8F9CC2520}"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D3D1E57-5FE5-44EF-94E1-27ADF7BB87C2}" type="datetimeFigureOut">
              <a:rPr lang="en-US" smtClean="0"/>
              <a:pPr/>
              <a:t>9/30/2009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ABC6CF-C1C9-45A0-9A02-E43C1F7A7CC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D3D1E57-5FE5-44EF-94E1-27ADF7BB87C2}" type="datetimeFigureOut">
              <a:rPr lang="en-US" smtClean="0"/>
              <a:pPr/>
              <a:t>9/30/2009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ABC6CF-C1C9-45A0-9A02-E43C1F7A7CC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D3D1E57-5FE5-44EF-94E1-27ADF7BB87C2}" type="datetimeFigureOut">
              <a:rPr lang="en-US" smtClean="0"/>
              <a:pPr/>
              <a:t>9/30/2009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ABC6CF-C1C9-45A0-9A02-E43C1F7A7CC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D3D1E57-5FE5-44EF-94E1-27ADF7BB87C2}" type="datetimeFigureOut">
              <a:rPr lang="en-US" smtClean="0"/>
              <a:pPr/>
              <a:t>9/30/2009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ABC6CF-C1C9-45A0-9A02-E43C1F7A7CC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D3D1E57-5FE5-44EF-94E1-27ADF7BB87C2}" type="datetimeFigureOut">
              <a:rPr lang="en-US" smtClean="0"/>
              <a:pPr/>
              <a:t>9/30/2009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ABC6CF-C1C9-45A0-9A02-E43C1F7A7CC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D3D1E57-5FE5-44EF-94E1-27ADF7BB87C2}" type="datetimeFigureOut">
              <a:rPr lang="en-US" smtClean="0"/>
              <a:pPr/>
              <a:t>9/30/2009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ABC6CF-C1C9-45A0-9A02-E43C1F7A7CC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D3D1E57-5FE5-44EF-94E1-27ADF7BB87C2}" type="datetimeFigureOut">
              <a:rPr lang="en-US" smtClean="0"/>
              <a:pPr/>
              <a:t>9/30/2009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ABC6CF-C1C9-45A0-9A02-E43C1F7A7CC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D3D1E57-5FE5-44EF-94E1-27ADF7BB87C2}" type="datetimeFigureOut">
              <a:rPr lang="en-US" smtClean="0"/>
              <a:pPr/>
              <a:t>9/30/2009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ABC6CF-C1C9-45A0-9A02-E43C1F7A7CC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3D1E57-5FE5-44EF-94E1-27ADF7BB87C2}" type="datetimeFigureOut">
              <a:rPr lang="en-US" smtClean="0"/>
              <a:pPr/>
              <a:t>9/30/2009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BABC6CF-C1C9-45A0-9A02-E43C1F7A7CC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D3D1E57-5FE5-44EF-94E1-27ADF7BB87C2}" type="datetimeFigureOut">
              <a:rPr lang="en-US" smtClean="0"/>
              <a:pPr/>
              <a:t>9/30/2009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ABC6CF-C1C9-45A0-9A02-E43C1F7A7CC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D3D1E57-5FE5-44EF-94E1-27ADF7BB87C2}" type="datetimeFigureOut">
              <a:rPr lang="en-US" smtClean="0"/>
              <a:pPr/>
              <a:t>9/30/2009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ABC6CF-C1C9-45A0-9A02-E43C1F7A7CC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3D1E57-5FE5-44EF-94E1-27ADF7BB87C2}" type="datetimeFigureOut">
              <a:rPr lang="en-US" smtClean="0"/>
              <a:pPr/>
              <a:t>9/30/2009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ABC6CF-C1C9-45A0-9A02-E43C1F7A7CC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304800"/>
            <a:ext cx="7772400" cy="1466850"/>
          </a:xfrm>
        </p:spPr>
        <p:txBody>
          <a:bodyPr/>
          <a:lstStyle/>
          <a:p>
            <a:r>
              <a:rPr lang="en-US" dirty="0" smtClean="0"/>
              <a:t>“Pray the Lord ….send forth Laborers”</a:t>
            </a:r>
            <a:endParaRPr lang="en-US" dirty="0"/>
          </a:p>
        </p:txBody>
      </p:sp>
      <p:sp>
        <p:nvSpPr>
          <p:cNvPr id="3" name="Subtitle 2"/>
          <p:cNvSpPr>
            <a:spLocks noGrp="1"/>
          </p:cNvSpPr>
          <p:nvPr>
            <p:ph type="subTitle" idx="1"/>
          </p:nvPr>
        </p:nvSpPr>
        <p:spPr>
          <a:xfrm>
            <a:off x="457200" y="2286000"/>
            <a:ext cx="8153400" cy="3886200"/>
          </a:xfrm>
        </p:spPr>
        <p:txBody>
          <a:bodyPr/>
          <a:lstStyle/>
          <a:p>
            <a:endParaRPr lang="en-US" dirty="0"/>
          </a:p>
        </p:txBody>
      </p:sp>
      <p:pic>
        <p:nvPicPr>
          <p:cNvPr id="1026" name="Picture 2" descr="C:\Users\Church\Pictures\Microsoft Clip Organizer\j0427755.jpg"/>
          <p:cNvPicPr>
            <a:picLocks noChangeAspect="1" noChangeArrowheads="1"/>
          </p:cNvPicPr>
          <p:nvPr/>
        </p:nvPicPr>
        <p:blipFill>
          <a:blip r:embed="rId2"/>
          <a:srcRect/>
          <a:stretch>
            <a:fillRect/>
          </a:stretch>
        </p:blipFill>
        <p:spPr bwMode="auto">
          <a:xfrm>
            <a:off x="304800" y="2209800"/>
            <a:ext cx="8458200" cy="403860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“Pray the Lord ….send forth Laborers”</a:t>
            </a:r>
            <a:endParaRPr lang="en-US" dirty="0"/>
          </a:p>
        </p:txBody>
      </p:sp>
      <p:sp>
        <p:nvSpPr>
          <p:cNvPr id="3" name="Content Placeholder 2"/>
          <p:cNvSpPr>
            <a:spLocks noGrp="1"/>
          </p:cNvSpPr>
          <p:nvPr>
            <p:ph idx="1"/>
          </p:nvPr>
        </p:nvSpPr>
        <p:spPr>
          <a:xfrm>
            <a:off x="304800" y="1600200"/>
            <a:ext cx="8610600" cy="4953000"/>
          </a:xfrm>
        </p:spPr>
        <p:txBody>
          <a:bodyPr>
            <a:normAutofit fontScale="92500" lnSpcReduction="20000"/>
          </a:bodyPr>
          <a:lstStyle/>
          <a:p>
            <a:pPr>
              <a:buNone/>
            </a:pPr>
            <a:r>
              <a:rPr lang="en-US" dirty="0" smtClean="0"/>
              <a:t>   3. </a:t>
            </a:r>
            <a:r>
              <a:rPr lang="en-US" b="1" dirty="0" smtClean="0">
                <a:solidFill>
                  <a:srgbClr val="0000FF"/>
                </a:solidFill>
              </a:rPr>
              <a:t>The </a:t>
            </a:r>
            <a:r>
              <a:rPr lang="en-US" b="1" u="sng" dirty="0" smtClean="0">
                <a:solidFill>
                  <a:srgbClr val="0000FF"/>
                </a:solidFill>
              </a:rPr>
              <a:t>Fourth Largest </a:t>
            </a:r>
            <a:r>
              <a:rPr lang="en-US" b="1" dirty="0" smtClean="0">
                <a:solidFill>
                  <a:srgbClr val="0000FF"/>
                </a:solidFill>
              </a:rPr>
              <a:t>Mission field in the World is the   -       </a:t>
            </a:r>
          </a:p>
          <a:p>
            <a:pPr>
              <a:buNone/>
            </a:pPr>
            <a:r>
              <a:rPr lang="en-US" dirty="0" smtClean="0"/>
              <a:t>				</a:t>
            </a:r>
            <a:r>
              <a:rPr lang="en-US" sz="3900" b="1" dirty="0" smtClean="0">
                <a:solidFill>
                  <a:srgbClr val="FF0000"/>
                </a:solidFill>
              </a:rPr>
              <a:t>United States </a:t>
            </a:r>
          </a:p>
          <a:p>
            <a:pPr>
              <a:buNone/>
            </a:pPr>
            <a:r>
              <a:rPr lang="en-US" dirty="0" smtClean="0"/>
              <a:t>    4. There is an </a:t>
            </a:r>
            <a:r>
              <a:rPr lang="en-US" b="1" dirty="0" smtClean="0">
                <a:solidFill>
                  <a:srgbClr val="FF0000"/>
                </a:solidFill>
              </a:rPr>
              <a:t>URGENT NEED </a:t>
            </a:r>
            <a:r>
              <a:rPr lang="en-US" dirty="0" smtClean="0"/>
              <a:t>TO EVANGELIZE THE UNITED STATES – </a:t>
            </a:r>
            <a:r>
              <a:rPr lang="en-US" b="1" u="sng" dirty="0" smtClean="0"/>
              <a:t>THERE ARE MORE STATE-SIDE MISSION FIELDS THAN ARE IMAGINEABLE</a:t>
            </a:r>
            <a:r>
              <a:rPr lang="en-US" dirty="0" smtClean="0"/>
              <a:t>.</a:t>
            </a:r>
          </a:p>
          <a:p>
            <a:pPr>
              <a:buNone/>
            </a:pPr>
            <a:endParaRPr lang="en-US" dirty="0" smtClean="0"/>
          </a:p>
          <a:p>
            <a:pPr>
              <a:buNone/>
            </a:pPr>
            <a:r>
              <a:rPr lang="en-US" dirty="0" smtClean="0"/>
              <a:t>	5.  </a:t>
            </a:r>
            <a:r>
              <a:rPr lang="en-US" b="1" dirty="0" smtClean="0"/>
              <a:t>It is estimated that there are anywhere from 300-360 million (depending on the source -</a:t>
            </a:r>
            <a:r>
              <a:rPr lang="en-US" dirty="0" smtClean="0"/>
              <a:t>The Christian Chronicle – 21</a:t>
            </a:r>
            <a:r>
              <a:rPr lang="en-US" baseline="30000" dirty="0" smtClean="0"/>
              <a:t>st</a:t>
            </a:r>
            <a:r>
              <a:rPr lang="en-US" dirty="0" smtClean="0"/>
              <a:t> Century Christian</a:t>
            </a:r>
            <a:r>
              <a:rPr lang="en-US" b="1" dirty="0" smtClean="0"/>
              <a:t>) people in the United States  --   50% of them are considered “unclaimed” – don’t attend anywhere.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amond(in)">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additive="base">
                                        <p:cTn id="12"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 calcmode="lin" valueType="num">
                                      <p:cBhvr additive="base">
                                        <p:cTn id="1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“Pray the Lord ….send forth Laborers”</a:t>
            </a:r>
            <a:endParaRPr lang="en-US" dirty="0"/>
          </a:p>
        </p:txBody>
      </p:sp>
      <p:sp>
        <p:nvSpPr>
          <p:cNvPr id="3" name="Content Placeholder 2"/>
          <p:cNvSpPr>
            <a:spLocks noGrp="1"/>
          </p:cNvSpPr>
          <p:nvPr>
            <p:ph idx="1"/>
          </p:nvPr>
        </p:nvSpPr>
        <p:spPr>
          <a:xfrm>
            <a:off x="228600" y="1600200"/>
            <a:ext cx="8686800" cy="4953000"/>
          </a:xfrm>
        </p:spPr>
        <p:txBody>
          <a:bodyPr>
            <a:normAutofit fontScale="85000" lnSpcReduction="10000"/>
          </a:bodyPr>
          <a:lstStyle/>
          <a:p>
            <a:r>
              <a:rPr lang="en-US" dirty="0" smtClean="0"/>
              <a:t>The U.S. population is growing. And fast. </a:t>
            </a:r>
            <a:br>
              <a:rPr lang="en-US" dirty="0" smtClean="0"/>
            </a:br>
            <a:r>
              <a:rPr lang="en-US" dirty="0" smtClean="0"/>
              <a:t/>
            </a:r>
            <a:br>
              <a:rPr lang="en-US" dirty="0" smtClean="0"/>
            </a:br>
            <a:r>
              <a:rPr lang="en-US" dirty="0" smtClean="0"/>
              <a:t>The nation's nearly 13,000 Churches of Christ — as a group — are not.</a:t>
            </a:r>
            <a:br>
              <a:rPr lang="en-US" dirty="0" smtClean="0"/>
            </a:br>
            <a:r>
              <a:rPr lang="en-US" dirty="0" smtClean="0"/>
              <a:t/>
            </a:r>
            <a:br>
              <a:rPr lang="en-US" dirty="0" smtClean="0"/>
            </a:br>
            <a:r>
              <a:rPr lang="en-US" dirty="0" smtClean="0"/>
              <a:t>In a nutshell, that's the challenge facing a fellowship whose membership has increased only about 1.6 percent since the beginning of the Reagan era. </a:t>
            </a:r>
          </a:p>
          <a:p>
            <a:pPr>
              <a:buNone/>
            </a:pPr>
            <a:endParaRPr lang="en-US" dirty="0" smtClean="0"/>
          </a:p>
          <a:p>
            <a:r>
              <a:rPr lang="en-US" dirty="0" smtClean="0"/>
              <a:t>In the last quarter-century, the United States as a whole grew at a rate about 20 times faster than Church of Christ membership, an analysis by the </a:t>
            </a:r>
            <a:r>
              <a:rPr lang="en-US" i="1" dirty="0" smtClean="0"/>
              <a:t>Chronicle</a:t>
            </a:r>
            <a:r>
              <a:rPr lang="en-US" dirty="0" smtClean="0"/>
              <a:t> has found.</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“Pray the Lord ….send forth Laborers”</a:t>
            </a:r>
            <a:endParaRPr lang="en-US" dirty="0"/>
          </a:p>
        </p:txBody>
      </p:sp>
      <p:sp>
        <p:nvSpPr>
          <p:cNvPr id="3" name="Content Placeholder 2"/>
          <p:cNvSpPr>
            <a:spLocks noGrp="1"/>
          </p:cNvSpPr>
          <p:nvPr>
            <p:ph idx="1"/>
          </p:nvPr>
        </p:nvSpPr>
        <p:spPr/>
        <p:txBody>
          <a:bodyPr>
            <a:normAutofit lnSpcReduction="10000"/>
          </a:bodyPr>
          <a:lstStyle/>
          <a:p>
            <a:pPr>
              <a:buNone/>
            </a:pPr>
            <a:r>
              <a:rPr lang="en-US" b="1" u="sng" dirty="0" smtClean="0"/>
              <a:t>WHY – What Are the Issues?</a:t>
            </a:r>
          </a:p>
          <a:p>
            <a:pPr>
              <a:buNone/>
            </a:pPr>
            <a:r>
              <a:rPr lang="en-US" dirty="0" smtClean="0"/>
              <a:t>• Some blame complacency.</a:t>
            </a:r>
            <a:br>
              <a:rPr lang="en-US" dirty="0" smtClean="0"/>
            </a:br>
            <a:r>
              <a:rPr lang="en-US" dirty="0" smtClean="0"/>
              <a:t/>
            </a:r>
            <a:br>
              <a:rPr lang="en-US" dirty="0" smtClean="0"/>
            </a:br>
            <a:r>
              <a:rPr lang="en-US" dirty="0" smtClean="0"/>
              <a:t>“There has been </a:t>
            </a:r>
            <a:r>
              <a:rPr lang="en-US" b="1" dirty="0" smtClean="0">
                <a:solidFill>
                  <a:srgbClr val="FF0000"/>
                </a:solidFill>
              </a:rPr>
              <a:t>a disconnect between the doctrine of evangelism and the practice of evangelism,</a:t>
            </a:r>
            <a:r>
              <a:rPr lang="en-US" dirty="0" smtClean="0"/>
              <a:t>” said Rich Little, a minister in Naperville, Ill. </a:t>
            </a:r>
            <a:r>
              <a:rPr lang="en-US" b="1" dirty="0" smtClean="0">
                <a:solidFill>
                  <a:srgbClr val="0000FF"/>
                </a:solidFill>
              </a:rPr>
              <a:t>“While we </a:t>
            </a:r>
            <a:r>
              <a:rPr lang="en-US" b="1" u="sng" dirty="0" smtClean="0">
                <a:solidFill>
                  <a:srgbClr val="0000FF"/>
                </a:solidFill>
              </a:rPr>
              <a:t>passionately</a:t>
            </a:r>
            <a:r>
              <a:rPr lang="en-US" b="1" dirty="0" smtClean="0">
                <a:solidFill>
                  <a:srgbClr val="0000FF"/>
                </a:solidFill>
              </a:rPr>
              <a:t> believe we should reach the lost</a:t>
            </a:r>
            <a:r>
              <a:rPr lang="en-US" dirty="0" smtClean="0"/>
              <a:t>, </a:t>
            </a:r>
            <a:r>
              <a:rPr lang="en-US" b="1" u="sng" dirty="0" smtClean="0"/>
              <a:t>we are not passionately seeking them.”</a:t>
            </a:r>
            <a:endParaRPr lang="en-US" b="1" u="sng"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“Pray the Lord ….send forth Laborers”</a:t>
            </a:r>
            <a:endParaRPr lang="en-US" dirty="0"/>
          </a:p>
        </p:txBody>
      </p:sp>
      <p:sp>
        <p:nvSpPr>
          <p:cNvPr id="3" name="Content Placeholder 2"/>
          <p:cNvSpPr>
            <a:spLocks noGrp="1"/>
          </p:cNvSpPr>
          <p:nvPr>
            <p:ph idx="1"/>
          </p:nvPr>
        </p:nvSpPr>
        <p:spPr>
          <a:xfrm>
            <a:off x="228600" y="1600200"/>
            <a:ext cx="8686800" cy="4953000"/>
          </a:xfrm>
        </p:spPr>
        <p:txBody>
          <a:bodyPr>
            <a:normAutofit/>
          </a:bodyPr>
          <a:lstStyle/>
          <a:p>
            <a:pPr>
              <a:buNone/>
            </a:pPr>
            <a:endParaRPr lang="en-US" dirty="0" smtClean="0"/>
          </a:p>
          <a:p>
            <a:pPr>
              <a:buNone/>
            </a:pPr>
            <a:r>
              <a:rPr lang="en-US" dirty="0" smtClean="0"/>
              <a:t>* “When Churches of Christ were the fastest growing of all religious groups in America, </a:t>
            </a:r>
            <a:r>
              <a:rPr lang="en-US" b="1" dirty="0" smtClean="0">
                <a:solidFill>
                  <a:srgbClr val="FF0000"/>
                </a:solidFill>
              </a:rPr>
              <a:t>the emphasis was on leading souls to Christ for salvation,” </a:t>
            </a:r>
            <a:r>
              <a:rPr lang="en-US" dirty="0" smtClean="0"/>
              <a:t>said </a:t>
            </a:r>
            <a:r>
              <a:rPr lang="en-US" b="1" i="1" dirty="0" smtClean="0"/>
              <a:t>Mack Lyon of In Search of the Lord’s Way, </a:t>
            </a:r>
            <a:r>
              <a:rPr lang="en-US" dirty="0" smtClean="0"/>
              <a:t>a media ministry based in Edmond, Okla. </a:t>
            </a:r>
            <a:r>
              <a:rPr lang="en-US" b="1" dirty="0" smtClean="0">
                <a:solidFill>
                  <a:srgbClr val="0000FF"/>
                </a:solidFill>
              </a:rPr>
              <a:t>“Nowadays, it is on ‘church growth.’”</a:t>
            </a: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“Pray the Lord ….send forth Laborers”</a:t>
            </a:r>
            <a:endParaRPr lang="en-US" dirty="0"/>
          </a:p>
        </p:txBody>
      </p:sp>
      <p:sp>
        <p:nvSpPr>
          <p:cNvPr id="3" name="Content Placeholder 2"/>
          <p:cNvSpPr>
            <a:spLocks noGrp="1"/>
          </p:cNvSpPr>
          <p:nvPr>
            <p:ph idx="1"/>
          </p:nvPr>
        </p:nvSpPr>
        <p:spPr>
          <a:xfrm>
            <a:off x="152400" y="1600200"/>
            <a:ext cx="8763000" cy="5105400"/>
          </a:xfrm>
        </p:spPr>
        <p:txBody>
          <a:bodyPr/>
          <a:lstStyle/>
          <a:p>
            <a:pPr marL="514350" indent="-514350">
              <a:buNone/>
            </a:pPr>
            <a:r>
              <a:rPr lang="en-US" dirty="0" smtClean="0"/>
              <a:t>6. There NEEDS to be a COMPASSION TO SEEK and Teach THE LOST. </a:t>
            </a:r>
          </a:p>
          <a:p>
            <a:pPr marL="514350" indent="-514350">
              <a:buNone/>
            </a:pPr>
            <a:endParaRPr lang="en-US" dirty="0" smtClean="0"/>
          </a:p>
          <a:p>
            <a:pPr marL="514350" indent="-514350">
              <a:buNone/>
            </a:pPr>
            <a:r>
              <a:rPr lang="en-US" dirty="0" smtClean="0"/>
              <a:t>     </a:t>
            </a:r>
            <a:r>
              <a:rPr lang="en-US" b="1" i="1" dirty="0" smtClean="0">
                <a:solidFill>
                  <a:srgbClr val="0000FF"/>
                </a:solidFill>
              </a:rPr>
              <a:t>“And Jesus, when He came out, saw a great multitude and was moved with compassion for them, because they were like sheep not having a shepherd. So He began to teach them many things.”     </a:t>
            </a:r>
            <a:r>
              <a:rPr lang="en-US" b="1" u="sng" dirty="0" smtClean="0"/>
              <a:t>MARK 6:34</a:t>
            </a:r>
          </a:p>
          <a:p>
            <a:pPr marL="514350" indent="-514350">
              <a:buNone/>
            </a:pPr>
            <a:endParaRPr lang="en-US" dirty="0" smtClean="0"/>
          </a:p>
          <a:p>
            <a:pPr marL="514350" indent="-514350">
              <a:buNone/>
            </a:pP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“Pray the Lord ….send forth Laborers”</a:t>
            </a:r>
            <a:endParaRPr lang="en-US" dirty="0"/>
          </a:p>
        </p:txBody>
      </p:sp>
      <p:sp>
        <p:nvSpPr>
          <p:cNvPr id="3" name="Content Placeholder 2"/>
          <p:cNvSpPr>
            <a:spLocks noGrp="1"/>
          </p:cNvSpPr>
          <p:nvPr>
            <p:ph idx="1"/>
          </p:nvPr>
        </p:nvSpPr>
        <p:spPr>
          <a:xfrm>
            <a:off x="228600" y="1600200"/>
            <a:ext cx="8686800" cy="5029200"/>
          </a:xfrm>
        </p:spPr>
        <p:txBody>
          <a:bodyPr>
            <a:normAutofit lnSpcReduction="10000"/>
          </a:bodyPr>
          <a:lstStyle/>
          <a:p>
            <a:pPr>
              <a:buNone/>
            </a:pPr>
            <a:r>
              <a:rPr lang="en-US" b="1" i="1" dirty="0" smtClean="0">
                <a:solidFill>
                  <a:srgbClr val="0000FF"/>
                </a:solidFill>
              </a:rPr>
              <a:t> “for the Son of Man has come to seek and to save that which was lost.”  </a:t>
            </a:r>
            <a:r>
              <a:rPr lang="en-US" b="1" u="sng" dirty="0" smtClean="0"/>
              <a:t>LUKE 19:10 </a:t>
            </a:r>
          </a:p>
          <a:p>
            <a:pPr>
              <a:buNone/>
            </a:pPr>
            <a:r>
              <a:rPr lang="en-US" b="1" dirty="0" smtClean="0"/>
              <a:t>   </a:t>
            </a:r>
            <a:r>
              <a:rPr lang="en-US" dirty="0" smtClean="0"/>
              <a:t>   </a:t>
            </a:r>
            <a:r>
              <a:rPr lang="en-US" b="1" u="sng" dirty="0" smtClean="0"/>
              <a:t>This was and still is the Mission of Christ    </a:t>
            </a:r>
            <a:r>
              <a:rPr lang="en-US" dirty="0" smtClean="0"/>
              <a:t>			</a:t>
            </a:r>
            <a:r>
              <a:rPr lang="en-US" b="1" u="sng" dirty="0" smtClean="0"/>
              <a:t>through His Church Today!  </a:t>
            </a:r>
          </a:p>
          <a:p>
            <a:pPr>
              <a:buNone/>
            </a:pPr>
            <a:endParaRPr lang="en-US" b="1" u="sng" dirty="0" smtClean="0"/>
          </a:p>
          <a:p>
            <a:pPr>
              <a:buNone/>
            </a:pPr>
            <a:r>
              <a:rPr lang="en-US" b="1" i="1" u="sng" dirty="0" smtClean="0">
                <a:solidFill>
                  <a:srgbClr val="0000FF"/>
                </a:solidFill>
              </a:rPr>
              <a:t>Matthew 28:19</a:t>
            </a:r>
            <a:r>
              <a:rPr lang="en-US" b="1" i="1" dirty="0" smtClean="0">
                <a:solidFill>
                  <a:srgbClr val="0000FF"/>
                </a:solidFill>
              </a:rPr>
              <a:t> “</a:t>
            </a:r>
            <a:r>
              <a:rPr lang="en-US" b="1" i="1" u="sng" dirty="0" smtClean="0">
                <a:solidFill>
                  <a:srgbClr val="FF0000"/>
                </a:solidFill>
              </a:rPr>
              <a:t>Go therefore </a:t>
            </a:r>
            <a:r>
              <a:rPr lang="en-US" b="1" i="1" dirty="0" smtClean="0">
                <a:solidFill>
                  <a:srgbClr val="0000FF"/>
                </a:solidFill>
              </a:rPr>
              <a:t>and </a:t>
            </a:r>
            <a:r>
              <a:rPr lang="en-US" b="1" i="1" u="sng" dirty="0" smtClean="0">
                <a:solidFill>
                  <a:srgbClr val="FF0000"/>
                </a:solidFill>
              </a:rPr>
              <a:t>make disciples of all the nations</a:t>
            </a:r>
            <a:r>
              <a:rPr lang="en-US" b="1" i="1" dirty="0" smtClean="0">
                <a:solidFill>
                  <a:srgbClr val="0000FF"/>
                </a:solidFill>
              </a:rPr>
              <a:t>, baptizing them in the name of the Father and of the Son and of the Holy Spirit,” </a:t>
            </a:r>
          </a:p>
          <a:p>
            <a:pPr>
              <a:buNone/>
            </a:pPr>
            <a:r>
              <a:rPr lang="en-US" b="1" i="1" u="sng" dirty="0" smtClean="0">
                <a:solidFill>
                  <a:srgbClr val="0000FF"/>
                </a:solidFill>
              </a:rPr>
              <a:t>That is what we are trying to do in Anderson, SC</a:t>
            </a:r>
            <a:endParaRPr lang="en-US" b="1" u="sng"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diamond(in)">
                                      <p:cBhvr>
                                        <p:cTn id="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fontScale="90000"/>
          </a:bodyPr>
          <a:lstStyle/>
          <a:p>
            <a:r>
              <a:rPr lang="en-US" dirty="0" smtClean="0"/>
              <a:t>“Pray the Lord ….send forth Laborers”</a:t>
            </a:r>
            <a:endParaRPr lang="en-US" dirty="0"/>
          </a:p>
        </p:txBody>
      </p:sp>
      <p:sp>
        <p:nvSpPr>
          <p:cNvPr id="3" name="Content Placeholder 2"/>
          <p:cNvSpPr>
            <a:spLocks noGrp="1"/>
          </p:cNvSpPr>
          <p:nvPr>
            <p:ph idx="1"/>
          </p:nvPr>
        </p:nvSpPr>
        <p:spPr>
          <a:xfrm>
            <a:off x="228600" y="1600200"/>
            <a:ext cx="8686800" cy="5029200"/>
          </a:xfrm>
        </p:spPr>
        <p:txBody>
          <a:bodyPr>
            <a:normAutofit fontScale="92500" lnSpcReduction="10000"/>
          </a:bodyPr>
          <a:lstStyle/>
          <a:p>
            <a:pPr marL="571500" indent="-571500">
              <a:buAutoNum type="romanUcPeriod" startAt="3"/>
            </a:pPr>
            <a:r>
              <a:rPr lang="en-US" b="1" u="sng" dirty="0" smtClean="0"/>
              <a:t>THE MISSION FIELD OF ANDERSON, SC</a:t>
            </a:r>
          </a:p>
          <a:p>
            <a:pPr marL="571500" indent="-571500">
              <a:buAutoNum type="romanUcPeriod" startAt="3"/>
            </a:pPr>
            <a:endParaRPr lang="en-US" b="1" u="sng" dirty="0"/>
          </a:p>
          <a:p>
            <a:pPr marL="571500" indent="-571500">
              <a:buAutoNum type="alphaUcPeriod"/>
            </a:pPr>
            <a:r>
              <a:rPr lang="en-US" b="1" dirty="0" smtClean="0"/>
              <a:t>Anderson, SC is in what is called the “UPSTATE” region of South Carolina. The upper portion of the State.</a:t>
            </a:r>
          </a:p>
          <a:p>
            <a:pPr marL="571500" indent="-571500">
              <a:buAutoNum type="alphaUcPeriod"/>
            </a:pPr>
            <a:r>
              <a:rPr lang="en-US" b="1" dirty="0" smtClean="0"/>
              <a:t>We are about 20 miles East of the Georgia State Line and about 40-50 miles south from the North Carolina State Line, placing us in the Northwest corner of the State.  About a 6-8 hour drive from Centerville, TN. </a:t>
            </a:r>
          </a:p>
          <a:p>
            <a:pPr marL="571500" indent="-571500">
              <a:buAutoNum type="alphaUcPeriod"/>
            </a:pPr>
            <a:r>
              <a:rPr lang="en-US" b="1" u="sng" dirty="0" smtClean="0">
                <a:solidFill>
                  <a:srgbClr val="FF0000"/>
                </a:solidFill>
              </a:rPr>
              <a:t>We are that close and we are a Mission Field.</a:t>
            </a:r>
            <a:endParaRPr lang="en-US" b="1" u="sng" dirty="0">
              <a:solidFill>
                <a:srgbClr val="FF000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“Pray the Lord ….send forth Laborers”</a:t>
            </a:r>
            <a:endParaRPr lang="en-US" dirty="0"/>
          </a:p>
        </p:txBody>
      </p:sp>
      <p:sp>
        <p:nvSpPr>
          <p:cNvPr id="3" name="Content Placeholder 2"/>
          <p:cNvSpPr>
            <a:spLocks noGrp="1"/>
          </p:cNvSpPr>
          <p:nvPr>
            <p:ph idx="1"/>
          </p:nvPr>
        </p:nvSpPr>
        <p:spPr>
          <a:xfrm>
            <a:off x="152400" y="1447800"/>
            <a:ext cx="8839200" cy="5105400"/>
          </a:xfrm>
        </p:spPr>
        <p:txBody>
          <a:bodyPr>
            <a:normAutofit fontScale="92500"/>
          </a:bodyPr>
          <a:lstStyle/>
          <a:p>
            <a:pPr>
              <a:buNone/>
            </a:pPr>
            <a:r>
              <a:rPr lang="en-US" dirty="0" smtClean="0"/>
              <a:t>D. </a:t>
            </a:r>
            <a:r>
              <a:rPr lang="en-US" b="1" dirty="0" smtClean="0"/>
              <a:t>The Estimated Population of Anderson County is 183,000 – 200,000 people</a:t>
            </a:r>
            <a:r>
              <a:rPr lang="en-US" dirty="0" smtClean="0"/>
              <a:t>.  </a:t>
            </a:r>
          </a:p>
          <a:p>
            <a:pPr>
              <a:buNone/>
            </a:pPr>
            <a:r>
              <a:rPr lang="en-US" dirty="0" smtClean="0"/>
              <a:t>	1.  </a:t>
            </a:r>
            <a:r>
              <a:rPr lang="en-US" b="1" dirty="0" smtClean="0"/>
              <a:t>718.02 Square miles </a:t>
            </a:r>
            <a:r>
              <a:rPr lang="en-US" dirty="0" smtClean="0"/>
              <a:t>and </a:t>
            </a:r>
            <a:r>
              <a:rPr lang="en-US" b="1" dirty="0" smtClean="0"/>
              <a:t>230.8 people per Square   	Mile.</a:t>
            </a:r>
          </a:p>
          <a:p>
            <a:pPr marL="514350" indent="-514350">
              <a:buAutoNum type="alphaUcPeriod" startAt="5"/>
            </a:pPr>
            <a:r>
              <a:rPr lang="en-US" b="1" dirty="0" smtClean="0">
                <a:solidFill>
                  <a:srgbClr val="FF0000"/>
                </a:solidFill>
              </a:rPr>
              <a:t>Research is indicating that between 48% to 52% of that Population do not attend “church” anywhere</a:t>
            </a:r>
            <a:r>
              <a:rPr lang="en-US" dirty="0" smtClean="0"/>
              <a:t>.</a:t>
            </a:r>
          </a:p>
          <a:p>
            <a:pPr marL="514350" indent="-514350">
              <a:buAutoNum type="alphaUcPeriod" startAt="5"/>
            </a:pPr>
            <a:r>
              <a:rPr lang="en-US" dirty="0" smtClean="0"/>
              <a:t>There are Three (3) congregations of the Lord’s Church in the entire County </a:t>
            </a:r>
            <a:r>
              <a:rPr lang="en-US" b="1" dirty="0" smtClean="0"/>
              <a:t>totaling about 150 members maximum, including </a:t>
            </a:r>
            <a:r>
              <a:rPr lang="en-US" dirty="0" smtClean="0"/>
              <a:t> </a:t>
            </a:r>
            <a:r>
              <a:rPr lang="en-US" b="1" dirty="0" smtClean="0">
                <a:solidFill>
                  <a:srgbClr val="0000FF"/>
                </a:solidFill>
              </a:rPr>
              <a:t>Church of Christ - Anderson which is the Largest of the Three</a:t>
            </a:r>
            <a:r>
              <a:rPr lang="en-US" dirty="0" smtClean="0"/>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20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“Pray the Lord ….send forth Laborers”</a:t>
            </a:r>
            <a:endParaRPr lang="en-US" dirty="0"/>
          </a:p>
        </p:txBody>
      </p:sp>
      <p:sp>
        <p:nvSpPr>
          <p:cNvPr id="3" name="Content Placeholder 2"/>
          <p:cNvSpPr>
            <a:spLocks noGrp="1"/>
          </p:cNvSpPr>
          <p:nvPr>
            <p:ph idx="1"/>
          </p:nvPr>
        </p:nvSpPr>
        <p:spPr>
          <a:xfrm>
            <a:off x="152400" y="1600200"/>
            <a:ext cx="8839200" cy="5029200"/>
          </a:xfrm>
        </p:spPr>
        <p:txBody>
          <a:bodyPr>
            <a:normAutofit fontScale="92500" lnSpcReduction="10000"/>
          </a:bodyPr>
          <a:lstStyle/>
          <a:p>
            <a:pPr>
              <a:buNone/>
            </a:pPr>
            <a:r>
              <a:rPr lang="en-US" dirty="0" smtClean="0"/>
              <a:t>1. The Anderson Congregation began in 1939 with 5-6 individuals</a:t>
            </a:r>
          </a:p>
          <a:p>
            <a:pPr>
              <a:buNone/>
            </a:pPr>
            <a:r>
              <a:rPr lang="en-US" dirty="0" smtClean="0"/>
              <a:t>2. It grew a little and in 1946, brother H.M. Dodson raised enough support from some Nashville area Congregations to buy a lot to build a building</a:t>
            </a:r>
          </a:p>
          <a:p>
            <a:pPr>
              <a:buNone/>
            </a:pPr>
            <a:r>
              <a:rPr lang="en-US" dirty="0" smtClean="0"/>
              <a:t>3. In 1970 a group came from the Frazer Street Church of Christ in Conroe, Texas, they were looking for a Mission Work and helped in hiring a preacher.   The same group made two more trips to Anderson in the 70’s to do some “campaigning” and baptized 25-30 people, but only a few of those remained faithful.</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“Pray the Lord ….send forth Laborers”</a:t>
            </a:r>
            <a:endParaRPr lang="en-US" dirty="0"/>
          </a:p>
        </p:txBody>
      </p:sp>
      <p:sp>
        <p:nvSpPr>
          <p:cNvPr id="3" name="Content Placeholder 2"/>
          <p:cNvSpPr>
            <a:spLocks noGrp="1"/>
          </p:cNvSpPr>
          <p:nvPr>
            <p:ph idx="1"/>
          </p:nvPr>
        </p:nvSpPr>
        <p:spPr>
          <a:xfrm>
            <a:off x="228600" y="1600200"/>
            <a:ext cx="8686800" cy="5105400"/>
          </a:xfrm>
        </p:spPr>
        <p:txBody>
          <a:bodyPr>
            <a:normAutofit fontScale="92500"/>
          </a:bodyPr>
          <a:lstStyle/>
          <a:p>
            <a:pPr marL="514350" indent="-514350">
              <a:buAutoNum type="alphaUcPeriod" startAt="7"/>
            </a:pPr>
            <a:r>
              <a:rPr lang="en-US" dirty="0" smtClean="0"/>
              <a:t>Karen</a:t>
            </a:r>
            <a:r>
              <a:rPr lang="en-US" dirty="0" smtClean="0"/>
              <a:t>, and I arrived in Anderson January 1, 2009 to begin our work </a:t>
            </a:r>
            <a:r>
              <a:rPr lang="en-US" dirty="0" smtClean="0"/>
              <a:t>here with </a:t>
            </a:r>
            <a:r>
              <a:rPr lang="en-US" dirty="0" smtClean="0"/>
              <a:t>the Congregation.  - </a:t>
            </a:r>
            <a:r>
              <a:rPr lang="en-US" b="1" dirty="0" smtClean="0">
                <a:solidFill>
                  <a:srgbClr val="FF0000"/>
                </a:solidFill>
              </a:rPr>
              <a:t>- We have now been </a:t>
            </a:r>
            <a:r>
              <a:rPr lang="en-US" b="1" dirty="0" smtClean="0">
                <a:solidFill>
                  <a:srgbClr val="FF0000"/>
                </a:solidFill>
              </a:rPr>
              <a:t>here </a:t>
            </a:r>
            <a:r>
              <a:rPr lang="en-US" b="1" dirty="0" smtClean="0">
                <a:solidFill>
                  <a:srgbClr val="FF0000"/>
                </a:solidFill>
              </a:rPr>
              <a:t>9 months and to date there have been 12 baptisms and 6 restorations.</a:t>
            </a:r>
          </a:p>
          <a:p>
            <a:pPr marL="514350" indent="-514350">
              <a:buAutoNum type="alphaUcPeriod" startAt="7"/>
            </a:pPr>
            <a:r>
              <a:rPr lang="en-US" dirty="0" smtClean="0"/>
              <a:t>The average Attendance has increased from 52 to 72.</a:t>
            </a:r>
          </a:p>
          <a:p>
            <a:pPr marL="514350" indent="-514350">
              <a:buAutoNum type="alphaUcPeriod" startAt="7"/>
            </a:pPr>
            <a:r>
              <a:rPr lang="en-US" dirty="0" smtClean="0"/>
              <a:t>The actual role has increased from 68 to 110 </a:t>
            </a:r>
          </a:p>
          <a:p>
            <a:pPr marL="514350" indent="-514350">
              <a:buAutoNum type="alphaUcPeriod" startAt="7"/>
            </a:pPr>
            <a:r>
              <a:rPr lang="en-US" b="1" u="sng" dirty="0" smtClean="0">
                <a:solidFill>
                  <a:srgbClr val="0000FF"/>
                </a:solidFill>
              </a:rPr>
              <a:t>Thanks the to Centerville Youth </a:t>
            </a:r>
            <a:r>
              <a:rPr lang="en-US" dirty="0" smtClean="0"/>
              <a:t>- we had the most </a:t>
            </a:r>
            <a:r>
              <a:rPr lang="en-US" b="1" dirty="0" smtClean="0">
                <a:solidFill>
                  <a:srgbClr val="0000FF"/>
                </a:solidFill>
              </a:rPr>
              <a:t>Successful VBS Ever Experienced </a:t>
            </a:r>
            <a:r>
              <a:rPr lang="en-US" dirty="0" smtClean="0"/>
              <a:t>that anyone can ever remember at Anderson.</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“Pray the Lord ….send forth Laborers”</a:t>
            </a:r>
            <a:endParaRPr lang="en-US" dirty="0"/>
          </a:p>
        </p:txBody>
      </p:sp>
      <p:sp>
        <p:nvSpPr>
          <p:cNvPr id="3" name="Content Placeholder 2"/>
          <p:cNvSpPr>
            <a:spLocks noGrp="1"/>
          </p:cNvSpPr>
          <p:nvPr>
            <p:ph idx="1"/>
          </p:nvPr>
        </p:nvSpPr>
        <p:spPr/>
        <p:txBody>
          <a:bodyPr/>
          <a:lstStyle/>
          <a:p>
            <a:pPr>
              <a:buNone/>
            </a:pPr>
            <a:r>
              <a:rPr lang="en-US" dirty="0" smtClean="0"/>
              <a:t>    </a:t>
            </a:r>
          </a:p>
          <a:p>
            <a:pPr>
              <a:buNone/>
            </a:pPr>
            <a:r>
              <a:rPr lang="en-US" dirty="0"/>
              <a:t> </a:t>
            </a:r>
            <a:r>
              <a:rPr lang="en-US" dirty="0" smtClean="0"/>
              <a:t>   </a:t>
            </a:r>
            <a:r>
              <a:rPr lang="en-US" b="1" dirty="0" smtClean="0">
                <a:solidFill>
                  <a:srgbClr val="0000FF"/>
                </a:solidFill>
              </a:rPr>
              <a:t>Matthew 9:37 - 38 </a:t>
            </a:r>
          </a:p>
          <a:p>
            <a:pPr>
              <a:buNone/>
            </a:pPr>
            <a:r>
              <a:rPr lang="en-US" dirty="0"/>
              <a:t> </a:t>
            </a:r>
            <a:r>
              <a:rPr lang="en-US" dirty="0" smtClean="0"/>
              <a:t>  </a:t>
            </a:r>
            <a:r>
              <a:rPr lang="en-US" b="1" i="1" dirty="0" smtClean="0">
                <a:solidFill>
                  <a:srgbClr val="0000FF"/>
                </a:solidFill>
              </a:rPr>
              <a:t>37. “Then He said to His disciples, "The harvest truly [is] plentiful, but the laborers [are] few. </a:t>
            </a:r>
          </a:p>
          <a:p>
            <a:pPr>
              <a:buNone/>
            </a:pPr>
            <a:endParaRPr lang="en-US" b="1" i="1" dirty="0">
              <a:solidFill>
                <a:srgbClr val="0000FF"/>
              </a:solidFill>
            </a:endParaRPr>
          </a:p>
          <a:p>
            <a:pPr>
              <a:buNone/>
            </a:pPr>
            <a:r>
              <a:rPr lang="en-US" b="1" i="1" dirty="0" smtClean="0">
                <a:solidFill>
                  <a:srgbClr val="0000FF"/>
                </a:solidFill>
              </a:rPr>
              <a:t>	38.  Therefore pray the Lord of the harvest to send out laborers into His harvest." </a:t>
            </a:r>
            <a:endParaRPr lang="en-US" b="1" i="1" dirty="0">
              <a:solidFill>
                <a:srgbClr val="0000FF"/>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“Pray the Lord ….send forth Laborers”</a:t>
            </a:r>
            <a:endParaRPr lang="en-US" b="1" dirty="0"/>
          </a:p>
        </p:txBody>
      </p:sp>
      <p:sp>
        <p:nvSpPr>
          <p:cNvPr id="3" name="Content Placeholder 2"/>
          <p:cNvSpPr>
            <a:spLocks noGrp="1"/>
          </p:cNvSpPr>
          <p:nvPr>
            <p:ph idx="1"/>
          </p:nvPr>
        </p:nvSpPr>
        <p:spPr>
          <a:xfrm>
            <a:off x="228600" y="1600200"/>
            <a:ext cx="8686800" cy="5029200"/>
          </a:xfrm>
        </p:spPr>
        <p:txBody>
          <a:bodyPr/>
          <a:lstStyle/>
          <a:p>
            <a:pPr marL="514350" indent="-514350">
              <a:buAutoNum type="alphaUcPeriod" startAt="11"/>
            </a:pPr>
            <a:r>
              <a:rPr lang="en-US" dirty="0" smtClean="0"/>
              <a:t>We have our First Gospel Meeting Scheduled, that anyone can remember, for </a:t>
            </a:r>
            <a:r>
              <a:rPr lang="en-US" b="1" dirty="0" smtClean="0"/>
              <a:t>MAY 9-12, 2010 </a:t>
            </a:r>
            <a:r>
              <a:rPr lang="en-US" dirty="0" smtClean="0"/>
              <a:t>with </a:t>
            </a:r>
            <a:r>
              <a:rPr lang="en-US" b="1" dirty="0" smtClean="0"/>
              <a:t>Greg Dismuke </a:t>
            </a:r>
            <a:r>
              <a:rPr lang="en-US" dirty="0" smtClean="0"/>
              <a:t>from Rockford, ILL.</a:t>
            </a:r>
          </a:p>
          <a:p>
            <a:pPr marL="514350" indent="-514350">
              <a:buAutoNum type="alphaUcPeriod" startAt="11"/>
            </a:pPr>
            <a:r>
              <a:rPr lang="en-US" dirty="0" smtClean="0"/>
              <a:t>We are running a weekly ad in the local newspaper -  (We are receiving BCC calls)</a:t>
            </a:r>
            <a:endParaRPr lang="en-US" dirty="0"/>
          </a:p>
        </p:txBody>
      </p:sp>
      <p:pic>
        <p:nvPicPr>
          <p:cNvPr id="1027" name="Picture 3"/>
          <p:cNvPicPr>
            <a:picLocks noChangeAspect="1" noChangeArrowheads="1"/>
          </p:cNvPicPr>
          <p:nvPr/>
        </p:nvPicPr>
        <p:blipFill>
          <a:blip r:embed="rId2">
            <a:duotone>
              <a:prstClr val="black"/>
              <a:schemeClr val="accent1">
                <a:tint val="45000"/>
                <a:satMod val="400000"/>
              </a:schemeClr>
            </a:duotone>
          </a:blip>
          <a:srcRect/>
          <a:stretch>
            <a:fillRect/>
          </a:stretch>
        </p:blipFill>
        <p:spPr bwMode="auto">
          <a:xfrm>
            <a:off x="533400" y="4267199"/>
            <a:ext cx="8077200" cy="223435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“Pray the Lord ….send forth Laborers”</a:t>
            </a:r>
            <a:endParaRPr lang="en-US" dirty="0"/>
          </a:p>
        </p:txBody>
      </p:sp>
      <p:sp>
        <p:nvSpPr>
          <p:cNvPr id="3" name="Content Placeholder 2"/>
          <p:cNvSpPr>
            <a:spLocks noGrp="1"/>
          </p:cNvSpPr>
          <p:nvPr>
            <p:ph idx="1"/>
          </p:nvPr>
        </p:nvSpPr>
        <p:spPr>
          <a:xfrm>
            <a:off x="228600" y="1600200"/>
            <a:ext cx="8763000" cy="5105400"/>
          </a:xfrm>
        </p:spPr>
        <p:txBody>
          <a:bodyPr/>
          <a:lstStyle/>
          <a:p>
            <a:pPr marL="514350" indent="-514350">
              <a:buAutoNum type="alphaUcPeriod" startAt="13"/>
            </a:pPr>
            <a:r>
              <a:rPr lang="en-US" dirty="0" smtClean="0"/>
              <a:t>Our Worship Services have been changed for several reasons.</a:t>
            </a:r>
          </a:p>
          <a:p>
            <a:pPr marL="914400" lvl="1" indent="-514350">
              <a:buNone/>
            </a:pPr>
            <a:r>
              <a:rPr lang="en-US" dirty="0" smtClean="0"/>
              <a:t>	*  9:30 AM – Bible Study    -   10:30 AM  Worship</a:t>
            </a:r>
          </a:p>
          <a:p>
            <a:pPr marL="914400" lvl="1" indent="-514350">
              <a:buNone/>
            </a:pPr>
            <a:r>
              <a:rPr lang="en-US" dirty="0" smtClean="0"/>
              <a:t>           Followed by a Fellowship Meal every Sunday</a:t>
            </a:r>
          </a:p>
          <a:p>
            <a:pPr marL="914400" lvl="1" indent="-514350">
              <a:buNone/>
            </a:pPr>
            <a:r>
              <a:rPr lang="en-US" dirty="0" smtClean="0"/>
              <a:t>		Then a Devotional from 1:00  – 1:30  PM</a:t>
            </a:r>
          </a:p>
          <a:p>
            <a:pPr marL="914400" lvl="1" indent="-514350">
              <a:buNone/>
            </a:pPr>
            <a:r>
              <a:rPr lang="en-US" dirty="0" smtClean="0"/>
              <a:t>	* 7:00 Mid-Week Bible Study - 1 &amp; 3 Friday - Youth</a:t>
            </a:r>
          </a:p>
          <a:p>
            <a:pPr marL="914400" lvl="1" indent="-514350">
              <a:buNone/>
            </a:pPr>
            <a:r>
              <a:rPr lang="en-US" dirty="0" smtClean="0"/>
              <a:t>1. That is 4 Hours together on Sunday.  </a:t>
            </a:r>
          </a:p>
          <a:p>
            <a:pPr marL="914400" lvl="1" indent="-514350">
              <a:buNone/>
            </a:pPr>
            <a:r>
              <a:rPr lang="en-US" dirty="0" smtClean="0"/>
              <a:t>	a. Concentration of time together…</a:t>
            </a:r>
          </a:p>
          <a:p>
            <a:pPr marL="914400" lvl="1" indent="-514350">
              <a:buNone/>
            </a:pPr>
            <a:r>
              <a:rPr lang="en-US" dirty="0" smtClean="0"/>
              <a:t>	b. Helps those who can’t afford to make 2 trips to the Building</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“Pray the Lord ….send forth Laborers”</a:t>
            </a:r>
            <a:endParaRPr lang="en-US" b="1" dirty="0"/>
          </a:p>
        </p:txBody>
      </p:sp>
      <p:sp>
        <p:nvSpPr>
          <p:cNvPr id="3" name="Content Placeholder 2"/>
          <p:cNvSpPr>
            <a:spLocks noGrp="1"/>
          </p:cNvSpPr>
          <p:nvPr>
            <p:ph idx="1"/>
          </p:nvPr>
        </p:nvSpPr>
        <p:spPr>
          <a:xfrm>
            <a:off x="228600" y="1371600"/>
            <a:ext cx="8686800" cy="5257800"/>
          </a:xfrm>
        </p:spPr>
        <p:txBody>
          <a:bodyPr/>
          <a:lstStyle/>
          <a:p>
            <a:pPr>
              <a:buNone/>
            </a:pPr>
            <a:r>
              <a:rPr lang="en-US" dirty="0" smtClean="0"/>
              <a:t>  	</a:t>
            </a:r>
          </a:p>
          <a:p>
            <a:pPr>
              <a:buNone/>
            </a:pPr>
            <a:r>
              <a:rPr lang="en-US" dirty="0" smtClean="0"/>
              <a:t> </a:t>
            </a:r>
            <a:r>
              <a:rPr lang="en-US" b="1" dirty="0" smtClean="0"/>
              <a:t>The Church is GROWING IN ANDERSON, SC</a:t>
            </a:r>
          </a:p>
          <a:p>
            <a:pPr>
              <a:buNone/>
            </a:pPr>
            <a:r>
              <a:rPr lang="en-US" dirty="0" smtClean="0"/>
              <a:t>		</a:t>
            </a:r>
            <a:r>
              <a:rPr lang="en-US" b="1" dirty="0" smtClean="0">
                <a:solidFill>
                  <a:srgbClr val="0000FF"/>
                </a:solidFill>
              </a:rPr>
              <a:t>the Lord’s Work is being done</a:t>
            </a:r>
            <a:r>
              <a:rPr lang="en-US" dirty="0" smtClean="0"/>
              <a:t>, </a:t>
            </a:r>
          </a:p>
          <a:p>
            <a:pPr>
              <a:buNone/>
            </a:pPr>
            <a:r>
              <a:rPr lang="en-US" dirty="0" smtClean="0"/>
              <a:t>			</a:t>
            </a:r>
            <a:r>
              <a:rPr lang="en-US" b="1" dirty="0" smtClean="0">
                <a:solidFill>
                  <a:srgbClr val="FF0000"/>
                </a:solidFill>
              </a:rPr>
              <a:t>Largely in part - due to the  					Compassion and Concern of the </a:t>
            </a:r>
          </a:p>
          <a:p>
            <a:pPr>
              <a:buNone/>
            </a:pPr>
            <a:endParaRPr lang="en-US" b="1" dirty="0" smtClean="0">
              <a:solidFill>
                <a:srgbClr val="FF0000"/>
              </a:solidFill>
            </a:endParaRPr>
          </a:p>
          <a:p>
            <a:pPr>
              <a:buNone/>
            </a:pPr>
            <a:r>
              <a:rPr lang="en-US" b="1" dirty="0" smtClean="0">
                <a:solidFill>
                  <a:srgbClr val="FF0000"/>
                </a:solidFill>
              </a:rPr>
              <a:t>			</a:t>
            </a:r>
            <a:r>
              <a:rPr lang="en-US" sz="4000" b="1" dirty="0" smtClean="0">
                <a:solidFill>
                  <a:srgbClr val="FF0000"/>
                </a:solidFill>
              </a:rPr>
              <a:t>Centerville Congregation</a:t>
            </a:r>
            <a:endParaRPr lang="en-US" sz="4000" b="1" dirty="0">
              <a:solidFill>
                <a:srgbClr val="FF0000"/>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“Pray the Lord ….send forth Laborers”</a:t>
            </a:r>
            <a:endParaRPr lang="en-US" dirty="0"/>
          </a:p>
        </p:txBody>
      </p:sp>
      <p:sp>
        <p:nvSpPr>
          <p:cNvPr id="3" name="Content Placeholder 2"/>
          <p:cNvSpPr>
            <a:spLocks noGrp="1"/>
          </p:cNvSpPr>
          <p:nvPr>
            <p:ph idx="1"/>
          </p:nvPr>
        </p:nvSpPr>
        <p:spPr>
          <a:xfrm>
            <a:off x="152400" y="1600200"/>
            <a:ext cx="8763000" cy="5029200"/>
          </a:xfrm>
        </p:spPr>
        <p:txBody>
          <a:bodyPr>
            <a:normAutofit fontScale="92500" lnSpcReduction="10000"/>
          </a:bodyPr>
          <a:lstStyle/>
          <a:p>
            <a:r>
              <a:rPr lang="en-US" dirty="0" smtClean="0"/>
              <a:t>By way of comparison-</a:t>
            </a:r>
          </a:p>
          <a:p>
            <a:pPr marL="514350" indent="-514350">
              <a:buAutoNum type="arabicPeriod"/>
            </a:pPr>
            <a:r>
              <a:rPr lang="en-US" b="1" dirty="0" smtClean="0"/>
              <a:t>Centerville church of Christ </a:t>
            </a:r>
            <a:r>
              <a:rPr lang="en-US" dirty="0" smtClean="0"/>
              <a:t>sets in Middle Tennessee – </a:t>
            </a:r>
            <a:r>
              <a:rPr lang="en-US" b="1" dirty="0" smtClean="0"/>
              <a:t>Hickman County </a:t>
            </a:r>
            <a:r>
              <a:rPr lang="en-US" dirty="0" smtClean="0"/>
              <a:t>to be exact.</a:t>
            </a:r>
          </a:p>
          <a:p>
            <a:pPr>
              <a:buNone/>
            </a:pPr>
            <a:r>
              <a:rPr lang="en-US" b="1" dirty="0" smtClean="0"/>
              <a:t>2. From “People </a:t>
            </a:r>
            <a:r>
              <a:rPr lang="en-US" b="1" dirty="0" err="1" smtClean="0"/>
              <a:t>QuickFacts</a:t>
            </a:r>
            <a:r>
              <a:rPr lang="en-US" dirty="0" smtClean="0"/>
              <a:t> </a:t>
            </a:r>
            <a:r>
              <a:rPr lang="en-US" b="1" dirty="0" smtClean="0"/>
              <a:t>Hickman County</a:t>
            </a:r>
            <a:r>
              <a:rPr lang="en-US" dirty="0" smtClean="0"/>
              <a:t> </a:t>
            </a:r>
            <a:r>
              <a:rPr lang="en-US" b="1" dirty="0" smtClean="0"/>
              <a:t>Tennessee”</a:t>
            </a:r>
            <a:r>
              <a:rPr lang="en-US" dirty="0" smtClean="0"/>
              <a:t> has a Population</a:t>
            </a:r>
            <a:r>
              <a:rPr lang="en-US" dirty="0" smtClean="0"/>
              <a:t>, 2008 estimate </a:t>
            </a:r>
            <a:r>
              <a:rPr lang="en-US" b="1" dirty="0" smtClean="0">
                <a:solidFill>
                  <a:srgbClr val="0000FF"/>
                </a:solidFill>
              </a:rPr>
              <a:t>23,841 in the County </a:t>
            </a:r>
            <a:r>
              <a:rPr lang="en-US" dirty="0" smtClean="0"/>
              <a:t>and 6,214,888 in the State of TN.</a:t>
            </a:r>
          </a:p>
          <a:p>
            <a:pPr>
              <a:buNone/>
            </a:pPr>
            <a:r>
              <a:rPr lang="en-US" dirty="0" smtClean="0"/>
              <a:t>3. There are </a:t>
            </a:r>
            <a:r>
              <a:rPr lang="en-US" b="1" dirty="0" smtClean="0"/>
              <a:t>38 Congregations of the churches of Christ </a:t>
            </a:r>
            <a:r>
              <a:rPr lang="en-US" dirty="0" smtClean="0"/>
              <a:t>in the County of Hickman</a:t>
            </a:r>
          </a:p>
          <a:p>
            <a:pPr>
              <a:buNone/>
            </a:pPr>
            <a:r>
              <a:rPr lang="en-US" dirty="0" smtClean="0"/>
              <a:t>4.  Centerville = 3,800 population with about 1,000 being members of the Churches of Christ – 0f which about 600 attend Centerville church of Christ.</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fontScale="90000"/>
          </a:bodyPr>
          <a:lstStyle/>
          <a:p>
            <a:r>
              <a:rPr lang="en-US" b="1" dirty="0" smtClean="0"/>
              <a:t>“Pray the Lord ….send forth Laborers”</a:t>
            </a:r>
            <a:endParaRPr lang="en-US" dirty="0"/>
          </a:p>
        </p:txBody>
      </p:sp>
      <p:sp>
        <p:nvSpPr>
          <p:cNvPr id="3" name="Content Placeholder 2"/>
          <p:cNvSpPr>
            <a:spLocks noGrp="1"/>
          </p:cNvSpPr>
          <p:nvPr>
            <p:ph idx="1"/>
          </p:nvPr>
        </p:nvSpPr>
        <p:spPr>
          <a:xfrm>
            <a:off x="228600" y="1219200"/>
            <a:ext cx="8763000" cy="5410200"/>
          </a:xfrm>
        </p:spPr>
        <p:txBody>
          <a:bodyPr>
            <a:normAutofit fontScale="85000" lnSpcReduction="10000"/>
          </a:bodyPr>
          <a:lstStyle/>
          <a:p>
            <a:pPr>
              <a:buNone/>
            </a:pPr>
            <a:r>
              <a:rPr lang="en-US" dirty="0" smtClean="0"/>
              <a:t>Their Comments were-</a:t>
            </a:r>
          </a:p>
          <a:p>
            <a:pPr marL="514350" indent="-514350">
              <a:buAutoNum type="arabicPeriod"/>
            </a:pPr>
            <a:r>
              <a:rPr lang="en-US" dirty="0" smtClean="0"/>
              <a:t>“Not able to imagine the stats of the Church of Christ in our County”. That is not what they are “use to” living where they do and Anderson being so close to them.</a:t>
            </a:r>
          </a:p>
          <a:p>
            <a:pPr marL="514350" indent="-514350">
              <a:buAutoNum type="arabicPeriod"/>
            </a:pPr>
            <a:r>
              <a:rPr lang="en-US" b="1" u="sng" dirty="0" smtClean="0"/>
              <a:t>Very interested </a:t>
            </a:r>
            <a:r>
              <a:rPr lang="en-US" dirty="0" smtClean="0"/>
              <a:t>in what we are doing here and how they can help.</a:t>
            </a:r>
          </a:p>
          <a:p>
            <a:pPr marL="514350" indent="-514350">
              <a:buAutoNum type="arabicPeriod"/>
            </a:pPr>
            <a:r>
              <a:rPr lang="en-US" dirty="0" smtClean="0"/>
              <a:t>Want to give more “</a:t>
            </a:r>
            <a:r>
              <a:rPr lang="en-US" b="1" dirty="0" smtClean="0"/>
              <a:t>hands on</a:t>
            </a:r>
            <a:r>
              <a:rPr lang="en-US" dirty="0" smtClean="0"/>
              <a:t>” assistance.</a:t>
            </a:r>
          </a:p>
          <a:p>
            <a:pPr marL="514350" indent="-514350">
              <a:buAutoNum type="arabicPeriod"/>
            </a:pPr>
            <a:r>
              <a:rPr lang="en-US" b="1" dirty="0" smtClean="0"/>
              <a:t>Wants to continue hear that the Gospel is being preached here and the “doctrine” of the Church is upheld.</a:t>
            </a:r>
          </a:p>
          <a:p>
            <a:pPr marL="514350" indent="-514350">
              <a:buAutoNum type="arabicPeriod"/>
            </a:pPr>
            <a:r>
              <a:rPr lang="en-US" dirty="0" smtClean="0"/>
              <a:t>Very satisfied and happy with the Message, Information and Progress reported.</a:t>
            </a:r>
          </a:p>
          <a:p>
            <a:pPr marL="514350" indent="-514350">
              <a:buAutoNum type="arabicPeriod"/>
            </a:pPr>
            <a:r>
              <a:rPr lang="en-US" dirty="0" smtClean="0"/>
              <a:t>Want to continue to Support us here in Anderson.</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“Pray the Lord ….send forth Laborers”</a:t>
            </a:r>
            <a:endParaRPr lang="en-US" dirty="0"/>
          </a:p>
        </p:txBody>
      </p:sp>
      <p:sp>
        <p:nvSpPr>
          <p:cNvPr id="3" name="Content Placeholder 2"/>
          <p:cNvSpPr>
            <a:spLocks noGrp="1"/>
          </p:cNvSpPr>
          <p:nvPr>
            <p:ph idx="1"/>
          </p:nvPr>
        </p:nvSpPr>
        <p:spPr>
          <a:xfrm>
            <a:off x="457200" y="1600200"/>
            <a:ext cx="8229600" cy="4800600"/>
          </a:xfrm>
        </p:spPr>
        <p:txBody>
          <a:bodyPr>
            <a:normAutofit/>
          </a:bodyPr>
          <a:lstStyle/>
          <a:p>
            <a:pPr marL="514350" indent="-514350">
              <a:buAutoNum type="arabicPeriod"/>
            </a:pPr>
            <a:r>
              <a:rPr lang="en-US" dirty="0" smtClean="0"/>
              <a:t>Centerville is GOING, fulfilling the Great Commission by supporting the Work here in Anderson and other places as well.</a:t>
            </a:r>
          </a:p>
          <a:p>
            <a:pPr marL="514350" indent="-514350">
              <a:buAutoNum type="arabicPeriod"/>
            </a:pPr>
            <a:endParaRPr lang="en-US" dirty="0" smtClean="0"/>
          </a:p>
          <a:p>
            <a:pPr marL="514350" indent="-514350">
              <a:buAutoNum type="arabicPeriod"/>
            </a:pPr>
            <a:r>
              <a:rPr lang="en-US" dirty="0" smtClean="0"/>
              <a:t>Our Christian duty is to use that Support and GO into the County of Anderson and see that the Gospel is taught, making disciples of Christ.</a:t>
            </a:r>
          </a:p>
          <a:p>
            <a:pPr marL="514350" indent="-514350">
              <a:buAutoNum type="arabicPeriod"/>
            </a:pPr>
            <a:r>
              <a:rPr lang="en-US" dirty="0" smtClean="0"/>
              <a:t>Will meet the Challenge set before us?</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b="1" dirty="0" smtClean="0"/>
              <a:t>Conclusion</a:t>
            </a:r>
            <a:endParaRPr lang="en-US" b="1" dirty="0"/>
          </a:p>
        </p:txBody>
      </p:sp>
      <p:sp>
        <p:nvSpPr>
          <p:cNvPr id="3" name="Content Placeholder 2"/>
          <p:cNvSpPr>
            <a:spLocks noGrp="1"/>
          </p:cNvSpPr>
          <p:nvPr>
            <p:ph idx="1"/>
          </p:nvPr>
        </p:nvSpPr>
        <p:spPr>
          <a:xfrm>
            <a:off x="228600" y="1219200"/>
            <a:ext cx="8686800" cy="5410200"/>
          </a:xfrm>
        </p:spPr>
        <p:txBody>
          <a:bodyPr>
            <a:normAutofit fontScale="77500" lnSpcReduction="20000"/>
          </a:bodyPr>
          <a:lstStyle/>
          <a:p>
            <a:pPr>
              <a:buNone/>
            </a:pPr>
            <a:r>
              <a:rPr lang="en-US" dirty="0" smtClean="0"/>
              <a:t>     </a:t>
            </a:r>
            <a:r>
              <a:rPr lang="en-US" sz="3800" b="1" u="sng" dirty="0" smtClean="0"/>
              <a:t>MATTHEW 9:35  </a:t>
            </a:r>
            <a:r>
              <a:rPr lang="en-US" sz="3800" b="1" i="1" dirty="0" smtClean="0">
                <a:solidFill>
                  <a:srgbClr val="0000FF"/>
                </a:solidFill>
              </a:rPr>
              <a:t>“Then Jesus </a:t>
            </a:r>
            <a:r>
              <a:rPr lang="en-US" sz="3800" b="1" i="1" u="sng" dirty="0" smtClean="0">
                <a:solidFill>
                  <a:srgbClr val="FF0000"/>
                </a:solidFill>
              </a:rPr>
              <a:t>went </a:t>
            </a:r>
            <a:r>
              <a:rPr lang="en-US" sz="3800" b="1" i="1" u="sng" dirty="0" smtClean="0">
                <a:solidFill>
                  <a:srgbClr val="0000FF"/>
                </a:solidFill>
              </a:rPr>
              <a:t>about all the cities and villages</a:t>
            </a:r>
            <a:r>
              <a:rPr lang="en-US" sz="3800" b="1" i="1" dirty="0" smtClean="0">
                <a:solidFill>
                  <a:srgbClr val="0000FF"/>
                </a:solidFill>
              </a:rPr>
              <a:t>, teaching in their synagogues, </a:t>
            </a:r>
            <a:r>
              <a:rPr lang="en-US" sz="3800" b="1" i="1" u="sng" dirty="0" smtClean="0">
                <a:solidFill>
                  <a:srgbClr val="0000FF"/>
                </a:solidFill>
              </a:rPr>
              <a:t>preaching the gospel of the kingdom</a:t>
            </a:r>
            <a:r>
              <a:rPr lang="en-US" sz="3800" b="1" i="1" dirty="0" smtClean="0">
                <a:solidFill>
                  <a:srgbClr val="0000FF"/>
                </a:solidFill>
              </a:rPr>
              <a:t>, and healing every sickness and every disease among the people.</a:t>
            </a:r>
          </a:p>
          <a:p>
            <a:pPr>
              <a:buNone/>
            </a:pPr>
            <a:r>
              <a:rPr lang="en-US" sz="3800" b="1" i="1" dirty="0" smtClean="0">
                <a:solidFill>
                  <a:srgbClr val="0000FF"/>
                </a:solidFill>
              </a:rPr>
              <a:t> </a:t>
            </a:r>
            <a:br>
              <a:rPr lang="en-US" sz="3800" b="1" i="1" dirty="0" smtClean="0">
                <a:solidFill>
                  <a:srgbClr val="0000FF"/>
                </a:solidFill>
              </a:rPr>
            </a:br>
            <a:r>
              <a:rPr lang="en-US" sz="3800" b="1" i="1" dirty="0" smtClean="0">
                <a:solidFill>
                  <a:srgbClr val="0000FF"/>
                </a:solidFill>
              </a:rPr>
              <a:t>36.  </a:t>
            </a:r>
            <a:r>
              <a:rPr lang="en-US" sz="3800" b="1" i="1" u="sng" dirty="0" smtClean="0">
                <a:solidFill>
                  <a:srgbClr val="0000FF"/>
                </a:solidFill>
              </a:rPr>
              <a:t>But when He saw the multitudes, He was moved with compassion for them</a:t>
            </a:r>
            <a:r>
              <a:rPr lang="en-US" sz="3800" b="1" i="1" dirty="0" smtClean="0">
                <a:solidFill>
                  <a:srgbClr val="0000FF"/>
                </a:solidFill>
              </a:rPr>
              <a:t>, </a:t>
            </a:r>
            <a:r>
              <a:rPr lang="en-US" sz="3800" b="1" i="1" dirty="0" smtClean="0">
                <a:solidFill>
                  <a:srgbClr val="FF0000"/>
                </a:solidFill>
              </a:rPr>
              <a:t>because they were weary  and scattered, like sheep having no shepherd. </a:t>
            </a:r>
          </a:p>
          <a:p>
            <a:pPr>
              <a:buNone/>
            </a:pPr>
            <a:r>
              <a:rPr lang="en-US" sz="3800" b="1" i="1" dirty="0" smtClean="0">
                <a:solidFill>
                  <a:srgbClr val="0000FF"/>
                </a:solidFill>
              </a:rPr>
              <a:t/>
            </a:r>
            <a:br>
              <a:rPr lang="en-US" sz="3800" b="1" i="1" dirty="0" smtClean="0">
                <a:solidFill>
                  <a:srgbClr val="0000FF"/>
                </a:solidFill>
              </a:rPr>
            </a:br>
            <a:r>
              <a:rPr lang="en-US" sz="3800" b="1" i="1" dirty="0" smtClean="0">
                <a:solidFill>
                  <a:srgbClr val="0000FF"/>
                </a:solidFill>
              </a:rPr>
              <a:t>37. </a:t>
            </a:r>
            <a:r>
              <a:rPr lang="en-US" sz="3800" b="1" i="1" u="sng" dirty="0" smtClean="0">
                <a:solidFill>
                  <a:srgbClr val="0000FF"/>
                </a:solidFill>
              </a:rPr>
              <a:t>Then He said to His disciples, "The harvest truly [is] plentiful, but the laborers [are] few</a:t>
            </a:r>
            <a:r>
              <a:rPr lang="en-US" sz="3800" b="1" i="1" dirty="0" smtClean="0">
                <a:solidFill>
                  <a:srgbClr val="0000FF"/>
                </a:solidFill>
              </a:rPr>
              <a:t>. </a:t>
            </a:r>
            <a:r>
              <a:rPr lang="en-US" sz="3300" b="1" i="1" dirty="0" smtClean="0">
                <a:solidFill>
                  <a:srgbClr val="0000FF"/>
                </a:solidFill>
              </a:rPr>
              <a:t/>
            </a:r>
            <a:br>
              <a:rPr lang="en-US" sz="3300" b="1" i="1" dirty="0" smtClean="0">
                <a:solidFill>
                  <a:srgbClr val="0000FF"/>
                </a:solidFill>
              </a:rPr>
            </a:br>
            <a:r>
              <a:rPr lang="en-US" sz="3300" b="1" i="1" dirty="0" smtClean="0">
                <a:solidFill>
                  <a:srgbClr val="0000FF"/>
                </a:solidFill>
              </a:rPr>
              <a:t/>
            </a:r>
            <a:br>
              <a:rPr lang="en-US" sz="3300" b="1" i="1" dirty="0" smtClean="0">
                <a:solidFill>
                  <a:srgbClr val="0000FF"/>
                </a:solidFill>
              </a:rPr>
            </a:br>
            <a:endParaRPr lang="en-US" sz="3300" b="1" i="1" dirty="0">
              <a:solidFill>
                <a:srgbClr val="0000FF"/>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630362"/>
          </a:xfrm>
        </p:spPr>
        <p:txBody>
          <a:bodyPr>
            <a:normAutofit fontScale="90000"/>
          </a:bodyPr>
          <a:lstStyle/>
          <a:p>
            <a:r>
              <a:rPr lang="en-US" b="1" i="1" dirty="0" smtClean="0">
                <a:solidFill>
                  <a:srgbClr val="0000FF"/>
                </a:solidFill>
              </a:rPr>
              <a:t>38.  </a:t>
            </a:r>
            <a:r>
              <a:rPr lang="en-US" b="1" i="1" dirty="0" smtClean="0">
                <a:solidFill>
                  <a:srgbClr val="C00000"/>
                </a:solidFill>
              </a:rPr>
              <a:t>Therefore pray the Lord of the harvest to send out laborers into His harvest</a:t>
            </a:r>
            <a:r>
              <a:rPr lang="en-US" b="1" i="1" dirty="0" smtClean="0">
                <a:solidFill>
                  <a:srgbClr val="0000FF"/>
                </a:solidFill>
              </a:rPr>
              <a:t>."</a:t>
            </a:r>
            <a:endParaRPr lang="en-US" dirty="0"/>
          </a:p>
        </p:txBody>
      </p:sp>
      <p:sp>
        <p:nvSpPr>
          <p:cNvPr id="3" name="Content Placeholder 2"/>
          <p:cNvSpPr>
            <a:spLocks noGrp="1"/>
          </p:cNvSpPr>
          <p:nvPr>
            <p:ph idx="1"/>
          </p:nvPr>
        </p:nvSpPr>
        <p:spPr>
          <a:xfrm>
            <a:off x="228600" y="2133600"/>
            <a:ext cx="8686800" cy="4495800"/>
          </a:xfrm>
        </p:spPr>
        <p:txBody>
          <a:bodyPr/>
          <a:lstStyle/>
          <a:p>
            <a:pPr>
              <a:buNone/>
            </a:pPr>
            <a:endParaRPr lang="en-US" dirty="0"/>
          </a:p>
        </p:txBody>
      </p:sp>
      <p:pic>
        <p:nvPicPr>
          <p:cNvPr id="4" name="Picture 2" descr="C:\Users\Church\Pictures\Microsoft Clip Organizer\j0427755.jpg"/>
          <p:cNvPicPr>
            <a:picLocks noChangeAspect="1" noChangeArrowheads="1"/>
          </p:cNvPicPr>
          <p:nvPr/>
        </p:nvPicPr>
        <p:blipFill>
          <a:blip r:embed="rId2"/>
          <a:srcRect/>
          <a:stretch>
            <a:fillRect/>
          </a:stretch>
        </p:blipFill>
        <p:spPr bwMode="auto">
          <a:xfrm>
            <a:off x="228600" y="2133600"/>
            <a:ext cx="8686800" cy="4572000"/>
          </a:xfrm>
          <a:prstGeom prst="rect">
            <a:avLst/>
          </a:prstGeom>
          <a:noFill/>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Conclusion</a:t>
            </a:r>
            <a:endParaRPr lang="en-US" dirty="0"/>
          </a:p>
        </p:txBody>
      </p:sp>
      <p:sp>
        <p:nvSpPr>
          <p:cNvPr id="3" name="Content Placeholder 2"/>
          <p:cNvSpPr>
            <a:spLocks noGrp="1"/>
          </p:cNvSpPr>
          <p:nvPr>
            <p:ph idx="1"/>
          </p:nvPr>
        </p:nvSpPr>
        <p:spPr>
          <a:xfrm>
            <a:off x="152400" y="1600200"/>
            <a:ext cx="8763000" cy="4953000"/>
          </a:xfrm>
        </p:spPr>
        <p:txBody>
          <a:bodyPr>
            <a:normAutofit fontScale="92500" lnSpcReduction="20000"/>
          </a:bodyPr>
          <a:lstStyle/>
          <a:p>
            <a:pPr>
              <a:buNone/>
            </a:pPr>
            <a:r>
              <a:rPr lang="en-US" dirty="0" smtClean="0"/>
              <a:t>	1. We </a:t>
            </a:r>
            <a:r>
              <a:rPr lang="en-US" dirty="0" smtClean="0"/>
              <a:t>are set </a:t>
            </a:r>
            <a:r>
              <a:rPr lang="en-US" dirty="0" smtClean="0"/>
              <a:t>in the middle of 127 congregations of  a particular denominational group among many others in Anderson – </a:t>
            </a:r>
          </a:p>
          <a:p>
            <a:pPr>
              <a:buNone/>
            </a:pPr>
            <a:r>
              <a:rPr lang="en-US" dirty="0" smtClean="0"/>
              <a:t>	</a:t>
            </a:r>
            <a:r>
              <a:rPr lang="en-US" b="1" dirty="0" smtClean="0">
                <a:solidFill>
                  <a:srgbClr val="0000FF"/>
                </a:solidFill>
              </a:rPr>
              <a:t>but </a:t>
            </a:r>
            <a:r>
              <a:rPr lang="en-US" b="1" dirty="0" smtClean="0">
                <a:solidFill>
                  <a:srgbClr val="0000FF"/>
                </a:solidFill>
              </a:rPr>
              <a:t>only one “Church of Christ</a:t>
            </a:r>
            <a:r>
              <a:rPr lang="en-US" b="1" dirty="0" smtClean="0">
                <a:solidFill>
                  <a:srgbClr val="0000FF"/>
                </a:solidFill>
              </a:rPr>
              <a:t>” in the City</a:t>
            </a:r>
          </a:p>
          <a:p>
            <a:pPr>
              <a:buNone/>
            </a:pPr>
            <a:r>
              <a:rPr lang="en-US" b="1" dirty="0" smtClean="0">
                <a:solidFill>
                  <a:srgbClr val="0000FF"/>
                </a:solidFill>
              </a:rPr>
              <a:t> </a:t>
            </a:r>
            <a:r>
              <a:rPr lang="en-US" b="1" dirty="0" smtClean="0">
                <a:solidFill>
                  <a:srgbClr val="0000FF"/>
                </a:solidFill>
              </a:rPr>
              <a:t>   We have our work cut out for </a:t>
            </a:r>
            <a:r>
              <a:rPr lang="en-US" b="1" smtClean="0">
                <a:solidFill>
                  <a:srgbClr val="0000FF"/>
                </a:solidFill>
              </a:rPr>
              <a:t>us (my goal is 100 </a:t>
            </a:r>
            <a:r>
              <a:rPr lang="en-US" b="1" dirty="0" smtClean="0">
                <a:solidFill>
                  <a:srgbClr val="0000FF"/>
                </a:solidFill>
              </a:rPr>
              <a:t>souls in 2010)</a:t>
            </a:r>
            <a:endParaRPr lang="en-US" b="1" dirty="0" smtClean="0">
              <a:solidFill>
                <a:srgbClr val="0000FF"/>
              </a:solidFill>
            </a:endParaRPr>
          </a:p>
          <a:p>
            <a:pPr>
              <a:buNone/>
            </a:pPr>
            <a:r>
              <a:rPr lang="en-US" dirty="0" smtClean="0"/>
              <a:t>	2.  It simply amazes me to see this situation in the United States.  </a:t>
            </a:r>
            <a:r>
              <a:rPr lang="en-US" b="1" u="sng" dirty="0" smtClean="0"/>
              <a:t>The people do not know who we are</a:t>
            </a:r>
            <a:r>
              <a:rPr lang="en-US" dirty="0" smtClean="0"/>
              <a:t>.</a:t>
            </a:r>
          </a:p>
          <a:p>
            <a:pPr>
              <a:buNone/>
            </a:pPr>
            <a:r>
              <a:rPr lang="en-US" dirty="0" smtClean="0"/>
              <a:t>	3. </a:t>
            </a:r>
            <a:r>
              <a:rPr lang="en-US" b="1" dirty="0" smtClean="0"/>
              <a:t>They are like sheep wandering around, not knowing where to go</a:t>
            </a:r>
            <a:r>
              <a:rPr lang="en-US" dirty="0" smtClean="0"/>
              <a:t>.</a:t>
            </a:r>
          </a:p>
          <a:p>
            <a:pPr>
              <a:buNone/>
            </a:pPr>
            <a:r>
              <a:rPr lang="en-US" dirty="0" smtClean="0"/>
              <a:t>	4. This morning  - </a:t>
            </a:r>
            <a:r>
              <a:rPr lang="en-US" b="1" dirty="0" smtClean="0">
                <a:solidFill>
                  <a:srgbClr val="FF0000"/>
                </a:solidFill>
              </a:rPr>
              <a:t>DO YOU KNOW WHERE YOU ARE GOING FOR ALL ETERNITY?</a:t>
            </a:r>
            <a:endParaRPr lang="en-US" b="1" dirty="0">
              <a:solidFill>
                <a:srgbClr val="FF0000"/>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MUST You Do to Be Saved?</a:t>
            </a:r>
            <a:endParaRPr lang="en-US" dirty="0"/>
          </a:p>
        </p:txBody>
      </p:sp>
      <p:sp>
        <p:nvSpPr>
          <p:cNvPr id="3" name="Content Placeholder 2"/>
          <p:cNvSpPr>
            <a:spLocks noGrp="1"/>
          </p:cNvSpPr>
          <p:nvPr>
            <p:ph idx="1"/>
          </p:nvPr>
        </p:nvSpPr>
        <p:spPr/>
        <p:txBody>
          <a:bodyPr/>
          <a:lstStyle/>
          <a:p>
            <a:r>
              <a:rPr lang="en-US" b="1" dirty="0" smtClean="0"/>
              <a:t>Hear</a:t>
            </a:r>
            <a:r>
              <a:rPr lang="en-US" dirty="0" smtClean="0"/>
              <a:t> The Word Of God               Romans 10:17</a:t>
            </a:r>
          </a:p>
          <a:p>
            <a:r>
              <a:rPr lang="en-US" b="1" dirty="0" smtClean="0"/>
              <a:t>Believe</a:t>
            </a:r>
            <a:r>
              <a:rPr lang="en-US" dirty="0" smtClean="0"/>
              <a:t> His Word            Mark 16:16, John 8:24</a:t>
            </a:r>
          </a:p>
          <a:p>
            <a:r>
              <a:rPr lang="en-US" b="1" dirty="0" smtClean="0"/>
              <a:t>Repent</a:t>
            </a:r>
            <a:r>
              <a:rPr lang="en-US" dirty="0" smtClean="0"/>
              <a:t> of your sins           Luke 13:3,  Acts 2:38</a:t>
            </a:r>
          </a:p>
          <a:p>
            <a:r>
              <a:rPr lang="en-US" b="1" dirty="0" smtClean="0"/>
              <a:t>Confess</a:t>
            </a:r>
            <a:r>
              <a:rPr lang="en-US" dirty="0" smtClean="0"/>
              <a:t> your belief    Romans 10:10, Acts 8:37</a:t>
            </a:r>
          </a:p>
          <a:p>
            <a:r>
              <a:rPr lang="en-US" b="1" dirty="0" smtClean="0"/>
              <a:t>Be Baptized                      </a:t>
            </a:r>
            <a:r>
              <a:rPr lang="en-US" dirty="0" smtClean="0"/>
              <a:t>Mark 16:16, Acts 2:38                         For the Remission of Your Sins          Acts 22:16   					    Galatians 3:26, 27</a:t>
            </a:r>
          </a:p>
          <a:p>
            <a:r>
              <a:rPr lang="en-US" b="1" dirty="0" smtClean="0"/>
              <a:t>Live Faithfully                                  </a:t>
            </a:r>
            <a:r>
              <a:rPr lang="en-US" dirty="0" smtClean="0"/>
              <a:t>Titus 2:11-14</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“Pray the Lord ….send forth Laborers”</a:t>
            </a:r>
            <a:endParaRPr lang="en-US" dirty="0"/>
          </a:p>
        </p:txBody>
      </p:sp>
      <p:sp>
        <p:nvSpPr>
          <p:cNvPr id="3" name="Content Placeholder 2"/>
          <p:cNvSpPr>
            <a:spLocks noGrp="1"/>
          </p:cNvSpPr>
          <p:nvPr>
            <p:ph idx="1"/>
          </p:nvPr>
        </p:nvSpPr>
        <p:spPr>
          <a:xfrm>
            <a:off x="228600" y="1600200"/>
            <a:ext cx="8686800" cy="4953000"/>
          </a:xfrm>
        </p:spPr>
        <p:txBody>
          <a:bodyPr>
            <a:normAutofit fontScale="85000" lnSpcReduction="20000"/>
          </a:bodyPr>
          <a:lstStyle/>
          <a:p>
            <a:pPr marL="514350" indent="-514350">
              <a:buAutoNum type="arabicPeriod"/>
            </a:pPr>
            <a:r>
              <a:rPr lang="en-US" dirty="0" smtClean="0"/>
              <a:t>Last Sunday</a:t>
            </a:r>
            <a:r>
              <a:rPr lang="en-US" dirty="0" smtClean="0"/>
              <a:t> (9/27/09) </a:t>
            </a:r>
            <a:r>
              <a:rPr lang="en-US" dirty="0" smtClean="0"/>
              <a:t>wa</a:t>
            </a:r>
            <a:r>
              <a:rPr lang="en-US" dirty="0" smtClean="0"/>
              <a:t>s </a:t>
            </a:r>
            <a:r>
              <a:rPr lang="en-US" dirty="0" smtClean="0"/>
              <a:t>“</a:t>
            </a:r>
            <a:r>
              <a:rPr lang="en-US" dirty="0" smtClean="0"/>
              <a:t>Missions </a:t>
            </a:r>
            <a:r>
              <a:rPr lang="en-US" dirty="0" smtClean="0"/>
              <a:t>Day</a:t>
            </a:r>
            <a:r>
              <a:rPr lang="en-US" dirty="0" smtClean="0"/>
              <a:t>” </a:t>
            </a:r>
            <a:r>
              <a:rPr lang="en-US" dirty="0" smtClean="0"/>
              <a:t>at </a:t>
            </a:r>
            <a:r>
              <a:rPr lang="en-US" dirty="0" smtClean="0"/>
              <a:t>the Centerville Church of Christ.</a:t>
            </a:r>
            <a:endParaRPr lang="en-US" dirty="0" smtClean="0"/>
          </a:p>
          <a:p>
            <a:pPr marL="514350" indent="-514350">
              <a:buAutoNum type="arabicPeriod"/>
            </a:pPr>
            <a:r>
              <a:rPr lang="en-US" dirty="0" smtClean="0"/>
              <a:t>I </a:t>
            </a:r>
            <a:r>
              <a:rPr lang="en-US" dirty="0" smtClean="0"/>
              <a:t>personally </a:t>
            </a:r>
            <a:r>
              <a:rPr lang="en-US" dirty="0" smtClean="0"/>
              <a:t>“</a:t>
            </a:r>
            <a:r>
              <a:rPr lang="en-US" dirty="0" smtClean="0"/>
              <a:t>Thanked” </a:t>
            </a:r>
            <a:r>
              <a:rPr lang="en-US" dirty="0" smtClean="0"/>
              <a:t>the Elders, the Mission Committee and certainly all of the members </a:t>
            </a:r>
            <a:r>
              <a:rPr lang="en-US" dirty="0" smtClean="0"/>
              <a:t> </a:t>
            </a:r>
            <a:r>
              <a:rPr lang="en-US" dirty="0" smtClean="0"/>
              <a:t>at Centerville church of Christ for </a:t>
            </a:r>
            <a:r>
              <a:rPr lang="en-US" dirty="0" smtClean="0"/>
              <a:t>their </a:t>
            </a:r>
            <a:r>
              <a:rPr lang="en-US" dirty="0" smtClean="0"/>
              <a:t>generous </a:t>
            </a:r>
            <a:r>
              <a:rPr lang="en-US" dirty="0" smtClean="0"/>
              <a:t>hearts and for </a:t>
            </a:r>
            <a:r>
              <a:rPr lang="en-US" dirty="0" smtClean="0"/>
              <a:t>their</a:t>
            </a:r>
            <a:r>
              <a:rPr lang="en-US" dirty="0" smtClean="0"/>
              <a:t> </a:t>
            </a:r>
            <a:r>
              <a:rPr lang="en-US" dirty="0" smtClean="0"/>
              <a:t>support for the mission work in Anderson, South Carolina. </a:t>
            </a:r>
          </a:p>
          <a:p>
            <a:pPr marL="514350" indent="-514350">
              <a:buAutoNum type="arabicPeriod"/>
            </a:pPr>
            <a:r>
              <a:rPr lang="en-US" dirty="0" smtClean="0"/>
              <a:t>I thanked them </a:t>
            </a:r>
            <a:r>
              <a:rPr lang="en-US" dirty="0" smtClean="0"/>
              <a:t>for allowing me the opportunity to come and to speak to </a:t>
            </a:r>
            <a:r>
              <a:rPr lang="en-US" dirty="0" smtClean="0"/>
              <a:t>them</a:t>
            </a:r>
            <a:r>
              <a:rPr lang="en-US" dirty="0" smtClean="0"/>
              <a:t> </a:t>
            </a:r>
            <a:r>
              <a:rPr lang="en-US" dirty="0" smtClean="0"/>
              <a:t>about the work in Anderson and most of all, </a:t>
            </a:r>
            <a:r>
              <a:rPr lang="en-US" dirty="0" smtClean="0"/>
              <a:t>deliver a </a:t>
            </a:r>
            <a:r>
              <a:rPr lang="en-US" dirty="0" smtClean="0"/>
              <a:t>message from God’s Word</a:t>
            </a:r>
            <a:r>
              <a:rPr lang="en-US" dirty="0" smtClean="0"/>
              <a:t>.</a:t>
            </a:r>
          </a:p>
          <a:p>
            <a:pPr marL="514350" indent="-514350">
              <a:buAutoNum type="arabicPeriod"/>
            </a:pPr>
            <a:r>
              <a:rPr lang="en-US" b="1" dirty="0" smtClean="0"/>
              <a:t>The Elders wanted the “family” there to understand how important and needed is their support for Missions Work, especially Anderson, SC.</a:t>
            </a:r>
            <a:endParaRPr lang="en-US" b="1"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fontScale="90000"/>
          </a:bodyPr>
          <a:lstStyle/>
          <a:p>
            <a:r>
              <a:rPr lang="en-US" dirty="0" smtClean="0"/>
              <a:t>“Pray the Lord ….send forth Laborers”</a:t>
            </a:r>
            <a:endParaRPr lang="en-US" dirty="0"/>
          </a:p>
        </p:txBody>
      </p:sp>
      <p:sp>
        <p:nvSpPr>
          <p:cNvPr id="3" name="Content Placeholder 2"/>
          <p:cNvSpPr>
            <a:spLocks noGrp="1"/>
          </p:cNvSpPr>
          <p:nvPr>
            <p:ph idx="1"/>
          </p:nvPr>
        </p:nvSpPr>
        <p:spPr>
          <a:xfrm>
            <a:off x="228600" y="1295400"/>
            <a:ext cx="8686800" cy="5181600"/>
          </a:xfrm>
        </p:spPr>
        <p:txBody>
          <a:bodyPr>
            <a:normAutofit fontScale="92500" lnSpcReduction="20000"/>
          </a:bodyPr>
          <a:lstStyle/>
          <a:p>
            <a:pPr>
              <a:buNone/>
            </a:pPr>
            <a:r>
              <a:rPr lang="en-US" dirty="0" smtClean="0"/>
              <a:t>I. </a:t>
            </a:r>
            <a:r>
              <a:rPr lang="en-US" b="1" u="sng" dirty="0" smtClean="0"/>
              <a:t>There Is Work That Needs to Be Done!</a:t>
            </a:r>
          </a:p>
          <a:p>
            <a:pPr>
              <a:buNone/>
            </a:pPr>
            <a:r>
              <a:rPr lang="en-US" dirty="0" smtClean="0"/>
              <a:t>1. </a:t>
            </a:r>
            <a:r>
              <a:rPr lang="en-US" dirty="0" smtClean="0"/>
              <a:t>As you all know - </a:t>
            </a:r>
            <a:r>
              <a:rPr lang="en-US" b="1" dirty="0" smtClean="0"/>
              <a:t>I </a:t>
            </a:r>
            <a:r>
              <a:rPr lang="en-US" b="1" dirty="0" smtClean="0"/>
              <a:t>am an old farm boy from southern Ohio, the oldest of 4 boys and the one that ran the “Family Farm”  when my father finally had to go to work at the local steel mill when farming  alone would no longer support the family.</a:t>
            </a:r>
            <a:endParaRPr lang="en-US" dirty="0" smtClean="0"/>
          </a:p>
          <a:p>
            <a:pPr marL="514350" indent="-514350">
              <a:buAutoNum type="arabicPeriod" startAt="2"/>
            </a:pPr>
            <a:r>
              <a:rPr lang="en-US" dirty="0" smtClean="0"/>
              <a:t>I understand the concept of the message here in the passage with regard to </a:t>
            </a:r>
            <a:r>
              <a:rPr lang="en-US" b="1" dirty="0" smtClean="0"/>
              <a:t>the need to get the harvest in when it is ripe, when it is time.</a:t>
            </a:r>
          </a:p>
          <a:p>
            <a:pPr marL="514350" indent="-514350">
              <a:buAutoNum type="arabicPeriod" startAt="2"/>
            </a:pPr>
            <a:r>
              <a:rPr lang="en-US" dirty="0" smtClean="0"/>
              <a:t>There is a </a:t>
            </a:r>
            <a:r>
              <a:rPr lang="en-US" b="1" dirty="0" smtClean="0">
                <a:solidFill>
                  <a:srgbClr val="FF0000"/>
                </a:solidFill>
              </a:rPr>
              <a:t>sense of Urgency</a:t>
            </a:r>
            <a:r>
              <a:rPr lang="en-US" dirty="0" smtClean="0"/>
              <a:t> in this Passage of scripture.  “</a:t>
            </a:r>
            <a:r>
              <a:rPr lang="en-US" b="1" i="1" dirty="0" smtClean="0">
                <a:solidFill>
                  <a:srgbClr val="0000FF"/>
                </a:solidFill>
              </a:rPr>
              <a:t>Therefore </a:t>
            </a:r>
            <a:r>
              <a:rPr lang="en-US" b="1" i="1" u="sng" dirty="0" smtClean="0">
                <a:solidFill>
                  <a:srgbClr val="FF0000"/>
                </a:solidFill>
              </a:rPr>
              <a:t>pray the Lord </a:t>
            </a:r>
            <a:r>
              <a:rPr lang="en-US" b="1" i="1" dirty="0" smtClean="0">
                <a:solidFill>
                  <a:srgbClr val="0000FF"/>
                </a:solidFill>
              </a:rPr>
              <a:t>of the harvest to send out laborers into His harvest."  </a:t>
            </a:r>
            <a:r>
              <a:rPr lang="en-US" b="1" i="1" u="sng" dirty="0" smtClean="0">
                <a:solidFill>
                  <a:srgbClr val="0000FF"/>
                </a:solidFill>
              </a:rPr>
              <a:t>Matt. 9:38</a:t>
            </a:r>
            <a:endParaRPr lang="en-US" u="sng"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fontScale="90000"/>
          </a:bodyPr>
          <a:lstStyle/>
          <a:p>
            <a:r>
              <a:rPr lang="en-US" dirty="0" smtClean="0"/>
              <a:t>“Pray the Lord ….send forth Laborers”</a:t>
            </a:r>
            <a:endParaRPr lang="en-US" dirty="0"/>
          </a:p>
        </p:txBody>
      </p:sp>
      <p:sp>
        <p:nvSpPr>
          <p:cNvPr id="3" name="Content Placeholder 2"/>
          <p:cNvSpPr>
            <a:spLocks noGrp="1"/>
          </p:cNvSpPr>
          <p:nvPr>
            <p:ph idx="1"/>
          </p:nvPr>
        </p:nvSpPr>
        <p:spPr>
          <a:xfrm>
            <a:off x="228600" y="1295400"/>
            <a:ext cx="8686800" cy="5334000"/>
          </a:xfrm>
        </p:spPr>
        <p:txBody>
          <a:bodyPr>
            <a:normAutofit lnSpcReduction="10000"/>
          </a:bodyPr>
          <a:lstStyle/>
          <a:p>
            <a:pPr marL="514350" indent="-514350">
              <a:buAutoNum type="arabicPeriod" startAt="4"/>
            </a:pPr>
            <a:r>
              <a:rPr lang="en-US" b="1" dirty="0" smtClean="0"/>
              <a:t>In the Great Commission there is also this sense of Urgency-   </a:t>
            </a:r>
            <a:r>
              <a:rPr lang="en-US" b="1" u="sng" dirty="0" smtClean="0"/>
              <a:t>MATTHEW 28:18-20</a:t>
            </a:r>
          </a:p>
          <a:p>
            <a:pPr marL="514350" indent="-514350">
              <a:buNone/>
            </a:pPr>
            <a:r>
              <a:rPr lang="en-US" dirty="0" smtClean="0"/>
              <a:t>      </a:t>
            </a:r>
            <a:r>
              <a:rPr lang="en-US" b="1" i="1" dirty="0" smtClean="0">
                <a:solidFill>
                  <a:srgbClr val="0000FF"/>
                </a:solidFill>
              </a:rPr>
              <a:t>“And Jesus came and spoke to them, saying, "All authority has been given to Me in heaven and on earth. </a:t>
            </a:r>
            <a:r>
              <a:rPr lang="en-US" b="1" i="1" dirty="0">
                <a:solidFill>
                  <a:srgbClr val="0000FF"/>
                </a:solidFill>
              </a:rPr>
              <a:t> </a:t>
            </a:r>
            <a:r>
              <a:rPr lang="en-US" b="1" i="1" dirty="0" smtClean="0">
                <a:solidFill>
                  <a:srgbClr val="0000FF"/>
                </a:solidFill>
              </a:rPr>
              <a:t>19. </a:t>
            </a:r>
            <a:r>
              <a:rPr lang="en-US" b="1" i="1" u="sng" dirty="0" smtClean="0">
                <a:solidFill>
                  <a:srgbClr val="FF0000"/>
                </a:solidFill>
              </a:rPr>
              <a:t>Go therefore </a:t>
            </a:r>
            <a:r>
              <a:rPr lang="en-US" b="1" i="1" dirty="0" smtClean="0">
                <a:solidFill>
                  <a:srgbClr val="0000FF"/>
                </a:solidFill>
              </a:rPr>
              <a:t>and </a:t>
            </a:r>
            <a:r>
              <a:rPr lang="en-US" b="1" i="1" u="sng" dirty="0" smtClean="0">
                <a:solidFill>
                  <a:srgbClr val="FF0000"/>
                </a:solidFill>
              </a:rPr>
              <a:t>make disciples of all the nations</a:t>
            </a:r>
            <a:r>
              <a:rPr lang="en-US" b="1" i="1" dirty="0" smtClean="0">
                <a:solidFill>
                  <a:srgbClr val="0000FF"/>
                </a:solidFill>
              </a:rPr>
              <a:t>, baptizing them in the name of the Father and of the Son and of the Holy Spirit, </a:t>
            </a:r>
            <a:br>
              <a:rPr lang="en-US" b="1" i="1" dirty="0" smtClean="0">
                <a:solidFill>
                  <a:srgbClr val="0000FF"/>
                </a:solidFill>
              </a:rPr>
            </a:br>
            <a:r>
              <a:rPr lang="en-US" b="1" i="1" dirty="0" smtClean="0">
                <a:solidFill>
                  <a:srgbClr val="0000FF"/>
                </a:solidFill>
              </a:rPr>
              <a:t>20. </a:t>
            </a:r>
            <a:r>
              <a:rPr lang="en-US" b="1" i="1" u="sng" dirty="0" smtClean="0">
                <a:solidFill>
                  <a:srgbClr val="FF0000"/>
                </a:solidFill>
              </a:rPr>
              <a:t>teaching them </a:t>
            </a:r>
            <a:r>
              <a:rPr lang="en-US" b="1" i="1" dirty="0" smtClean="0">
                <a:solidFill>
                  <a:srgbClr val="FF0000"/>
                </a:solidFill>
              </a:rPr>
              <a:t>to observe all things that I have commanded you</a:t>
            </a:r>
            <a:r>
              <a:rPr lang="en-US" b="1" i="1" dirty="0" smtClean="0">
                <a:solidFill>
                  <a:srgbClr val="0000FF"/>
                </a:solidFill>
              </a:rPr>
              <a:t>; and lo, I am with you always, [even] to the end of the age." Amen. </a:t>
            </a:r>
            <a:endParaRPr lang="en-US" b="1" i="1" dirty="0">
              <a:solidFill>
                <a:srgbClr val="0000FF"/>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“Pray the Lord ….send forth Laborers”</a:t>
            </a:r>
            <a:endParaRPr lang="en-US" dirty="0"/>
          </a:p>
        </p:txBody>
      </p:sp>
      <p:sp>
        <p:nvSpPr>
          <p:cNvPr id="3" name="Content Placeholder 2"/>
          <p:cNvSpPr>
            <a:spLocks noGrp="1"/>
          </p:cNvSpPr>
          <p:nvPr>
            <p:ph idx="1"/>
          </p:nvPr>
        </p:nvSpPr>
        <p:spPr/>
        <p:txBody>
          <a:bodyPr/>
          <a:lstStyle/>
          <a:p>
            <a:pPr>
              <a:buNone/>
            </a:pPr>
            <a:r>
              <a:rPr lang="en-US" dirty="0" smtClean="0"/>
              <a:t>5. </a:t>
            </a:r>
            <a:r>
              <a:rPr lang="en-US" b="1" u="sng" dirty="0" smtClean="0"/>
              <a:t>The Sense of Urgency is so GREAT </a:t>
            </a:r>
            <a:r>
              <a:rPr lang="en-US" dirty="0" smtClean="0"/>
              <a:t>that </a:t>
            </a:r>
            <a:r>
              <a:rPr lang="en-US" b="1" u="sng" dirty="0" smtClean="0">
                <a:solidFill>
                  <a:srgbClr val="FF0000"/>
                </a:solidFill>
              </a:rPr>
              <a:t>Jesus came to the Earth to Seek out the lost and to Save them. </a:t>
            </a:r>
          </a:p>
          <a:p>
            <a:pPr>
              <a:buNone/>
            </a:pPr>
            <a:r>
              <a:rPr lang="en-US" dirty="0" smtClean="0"/>
              <a:t>    </a:t>
            </a:r>
          </a:p>
          <a:p>
            <a:pPr>
              <a:buNone/>
            </a:pPr>
            <a:r>
              <a:rPr lang="en-US" dirty="0" smtClean="0"/>
              <a:t>   </a:t>
            </a:r>
            <a:r>
              <a:rPr lang="en-US" b="1" i="1" dirty="0" smtClean="0">
                <a:solidFill>
                  <a:srgbClr val="0000FF"/>
                </a:solidFill>
              </a:rPr>
              <a:t>“for the Son of Man has come to seek and to save that which was lost."   </a:t>
            </a:r>
            <a:r>
              <a:rPr lang="en-US" b="1" u="sng" dirty="0" smtClean="0"/>
              <a:t>Luke 19:10</a:t>
            </a:r>
            <a:endParaRPr lang="en-US" b="1" u="sng" dirty="0">
              <a:solidFill>
                <a:srgbClr val="FF0000"/>
              </a:solidFill>
            </a:endParaRPr>
          </a:p>
          <a:p>
            <a:pPr>
              <a:buNone/>
            </a:pPr>
            <a:endParaRPr lang="en-US" b="1" u="sng" dirty="0">
              <a:solidFill>
                <a:srgbClr val="FF000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“Pray the Lord ….send forth Laborers”</a:t>
            </a:r>
            <a:endParaRPr lang="en-US" dirty="0"/>
          </a:p>
        </p:txBody>
      </p:sp>
      <p:sp>
        <p:nvSpPr>
          <p:cNvPr id="3" name="Content Placeholder 2"/>
          <p:cNvSpPr>
            <a:spLocks noGrp="1"/>
          </p:cNvSpPr>
          <p:nvPr>
            <p:ph idx="1"/>
          </p:nvPr>
        </p:nvSpPr>
        <p:spPr>
          <a:xfrm>
            <a:off x="304800" y="1600200"/>
            <a:ext cx="8610600" cy="5029200"/>
          </a:xfrm>
        </p:spPr>
        <p:txBody>
          <a:bodyPr>
            <a:normAutofit lnSpcReduction="10000"/>
          </a:bodyPr>
          <a:lstStyle/>
          <a:p>
            <a:r>
              <a:rPr lang="en-US" b="1" dirty="0" smtClean="0"/>
              <a:t>The harvest is READY</a:t>
            </a:r>
          </a:p>
          <a:p>
            <a:endParaRPr lang="en-US" dirty="0" smtClean="0"/>
          </a:p>
          <a:p>
            <a:r>
              <a:rPr lang="en-US" dirty="0" smtClean="0"/>
              <a:t>  </a:t>
            </a:r>
            <a:r>
              <a:rPr lang="en-US" sz="4800" b="1" dirty="0" smtClean="0"/>
              <a:t>There is a NEED FOR LABORERS</a:t>
            </a:r>
          </a:p>
          <a:p>
            <a:endParaRPr lang="en-US" dirty="0" smtClean="0"/>
          </a:p>
          <a:p>
            <a:r>
              <a:rPr lang="en-US" sz="7200" dirty="0" smtClean="0"/>
              <a:t>             GO !!!!!</a:t>
            </a:r>
          </a:p>
          <a:p>
            <a:r>
              <a:rPr lang="en-US" sz="7200" dirty="0" smtClean="0"/>
              <a:t>  Where DO We GO?</a:t>
            </a:r>
            <a:endParaRPr lang="en-US" sz="7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20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 to="" calcmode="lin" valueType="num">
                                      <p:cBhvr>
                                        <p:cTn id="12" dur="1" fill="hold"/>
                                        <p:tgtEl>
                                          <p:spTgt spid="3">
                                            <p:txEl>
                                              <p:pRg st="4" end="4"/>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 calcmode="lin" valueType="num">
                                      <p:cBhvr additive="base">
                                        <p:cTn id="1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“Pray the Lord ….send forth Laborers”</a:t>
            </a:r>
            <a:endParaRPr lang="en-US" dirty="0"/>
          </a:p>
        </p:txBody>
      </p:sp>
      <p:sp>
        <p:nvSpPr>
          <p:cNvPr id="3" name="Content Placeholder 2"/>
          <p:cNvSpPr>
            <a:spLocks noGrp="1"/>
          </p:cNvSpPr>
          <p:nvPr>
            <p:ph idx="1"/>
          </p:nvPr>
        </p:nvSpPr>
        <p:spPr>
          <a:xfrm>
            <a:off x="228600" y="1600200"/>
            <a:ext cx="8686800" cy="5029200"/>
          </a:xfrm>
        </p:spPr>
        <p:txBody>
          <a:bodyPr>
            <a:normAutofit/>
          </a:bodyPr>
          <a:lstStyle/>
          <a:p>
            <a:pPr marL="571500" indent="-571500">
              <a:buAutoNum type="romanUcPeriod" startAt="2"/>
            </a:pPr>
            <a:r>
              <a:rPr lang="en-US" b="1" u="sng" dirty="0" smtClean="0"/>
              <a:t>MISSION WORK IS A PART OF OUR WORK</a:t>
            </a:r>
          </a:p>
          <a:p>
            <a:pPr marL="971550" lvl="1" indent="-571500">
              <a:buAutoNum type="alphaUcPeriod"/>
            </a:pPr>
            <a:r>
              <a:rPr lang="en-US" b="1" u="sng" dirty="0" smtClean="0"/>
              <a:t>Foreign Mission Work </a:t>
            </a:r>
            <a:r>
              <a:rPr lang="en-US" dirty="0" smtClean="0"/>
              <a:t>is VERY IMPORTANT</a:t>
            </a:r>
          </a:p>
          <a:p>
            <a:pPr marL="971550" lvl="1" indent="-571500">
              <a:buNone/>
            </a:pPr>
            <a:r>
              <a:rPr lang="en-US" dirty="0" smtClean="0"/>
              <a:t>       1. Part of the Great Commission to “GO” includes   	“Foreign Mission Work”</a:t>
            </a:r>
          </a:p>
          <a:p>
            <a:pPr marL="971550" lvl="1" indent="-571500">
              <a:buNone/>
            </a:pPr>
            <a:endParaRPr lang="en-US" dirty="0" smtClean="0"/>
          </a:p>
          <a:p>
            <a:pPr marL="971550" lvl="1" indent="-571500">
              <a:buNone/>
            </a:pPr>
            <a:r>
              <a:rPr lang="en-US" dirty="0" smtClean="0"/>
              <a:t>	2.  The three largest Foreign Mission Fields are China, Indonesia and India. (In that order)</a:t>
            </a:r>
          </a:p>
          <a:p>
            <a:pPr marL="971550" lvl="1" indent="-571500">
              <a:buNone/>
            </a:pPr>
            <a:endParaRPr lang="en-US" dirty="0" smtClean="0"/>
          </a:p>
          <a:p>
            <a:pPr marL="971550" lvl="1" indent="-571500">
              <a:buNone/>
            </a:pPr>
            <a:r>
              <a:rPr lang="en-US" dirty="0" smtClean="0"/>
              <a:t>	</a:t>
            </a:r>
            <a:r>
              <a:rPr lang="en-US" b="1" dirty="0" smtClean="0">
                <a:solidFill>
                  <a:srgbClr val="0000FF"/>
                </a:solidFill>
              </a:rPr>
              <a:t>3. Guess what the 4</a:t>
            </a:r>
            <a:r>
              <a:rPr lang="en-US" b="1" baseline="30000" dirty="0" smtClean="0">
                <a:solidFill>
                  <a:srgbClr val="0000FF"/>
                </a:solidFill>
              </a:rPr>
              <a:t>th</a:t>
            </a:r>
            <a:r>
              <a:rPr lang="en-US" b="1" dirty="0" smtClean="0">
                <a:solidFill>
                  <a:srgbClr val="0000FF"/>
                </a:solidFill>
              </a:rPr>
              <a:t> largest Mission field is in the World!    -   I’ll tell you in a minute or so.</a:t>
            </a:r>
          </a:p>
          <a:p>
            <a:pPr marL="971550" lvl="1" indent="-571500">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Effect transition="in" filter="fade">
                                      <p:cBhvr>
                                        <p:cTn id="7"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“Pray the Lord ….send forth Laborers”</a:t>
            </a:r>
            <a:endParaRPr lang="en-US" dirty="0"/>
          </a:p>
        </p:txBody>
      </p:sp>
      <p:sp>
        <p:nvSpPr>
          <p:cNvPr id="3" name="Content Placeholder 2"/>
          <p:cNvSpPr>
            <a:spLocks noGrp="1"/>
          </p:cNvSpPr>
          <p:nvPr>
            <p:ph idx="1"/>
          </p:nvPr>
        </p:nvSpPr>
        <p:spPr>
          <a:xfrm>
            <a:off x="228600" y="1600200"/>
            <a:ext cx="8686800" cy="4953000"/>
          </a:xfrm>
        </p:spPr>
        <p:txBody>
          <a:bodyPr>
            <a:normAutofit fontScale="92500" lnSpcReduction="20000"/>
          </a:bodyPr>
          <a:lstStyle/>
          <a:p>
            <a:pPr marL="571500" indent="-571500">
              <a:buNone/>
            </a:pPr>
            <a:r>
              <a:rPr lang="en-US" b="1" u="sng" dirty="0" smtClean="0"/>
              <a:t>B. STATESIDE MISSION WORK   </a:t>
            </a:r>
            <a:r>
              <a:rPr lang="en-US" dirty="0" smtClean="0"/>
              <a:t>IS ALSO IMPORTANT AND  IS BECOMING ALMOST MORE IMPORTANT THAN FOREIGN MISSION WORK.</a:t>
            </a:r>
          </a:p>
          <a:p>
            <a:pPr marL="571500" indent="-571500">
              <a:buNone/>
            </a:pPr>
            <a:r>
              <a:rPr lang="en-US" dirty="0" smtClean="0"/>
              <a:t>	1. I read recently in the Christian Chronicle </a:t>
            </a:r>
            <a:r>
              <a:rPr lang="en-US" dirty="0" smtClean="0"/>
              <a:t>that </a:t>
            </a:r>
            <a:r>
              <a:rPr lang="en-US" dirty="0" smtClean="0"/>
              <a:t>the Missionaries in Korea say that they no longer need Missionaries to come to Korea, they are sending Missionaries to Asian Countries themselves.</a:t>
            </a:r>
          </a:p>
          <a:p>
            <a:pPr lvl="1">
              <a:buNone/>
            </a:pPr>
            <a:r>
              <a:rPr lang="en-US" sz="3200" dirty="0" smtClean="0"/>
              <a:t>2.  It has been predicted by some that if the Current Trend in Church  “decline” here in the United States continues that by the year 2028 - India will be sending Missionaries to the United States to begin rebuilding the Church here. </a:t>
            </a:r>
            <a:endParaRPr lang="en-US" sz="32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5778</TotalTime>
  <Words>1579</Words>
  <Application>Microsoft Office PowerPoint</Application>
  <PresentationFormat>On-screen Show (4:3)</PresentationFormat>
  <Paragraphs>146</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“Pray the Lord ….send forth Laborers”</vt:lpstr>
      <vt:lpstr>“Pray the Lord ….send forth Laborers”</vt:lpstr>
      <vt:lpstr>“Pray the Lord ….send forth Laborers”</vt:lpstr>
      <vt:lpstr>“Pray the Lord ….send forth Laborers”</vt:lpstr>
      <vt:lpstr>“Pray the Lord ….send forth Laborers”</vt:lpstr>
      <vt:lpstr>“Pray the Lord ….send forth Laborers”</vt:lpstr>
      <vt:lpstr>“Pray the Lord ….send forth Laborers”</vt:lpstr>
      <vt:lpstr>“Pray the Lord ….send forth Laborers”</vt:lpstr>
      <vt:lpstr>“Pray the Lord ….send forth Laborers”</vt:lpstr>
      <vt:lpstr>“Pray the Lord ….send forth Laborers”</vt:lpstr>
      <vt:lpstr>“Pray the Lord ….send forth Laborers”</vt:lpstr>
      <vt:lpstr>“Pray the Lord ….send forth Laborers”</vt:lpstr>
      <vt:lpstr>“Pray the Lord ….send forth Laborers”</vt:lpstr>
      <vt:lpstr>“Pray the Lord ….send forth Laborers”</vt:lpstr>
      <vt:lpstr>“Pray the Lord ….send forth Laborers”</vt:lpstr>
      <vt:lpstr>“Pray the Lord ….send forth Laborers”</vt:lpstr>
      <vt:lpstr>“Pray the Lord ….send forth Laborers”</vt:lpstr>
      <vt:lpstr>“Pray the Lord ….send forth Laborers”</vt:lpstr>
      <vt:lpstr>“Pray the Lord ….send forth Laborers”</vt:lpstr>
      <vt:lpstr>“Pray the Lord ….send forth Laborers”</vt:lpstr>
      <vt:lpstr>“Pray the Lord ….send forth Laborers”</vt:lpstr>
      <vt:lpstr>“Pray the Lord ….send forth Laborers”</vt:lpstr>
      <vt:lpstr>“Pray the Lord ….send forth Laborers”</vt:lpstr>
      <vt:lpstr>“Pray the Lord ….send forth Laborers”</vt:lpstr>
      <vt:lpstr>“Pray the Lord ….send forth Laborers”</vt:lpstr>
      <vt:lpstr>Conclusion</vt:lpstr>
      <vt:lpstr>38.  Therefore pray the Lord of the harvest to send out laborers into His harvest."</vt:lpstr>
      <vt:lpstr>Conclusion</vt:lpstr>
      <vt:lpstr>What MUST You Do to Be Saved?</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“Pray the Lord send forth Reapers”</dc:title>
  <dc:creator>Church</dc:creator>
  <cp:lastModifiedBy>Church</cp:lastModifiedBy>
  <cp:revision>139</cp:revision>
  <dcterms:created xsi:type="dcterms:W3CDTF">2009-09-15T19:22:14Z</dcterms:created>
  <dcterms:modified xsi:type="dcterms:W3CDTF">2009-10-01T16:53:13Z</dcterms:modified>
</cp:coreProperties>
</file>