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6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  <p:sldId id="269" r:id="rId14"/>
    <p:sldId id="270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654321"/>
    <a:srgbClr val="996633"/>
    <a:srgbClr val="0000FF"/>
    <a:srgbClr val="08F6FC"/>
    <a:srgbClr val="F6E3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2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1AADA-C735-4BFC-9618-8B2792E57A6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0F319-886D-478A-BF26-E0D4BB719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7868-D8A3-4ACF-997A-E5DB7138A340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677C-AD97-43C9-984A-429E52814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1794-98E7-4F08-B3CD-F236457B08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lh5.googleusercontent.com/-Aba0N0jmUZ0/TW2xtVmatRI/AAAAAAAAHvs/5R2NKecnzho/s1600/lost-coin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F6E3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712887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1 Tim. 6:12</a:t>
            </a:r>
          </a:p>
          <a:p>
            <a:pPr algn="ctr"/>
            <a:r>
              <a:rPr lang="en-US" sz="3600" b="1" dirty="0">
                <a:solidFill>
                  <a:srgbClr val="0070C0"/>
                </a:solidFill>
              </a:rPr>
              <a:t>Fight the good fight of faith, lay hold on eternal life, to which you </a:t>
            </a:r>
            <a:r>
              <a:rPr lang="en-US" sz="3600" b="1" dirty="0" smtClean="0">
                <a:solidFill>
                  <a:srgbClr val="0070C0"/>
                </a:solidFill>
              </a:rPr>
              <a:t>were </a:t>
            </a:r>
            <a:r>
              <a:rPr lang="en-US" sz="3600" b="1" dirty="0">
                <a:solidFill>
                  <a:srgbClr val="0070C0"/>
                </a:solidFill>
              </a:rPr>
              <a:t>also called and have confessed the good confession in the presence of </a:t>
            </a:r>
            <a:r>
              <a:rPr lang="en-US" sz="3600" b="1" dirty="0" smtClean="0">
                <a:solidFill>
                  <a:srgbClr val="0070C0"/>
                </a:solidFill>
              </a:rPr>
              <a:t>many </a:t>
            </a:r>
            <a:r>
              <a:rPr lang="en-US" sz="3600" b="1" dirty="0">
                <a:solidFill>
                  <a:srgbClr val="0070C0"/>
                </a:solidFill>
              </a:rPr>
              <a:t>witnesses. 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lh5.googleusercontent.com/-Aba0N0jmUZ0/TW2xtVmatRI/AAAAAAAAHvs/5R2NKecnzho/s1600/lost-coin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F6E3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381000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Phil. 3:13-14</a:t>
            </a:r>
          </a:p>
          <a:p>
            <a:pPr algn="ctr"/>
            <a:r>
              <a:rPr lang="en-US" sz="3600" b="1" dirty="0">
                <a:solidFill>
                  <a:srgbClr val="0070C0"/>
                </a:solidFill>
              </a:rPr>
              <a:t>but one thing </a:t>
            </a:r>
            <a:r>
              <a:rPr lang="en-US" sz="3600" b="1" i="1" dirty="0">
                <a:solidFill>
                  <a:srgbClr val="0070C0"/>
                </a:solidFill>
              </a:rPr>
              <a:t>I do,</a:t>
            </a:r>
            <a:r>
              <a:rPr lang="en-US" sz="3600" b="1" dirty="0">
                <a:solidFill>
                  <a:srgbClr val="0070C0"/>
                </a:solidFill>
              </a:rPr>
              <a:t> forgetting those </a:t>
            </a:r>
            <a:r>
              <a:rPr lang="en-US" sz="3600" b="1" dirty="0" smtClean="0">
                <a:solidFill>
                  <a:srgbClr val="0070C0"/>
                </a:solidFill>
              </a:rPr>
              <a:t>things </a:t>
            </a:r>
            <a:r>
              <a:rPr lang="en-US" sz="3600" b="1" dirty="0">
                <a:solidFill>
                  <a:srgbClr val="0070C0"/>
                </a:solidFill>
              </a:rPr>
              <a:t>which are behind and reaching forward to those things which are ahead, 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14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I press toward the goal for the prize of the upward call of God in Christ </a:t>
            </a:r>
            <a:r>
              <a:rPr lang="en-US" sz="3600" b="1" dirty="0" smtClean="0">
                <a:solidFill>
                  <a:srgbClr val="0070C0"/>
                </a:solidFill>
              </a:rPr>
              <a:t>Jesus</a:t>
            </a:r>
            <a:r>
              <a:rPr lang="en-US" sz="3600" b="1" dirty="0">
                <a:solidFill>
                  <a:srgbClr val="0070C0"/>
                </a:solidFill>
              </a:rPr>
              <a:t>. 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rodigal 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6543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96633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9094" y="762000"/>
            <a:ext cx="365471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Tragedy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Of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Being Lost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Willfully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687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Luke 15:11-24</a:t>
            </a:r>
            <a:endParaRPr lang="en-US" sz="3600" b="1" dirty="0"/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6543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96633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9094" y="762000"/>
            <a:ext cx="365471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Tragedy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Of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Being Lost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Willfully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687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Luke 15:11-24</a:t>
            </a:r>
            <a:endParaRPr lang="en-US" sz="3600" b="1" dirty="0"/>
          </a:p>
        </p:txBody>
      </p:sp>
      <p:pic>
        <p:nvPicPr>
          <p:cNvPr id="26626" name="Picture 2" descr="He decided to repent and be a servant for his f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6543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96633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9094" y="762000"/>
            <a:ext cx="365471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Tragedy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Of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Being Lost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Willfully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687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Luke 15:11-24</a:t>
            </a:r>
            <a:endParaRPr lang="en-US" sz="3600" b="1" dirty="0"/>
          </a:p>
        </p:txBody>
      </p:sp>
      <p:pic>
        <p:nvPicPr>
          <p:cNvPr id="27650" name="Picture 2" descr="The father kissed his 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sp3.yimg.com/ib/th?id=HN.608034212343907027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0"/>
            <a:ext cx="44958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4648200" cy="6858000"/>
          </a:xfrm>
          <a:prstGeom prst="rect">
            <a:avLst/>
          </a:prstGeom>
          <a:solidFill>
            <a:srgbClr val="7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9544" y="381000"/>
            <a:ext cx="358585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Tragedy</a:t>
            </a:r>
          </a:p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</a:t>
            </a:r>
          </a:p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Bitterness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4343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Luke 15:25-32</a:t>
            </a:r>
            <a:endParaRPr lang="en-US" sz="3600" b="1" dirty="0"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9544" y="381000"/>
            <a:ext cx="78186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Principles to learn from this story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28956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FFFF00"/>
                </a:solidFill>
              </a:rPr>
              <a:t>  The Character Of God</a:t>
            </a:r>
          </a:p>
          <a:p>
            <a:pPr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FFFF00"/>
                </a:solidFill>
              </a:rPr>
              <a:t>  Be Careful Lest We Be Lost</a:t>
            </a:r>
          </a:p>
          <a:p>
            <a:pPr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FFFF00"/>
                </a:solidFill>
              </a:rPr>
              <a:t>  Our Concern For The Lost</a:t>
            </a:r>
          </a:p>
          <a:p>
            <a:pPr>
              <a:buFont typeface="Wingdings" pitchFamily="2" charset="2"/>
              <a:buChar char="V"/>
            </a:pPr>
            <a:r>
              <a:rPr lang="en-US" sz="3600" b="1" dirty="0" smtClean="0">
                <a:solidFill>
                  <a:srgbClr val="FFFF00"/>
                </a:solidFill>
              </a:rPr>
              <a:t>  Easy For Sinners To Surrender To God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85800"/>
            <a:ext cx="9144000" cy="67095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latin typeface="+mn-lt"/>
                <a:cs typeface="+mn-cs"/>
              </a:rPr>
              <a:t>ARE YOU A CHRISTIAN?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Hear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–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 Rom.10:17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Faith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 –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Jn.8:24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Repent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 –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Acts 17:30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Confess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 –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Rom. 10:9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Be Baptized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–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1 Pet.3:21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3600" b="1" spc="-1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latin typeface="+mn-lt"/>
                <a:cs typeface="+mn-cs"/>
              </a:rPr>
              <a:t>ARE YOU A FAITHFUL </a:t>
            </a:r>
            <a:r>
              <a:rPr lang="en-US" sz="4000" b="1" spc="-1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latin typeface="+mn-lt"/>
                <a:cs typeface="+mn-cs"/>
              </a:rPr>
              <a:t>CHRISTIAN</a:t>
            </a:r>
            <a:r>
              <a:rPr lang="en-US" sz="4000" b="1" spc="-1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latin typeface="+mn-lt"/>
                <a:cs typeface="+mn-cs"/>
              </a:rPr>
              <a:t>?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Confess sins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–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James 5:16</a:t>
            </a:r>
          </a:p>
          <a:p>
            <a:pPr algn="ctr" eaLnBrk="0" fontAlgn="auto" hangingPunct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Live faithfully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+mn-cs"/>
              </a:rPr>
              <a:t>– </a:t>
            </a:r>
            <a:r>
              <a:rPr lang="en-US" sz="4000" b="1" spc="-1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Matt:10:22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http://3.bp.blogspot.com/-JNZ3s9xYdk4/Tom8izc_xcI/AAAAAAAAAW4/fB-musxv4Zk/s1600/9349546-depressed-man-sitting-in-a-chair-with-his-hands-over-his-face-shot-on-bl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1" y="0"/>
            <a:ext cx="4572000" cy="684943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083683" y="1219200"/>
            <a:ext cx="3852337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</a:t>
            </a:r>
          </a:p>
          <a:p>
            <a:pPr algn="ctr"/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Tragedy</a:t>
            </a:r>
          </a:p>
          <a:p>
            <a:pPr algn="ctr"/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Of being</a:t>
            </a:r>
          </a:p>
          <a:p>
            <a:pPr algn="ctr"/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LOST</a:t>
            </a:r>
            <a:endParaRPr lang="en-US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jesus to sit with sinners and un righteous people in their eyes meant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 flipV="1">
            <a:off x="0" y="0"/>
            <a:ext cx="4572000" cy="6858000"/>
          </a:xfrm>
          <a:prstGeom prst="rect">
            <a:avLst/>
          </a:prstGeom>
          <a:gradFill>
            <a:gsLst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42231"/>
            <a:ext cx="44196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900" b="1" i="0" u="none" strike="noStrike" cap="none" normalizeH="0" baseline="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Lk.15:1-2</a:t>
            </a:r>
            <a:r>
              <a:rPr kumimoji="0" lang="en-US" sz="2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900" b="1" i="0" u="none" strike="noStrike" cap="none" normalizeH="0" baseline="30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9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Then all the tax collectors and the sinners drew near to Him to hear Him. </a:t>
            </a:r>
            <a:r>
              <a:rPr kumimoji="0" lang="en-US" sz="2900" b="1" i="0" u="none" strike="noStrike" cap="none" normalizeH="0" baseline="30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9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And the Pharisees and scribes complained, saying, "This Man receives sinners and eats with them." </a:t>
            </a:r>
            <a:endParaRPr kumimoji="0" lang="en-US" sz="29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s://sp2.yimg.com/ib/th?id=HN.608008695945889326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9987" y="838201"/>
            <a:ext cx="382053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Tragedy of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Carelessness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886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Luke 15:4-7</a:t>
            </a:r>
            <a:endParaRPr lang="en-US" sz="3600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s://sp2.yimg.com/ib/th?id=HN.608008695945889326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152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Luke 8:14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Now the ones </a:t>
            </a:r>
            <a:r>
              <a:rPr lang="en-US" sz="3600" b="1" i="1" dirty="0"/>
              <a:t>that</a:t>
            </a:r>
            <a:r>
              <a:rPr lang="en-US" sz="3600" b="1" dirty="0"/>
              <a:t> fell among thorns are </a:t>
            </a:r>
            <a:r>
              <a:rPr lang="en-US" sz="3600" b="1" dirty="0" smtClean="0"/>
              <a:t>those </a:t>
            </a:r>
            <a:r>
              <a:rPr lang="en-US" sz="3600" b="1" dirty="0"/>
              <a:t>who, when they have heard, go out and are choked with cares, riches, and </a:t>
            </a:r>
            <a:r>
              <a:rPr lang="en-US" sz="3600" b="1" dirty="0" smtClean="0"/>
              <a:t>pleasures </a:t>
            </a:r>
            <a:r>
              <a:rPr lang="en-US" sz="3600" b="1" dirty="0"/>
              <a:t>of life, and bring no fruit to maturity.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s://sp2.yimg.com/ib/th?id=HN.608008695945889326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152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Matt.6:19-21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14400"/>
            <a:ext cx="4572000" cy="58888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600" b="1" baseline="30000" dirty="0" smtClean="0"/>
              <a:t>19</a:t>
            </a:r>
            <a:r>
              <a:rPr lang="en-US" sz="3600" b="1" dirty="0" smtClean="0"/>
              <a:t> </a:t>
            </a:r>
            <a:r>
              <a:rPr lang="en-US" sz="3600" b="1" dirty="0"/>
              <a:t>"Do not lay up for yourselves </a:t>
            </a:r>
            <a:r>
              <a:rPr lang="en-US" sz="3600" b="1" dirty="0" smtClean="0"/>
              <a:t>treasures </a:t>
            </a:r>
            <a:r>
              <a:rPr lang="en-US" sz="3600" b="1" dirty="0"/>
              <a:t>on earth, where moth and rust destroy and where thieves break in and </a:t>
            </a:r>
            <a:r>
              <a:rPr lang="en-US" sz="3600" b="1" dirty="0" smtClean="0"/>
              <a:t>steal</a:t>
            </a:r>
            <a:r>
              <a:rPr lang="en-US" sz="3600" b="1" dirty="0"/>
              <a:t>; </a:t>
            </a:r>
            <a:r>
              <a:rPr lang="en-US" sz="3600" b="1" baseline="30000" dirty="0" smtClean="0"/>
              <a:t>20</a:t>
            </a:r>
            <a:r>
              <a:rPr lang="en-US" sz="3600" b="1" dirty="0" smtClean="0"/>
              <a:t> </a:t>
            </a:r>
            <a:r>
              <a:rPr lang="en-US" sz="3600" b="1" dirty="0"/>
              <a:t>but lay up for yourselves treasures in heaven, where neither moth nor </a:t>
            </a:r>
            <a:r>
              <a:rPr lang="en-US" sz="3600" b="1" dirty="0" smtClean="0"/>
              <a:t>rust </a:t>
            </a:r>
            <a:r>
              <a:rPr lang="en-US" sz="3600" b="1" dirty="0"/>
              <a:t>destroys and where thieves do not break in and steal. </a:t>
            </a:r>
            <a:br>
              <a:rPr lang="en-US" sz="3600" b="1" dirty="0"/>
            </a:br>
            <a:r>
              <a:rPr lang="en-US" sz="3600" b="1" baseline="30000" dirty="0"/>
              <a:t>21</a:t>
            </a:r>
            <a:r>
              <a:rPr lang="en-US" sz="3600" b="1" dirty="0"/>
              <a:t> For where your </a:t>
            </a:r>
            <a:r>
              <a:rPr lang="en-US" sz="3600" b="1" dirty="0" smtClean="0"/>
              <a:t>treasure </a:t>
            </a:r>
            <a:r>
              <a:rPr lang="en-US" sz="3600" b="1" dirty="0"/>
              <a:t>is, there your heart will be also. 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s://sp2.yimg.com/ib/th?id=HN.608008695945889326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152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Luke 15:7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144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I say to </a:t>
            </a:r>
            <a:r>
              <a:rPr lang="en-US" sz="3600" b="1" dirty="0" smtClean="0"/>
              <a:t>you </a:t>
            </a:r>
            <a:r>
              <a:rPr lang="en-US" sz="3600" b="1" dirty="0"/>
              <a:t>that likewise there will be more joy in heaven over one sinner who repents than </a:t>
            </a:r>
            <a:r>
              <a:rPr lang="en-US" sz="3600" b="1" dirty="0" smtClean="0"/>
              <a:t>over </a:t>
            </a:r>
            <a:r>
              <a:rPr lang="en-US" sz="3600" b="1" dirty="0"/>
              <a:t>ninety-nine just </a:t>
            </a:r>
            <a:r>
              <a:rPr lang="en-US" sz="3600" b="1" dirty="0" smtClean="0"/>
              <a:t>persons </a:t>
            </a:r>
            <a:r>
              <a:rPr lang="en-US" sz="3600" b="1" dirty="0"/>
              <a:t>who need no repentance. 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lh5.googleusercontent.com/-Aba0N0jmUZ0/TW2xtVmatRI/AAAAAAAAHvs/5R2NKecnzho/s1600/lost-coin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F6E3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6383" y="843677"/>
            <a:ext cx="402321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The</a:t>
            </a:r>
          </a:p>
          <a:p>
            <a:pPr algn="ctr"/>
            <a:r>
              <a:rPr lang="en-US" sz="54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Tragedy of</a:t>
            </a:r>
          </a:p>
          <a:p>
            <a:pPr algn="ctr"/>
            <a:r>
              <a:rPr lang="en-US" sz="5400" b="1" cap="all" spc="0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Uselessness</a:t>
            </a:r>
            <a:endParaRPr lang="en-US" sz="54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3886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Luke 15:8-10</a:t>
            </a:r>
            <a:endParaRPr lang="en-US" sz="3600" b="1" dirty="0"/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lh5.googleusercontent.com/-Aba0N0jmUZ0/TW2xtVmatRI/AAAAAAAAHvs/5R2NKecnzho/s1600/lost-coin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4800600" cy="6858000"/>
          </a:xfrm>
          <a:prstGeom prst="rect">
            <a:avLst/>
          </a:prstGeom>
          <a:solidFill>
            <a:srgbClr val="F6E3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Heb. </a:t>
            </a:r>
            <a:r>
              <a:rPr lang="en-US" sz="3600" b="1" dirty="0" smtClean="0">
                <a:solidFill>
                  <a:srgbClr val="0000FF"/>
                </a:solidFill>
              </a:rPr>
              <a:t>12:1-2</a:t>
            </a: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let </a:t>
            </a:r>
            <a:r>
              <a:rPr lang="en-US" sz="3600" b="1" dirty="0">
                <a:solidFill>
                  <a:srgbClr val="0070C0"/>
                </a:solidFill>
              </a:rPr>
              <a:t>us lay aside every weight, and </a:t>
            </a:r>
            <a:r>
              <a:rPr lang="en-US" sz="3600" b="1" dirty="0" smtClean="0">
                <a:solidFill>
                  <a:srgbClr val="0070C0"/>
                </a:solidFill>
              </a:rPr>
              <a:t>the </a:t>
            </a:r>
            <a:r>
              <a:rPr lang="en-US" sz="3600" b="1" dirty="0">
                <a:solidFill>
                  <a:srgbClr val="0070C0"/>
                </a:solidFill>
              </a:rPr>
              <a:t>sin which so easily ensnares </a:t>
            </a:r>
            <a:r>
              <a:rPr lang="en-US" sz="3600" b="1" i="1" dirty="0">
                <a:solidFill>
                  <a:srgbClr val="0070C0"/>
                </a:solidFill>
              </a:rPr>
              <a:t>us,</a:t>
            </a:r>
            <a:r>
              <a:rPr lang="en-US" sz="3600" b="1" dirty="0">
                <a:solidFill>
                  <a:srgbClr val="0070C0"/>
                </a:solidFill>
              </a:rPr>
              <a:t> and let us run with endurance the race </a:t>
            </a:r>
            <a:r>
              <a:rPr lang="en-US" sz="3600" b="1" dirty="0" smtClean="0">
                <a:solidFill>
                  <a:srgbClr val="0070C0"/>
                </a:solidFill>
              </a:rPr>
              <a:t>that </a:t>
            </a:r>
            <a:r>
              <a:rPr lang="en-US" sz="3600" b="1" dirty="0">
                <a:solidFill>
                  <a:srgbClr val="0070C0"/>
                </a:solidFill>
              </a:rPr>
              <a:t>is set before us, 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looking unto Jesus, the author and finisher of </a:t>
            </a:r>
            <a:r>
              <a:rPr lang="en-US" sz="3600" b="1" i="1" dirty="0">
                <a:solidFill>
                  <a:srgbClr val="0070C0"/>
                </a:solidFill>
              </a:rPr>
              <a:t>our</a:t>
            </a:r>
            <a:r>
              <a:rPr lang="en-US" sz="3600" b="1" dirty="0">
                <a:solidFill>
                  <a:srgbClr val="0070C0"/>
                </a:solidFill>
              </a:rPr>
              <a:t> faith</a:t>
            </a: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405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Dawson Road</dc:creator>
  <cp:lastModifiedBy>Dawson Road</cp:lastModifiedBy>
  <cp:revision>10</cp:revision>
  <dcterms:created xsi:type="dcterms:W3CDTF">2014-04-04T21:17:37Z</dcterms:created>
  <dcterms:modified xsi:type="dcterms:W3CDTF">2014-04-08T19:35:30Z</dcterms:modified>
</cp:coreProperties>
</file>