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5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375" autoAdjust="0"/>
  </p:normalViewPr>
  <p:slideViewPr>
    <p:cSldViewPr>
      <p:cViewPr>
        <p:scale>
          <a:sx n="40" d="100"/>
          <a:sy n="40" d="100"/>
        </p:scale>
        <p:origin x="-360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CC955-8B60-4A1C-B588-A9415632E249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097FD-0CB7-4B85-98F9-F88155FC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Introduction: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For our lesson today, I'm going to talk about not's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1. In the English language the word "not" can have several meanings.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Jump down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vs.13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for the next 26 verses Jesus compiles what I call "the woes of the Scribes and Pharisees.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1"/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woe to you, scribes and Pharisees, hypocrites! For you shut up the kingdom of heaven against men; </a:t>
            </a:r>
          </a:p>
          <a:p>
            <a:pPr hangingPunct="1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1"/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Woe to you, scribes and Pharisees, hypocrites! For you devour widows' houses, and for a pretense make long prayers. </a:t>
            </a:r>
          </a:p>
          <a:p>
            <a:pPr hangingPunct="1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Woe to you, scribes and Pharisees, hypocrites! For you travel land and sea to win one proselyte, and when he is won, you make him twice as much a son of hell as yourselves.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Woe to you, scribes and Pharisees, hypocrites! For you pay tithe of mint and anise and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cummin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have neglected the weightier matters of the law: justice and mercy 	and faith. </a:t>
            </a:r>
          </a:p>
          <a:p>
            <a:pPr hangingPunct="1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1"/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Woe to you, scribes and Pharisees, hypocrites! For you cleanse the outside of the cup and dish, but inside they are full of extortion and self-indulgence.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Woe to you, scribes and Pharisees, hypocrites! For you are like whitewashed tombs which indeed appear beautiful outwardly, but inside are full of dead men's bones and all uncleanness. </a:t>
            </a:r>
          </a:p>
          <a:p>
            <a:pPr hangingPunct="1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Woe to you, scribes and Pharisees, hypocrites! Because you build the tombs of the prophets and adorn the monuments of the righteous,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WELL, IF MORALITY WILL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"NOT"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SAVE  AND BEING RELIGIOUS WILL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"NOT"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SAVE, WHAT WILL?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Obedience! One must be obedient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We have the example from Jesus Christ, Himself.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Heb. 5:8-9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though He was a Son, yet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He learned obedience by the things which He suffered.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having been perfected,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He became the author of eternal salvation to all who obey Him,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Luke 6:46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Jesus looked at His disciples and asked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"But why do you call Me 'Lord, Lord,' 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and  do not do the things which I say?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 It takes obedience to please God.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4. Morality is "NOT" enough. Being religious is "NOT" enough.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5. This is a "NOT" that cannot be untied.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Third "Not" -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Buy The Truth And Sell It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Solomon coined this phrase in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Proverbs 23:23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Believe it or not, some will sell the truth for their own personal gain.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1. Many sell the truth for popularity.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a. This is seen many times in our youth.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b. They will go along with the crowd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c. They will do something just because everyone else is doing it.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d. And when caught, that's always the excuse - "so-and-so did it"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2. Some sell the truth for job security.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a. Some will acquire questionable work habits, unethical work habits.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b. They will take the bribe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c. They will let something underhanded slide.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d. They will turn their head and look the other way.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 Some will sell the truth for a little peace and comfort...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a. they will tell a lie to be left alone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b. They will cheat to have it a little better.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4. All of these untruthful things are condemning - they are enslaving.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Jesus said 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 8:32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you shall know the truth, and the truth shall make you free."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1. Those who practice the truth, will remove these enslaving things from their lives.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IV. Next "NOT" -  Be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Conformed To This World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Paul tells us this one 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Romans 12:2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do not be conformed to this world, but be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transformed  by the renewing of your mind, that you may prove what is that good and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acceptable and perfect will  of God.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There must be something very wicked about the world for the New Testament writers to tell us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to stay away from it.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In fact, James tells us worldliness can make us enemies of God.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James 4:4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Adulterers and 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adulteresses! Do you not know that friendship with the world is enmity with God?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Whoever  therefore wants to be a friend of the world makes himself an enemy of God.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3. John tells us that worldliness is not of the father.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1Jn.2:15-16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not love the world or 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the  things in the world. If anyone loves the world, the love of the Father is not in him. </a:t>
            </a:r>
          </a:p>
          <a:p>
            <a:pPr hangingPunct="0"/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16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all that  is in the world--the lust of the flesh, the lust of the eyes, and the pride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of life--is not of the  Father but is of the world.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4. He goes on to tell us 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vs. 17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en-US" sz="1200" b="1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world is passing away, and the lust of it;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5. We are not to give in to it - We are not to become a part of if.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6. It is a not that cannot be untied.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 Next "NOT - 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Forsaking The Assembling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I really don't need to read the command scripture - I mean, we've heard it so many times. 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Hebrews 10:25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not forsaking the assembling of ourselves together, as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manner of some,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but exhorting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another,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so much the more as you see the Day approaching.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Corporate worship is emphasized because of its vital importance.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a. It helps us in our study, which is part of our worship commandment.</a:t>
            </a:r>
          </a:p>
          <a:p>
            <a:pPr hangingPunct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b. It helps us be around the right kind of people.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1) We have the example of the early Christians in acts cha.2.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c. Being together as a group helps us ward off Satan and his snares.</a:t>
            </a:r>
          </a:p>
          <a:p>
            <a:pPr hangingPunct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1) It has always been true that we are stronger in numbers.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Our assembly is a strong tied "NOT"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It was spoken 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Matt.25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1"/>
            <a:r>
              <a:rPr lang="en-US" sz="1200" b="1" i="1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"Then the kingdom of heaven will be like ten virgins who took their lamps and went to meet the bridegroom. </a:t>
            </a:r>
            <a:r>
              <a:rPr lang="en-US" sz="1200" b="1" i="1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1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Five of them were foolish, and five were wise. </a:t>
            </a:r>
            <a:r>
              <a:rPr lang="en-US" sz="1200" b="1" i="1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1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when the foolish took their lamps, they took no oil with them, </a:t>
            </a:r>
            <a:r>
              <a:rPr lang="en-US" sz="1200" b="1" i="1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the wise took flasks of oil with their lamps. </a:t>
            </a:r>
            <a:r>
              <a:rPr lang="en-US" sz="1200" b="1" i="1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1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the bridegroom was delayed, they all became drowsy and slept. </a:t>
            </a:r>
            <a:r>
              <a:rPr lang="en-US" sz="1200" b="1" i="1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b="1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at midnight there was a cry, 'Here is the bridegroom! Come out to meet him.‘ </a:t>
            </a:r>
            <a:r>
              <a:rPr lang="en-US" sz="1200" b="1" i="1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b="1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all those virgins rose and trimmed their lamps.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foolish said to the wise, 'Give us some of your oil, for our lamps are going out.' </a:t>
            </a:r>
            <a:b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the wise answered, saying, 'Since there will not be enough for us and for you, go rather to the dealers and buy for yourselves.‘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while they were going to buy, the bridegroom came, and those who were ready went in with him to the marriage feast, and the door was shut.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Afterward the other virgins came also, saying, 'Lord, lord, open to us.‘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he answered, 'Truly, I say to you, I do not know you. </a:t>
            </a: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1. It came to those who were "NOT" prepared.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2. They had waited too late to take care of their problem.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 and They were "NOT" received.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4. And it was a "NOT" that could not be undone.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For example, the speed of a ship is measured in knots.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1) We have some navy people who could probably explain the knot.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2) the knot is just a little bit faster speed measurement that the mph.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Today is the day that you need to make preparation.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Someday we will all stand before the judgment seat of God and give an answer for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all of these little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So today, if you are "NOT" a Christian, give your life to the Lord through obedience to the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gospel.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And if you are "NOT" living as a faithful Christian should, repent and come back to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YOU WILL "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BE LOST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IF, SUBJECT, 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Another definition for the knot is to tying string together.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1) Navy men know about this word as well.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2) This is the sheepshank knot -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hangingPunct="0"/>
            <a:r>
              <a:rPr lang="en-US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20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Some may remember this name from the "Jaws" movie. </a:t>
            </a:r>
          </a:p>
          <a:p>
            <a:pPr hangingPunct="0"/>
            <a:r>
              <a:rPr lang="en-US" sz="120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When </a:t>
            </a:r>
            <a:r>
              <a:rPr lang="en-US" sz="1200" i="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Quint</a:t>
            </a:r>
            <a:r>
              <a:rPr lang="en-US" sz="120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first met Mr. Hooper, he didn't want him on his boat.</a:t>
            </a:r>
          </a:p>
          <a:p>
            <a:pPr hangingPunct="0"/>
            <a:r>
              <a:rPr lang="en-US" sz="1200" i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So he threw him a rope and said, tie me a sheepshank, trying to make him look bad.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3) Sheepshank is a good knot to tie when you want to shorten a rope without cutting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Then, there's another not, that is a negative command meaning no, denial or refusal.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1) You're not supposed to do something.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For our lesson today, I want us to take this word and do a play on words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We're going to take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and not be able to untie them.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Confusing? Stay with me, it will become clear.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The Bible warns us "not" to change the word of God.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Deuteronomy 4:2 -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shall </a:t>
            </a:r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 to the word which I command you, nor take from it, that you may keep the commandments of the </a:t>
            </a:r>
            <a:r>
              <a:rPr lang="en-US" sz="1100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Lord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your God which I command you. 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Matt.24:35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Heaven and earth will pass away, but my words will </a:t>
            </a:r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pass away. 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Instead of trying to change the word of God to fit our lifestyle, we need to change our life to fit     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the word.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Unfortunately, people try to do just the opposite.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a. They try to change the word of God to fit them.</a:t>
            </a:r>
          </a:p>
          <a:p>
            <a:pPr hangingPunct="0"/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The word “Not” is a small word.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But, but carries a great deal of power with it and a great deal of importance: 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It is the difference between right and wrong.</a:t>
            </a:r>
          </a:p>
          <a:p>
            <a:pPr hangingPunct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There are a lot of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in the Bible.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And like some K N O T's, they cannot be untied or changed. Let's look at a few of 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 hangingPunct="0">
              <a:buAutoNum type="alphaU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comes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James 2:24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where we read, You see then that a man is justified by works, and not by faith only.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Now, Paul tells us that man is justified by faith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Romans 5:1-2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Therefore, since we have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been justified by faith, we have peace with God through our Lord Jesus Christ. 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pPr hangingPunct="0"/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him we have also obtained access by faith into this grace in which we stand,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and we rejoice in hope of the glory of God.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Paul also tells us that man lives by faith.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Corinthians 5:7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we walk by faith, not by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sight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3. He even told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Phillipian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Jailer that man is saved by faith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Acts 16:31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"Believe on the Lord 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Jesus Christ, and you will be saved, you and your household."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Now, James comes along and say, that a man is justified by works, and not by faith only.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Is either he or Paul wrong?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Does this mean that we have a choice?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3. No! It means we must do both.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Faith alone will not save - Works alone will not saved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It is a "not" that cannot be untied.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"NOT" #2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Everyone Who Calls the “Lord” Will Be Saved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This comes from a passage of scripture found 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Matt.7:21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Jesus simply says, </a:t>
            </a: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"Not everyone </a:t>
            </a:r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hangingPunct="0"/>
            <a:r>
              <a:rPr lang="en-US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says to Me, 'Lord, Lord,' shall enter the kingdom of heaven, but he who does the will   </a:t>
            </a:r>
          </a:p>
          <a:p>
            <a:pPr hangingPunct="0"/>
            <a:r>
              <a:rPr lang="en-US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My Father in heaven.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Boy, this verse destroys a lot of man's thinking and a lot of denominational teaching.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This verse tells us several things: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1. One must be more than moral.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2. We actually have a Bible example of this found 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Acts 10:1-2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was a certain man in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Caesarea called Cornelius, a centurion of what was called the Italian Regiment,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devout man  and one who feared God with all his household, who gave alms </a:t>
            </a:r>
          </a:p>
          <a:p>
            <a:pPr hangingPunct="0"/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generously to the people, and  prayed to God always.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a. Cornelius was a good moral man.</a:t>
            </a:r>
          </a:p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b. He was even a God fearing man.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c. But, he was a spiritually lost man.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d. His morality alone would not save him.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e. He had to conform to the same gospel commandments as everyone else.	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Not only does this verse tell us one must be more than moral, it tells us that one must be more than 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religious.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One of the most religious groups in the Bible were the Scribes and the Pharisees.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a. Let me read to you what Jesus said about the Scribes and the Pharisees. </a:t>
            </a:r>
          </a:p>
          <a:p>
            <a:pPr hangingPunct="0"/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Matt.23:5-7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all their works they do to be seen by men. They make their phylacteries broad and enlarge the borders of their garments.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They love the best places at feasts, the best seats in the synagogues,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greetings in the marketplaces, and to be called by men, 'Rabbi, Rabbi.'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97FD-0CB7-4B85-98F9-F88155FC10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864E-8DD5-40B9-AD9D-ED8BA3F2EC92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4CE4-9774-45F8-AC0E-CC5193ECD299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A8D1-FA86-4EA4-84D0-29BE6E51A52E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AD2-5425-49A8-8D38-E7291238A021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A69-A0FA-4764-8664-A8166797A30E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9E43-12F9-4C5D-AF6A-2FB86EFD1461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7E6-0735-4D21-93E3-800212136887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05B6-F17A-4CCA-A22F-78FD910BE948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841-A2EB-4E5D-8A08-847E40928E4F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EBF4-CFB6-46EF-9617-6855A98C0300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F0F-A6C5-4BFC-9F50-52B93B9A44B2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343A-DC22-4D7B-96F2-F7546ACFCCA5}" type="datetime1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1794-98E7-4F08-B3CD-F236457B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rian-stock.deviantart.com/art/BG-Sea-And-Sky-2083007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d/Sheepshank_knot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77258"/>
            <a:ext cx="8991600" cy="323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</a:rPr>
              <a:t> </a:t>
            </a:r>
            <a:r>
              <a:rPr lang="en-US" sz="3600" b="1" dirty="0"/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Matt.23:5-7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5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But all their works they do to be seen by men. </a:t>
            </a:r>
            <a:r>
              <a:rPr lang="en-US" sz="3200" b="1" dirty="0" smtClean="0">
                <a:solidFill>
                  <a:srgbClr val="FFFF00"/>
                </a:solidFill>
              </a:rPr>
              <a:t>They </a:t>
            </a:r>
            <a:r>
              <a:rPr lang="en-US" sz="3200" b="1" dirty="0">
                <a:solidFill>
                  <a:srgbClr val="FFFF00"/>
                </a:solidFill>
              </a:rPr>
              <a:t>make their phylacteries broad and enlarge the borders of their garments.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6</a:t>
            </a:r>
            <a:r>
              <a:rPr lang="en-US" sz="3200" b="1" dirty="0" smtClean="0">
                <a:solidFill>
                  <a:srgbClr val="FFFF00"/>
                </a:solidFill>
              </a:rPr>
              <a:t> They </a:t>
            </a:r>
            <a:r>
              <a:rPr lang="en-US" sz="3200" b="1" dirty="0">
                <a:solidFill>
                  <a:srgbClr val="FFFF00"/>
                </a:solidFill>
              </a:rPr>
              <a:t>love the best places at feasts, the best seats in the synagogues,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7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greetings </a:t>
            </a:r>
            <a:r>
              <a:rPr lang="en-US" sz="3200" b="1" dirty="0" smtClean="0">
                <a:solidFill>
                  <a:srgbClr val="FFFF00"/>
                </a:solidFill>
              </a:rPr>
              <a:t>in </a:t>
            </a:r>
            <a:r>
              <a:rPr lang="en-US" sz="3200" b="1" dirty="0">
                <a:solidFill>
                  <a:srgbClr val="FFFF00"/>
                </a:solidFill>
              </a:rPr>
              <a:t>the marketplaces, and to be called by men, 'Rabbi, Rabbi.'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066800"/>
            <a:ext cx="8991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Vs. 13 </a:t>
            </a: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But </a:t>
            </a:r>
            <a:r>
              <a:rPr lang="en-US" sz="3200" b="1" u="sng" dirty="0">
                <a:solidFill>
                  <a:schemeClr val="bg1"/>
                </a:solidFill>
              </a:rPr>
              <a:t>woe to you, scribes and Pharisees, hypocrites! 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shut up the kingdom of </a:t>
            </a:r>
            <a:r>
              <a:rPr lang="en-US" sz="3200" b="1" dirty="0" smtClean="0">
                <a:solidFill>
                  <a:srgbClr val="FFFF00"/>
                </a:solidFill>
              </a:rPr>
              <a:t>heaven </a:t>
            </a:r>
            <a:r>
              <a:rPr lang="en-US" sz="3200" b="1" dirty="0">
                <a:solidFill>
                  <a:srgbClr val="FFFF00"/>
                </a:solidFill>
              </a:rPr>
              <a:t>against </a:t>
            </a:r>
            <a:r>
              <a:rPr lang="en-US" sz="3200" b="1" dirty="0" smtClean="0">
                <a:solidFill>
                  <a:srgbClr val="FFFF00"/>
                </a:solidFill>
              </a:rPr>
              <a:t>men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devour widows' </a:t>
            </a:r>
            <a:r>
              <a:rPr lang="en-US" sz="3200" b="1" dirty="0" smtClean="0">
                <a:solidFill>
                  <a:srgbClr val="FFFF00"/>
                </a:solidFill>
              </a:rPr>
              <a:t>houses. 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a pretense make long prayers.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</a:t>
            </a:r>
            <a:r>
              <a:rPr lang="en-US" sz="3200" b="1" dirty="0" smtClean="0">
                <a:solidFill>
                  <a:srgbClr val="FFFF00"/>
                </a:solidFill>
              </a:rPr>
              <a:t>a proselyte twice </a:t>
            </a:r>
            <a:r>
              <a:rPr lang="en-US" sz="3200" b="1" dirty="0">
                <a:solidFill>
                  <a:srgbClr val="FFFF00"/>
                </a:solidFill>
              </a:rPr>
              <a:t>as much </a:t>
            </a:r>
            <a:r>
              <a:rPr lang="en-US" sz="3200" b="1" dirty="0" smtClean="0">
                <a:solidFill>
                  <a:srgbClr val="FFFF00"/>
                </a:solidFill>
              </a:rPr>
              <a:t>a </a:t>
            </a:r>
            <a:r>
              <a:rPr lang="en-US" sz="3200" b="1" dirty="0">
                <a:solidFill>
                  <a:srgbClr val="FFFF00"/>
                </a:solidFill>
              </a:rPr>
              <a:t>son of </a:t>
            </a:r>
            <a:r>
              <a:rPr lang="en-US" sz="3200" b="1" dirty="0" smtClean="0">
                <a:solidFill>
                  <a:srgbClr val="FFFF00"/>
                </a:solidFill>
              </a:rPr>
              <a:t>hell. 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600200"/>
            <a:ext cx="8991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But woe to you, scribes and Pharisees, hypocrites! 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</a:t>
            </a:r>
            <a:r>
              <a:rPr lang="en-US" sz="3200" b="1" dirty="0" smtClean="0">
                <a:solidFill>
                  <a:srgbClr val="FFFF00"/>
                </a:solidFill>
              </a:rPr>
              <a:t>neglect </a:t>
            </a:r>
            <a:r>
              <a:rPr lang="en-US" sz="3200" b="1" dirty="0">
                <a:solidFill>
                  <a:srgbClr val="FFFF00"/>
                </a:solidFill>
              </a:rPr>
              <a:t>the weightier </a:t>
            </a:r>
            <a:r>
              <a:rPr lang="en-US" sz="3200" b="1" i="1" dirty="0">
                <a:solidFill>
                  <a:srgbClr val="FFFF00"/>
                </a:solidFill>
              </a:rPr>
              <a:t>matters</a:t>
            </a:r>
            <a:r>
              <a:rPr lang="en-US" sz="3200" b="1" dirty="0">
                <a:solidFill>
                  <a:srgbClr val="FFFF00"/>
                </a:solidFill>
              </a:rPr>
              <a:t> of the law: justice and mercy </a:t>
            </a:r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faith.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cleanse the outside of the cup </a:t>
            </a:r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dish, but inside they are full of extortion and self-indulgence.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 </a:t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 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600200"/>
            <a:ext cx="8991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But woe to you, scribes and Pharisees, hypocrites! 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you are like whitewashed tombs 	which indeed appear beautiful outwardly, but inside are full of dead </a:t>
            </a:r>
            <a:r>
              <a:rPr lang="en-US" sz="3200" b="1" i="1" dirty="0" smtClean="0">
                <a:solidFill>
                  <a:srgbClr val="FFFF00"/>
                </a:solidFill>
              </a:rPr>
              <a:t>men's</a:t>
            </a:r>
            <a:r>
              <a:rPr lang="en-US" sz="3200" b="1" dirty="0" smtClean="0">
                <a:solidFill>
                  <a:srgbClr val="FFFF00"/>
                </a:solidFill>
              </a:rPr>
              <a:t> bones and all uncleanness.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Because </a:t>
            </a:r>
            <a:r>
              <a:rPr lang="en-US" sz="3200" b="1" dirty="0">
                <a:solidFill>
                  <a:srgbClr val="FFFF00"/>
                </a:solidFill>
              </a:rPr>
              <a:t>you build the tombs of the </a:t>
            </a:r>
            <a:r>
              <a:rPr lang="en-US" sz="3200" b="1" dirty="0" smtClean="0">
                <a:solidFill>
                  <a:srgbClr val="FFFF00"/>
                </a:solidFill>
              </a:rPr>
              <a:t>prophets </a:t>
            </a:r>
            <a:r>
              <a:rPr lang="en-US" sz="3200" b="1" dirty="0">
                <a:solidFill>
                  <a:srgbClr val="FFFF00"/>
                </a:solidFill>
              </a:rPr>
              <a:t>and adorn the monuments of the righteous, 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143000"/>
            <a:ext cx="8991600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WHAT DOES IT TAKE?</a:t>
            </a:r>
          </a:p>
          <a:p>
            <a:pPr algn="ctr">
              <a:lnSpc>
                <a:spcPts val="18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OBEDIENCE</a:t>
            </a:r>
          </a:p>
          <a:p>
            <a:pPr algn="ctr">
              <a:lnSpc>
                <a:spcPts val="18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 hangingPunct="0">
              <a:lnSpc>
                <a:spcPts val="3400"/>
              </a:lnSpc>
            </a:pPr>
            <a:r>
              <a:rPr lang="en-US" sz="3200" b="1" dirty="0">
                <a:solidFill>
                  <a:schemeClr val="bg1"/>
                </a:solidFill>
              </a:rPr>
              <a:t>Heb. </a:t>
            </a:r>
            <a:r>
              <a:rPr lang="en-US" sz="3200" b="1" dirty="0" smtClean="0">
                <a:solidFill>
                  <a:schemeClr val="bg1"/>
                </a:solidFill>
              </a:rPr>
              <a:t>5:8-9</a:t>
            </a:r>
          </a:p>
          <a:p>
            <a:pPr algn="ctr" hangingPunct="0">
              <a:lnSpc>
                <a:spcPts val="34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8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though He was a </a:t>
            </a:r>
            <a:r>
              <a:rPr lang="en-US" sz="3200" b="1" dirty="0" smtClean="0">
                <a:solidFill>
                  <a:srgbClr val="FFFF00"/>
                </a:solidFill>
              </a:rPr>
              <a:t>Son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en-US" sz="3200" b="1" i="1" dirty="0">
                <a:solidFill>
                  <a:srgbClr val="FFFF00"/>
                </a:solidFill>
              </a:rPr>
              <a:t>yet</a:t>
            </a:r>
            <a:r>
              <a:rPr lang="en-US" sz="3200" b="1" dirty="0">
                <a:solidFill>
                  <a:srgbClr val="FFFF00"/>
                </a:solidFill>
              </a:rPr>
              <a:t> He learned obedience by the things which He suffered.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9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And having been </a:t>
            </a:r>
            <a:r>
              <a:rPr lang="en-US" sz="3200" b="1" dirty="0" smtClean="0">
                <a:solidFill>
                  <a:srgbClr val="FFFF00"/>
                </a:solidFill>
              </a:rPr>
              <a:t>perfected</a:t>
            </a:r>
            <a:r>
              <a:rPr lang="en-US" sz="3200" b="1" dirty="0">
                <a:solidFill>
                  <a:srgbClr val="FFFF00"/>
                </a:solidFill>
              </a:rPr>
              <a:t>, He became the author of eternal salvation to all who obey </a:t>
            </a:r>
            <a:r>
              <a:rPr lang="en-US" sz="3200" b="1" dirty="0" smtClean="0">
                <a:solidFill>
                  <a:srgbClr val="FFFF00"/>
                </a:solidFill>
              </a:rPr>
              <a:t>Him 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 hangingPunct="0">
              <a:lnSpc>
                <a:spcPts val="1900"/>
              </a:lnSpc>
            </a:pPr>
            <a:r>
              <a:rPr lang="en-US" sz="3200" b="1" dirty="0">
                <a:solidFill>
                  <a:schemeClr val="bg1"/>
                </a:solidFill>
              </a:rPr>
              <a:t> </a:t>
            </a:r>
          </a:p>
          <a:p>
            <a:pPr algn="ctr">
              <a:lnSpc>
                <a:spcPts val="3400"/>
              </a:lnSpc>
            </a:pPr>
            <a:r>
              <a:rPr lang="en-US" sz="3200" b="1" dirty="0">
                <a:solidFill>
                  <a:schemeClr val="bg1"/>
                </a:solidFill>
              </a:rPr>
              <a:t>In Luke </a:t>
            </a:r>
            <a:r>
              <a:rPr lang="en-US" sz="3200" b="1" dirty="0" smtClean="0">
                <a:solidFill>
                  <a:schemeClr val="bg1"/>
                </a:solidFill>
              </a:rPr>
              <a:t>6:46</a:t>
            </a:r>
          </a:p>
          <a:p>
            <a:pPr algn="ctr">
              <a:lnSpc>
                <a:spcPts val="34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Jesus </a:t>
            </a:r>
            <a:r>
              <a:rPr lang="en-US" sz="3200" b="1" dirty="0">
                <a:solidFill>
                  <a:srgbClr val="FFFF00"/>
                </a:solidFill>
              </a:rPr>
              <a:t>looked at His disciples and asked "But why do you call Me </a:t>
            </a:r>
            <a:r>
              <a:rPr lang="en-US" sz="3200" b="1" dirty="0" smtClean="0">
                <a:solidFill>
                  <a:srgbClr val="FFFF00"/>
                </a:solidFill>
              </a:rPr>
              <a:t>'Lord</a:t>
            </a:r>
            <a:r>
              <a:rPr lang="en-US" sz="3200" b="1" dirty="0">
                <a:solidFill>
                  <a:srgbClr val="FFFF00"/>
                </a:solidFill>
              </a:rPr>
              <a:t>, Lord,' and do not do the things which I say? 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2057400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John </a:t>
            </a:r>
            <a:r>
              <a:rPr lang="en-US" sz="3200" b="1" dirty="0" smtClean="0">
                <a:solidFill>
                  <a:schemeClr val="bg1"/>
                </a:solidFill>
              </a:rPr>
              <a:t>8:32</a:t>
            </a:r>
          </a:p>
          <a:p>
            <a:pPr algn="ctr" hangingPunct="0"/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you shall know the truth, and the truth shall make you 	free</a:t>
            </a:r>
            <a:r>
              <a:rPr lang="en-US" sz="3200" b="1" dirty="0" smtClean="0">
                <a:solidFill>
                  <a:srgbClr val="FFFF00"/>
                </a:solidFill>
              </a:rPr>
              <a:t>. 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Buy the truth and sell it </a:t>
            </a: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>
              <a:lnSpc>
                <a:spcPts val="3400"/>
              </a:lnSpc>
            </a:pP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Prov.23:23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90600"/>
            <a:ext cx="8991600" cy="62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4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James </a:t>
            </a:r>
            <a:r>
              <a:rPr lang="en-US" sz="3200" b="1" dirty="0" smtClean="0">
                <a:solidFill>
                  <a:schemeClr val="bg1"/>
                </a:solidFill>
              </a:rPr>
              <a:t>4:4</a:t>
            </a:r>
          </a:p>
          <a:p>
            <a:pPr algn="ctr" hangingPunct="0">
              <a:lnSpc>
                <a:spcPts val="34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Adulterers </a:t>
            </a:r>
            <a:r>
              <a:rPr lang="en-US" sz="3200" b="1" dirty="0">
                <a:solidFill>
                  <a:srgbClr val="FFFF00"/>
                </a:solidFill>
              </a:rPr>
              <a:t>and adulteresses! Do you not know that friendship with the world is </a:t>
            </a:r>
            <a:r>
              <a:rPr lang="en-US" sz="3200" b="1" dirty="0" smtClean="0">
                <a:solidFill>
                  <a:srgbClr val="FFFF00"/>
                </a:solidFill>
              </a:rPr>
              <a:t>enmity </a:t>
            </a:r>
            <a:r>
              <a:rPr lang="en-US" sz="3200" b="1" dirty="0">
                <a:solidFill>
                  <a:srgbClr val="FFFF00"/>
                </a:solidFill>
              </a:rPr>
              <a:t>with God? Whoever therefore wants to be a friend of the world makes </a:t>
            </a:r>
            <a:r>
              <a:rPr lang="en-US" sz="3200" b="1" dirty="0" smtClean="0">
                <a:solidFill>
                  <a:srgbClr val="FFFF00"/>
                </a:solidFill>
              </a:rPr>
              <a:t>himself </a:t>
            </a:r>
            <a:r>
              <a:rPr lang="en-US" sz="3200" b="1" dirty="0">
                <a:solidFill>
                  <a:srgbClr val="FFFF00"/>
                </a:solidFill>
              </a:rPr>
              <a:t>an enemy of God. </a:t>
            </a:r>
          </a:p>
          <a:p>
            <a:pPr algn="ctr" hangingPunct="0">
              <a:lnSpc>
                <a:spcPts val="1900"/>
              </a:lnSpc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</a:p>
          <a:p>
            <a:pPr algn="ctr" hangingPunct="0">
              <a:lnSpc>
                <a:spcPts val="34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1Jn.2:15-16</a:t>
            </a:r>
          </a:p>
          <a:p>
            <a:pPr algn="ctr" hangingPunct="0">
              <a:lnSpc>
                <a:spcPts val="34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15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Do not love the </a:t>
            </a:r>
            <a:r>
              <a:rPr lang="en-US" sz="3200" b="1" dirty="0" smtClean="0">
                <a:solidFill>
                  <a:srgbClr val="FFFF00"/>
                </a:solidFill>
              </a:rPr>
              <a:t>world </a:t>
            </a:r>
            <a:r>
              <a:rPr lang="en-US" sz="3200" b="1" dirty="0">
                <a:solidFill>
                  <a:srgbClr val="FFFF00"/>
                </a:solidFill>
              </a:rPr>
              <a:t>or the things in the world. If anyone loves the world, the love of the Father is </a:t>
            </a:r>
            <a:r>
              <a:rPr lang="en-US" sz="3200" b="1" dirty="0" smtClean="0">
                <a:solidFill>
                  <a:srgbClr val="FFFF00"/>
                </a:solidFill>
              </a:rPr>
              <a:t>not </a:t>
            </a:r>
            <a:r>
              <a:rPr lang="en-US" sz="3200" b="1" dirty="0">
                <a:solidFill>
                  <a:srgbClr val="FFFF00"/>
                </a:solidFill>
              </a:rPr>
              <a:t>in him.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16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For all that </a:t>
            </a:r>
            <a:r>
              <a:rPr lang="en-US" sz="3200" b="1" i="1" dirty="0">
                <a:solidFill>
                  <a:srgbClr val="FFFF00"/>
                </a:solidFill>
              </a:rPr>
              <a:t>is</a:t>
            </a:r>
            <a:r>
              <a:rPr lang="en-US" sz="3200" b="1" dirty="0">
                <a:solidFill>
                  <a:srgbClr val="FFFF00"/>
                </a:solidFill>
              </a:rPr>
              <a:t> in the world--the lust of the flesh, the lust of the eyes, </a:t>
            </a:r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the pride of life--is not of the Father but is of the </a:t>
            </a:r>
            <a:r>
              <a:rPr lang="en-US" sz="3200" b="1" dirty="0" smtClean="0">
                <a:solidFill>
                  <a:srgbClr val="FFFF00"/>
                </a:solidFill>
              </a:rPr>
              <a:t>world </a:t>
            </a:r>
            <a:r>
              <a:rPr lang="en-US" sz="3200" b="1" dirty="0" smtClean="0">
                <a:solidFill>
                  <a:schemeClr val="bg1"/>
                </a:solidFill>
              </a:rPr>
              <a:t>… vs. 17 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17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And the world is passing away, and the lust of it; 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Be </a:t>
            </a: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conformed to this world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Rom.12:12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9812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 Hebrews 10:25</a:t>
            </a:r>
          </a:p>
          <a:p>
            <a:pPr algn="ctr" hangingPunct="0"/>
            <a:r>
              <a:rPr lang="en-US" sz="3200" b="1" dirty="0" smtClean="0">
                <a:solidFill>
                  <a:srgbClr val="FFFF00"/>
                </a:solidFill>
              </a:rPr>
              <a:t>not </a:t>
            </a:r>
            <a:r>
              <a:rPr lang="en-US" sz="3200" b="1" dirty="0">
                <a:solidFill>
                  <a:srgbClr val="FFFF00"/>
                </a:solidFill>
              </a:rPr>
              <a:t>forsaking the assembling of ourselves together, as </a:t>
            </a:r>
            <a:r>
              <a:rPr lang="en-US" sz="3200" b="1" i="1" dirty="0">
                <a:solidFill>
                  <a:srgbClr val="FFFF00"/>
                </a:solidFill>
              </a:rPr>
              <a:t>is</a:t>
            </a:r>
            <a:r>
              <a:rPr lang="en-US" sz="3200" b="1" dirty="0">
                <a:solidFill>
                  <a:srgbClr val="FFFF00"/>
                </a:solidFill>
              </a:rPr>
              <a:t> 	the manner of some, but exhorting </a:t>
            </a:r>
            <a:r>
              <a:rPr lang="en-US" sz="3200" b="1" i="1" dirty="0">
                <a:solidFill>
                  <a:srgbClr val="FFFF00"/>
                </a:solidFill>
              </a:rPr>
              <a:t>one another,</a:t>
            </a:r>
            <a:r>
              <a:rPr lang="en-US" sz="3200" b="1" dirty="0">
                <a:solidFill>
                  <a:srgbClr val="FFFF00"/>
                </a:solidFill>
              </a:rPr>
              <a:t> and so much the more as you see 	the Day approaching. 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4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forsaking the assembling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I do </a:t>
            </a: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know you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Matt.25:12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52400" y="1066800"/>
            <a:ext cx="86868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1</a:t>
            </a:r>
            <a:r>
              <a:rPr lang="en-US" sz="3200" b="1" dirty="0" smtClean="0">
                <a:solidFill>
                  <a:srgbClr val="FFFF00"/>
                </a:solidFill>
              </a:rPr>
              <a:t> "Then the kingdom of heaven will be like ten virgins who took their lamps and went to meet the bridegroom.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 Five of them were foolish, and five were wise.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</a:t>
            </a:r>
            <a:r>
              <a:rPr lang="en-US" sz="3200" b="1" dirty="0" smtClean="0">
                <a:solidFill>
                  <a:srgbClr val="FFFF00"/>
                </a:solidFill>
              </a:rPr>
              <a:t> For when the foolish took their lamps, they took no oil with them,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4</a:t>
            </a:r>
            <a:r>
              <a:rPr lang="en-US" sz="3200" b="1" dirty="0" smtClean="0">
                <a:solidFill>
                  <a:srgbClr val="FFFF00"/>
                </a:solidFill>
              </a:rPr>
              <a:t> but the wise took flasks of oil with their lamps.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5</a:t>
            </a:r>
            <a:r>
              <a:rPr lang="en-US" sz="3200" b="1" dirty="0" smtClean="0">
                <a:solidFill>
                  <a:srgbClr val="FFFF00"/>
                </a:solidFill>
              </a:rPr>
              <a:t> As the bridegroom was delayed, they all became drowsy and slept.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6</a:t>
            </a:r>
            <a:r>
              <a:rPr lang="en-US" sz="3200" b="1" dirty="0" smtClean="0">
                <a:solidFill>
                  <a:srgbClr val="FFFF00"/>
                </a:solidFill>
              </a:rPr>
              <a:t> But at midnight there was a cry, 'Here is the bridegroom! Come out to meet him.‘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7</a:t>
            </a:r>
            <a:r>
              <a:rPr lang="en-US" sz="3200" b="1" dirty="0" smtClean="0">
                <a:solidFill>
                  <a:srgbClr val="FFFF00"/>
                </a:solidFill>
              </a:rPr>
              <a:t> Then all those virgins rose and trimmed their lamps.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I do </a:t>
            </a: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know you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Matt.25:12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52400" y="1066800"/>
            <a:ext cx="868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8</a:t>
            </a:r>
            <a:r>
              <a:rPr lang="en-US" sz="3200" b="1" dirty="0" smtClean="0">
                <a:solidFill>
                  <a:srgbClr val="FFFF00"/>
                </a:solidFill>
              </a:rPr>
              <a:t> And the foolish said to the wise, 'Give us some of your oil, for our lamps are going out.‘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9</a:t>
            </a:r>
            <a:r>
              <a:rPr lang="en-US" sz="3200" b="1" dirty="0" smtClean="0">
                <a:solidFill>
                  <a:srgbClr val="FFFF00"/>
                </a:solidFill>
              </a:rPr>
              <a:t> But the wise answered, saying, 'Since there will not be enough for us and for you, go rather to the dealers and buy for yourselves.‘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10</a:t>
            </a:r>
            <a:r>
              <a:rPr lang="en-US" sz="3200" b="1" dirty="0" smtClean="0">
                <a:solidFill>
                  <a:srgbClr val="FFFF00"/>
                </a:solidFill>
              </a:rPr>
              <a:t> And while they were going to buy, the bridegroom came, and those who were ready went in with him to the marriage feast, and the door was shut.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11</a:t>
            </a:r>
            <a:r>
              <a:rPr lang="en-US" sz="3200" b="1" dirty="0" smtClean="0">
                <a:solidFill>
                  <a:srgbClr val="FFFF00"/>
                </a:solidFill>
              </a:rPr>
              <a:t> Afterward the other virgins came also, saying, 'Lord, lord, open to us.‘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12</a:t>
            </a:r>
            <a:r>
              <a:rPr lang="en-US" sz="3200" b="1" dirty="0" smtClean="0">
                <a:solidFill>
                  <a:srgbClr val="FFFF00"/>
                </a:solidFill>
              </a:rPr>
              <a:t> But he answered, 'Truly, I say to you, </a:t>
            </a:r>
          </a:p>
          <a:p>
            <a:pPr>
              <a:lnSpc>
                <a:spcPts val="34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I do </a:t>
            </a:r>
            <a:r>
              <a:rPr lang="en-US" sz="5400" b="1" u="sng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NOT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know you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5700593"/>
            <a:chOff x="0" y="0"/>
            <a:chExt cx="9144000" cy="5700593"/>
          </a:xfrm>
        </p:grpSpPr>
        <p:pic>
          <p:nvPicPr>
            <p:cNvPr id="8" name="Picture 7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0" y="0"/>
              <a:ext cx="9144000" cy="427417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85186" y="1136809"/>
              <a:ext cx="5773633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3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“NOTS”</a:t>
              </a:r>
              <a:endParaRPr lang="en-US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0714" y="3115270"/>
              <a:ext cx="3767377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That Cannot</a:t>
              </a:r>
            </a:p>
            <a:p>
              <a:pPr algn="ctr"/>
              <a:r>
                <a:rPr lang="en-US" sz="5400" b="1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Be</a:t>
              </a:r>
            </a:p>
            <a:p>
              <a:pPr algn="ctr"/>
              <a:r>
                <a:rPr lang="en-US" sz="5400" b="1" cap="none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Untied</a:t>
              </a:r>
              <a:endParaRPr lang="en-US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981201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They were “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en-US" sz="3200" b="1" dirty="0" smtClean="0">
                <a:solidFill>
                  <a:schemeClr val="bg1"/>
                </a:solidFill>
              </a:rPr>
              <a:t>” Prepared</a:t>
            </a:r>
          </a:p>
          <a:p>
            <a:pPr algn="ctr" hangingPunct="0"/>
            <a:endParaRPr lang="en-US" sz="3200" b="1" dirty="0" smtClean="0">
              <a:solidFill>
                <a:schemeClr val="bg1"/>
              </a:solidFill>
            </a:endParaRPr>
          </a:p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They were “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en-US" sz="3200" b="1" dirty="0" smtClean="0">
                <a:solidFill>
                  <a:schemeClr val="bg1"/>
                </a:solidFill>
              </a:rPr>
              <a:t>” received</a:t>
            </a:r>
          </a:p>
          <a:p>
            <a:pPr algn="ctr" hangingPunct="0"/>
            <a:endParaRPr lang="en-US" sz="3200" b="1" dirty="0">
              <a:solidFill>
                <a:schemeClr val="bg1"/>
              </a:solidFill>
            </a:endParaRPr>
          </a:p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It could “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en-US" sz="3200" b="1" dirty="0" smtClean="0">
                <a:solidFill>
                  <a:schemeClr val="bg1"/>
                </a:solidFill>
              </a:rPr>
              <a:t>” be undone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I do </a:t>
            </a: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know you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Matt.25:12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0"/>
            <a:ext cx="37628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“NOTS”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90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Cannot 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 </a:t>
            </a:r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Untied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8857">
            <a:off x="7980405" y="2041914"/>
            <a:ext cx="176904" cy="4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70943">
            <a:off x="7866776" y="2773806"/>
            <a:ext cx="220634" cy="5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85275">
            <a:off x="6014556" y="4084325"/>
            <a:ext cx="546552" cy="1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72001">
            <a:off x="583740" y="3519187"/>
            <a:ext cx="559474" cy="2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5334000"/>
            <a:ext cx="276225" cy="3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2514600"/>
            <a:ext cx="1422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8857">
            <a:off x="2875005" y="3642113"/>
            <a:ext cx="176904" cy="4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70943">
            <a:off x="6037976" y="2316606"/>
            <a:ext cx="220634" cy="5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85275">
            <a:off x="3042757" y="4770126"/>
            <a:ext cx="546552" cy="1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872001">
            <a:off x="4940292" y="2458224"/>
            <a:ext cx="559474" cy="2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5334000"/>
            <a:ext cx="276225" cy="3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4495800"/>
            <a:ext cx="1422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8857">
            <a:off x="1427206" y="4861313"/>
            <a:ext cx="176904" cy="4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770943">
            <a:off x="1017978" y="2449568"/>
            <a:ext cx="220634" cy="5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85275">
            <a:off x="451957" y="5227326"/>
            <a:ext cx="546552" cy="1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872001">
            <a:off x="2730491" y="3067824"/>
            <a:ext cx="559474" cy="2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4419600"/>
            <a:ext cx="276225" cy="3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114800"/>
            <a:ext cx="1422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288857">
            <a:off x="7751806" y="4480313"/>
            <a:ext cx="176904" cy="4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70943">
            <a:off x="7104775" y="4755005"/>
            <a:ext cx="220634" cy="5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685275" flipV="1">
            <a:off x="5430844" y="5906651"/>
            <a:ext cx="546552" cy="22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872001">
            <a:off x="1435091" y="4134624"/>
            <a:ext cx="559474" cy="2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466963"/>
            <a:ext cx="276225" cy="3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43400" y="5390763"/>
            <a:ext cx="1422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8857">
            <a:off x="7235090" y="2194314"/>
            <a:ext cx="176904" cy="4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70943">
            <a:off x="1187063" y="2469005"/>
            <a:ext cx="220634" cy="5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85275">
            <a:off x="3745242" y="3093726"/>
            <a:ext cx="546552" cy="1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872001">
            <a:off x="4483092" y="3144024"/>
            <a:ext cx="559474" cy="2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8685" y="4953000"/>
            <a:ext cx="276225" cy="3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885" y="4648200"/>
            <a:ext cx="1422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8857">
            <a:off x="7142205" y="5394714"/>
            <a:ext cx="176904" cy="4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70943">
            <a:off x="4742576" y="5898005"/>
            <a:ext cx="220634" cy="5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85275">
            <a:off x="5023957" y="4770126"/>
            <a:ext cx="546552" cy="1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872001">
            <a:off x="2823376" y="2305824"/>
            <a:ext cx="559474" cy="2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83685" y="5486400"/>
            <a:ext cx="276225" cy="3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724400"/>
            <a:ext cx="1422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8857">
            <a:off x="817606" y="5851913"/>
            <a:ext cx="176904" cy="4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70943">
            <a:off x="8323976" y="3764405"/>
            <a:ext cx="220634" cy="5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85275">
            <a:off x="7081357" y="3931926"/>
            <a:ext cx="546552" cy="1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872001">
            <a:off x="6311892" y="5734823"/>
            <a:ext cx="559474" cy="2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74285" y="3810000"/>
            <a:ext cx="276225" cy="3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2209800"/>
            <a:ext cx="1422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8857">
            <a:off x="2036805" y="3261113"/>
            <a:ext cx="176904" cy="4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770943">
            <a:off x="5064061" y="3612005"/>
            <a:ext cx="220634" cy="5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685275" flipV="1">
            <a:off x="5507045" y="3087250"/>
            <a:ext cx="546552" cy="22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872001">
            <a:off x="6692892" y="3067823"/>
            <a:ext cx="559474" cy="2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9285" y="5619363"/>
            <a:ext cx="276225" cy="3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8085" y="5543163"/>
            <a:ext cx="1422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" fill="hold"/>
                                        <p:tgtEl>
                                          <p:spTgt spid="3481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3482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3482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3482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" fill="hold"/>
                                        <p:tgtEl>
                                          <p:spTgt spid="2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"/>
                            </p:stCondLst>
                            <p:childTnLst>
                              <p:par>
                                <p:cTn id="70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"/>
                            </p:stCondLst>
                            <p:childTnLst>
                              <p:par>
                                <p:cTn id="101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" fill="hold"/>
                                        <p:tgtEl>
                                          <p:spTgt spid="3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3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" fill="hold"/>
                                        <p:tgtEl>
                                          <p:spTgt spid="3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00"/>
                            </p:stCondLst>
                            <p:childTnLst>
                              <p:par>
                                <p:cTn id="132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1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1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1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1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00"/>
                            </p:stCondLst>
                            <p:childTnLst>
                              <p:par>
                                <p:cTn id="194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100" fill="hold"/>
                                        <p:tgtEl>
                                          <p:spTgt spid="5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8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1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90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100" fill="hold"/>
                                        <p:tgtEl>
                                          <p:spTgt spid="5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100" fill="hold"/>
                                        <p:tgtEl>
                                          <p:spTgt spid="5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10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1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25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1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100" fill="hold"/>
                                        <p:tgtEl>
                                          <p:spTgt spid="5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100" fill="hold"/>
                                        <p:tgtEl>
                                          <p:spTgt spid="5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60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" fill="hold"/>
                                        <p:tgtEl>
                                          <p:spTgt spid="6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7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100" fill="hold"/>
                                        <p:tgtEl>
                                          <p:spTgt spid="6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762000"/>
            <a:ext cx="9144000" cy="67095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6FF33"/>
                </a:solidFill>
                <a:latin typeface="+mn-lt"/>
                <a:cs typeface="+mn-cs"/>
              </a:rPr>
              <a:t>ARE YOU A CHRISTIAN?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Hear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Rom.10:17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Faith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Jn.8:24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Repent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Acts 17:30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Confess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Rom. 10:9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Be Baptized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1 Pet.3:21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6FF33"/>
                </a:solidFill>
                <a:latin typeface="+mn-lt"/>
                <a:cs typeface="+mn-cs"/>
              </a:rPr>
              <a:t>ARE YOU A FAITHFUL </a:t>
            </a:r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6FF33"/>
                </a:solidFill>
                <a:latin typeface="+mn-lt"/>
                <a:cs typeface="+mn-cs"/>
              </a:rPr>
              <a:t>CHRISTIAN</a:t>
            </a: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6FF33"/>
                </a:solidFill>
                <a:latin typeface="+mn-lt"/>
                <a:cs typeface="+mn-cs"/>
              </a:rPr>
              <a:t>?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Confess sins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James 5:16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Live faithfully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Matt:10:22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fc01.deviantart.net/fs70/i/2011/130/9/9/bg_sea_and_sky_by_eirian_stock-d3g0lv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446" t="1646" r="2141" b="12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15" descr="BOAT 4.jpg"/>
          <p:cNvPicPr>
            <a:picLocks noChangeAspect="1"/>
          </p:cNvPicPr>
          <p:nvPr/>
        </p:nvPicPr>
        <p:blipFill>
          <a:blip r:embed="rId5" cstate="print"/>
          <a:srcRect l="54980" t="2635" r="8891" b="42025"/>
          <a:stretch>
            <a:fillRect/>
          </a:stretch>
        </p:blipFill>
        <p:spPr>
          <a:xfrm>
            <a:off x="7162800" y="0"/>
            <a:ext cx="1752600" cy="3200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1007600" y="4334470"/>
            <a:ext cx="71288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“Knot” 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used to measure speed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6459 -0.00115 -0.12917 -0.00231 -0.15382 0.02223 C -0.17865 0.04676 -0.10747 0.1338 -0.14896 0.14723 C -0.19028 0.16065 -0.34115 0.09815 -0.40261 0.10278 C -0.46407 0.10741 -0.46059 0.1713 -0.51719 0.175 C -0.57379 0.17871 -0.65643 0.15047 -0.7415 0.125 C -0.82691 0.09954 -0.98195 0.03843 -1.02917 0.02223 " pathEditMode="relative" rAng="0" ptsTypes="aaaaaaA">
                                      <p:cBhvr>
                                        <p:cTn id="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File:Sheepshank kn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7620000" cy="26860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45803" y="4038600"/>
            <a:ext cx="50524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“Knot”  </a:t>
            </a:r>
          </a:p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Tying with string</a:t>
            </a:r>
            <a:endParaRPr lang="en-US" sz="5400" b="1" cap="none" spc="50" dirty="0">
              <a:ln w="1143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59188" y="990600"/>
            <a:ext cx="584884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“Not”  </a:t>
            </a:r>
          </a:p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Negative command</a:t>
            </a:r>
          </a:p>
          <a:p>
            <a:pPr algn="ctr"/>
            <a:endParaRPr lang="en-US" sz="5400" b="1" spc="50" dirty="0">
              <a:ln w="11430">
                <a:noFill/>
              </a:ln>
              <a:solidFill>
                <a:srgbClr val="FFFF00"/>
              </a:solidFill>
            </a:endParaRPr>
          </a:p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This means </a:t>
            </a:r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NO</a:t>
            </a:r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!</a:t>
            </a:r>
          </a:p>
          <a:p>
            <a:pPr algn="ctr"/>
            <a:r>
              <a:rPr lang="en-US" sz="5400" b="1" spc="50" dirty="0" smtClean="0">
                <a:ln w="11430">
                  <a:noFill/>
                </a:ln>
                <a:solidFill>
                  <a:srgbClr val="FFFF00"/>
                </a:solidFill>
              </a:rPr>
              <a:t>To deny</a:t>
            </a:r>
          </a:p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To Refuse</a:t>
            </a:r>
            <a:endParaRPr lang="en-US" sz="5400" b="1" cap="none" spc="50" dirty="0">
              <a:ln w="1143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not 3.jpg"/>
          <p:cNvPicPr>
            <a:picLocks noChangeAspect="1"/>
          </p:cNvPicPr>
          <p:nvPr/>
        </p:nvPicPr>
        <p:blipFill>
          <a:blip r:embed="rId3" cstate="print"/>
          <a:srcRect r="3245" b="2038"/>
          <a:stretch>
            <a:fillRect/>
          </a:stretch>
        </p:blipFill>
        <p:spPr>
          <a:xfrm>
            <a:off x="0" y="0"/>
            <a:ext cx="9144000" cy="4274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85186" y="1136809"/>
            <a:ext cx="57736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“NOTS”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0714" y="3115270"/>
            <a:ext cx="37673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Cannot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Untied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9424" y="228600"/>
            <a:ext cx="3165162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 says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“DO NOT”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981200"/>
            <a:ext cx="89916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Deuteronomy 4:2</a:t>
            </a:r>
          </a:p>
          <a:p>
            <a:pPr marL="0" marR="0" lvl="0" indent="0" algn="ctr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You shall not add to the word which I command you, nor take from it, that you may keep the commandments of the Lord your God which I command you. </a:t>
            </a:r>
          </a:p>
          <a:p>
            <a:pPr marL="0" marR="0" lvl="0" indent="0" algn="ctr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Matt.24:35</a:t>
            </a:r>
          </a:p>
          <a:p>
            <a:pPr marL="0" marR="0" lvl="0" indent="0" algn="ctr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Heaven and earth will pass away, but my words will not pass away.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6" name="Picture 5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8" name="Picture 7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65140"/>
            <a:ext cx="8991600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</a:rPr>
              <a:t> </a:t>
            </a:r>
            <a:r>
              <a:rPr lang="en-US" sz="3200" b="1" dirty="0" smtClean="0">
                <a:solidFill>
                  <a:schemeClr val="bg1"/>
                </a:solidFill>
              </a:rPr>
              <a:t>Rom.5:1-2 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1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Therefore, since </a:t>
            </a:r>
            <a:r>
              <a:rPr lang="en-US" sz="3200" b="1" dirty="0" smtClean="0">
                <a:solidFill>
                  <a:srgbClr val="FFFF00"/>
                </a:solidFill>
              </a:rPr>
              <a:t>we </a:t>
            </a:r>
            <a:r>
              <a:rPr lang="en-US" sz="3200" b="1" dirty="0">
                <a:solidFill>
                  <a:srgbClr val="FFFF00"/>
                </a:solidFill>
              </a:rPr>
              <a:t>have been justified by faith, we have peace with God through our Lord Jesus </a:t>
            </a:r>
            <a:r>
              <a:rPr lang="en-US" sz="3200" b="1" dirty="0" smtClean="0">
                <a:solidFill>
                  <a:srgbClr val="FFFF00"/>
                </a:solidFill>
              </a:rPr>
              <a:t>Christ</a:t>
            </a:r>
            <a:r>
              <a:rPr lang="en-US" sz="3200" b="1" dirty="0">
                <a:solidFill>
                  <a:srgbClr val="FFFF00"/>
                </a:solidFill>
              </a:rPr>
              <a:t>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Through him we have also obtained access by faith into this grace in which </a:t>
            </a:r>
            <a:r>
              <a:rPr lang="en-US" sz="3200" b="1" dirty="0" smtClean="0">
                <a:solidFill>
                  <a:srgbClr val="FFFF00"/>
                </a:solidFill>
              </a:rPr>
              <a:t>we </a:t>
            </a:r>
            <a:r>
              <a:rPr lang="en-US" sz="3200" b="1" dirty="0">
                <a:solidFill>
                  <a:srgbClr val="FFFF00"/>
                </a:solidFill>
              </a:rPr>
              <a:t>stand, and we rejoice in hope of the glory of God. </a:t>
            </a:r>
          </a:p>
          <a:p>
            <a:pPr algn="ctr" hangingPunct="0">
              <a:lnSpc>
                <a:spcPts val="3500"/>
              </a:lnSpc>
            </a:pPr>
            <a:r>
              <a:rPr lang="en-US" sz="1600" b="1" dirty="0">
                <a:solidFill>
                  <a:schemeClr val="bg1"/>
                </a:solidFill>
              </a:rPr>
              <a:t> 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10000"/>
            <a:ext cx="8991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</a:rPr>
              <a:t> </a:t>
            </a:r>
            <a:r>
              <a:rPr lang="en-US" sz="3200" b="1" dirty="0" smtClean="0">
                <a:solidFill>
                  <a:schemeClr val="bg1"/>
                </a:solidFill>
              </a:rPr>
              <a:t> 2 Cor.5:7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we walk by faith, </a:t>
            </a:r>
            <a:r>
              <a:rPr lang="en-US" sz="3200" b="1" dirty="0" smtClean="0">
                <a:solidFill>
                  <a:srgbClr val="FFFF00"/>
                </a:solidFill>
              </a:rPr>
              <a:t>not </a:t>
            </a:r>
            <a:r>
              <a:rPr lang="en-US" sz="3200" b="1" dirty="0">
                <a:solidFill>
                  <a:srgbClr val="FFFF00"/>
                </a:solidFill>
              </a:rPr>
              <a:t>by </a:t>
            </a:r>
            <a:r>
              <a:rPr lang="en-US" sz="3200" b="1" dirty="0" smtClean="0">
                <a:solidFill>
                  <a:srgbClr val="FFFF00"/>
                </a:solidFill>
              </a:rPr>
              <a:t>sight 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 hangingPunct="0">
              <a:lnSpc>
                <a:spcPts val="3500"/>
              </a:lnSpc>
            </a:pPr>
            <a:r>
              <a:rPr lang="en-US" sz="3200" b="1" dirty="0">
                <a:solidFill>
                  <a:schemeClr val="bg1"/>
                </a:solidFill>
              </a:rPr>
              <a:t>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11" name="Picture 10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2" name="Picture 11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4876800"/>
            <a:ext cx="8991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Acts 16:31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Believe On </a:t>
            </a:r>
            <a:r>
              <a:rPr lang="en-US" sz="3200" b="1" dirty="0">
                <a:solidFill>
                  <a:srgbClr val="FFFF00"/>
                </a:solidFill>
              </a:rPr>
              <a:t>the Lord Jesus Christ, and you will be saved, you and your household</a:t>
            </a:r>
            <a:r>
              <a:rPr lang="en-US" sz="3200" b="1" dirty="0" smtClean="0">
                <a:solidFill>
                  <a:srgbClr val="FFFF00"/>
                </a:solidFill>
              </a:rPr>
              <a:t>.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 Man Is Justified By Works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By Faith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Only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James 2:24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2434866"/>
            <a:ext cx="8991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</a:rPr>
              <a:t> 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bg1"/>
                </a:solidFill>
              </a:rPr>
              <a:t>Acts </a:t>
            </a:r>
            <a:r>
              <a:rPr lang="en-US" sz="3200" b="1" dirty="0" smtClean="0">
                <a:solidFill>
                  <a:schemeClr val="bg1"/>
                </a:solidFill>
              </a:rPr>
              <a:t>10:1-2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There </a:t>
            </a:r>
            <a:r>
              <a:rPr lang="en-US" sz="3200" b="1" dirty="0">
                <a:solidFill>
                  <a:srgbClr val="FFFF00"/>
                </a:solidFill>
              </a:rPr>
              <a:t>was a certain </a:t>
            </a:r>
            <a:r>
              <a:rPr lang="en-US" sz="3200" b="1" dirty="0" smtClean="0">
                <a:solidFill>
                  <a:srgbClr val="FFFF00"/>
                </a:solidFill>
              </a:rPr>
              <a:t>man </a:t>
            </a:r>
            <a:r>
              <a:rPr lang="en-US" sz="3200" b="1" dirty="0">
                <a:solidFill>
                  <a:srgbClr val="FFFF00"/>
                </a:solidFill>
              </a:rPr>
              <a:t>in Caesarea called Cornelius, a centurion of what was called the Italian </a:t>
            </a:r>
            <a:r>
              <a:rPr lang="en-US" sz="3200" b="1" dirty="0" smtClean="0">
                <a:solidFill>
                  <a:srgbClr val="FFFF00"/>
                </a:solidFill>
              </a:rPr>
              <a:t>Regiment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a devout </a:t>
            </a:r>
            <a:r>
              <a:rPr lang="en-US" sz="3200" b="1" i="1" dirty="0">
                <a:solidFill>
                  <a:srgbClr val="FFFF00"/>
                </a:solidFill>
              </a:rPr>
              <a:t>man</a:t>
            </a:r>
            <a:r>
              <a:rPr lang="en-US" sz="3200" b="1" dirty="0">
                <a:solidFill>
                  <a:srgbClr val="FFFF00"/>
                </a:solidFill>
              </a:rPr>
              <a:t> and one who feared God with all his household, who </a:t>
            </a:r>
            <a:r>
              <a:rPr lang="en-US" sz="3200" b="1" dirty="0" smtClean="0">
                <a:solidFill>
                  <a:srgbClr val="FFFF00"/>
                </a:solidFill>
              </a:rPr>
              <a:t>gave </a:t>
            </a:r>
            <a:r>
              <a:rPr lang="en-US" sz="3200" b="1" dirty="0">
                <a:solidFill>
                  <a:srgbClr val="FFFF00"/>
                </a:solidFill>
              </a:rPr>
              <a:t>alms generously to the people, and prayed to God always.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25053"/>
            <a:chOff x="0" y="0"/>
            <a:chExt cx="9144000" cy="825053"/>
          </a:xfrm>
        </p:grpSpPr>
        <p:pic>
          <p:nvPicPr>
            <p:cNvPr id="9" name="Picture 8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>
              <a:off x="7378915" y="0"/>
              <a:ext cx="1765085" cy="825053"/>
            </a:xfrm>
            <a:prstGeom prst="rect">
              <a:avLst/>
            </a:prstGeom>
          </p:spPr>
        </p:pic>
        <p:pic>
          <p:nvPicPr>
            <p:cNvPr id="10" name="Picture 9" descr="knot 3.jpg"/>
            <p:cNvPicPr>
              <a:picLocks noChangeAspect="1"/>
            </p:cNvPicPr>
            <p:nvPr/>
          </p:nvPicPr>
          <p:blipFill>
            <a:blip r:embed="rId3" cstate="print"/>
            <a:srcRect r="3245" b="2038"/>
            <a:stretch>
              <a:fillRect/>
            </a:stretch>
          </p:blipFill>
          <p:spPr>
            <a:xfrm flipH="1">
              <a:off x="0" y="0"/>
              <a:ext cx="1765085" cy="82505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1051</Words>
  <Application>Microsoft Office PowerPoint</Application>
  <PresentationFormat>On-screen Show (4:3)</PresentationFormat>
  <Paragraphs>409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Dawson Road</dc:creator>
  <cp:lastModifiedBy>Dawson Road</cp:lastModifiedBy>
  <cp:revision>63</cp:revision>
  <dcterms:created xsi:type="dcterms:W3CDTF">2014-02-13T17:17:29Z</dcterms:created>
  <dcterms:modified xsi:type="dcterms:W3CDTF">2014-02-22T22:16:03Z</dcterms:modified>
</cp:coreProperties>
</file>