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ard Evans" userId="b75458e3951ef420" providerId="LiveId" clId="{49D9D9BE-5403-4B30-8D38-89731074E787}"/>
    <pc:docChg chg="custSel modSld">
      <pc:chgData name="Willard Evans" userId="b75458e3951ef420" providerId="LiveId" clId="{49D9D9BE-5403-4B30-8D38-89731074E787}" dt="2021-03-01T18:45:03.456" v="39" actId="115"/>
      <pc:docMkLst>
        <pc:docMk/>
      </pc:docMkLst>
      <pc:sldChg chg="modSp mod">
        <pc:chgData name="Willard Evans" userId="b75458e3951ef420" providerId="LiveId" clId="{49D9D9BE-5403-4B30-8D38-89731074E787}" dt="2021-03-01T18:39:11.738" v="2" actId="113"/>
        <pc:sldMkLst>
          <pc:docMk/>
          <pc:sldMk cId="541928085" sldId="258"/>
        </pc:sldMkLst>
        <pc:spChg chg="mod">
          <ac:chgData name="Willard Evans" userId="b75458e3951ef420" providerId="LiveId" clId="{49D9D9BE-5403-4B30-8D38-89731074E787}" dt="2021-03-01T18:39:11.738" v="2" actId="113"/>
          <ac:spMkLst>
            <pc:docMk/>
            <pc:sldMk cId="541928085" sldId="258"/>
            <ac:spMk id="4" creationId="{00000000-0000-0000-0000-000000000000}"/>
          </ac:spMkLst>
        </pc:spChg>
      </pc:sldChg>
      <pc:sldChg chg="modSp mod">
        <pc:chgData name="Willard Evans" userId="b75458e3951ef420" providerId="LiveId" clId="{49D9D9BE-5403-4B30-8D38-89731074E787}" dt="2021-03-01T18:39:38.158" v="5" actId="113"/>
        <pc:sldMkLst>
          <pc:docMk/>
          <pc:sldMk cId="464199312" sldId="259"/>
        </pc:sldMkLst>
        <pc:spChg chg="mod">
          <ac:chgData name="Willard Evans" userId="b75458e3951ef420" providerId="LiveId" clId="{49D9D9BE-5403-4B30-8D38-89731074E787}" dt="2021-03-01T18:39:30.497" v="4" actId="113"/>
          <ac:spMkLst>
            <pc:docMk/>
            <pc:sldMk cId="464199312" sldId="259"/>
            <ac:spMk id="3" creationId="{00000000-0000-0000-0000-000000000000}"/>
          </ac:spMkLst>
        </pc:spChg>
        <pc:spChg chg="mod">
          <ac:chgData name="Willard Evans" userId="b75458e3951ef420" providerId="LiveId" clId="{49D9D9BE-5403-4B30-8D38-89731074E787}" dt="2021-03-01T18:39:38.158" v="5" actId="113"/>
          <ac:spMkLst>
            <pc:docMk/>
            <pc:sldMk cId="464199312" sldId="259"/>
            <ac:spMk id="5" creationId="{00000000-0000-0000-0000-000000000000}"/>
          </ac:spMkLst>
        </pc:spChg>
      </pc:sldChg>
      <pc:sldChg chg="modSp mod">
        <pc:chgData name="Willard Evans" userId="b75458e3951ef420" providerId="LiveId" clId="{49D9D9BE-5403-4B30-8D38-89731074E787}" dt="2021-03-01T18:39:57.372" v="6" actId="113"/>
        <pc:sldMkLst>
          <pc:docMk/>
          <pc:sldMk cId="4077033526" sldId="260"/>
        </pc:sldMkLst>
        <pc:spChg chg="mod">
          <ac:chgData name="Willard Evans" userId="b75458e3951ef420" providerId="LiveId" clId="{49D9D9BE-5403-4B30-8D38-89731074E787}" dt="2021-03-01T18:39:57.372" v="6" actId="113"/>
          <ac:spMkLst>
            <pc:docMk/>
            <pc:sldMk cId="4077033526" sldId="260"/>
            <ac:spMk id="5" creationId="{00000000-0000-0000-0000-000000000000}"/>
          </ac:spMkLst>
        </pc:spChg>
      </pc:sldChg>
      <pc:sldChg chg="modSp mod">
        <pc:chgData name="Willard Evans" userId="b75458e3951ef420" providerId="LiveId" clId="{49D9D9BE-5403-4B30-8D38-89731074E787}" dt="2021-03-01T18:40:10.269" v="7" actId="113"/>
        <pc:sldMkLst>
          <pc:docMk/>
          <pc:sldMk cId="1900810414" sldId="261"/>
        </pc:sldMkLst>
        <pc:spChg chg="mod">
          <ac:chgData name="Willard Evans" userId="b75458e3951ef420" providerId="LiveId" clId="{49D9D9BE-5403-4B30-8D38-89731074E787}" dt="2021-03-01T18:40:10.269" v="7" actId="113"/>
          <ac:spMkLst>
            <pc:docMk/>
            <pc:sldMk cId="1900810414" sldId="261"/>
            <ac:spMk id="5" creationId="{00000000-0000-0000-0000-000000000000}"/>
          </ac:spMkLst>
        </pc:spChg>
      </pc:sldChg>
      <pc:sldChg chg="modSp mod">
        <pc:chgData name="Willard Evans" userId="b75458e3951ef420" providerId="LiveId" clId="{49D9D9BE-5403-4B30-8D38-89731074E787}" dt="2021-03-01T18:40:57.147" v="13" actId="113"/>
        <pc:sldMkLst>
          <pc:docMk/>
          <pc:sldMk cId="427835929" sldId="262"/>
        </pc:sldMkLst>
        <pc:spChg chg="mod">
          <ac:chgData name="Willard Evans" userId="b75458e3951ef420" providerId="LiveId" clId="{49D9D9BE-5403-4B30-8D38-89731074E787}" dt="2021-03-01T18:40:36.415" v="10" actId="113"/>
          <ac:spMkLst>
            <pc:docMk/>
            <pc:sldMk cId="427835929" sldId="262"/>
            <ac:spMk id="7" creationId="{00000000-0000-0000-0000-000000000000}"/>
          </ac:spMkLst>
        </pc:spChg>
        <pc:spChg chg="mod">
          <ac:chgData name="Willard Evans" userId="b75458e3951ef420" providerId="LiveId" clId="{49D9D9BE-5403-4B30-8D38-89731074E787}" dt="2021-03-01T18:40:57.147" v="13" actId="113"/>
          <ac:spMkLst>
            <pc:docMk/>
            <pc:sldMk cId="427835929" sldId="262"/>
            <ac:spMk id="9" creationId="{00000000-0000-0000-0000-000000000000}"/>
          </ac:spMkLst>
        </pc:spChg>
      </pc:sldChg>
      <pc:sldChg chg="modSp mod">
        <pc:chgData name="Willard Evans" userId="b75458e3951ef420" providerId="LiveId" clId="{49D9D9BE-5403-4B30-8D38-89731074E787}" dt="2021-03-01T18:41:39.040" v="18" actId="113"/>
        <pc:sldMkLst>
          <pc:docMk/>
          <pc:sldMk cId="763726011" sldId="263"/>
        </pc:sldMkLst>
        <pc:spChg chg="mod">
          <ac:chgData name="Willard Evans" userId="b75458e3951ef420" providerId="LiveId" clId="{49D9D9BE-5403-4B30-8D38-89731074E787}" dt="2021-03-01T18:41:32.487" v="17" actId="113"/>
          <ac:spMkLst>
            <pc:docMk/>
            <pc:sldMk cId="763726011" sldId="263"/>
            <ac:spMk id="4" creationId="{00000000-0000-0000-0000-000000000000}"/>
          </ac:spMkLst>
        </pc:spChg>
        <pc:spChg chg="mod">
          <ac:chgData name="Willard Evans" userId="b75458e3951ef420" providerId="LiveId" clId="{49D9D9BE-5403-4B30-8D38-89731074E787}" dt="2021-03-01T18:41:11.828" v="14" actId="113"/>
          <ac:spMkLst>
            <pc:docMk/>
            <pc:sldMk cId="763726011" sldId="263"/>
            <ac:spMk id="5" creationId="{00000000-0000-0000-0000-000000000000}"/>
          </ac:spMkLst>
        </pc:spChg>
        <pc:spChg chg="mod">
          <ac:chgData name="Willard Evans" userId="b75458e3951ef420" providerId="LiveId" clId="{49D9D9BE-5403-4B30-8D38-89731074E787}" dt="2021-03-01T18:41:39.040" v="18" actId="113"/>
          <ac:spMkLst>
            <pc:docMk/>
            <pc:sldMk cId="763726011" sldId="263"/>
            <ac:spMk id="6" creationId="{00000000-0000-0000-0000-000000000000}"/>
          </ac:spMkLst>
        </pc:spChg>
      </pc:sldChg>
      <pc:sldChg chg="modSp mod">
        <pc:chgData name="Willard Evans" userId="b75458e3951ef420" providerId="LiveId" clId="{49D9D9BE-5403-4B30-8D38-89731074E787}" dt="2021-03-01T18:42:09.921" v="22" actId="114"/>
        <pc:sldMkLst>
          <pc:docMk/>
          <pc:sldMk cId="2915947152" sldId="264"/>
        </pc:sldMkLst>
        <pc:spChg chg="mod">
          <ac:chgData name="Willard Evans" userId="b75458e3951ef420" providerId="LiveId" clId="{49D9D9BE-5403-4B30-8D38-89731074E787}" dt="2021-03-01T18:42:09.921" v="22" actId="114"/>
          <ac:spMkLst>
            <pc:docMk/>
            <pc:sldMk cId="2915947152" sldId="264"/>
            <ac:spMk id="3" creationId="{00000000-0000-0000-0000-000000000000}"/>
          </ac:spMkLst>
        </pc:spChg>
      </pc:sldChg>
      <pc:sldChg chg="modSp mod">
        <pc:chgData name="Willard Evans" userId="b75458e3951ef420" providerId="LiveId" clId="{49D9D9BE-5403-4B30-8D38-89731074E787}" dt="2021-03-01T18:43:28.260" v="30" actId="14100"/>
        <pc:sldMkLst>
          <pc:docMk/>
          <pc:sldMk cId="1597523614" sldId="265"/>
        </pc:sldMkLst>
        <pc:spChg chg="mod">
          <ac:chgData name="Willard Evans" userId="b75458e3951ef420" providerId="LiveId" clId="{49D9D9BE-5403-4B30-8D38-89731074E787}" dt="2021-03-01T18:43:28.260" v="30" actId="14100"/>
          <ac:spMkLst>
            <pc:docMk/>
            <pc:sldMk cId="1597523614" sldId="265"/>
            <ac:spMk id="4" creationId="{00000000-0000-0000-0000-000000000000}"/>
          </ac:spMkLst>
        </pc:spChg>
      </pc:sldChg>
      <pc:sldChg chg="modSp mod">
        <pc:chgData name="Willard Evans" userId="b75458e3951ef420" providerId="LiveId" clId="{49D9D9BE-5403-4B30-8D38-89731074E787}" dt="2021-03-01T18:43:53.047" v="32" actId="113"/>
        <pc:sldMkLst>
          <pc:docMk/>
          <pc:sldMk cId="2215454140" sldId="266"/>
        </pc:sldMkLst>
        <pc:spChg chg="mod">
          <ac:chgData name="Willard Evans" userId="b75458e3951ef420" providerId="LiveId" clId="{49D9D9BE-5403-4B30-8D38-89731074E787}" dt="2021-03-01T18:43:53.047" v="32" actId="113"/>
          <ac:spMkLst>
            <pc:docMk/>
            <pc:sldMk cId="2215454140" sldId="266"/>
            <ac:spMk id="4" creationId="{00000000-0000-0000-0000-000000000000}"/>
          </ac:spMkLst>
        </pc:spChg>
      </pc:sldChg>
      <pc:sldChg chg="modSp mod">
        <pc:chgData name="Willard Evans" userId="b75458e3951ef420" providerId="LiveId" clId="{49D9D9BE-5403-4B30-8D38-89731074E787}" dt="2021-03-01T18:44:23.163" v="35" actId="113"/>
        <pc:sldMkLst>
          <pc:docMk/>
          <pc:sldMk cId="3574532148" sldId="267"/>
        </pc:sldMkLst>
        <pc:spChg chg="mod">
          <ac:chgData name="Willard Evans" userId="b75458e3951ef420" providerId="LiveId" clId="{49D9D9BE-5403-4B30-8D38-89731074E787}" dt="2021-03-01T18:44:14.182" v="34" actId="113"/>
          <ac:spMkLst>
            <pc:docMk/>
            <pc:sldMk cId="3574532148" sldId="267"/>
            <ac:spMk id="5" creationId="{00000000-0000-0000-0000-000000000000}"/>
          </ac:spMkLst>
        </pc:spChg>
        <pc:spChg chg="mod">
          <ac:chgData name="Willard Evans" userId="b75458e3951ef420" providerId="LiveId" clId="{49D9D9BE-5403-4B30-8D38-89731074E787}" dt="2021-03-01T18:44:23.163" v="35" actId="113"/>
          <ac:spMkLst>
            <pc:docMk/>
            <pc:sldMk cId="3574532148" sldId="267"/>
            <ac:spMk id="6" creationId="{00000000-0000-0000-0000-000000000000}"/>
          </ac:spMkLst>
        </pc:spChg>
      </pc:sldChg>
      <pc:sldChg chg="modSp mod">
        <pc:chgData name="Willard Evans" userId="b75458e3951ef420" providerId="LiveId" clId="{49D9D9BE-5403-4B30-8D38-89731074E787}" dt="2021-03-01T18:44:47.124" v="36" actId="113"/>
        <pc:sldMkLst>
          <pc:docMk/>
          <pc:sldMk cId="2756632235" sldId="270"/>
        </pc:sldMkLst>
        <pc:spChg chg="mod">
          <ac:chgData name="Willard Evans" userId="b75458e3951ef420" providerId="LiveId" clId="{49D9D9BE-5403-4B30-8D38-89731074E787}" dt="2021-03-01T18:44:47.124" v="36" actId="113"/>
          <ac:spMkLst>
            <pc:docMk/>
            <pc:sldMk cId="2756632235" sldId="270"/>
            <ac:spMk id="7" creationId="{00000000-0000-0000-0000-000000000000}"/>
          </ac:spMkLst>
        </pc:spChg>
      </pc:sldChg>
      <pc:sldChg chg="modSp mod">
        <pc:chgData name="Willard Evans" userId="b75458e3951ef420" providerId="LiveId" clId="{49D9D9BE-5403-4B30-8D38-89731074E787}" dt="2021-03-01T18:45:03.456" v="39" actId="115"/>
        <pc:sldMkLst>
          <pc:docMk/>
          <pc:sldMk cId="4282838753" sldId="271"/>
        </pc:sldMkLst>
        <pc:spChg chg="mod">
          <ac:chgData name="Willard Evans" userId="b75458e3951ef420" providerId="LiveId" clId="{49D9D9BE-5403-4B30-8D38-89731074E787}" dt="2021-03-01T18:45:03.456" v="39" actId="115"/>
          <ac:spMkLst>
            <pc:docMk/>
            <pc:sldMk cId="4282838753" sldId="271"/>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588F1C-151C-472A-8ECB-8E3117164B2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3319603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8F1C-151C-472A-8ECB-8E3117164B2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24728953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8F1C-151C-472A-8ECB-8E3117164B2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15286811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8F1C-151C-472A-8ECB-8E3117164B2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35049438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88F1C-151C-472A-8ECB-8E3117164B2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25527419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88F1C-151C-472A-8ECB-8E3117164B2D}"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6987349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588F1C-151C-472A-8ECB-8E3117164B2D}"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13459550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588F1C-151C-472A-8ECB-8E3117164B2D}"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40588288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88F1C-151C-472A-8ECB-8E3117164B2D}"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34359153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88F1C-151C-472A-8ECB-8E3117164B2D}"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14880821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88F1C-151C-472A-8ECB-8E3117164B2D}"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1DABB-A54F-43BD-B599-0CBA2F543B69}" type="slidenum">
              <a:rPr lang="en-US" smtClean="0"/>
              <a:t>‹#›</a:t>
            </a:fld>
            <a:endParaRPr lang="en-US"/>
          </a:p>
        </p:txBody>
      </p:sp>
    </p:spTree>
    <p:extLst>
      <p:ext uri="{BB962C8B-B14F-4D97-AF65-F5344CB8AC3E}">
        <p14:creationId xmlns:p14="http://schemas.microsoft.com/office/powerpoint/2010/main" val="3000634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88F1C-151C-472A-8ECB-8E3117164B2D}" type="datetimeFigureOut">
              <a:rPr lang="en-US" smtClean="0"/>
              <a:t>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1DABB-A54F-43BD-B599-0CBA2F543B69}" type="slidenum">
              <a:rPr lang="en-US" smtClean="0"/>
              <a:t>‹#›</a:t>
            </a:fld>
            <a:endParaRPr lang="en-US"/>
          </a:p>
        </p:txBody>
      </p:sp>
    </p:spTree>
    <p:extLst>
      <p:ext uri="{BB962C8B-B14F-4D97-AF65-F5344CB8AC3E}">
        <p14:creationId xmlns:p14="http://schemas.microsoft.com/office/powerpoint/2010/main" val="62574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appyplace.com/assets/images/2012/10/50733e106ec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 y="762000"/>
            <a:ext cx="471646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Pictures Of Tough Guys With Unintentionally Embarrassing Or Awesomely Cute Thing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761999"/>
            <a:ext cx="4038600"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37" y="228600"/>
            <a:ext cx="8907463" cy="523220"/>
          </a:xfrm>
          <a:prstGeom prst="rect">
            <a:avLst/>
          </a:prstGeom>
          <a:noFill/>
        </p:spPr>
        <p:txBody>
          <a:bodyPr wrap="square" rtlCol="0">
            <a:spAutoFit/>
          </a:bodyPr>
          <a:lstStyle/>
          <a:p>
            <a:pPr algn="ctr"/>
            <a:r>
              <a:rPr lang="en-US" sz="2800" b="1" dirty="0"/>
              <a:t>SOME TIMES THINGS DON’T QUITE FIT THE PICTURE….</a:t>
            </a:r>
          </a:p>
        </p:txBody>
      </p:sp>
      <p:sp>
        <p:nvSpPr>
          <p:cNvPr id="5" name="TextBox 4"/>
          <p:cNvSpPr txBox="1"/>
          <p:nvPr/>
        </p:nvSpPr>
        <p:spPr>
          <a:xfrm>
            <a:off x="147637" y="5715000"/>
            <a:ext cx="8907463" cy="954107"/>
          </a:xfrm>
          <a:prstGeom prst="rect">
            <a:avLst/>
          </a:prstGeom>
          <a:noFill/>
        </p:spPr>
        <p:txBody>
          <a:bodyPr wrap="square" rtlCol="0">
            <a:spAutoFit/>
          </a:bodyPr>
          <a:lstStyle/>
          <a:p>
            <a:pPr algn="ctr"/>
            <a:r>
              <a:rPr lang="en-US" sz="2800" b="1" dirty="0"/>
              <a:t>THE QUESTION IS IF YOU FIT THE PICTURE OF A CHRISTIAN: </a:t>
            </a:r>
          </a:p>
          <a:p>
            <a:pPr algn="ctr"/>
            <a:r>
              <a:rPr lang="en-US" sz="2800" b="1" dirty="0"/>
              <a:t>A LIGHT IN THE WORLD</a:t>
            </a:r>
          </a:p>
        </p:txBody>
      </p:sp>
    </p:spTree>
    <p:extLst>
      <p:ext uri="{BB962C8B-B14F-4D97-AF65-F5344CB8AC3E}">
        <p14:creationId xmlns:p14="http://schemas.microsoft.com/office/powerpoint/2010/main" val="5711234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real art work, very abstract and astonishing art. Interesting play of colours with a peculiar and aberrant zipper effect on her f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
            <a:ext cx="6019800" cy="6400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228600"/>
            <a:ext cx="2743200" cy="6400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381000"/>
            <a:ext cx="8534400" cy="954107"/>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A CHRISTIAN IS ONE THAT IS HOLY, DEDICATED &amp; TRANSFORMED</a:t>
            </a:r>
          </a:p>
        </p:txBody>
      </p:sp>
      <p:sp>
        <p:nvSpPr>
          <p:cNvPr id="4" name="TextBox 3"/>
          <p:cNvSpPr txBox="1"/>
          <p:nvPr/>
        </p:nvSpPr>
        <p:spPr>
          <a:xfrm>
            <a:off x="228600" y="1457915"/>
            <a:ext cx="3352800" cy="5078313"/>
          </a:xfrm>
          <a:prstGeom prst="rect">
            <a:avLst/>
          </a:prstGeom>
          <a:noFill/>
        </p:spPr>
        <p:txBody>
          <a:bodyPr wrap="square" rtlCol="0">
            <a:spAutoFit/>
          </a:bodyPr>
          <a:lstStyle/>
          <a:p>
            <a:r>
              <a:rPr lang="en-US" sz="2000" b="1" dirty="0">
                <a:solidFill>
                  <a:schemeClr val="bg1"/>
                </a:solidFill>
                <a:latin typeface="Freehand471 BT" panose="03080802040402060304" pitchFamily="66" charset="0"/>
              </a:rPr>
              <a:t>To begin a transformation, you must peel back the layers and go to your core: the inner man</a:t>
            </a:r>
          </a:p>
          <a:p>
            <a:endParaRPr lang="en-US" sz="2000" dirty="0">
              <a:solidFill>
                <a:schemeClr val="bg1"/>
              </a:solidFill>
              <a:latin typeface="Freehand471 BT" panose="03080802040402060304" pitchFamily="66" charset="0"/>
            </a:endParaRPr>
          </a:p>
          <a:p>
            <a:r>
              <a:rPr lang="en-US" sz="2400" b="1" dirty="0">
                <a:solidFill>
                  <a:schemeClr val="bg1"/>
                </a:solidFill>
              </a:rPr>
              <a:t>1Peter 1:15-16</a:t>
            </a:r>
          </a:p>
          <a:p>
            <a:r>
              <a:rPr lang="en-US" sz="2400" b="1" dirty="0">
                <a:solidFill>
                  <a:schemeClr val="bg1"/>
                </a:solidFill>
              </a:rPr>
              <a:t>Titus 2:11-14</a:t>
            </a:r>
          </a:p>
          <a:p>
            <a:r>
              <a:rPr lang="en-US" sz="2400" b="1" dirty="0">
                <a:solidFill>
                  <a:schemeClr val="bg1"/>
                </a:solidFill>
              </a:rPr>
              <a:t>1Thessalonians 4:1-12</a:t>
            </a:r>
          </a:p>
          <a:p>
            <a:endParaRPr lang="en-US" sz="2400" b="1" dirty="0">
              <a:solidFill>
                <a:schemeClr val="bg1"/>
              </a:solidFill>
            </a:endParaRPr>
          </a:p>
          <a:p>
            <a:r>
              <a:rPr lang="en-US" sz="2000" b="1" dirty="0">
                <a:solidFill>
                  <a:schemeClr val="bg1"/>
                </a:solidFill>
                <a:latin typeface="Freehand471 BT" panose="03080802040402060304" pitchFamily="66" charset="0"/>
              </a:rPr>
              <a:t>A Transformation Of The</a:t>
            </a:r>
          </a:p>
          <a:p>
            <a:r>
              <a:rPr lang="en-US" sz="2000" b="1" dirty="0">
                <a:solidFill>
                  <a:schemeClr val="bg1"/>
                </a:solidFill>
                <a:latin typeface="Freehand471 BT" panose="03080802040402060304" pitchFamily="66" charset="0"/>
              </a:rPr>
              <a:t>Mind; Impacting The Total Essence Of The Individual</a:t>
            </a:r>
          </a:p>
          <a:p>
            <a:endParaRPr lang="en-US" sz="2000" dirty="0">
              <a:solidFill>
                <a:schemeClr val="bg1"/>
              </a:solidFill>
              <a:latin typeface="Freehand471 BT" panose="03080802040402060304" pitchFamily="66" charset="0"/>
            </a:endParaRPr>
          </a:p>
          <a:p>
            <a:r>
              <a:rPr lang="en-US" sz="2400" b="1" dirty="0">
                <a:solidFill>
                  <a:schemeClr val="bg1"/>
                </a:solidFill>
              </a:rPr>
              <a:t>In The World, But Not Of The World  </a:t>
            </a:r>
            <a:r>
              <a:rPr lang="en-US" sz="2000" b="1" dirty="0">
                <a:solidFill>
                  <a:schemeClr val="bg1"/>
                </a:solidFill>
              </a:rPr>
              <a:t>(James 1:27)</a:t>
            </a:r>
            <a:endParaRPr lang="en-US" sz="2400" b="1" dirty="0">
              <a:solidFill>
                <a:schemeClr val="bg1"/>
              </a:solidFill>
            </a:endParaRPr>
          </a:p>
        </p:txBody>
      </p:sp>
    </p:spTree>
    <p:extLst>
      <p:ext uri="{BB962C8B-B14F-4D97-AF65-F5344CB8AC3E}">
        <p14:creationId xmlns:p14="http://schemas.microsoft.com/office/powerpoint/2010/main" val="15975236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vid Copperfield Magician Television Special 1977: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6294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152400"/>
            <a:ext cx="2209800" cy="647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304800"/>
            <a:ext cx="8534400" cy="954107"/>
          </a:xfrm>
          <a:prstGeom prst="rect">
            <a:avLst/>
          </a:prstGeom>
          <a:noFill/>
        </p:spPr>
        <p:txBody>
          <a:bodyPr wrap="square" rtlCol="0">
            <a:spAutoFit/>
          </a:bodyPr>
          <a:lstStyle/>
          <a:p>
            <a:pPr algn="ctr"/>
            <a:r>
              <a:rPr lang="en-US" sz="2800" dirty="0">
                <a:solidFill>
                  <a:schemeClr val="bg1"/>
                </a:solidFill>
                <a:latin typeface="Algerian" panose="04020705040A02060702" pitchFamily="82" charset="0"/>
              </a:rPr>
              <a:t>There is nothing magical about it…</a:t>
            </a:r>
          </a:p>
          <a:p>
            <a:pPr algn="ctr"/>
            <a:r>
              <a:rPr lang="en-US" sz="2800" dirty="0">
                <a:solidFill>
                  <a:schemeClr val="bg1"/>
                </a:solidFill>
                <a:latin typeface="Algerian" panose="04020705040A02060702" pitchFamily="82" charset="0"/>
              </a:rPr>
              <a:t>A christian abstains &amp; attains</a:t>
            </a:r>
          </a:p>
        </p:txBody>
      </p:sp>
      <p:sp>
        <p:nvSpPr>
          <p:cNvPr id="4" name="TextBox 3"/>
          <p:cNvSpPr txBox="1"/>
          <p:nvPr/>
        </p:nvSpPr>
        <p:spPr>
          <a:xfrm>
            <a:off x="4800600" y="1371600"/>
            <a:ext cx="4038600" cy="4278094"/>
          </a:xfrm>
          <a:prstGeom prst="rect">
            <a:avLst/>
          </a:prstGeom>
          <a:noFill/>
        </p:spPr>
        <p:txBody>
          <a:bodyPr wrap="square" rtlCol="0">
            <a:spAutoFit/>
          </a:bodyPr>
          <a:lstStyle/>
          <a:p>
            <a:pPr algn="r"/>
            <a:r>
              <a:rPr lang="en-US" sz="2400" dirty="0">
                <a:solidFill>
                  <a:schemeClr val="bg1"/>
                </a:solidFill>
                <a:latin typeface="Algerian" panose="04020705040A02060702" pitchFamily="82" charset="0"/>
              </a:rPr>
              <a:t>1Peter 2:11-12</a:t>
            </a:r>
          </a:p>
          <a:p>
            <a:pPr algn="r"/>
            <a:endParaRPr lang="en-US" sz="2400" dirty="0">
              <a:solidFill>
                <a:schemeClr val="bg1"/>
              </a:solidFill>
              <a:latin typeface="Algerian" panose="04020705040A02060702" pitchFamily="82" charset="0"/>
            </a:endParaRPr>
          </a:p>
          <a:p>
            <a:pPr algn="r"/>
            <a:r>
              <a:rPr lang="en-US" sz="2800" b="1" u="sng" dirty="0">
                <a:solidFill>
                  <a:schemeClr val="bg1"/>
                </a:solidFill>
              </a:rPr>
              <a:t>ABSTAIN</a:t>
            </a:r>
          </a:p>
          <a:p>
            <a:pPr algn="r"/>
            <a:r>
              <a:rPr lang="en-US" sz="2400" b="1" dirty="0">
                <a:solidFill>
                  <a:schemeClr val="bg1"/>
                </a:solidFill>
                <a:latin typeface="Freehand471 BT" panose="03080802040402060304" pitchFamily="66" charset="0"/>
              </a:rPr>
              <a:t>Galatians 5:19-21</a:t>
            </a:r>
          </a:p>
          <a:p>
            <a:pPr algn="r"/>
            <a:r>
              <a:rPr lang="en-US" sz="2400" b="1" dirty="0">
                <a:solidFill>
                  <a:schemeClr val="bg1"/>
                </a:solidFill>
                <a:latin typeface="Freehand471 BT" panose="03080802040402060304" pitchFamily="66" charset="0"/>
              </a:rPr>
              <a:t>James 3:14-16</a:t>
            </a:r>
          </a:p>
          <a:p>
            <a:pPr algn="r"/>
            <a:endParaRPr lang="en-US" sz="2400" dirty="0">
              <a:solidFill>
                <a:schemeClr val="bg1"/>
              </a:solidFill>
              <a:latin typeface="Freehand471 BT" panose="03080802040402060304" pitchFamily="66" charset="0"/>
            </a:endParaRPr>
          </a:p>
          <a:p>
            <a:pPr algn="r"/>
            <a:r>
              <a:rPr lang="en-US" sz="2800" b="1" u="sng" dirty="0">
                <a:solidFill>
                  <a:schemeClr val="bg1"/>
                </a:solidFill>
              </a:rPr>
              <a:t>ATTAIN</a:t>
            </a:r>
          </a:p>
          <a:p>
            <a:pPr algn="r"/>
            <a:r>
              <a:rPr lang="en-US" sz="2400" b="1" dirty="0">
                <a:solidFill>
                  <a:schemeClr val="bg1"/>
                </a:solidFill>
                <a:latin typeface="Freehand471 BT" panose="03080802040402060304" pitchFamily="66" charset="0"/>
              </a:rPr>
              <a:t>Galatians 5:22-25</a:t>
            </a:r>
          </a:p>
          <a:p>
            <a:pPr algn="r"/>
            <a:r>
              <a:rPr lang="en-US" sz="2400" b="1" dirty="0">
                <a:solidFill>
                  <a:schemeClr val="bg1"/>
                </a:solidFill>
                <a:latin typeface="Freehand471 BT" panose="03080802040402060304" pitchFamily="66" charset="0"/>
              </a:rPr>
              <a:t>Hebrews 6:1</a:t>
            </a:r>
          </a:p>
          <a:p>
            <a:pPr algn="r"/>
            <a:r>
              <a:rPr lang="en-US" sz="2400" b="1" dirty="0">
                <a:solidFill>
                  <a:schemeClr val="bg1"/>
                </a:solidFill>
                <a:latin typeface="Freehand471 BT" panose="03080802040402060304" pitchFamily="66" charset="0"/>
              </a:rPr>
              <a:t>James 3:17-18</a:t>
            </a:r>
          </a:p>
          <a:p>
            <a:pPr algn="r"/>
            <a:endParaRPr lang="en-US" sz="2400" dirty="0">
              <a:solidFill>
                <a:schemeClr val="bg1"/>
              </a:solidFill>
              <a:latin typeface="Freehand471 BT" panose="03080802040402060304" pitchFamily="66" charset="0"/>
            </a:endParaRPr>
          </a:p>
        </p:txBody>
      </p:sp>
    </p:spTree>
    <p:extLst>
      <p:ext uri="{BB962C8B-B14F-4D97-AF65-F5344CB8AC3E}">
        <p14:creationId xmlns:p14="http://schemas.microsoft.com/office/powerpoint/2010/main" val="22154541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e Lamp. My brother has one of these in his somewhat nautical/traveller-themed bedroom. He uses it as a night ligh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486275" cy="6543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52400"/>
            <a:ext cx="2057400" cy="6543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72275" y="152400"/>
            <a:ext cx="2219325" cy="6543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304800"/>
            <a:ext cx="8458200" cy="523220"/>
          </a:xfrm>
          <a:prstGeom prst="rect">
            <a:avLst/>
          </a:prstGeom>
          <a:noFill/>
        </p:spPr>
        <p:txBody>
          <a:bodyPr wrap="square" rtlCol="0">
            <a:spAutoFit/>
          </a:bodyPr>
          <a:lstStyle/>
          <a:p>
            <a:pPr algn="ctr"/>
            <a:r>
              <a:rPr lang="en-US" sz="2800" b="1" dirty="0">
                <a:solidFill>
                  <a:schemeClr val="bg1"/>
                </a:solidFill>
              </a:rPr>
              <a:t>“MY KINGDOM IS NOT OF THIS WORLD…” </a:t>
            </a:r>
            <a:r>
              <a:rPr lang="en-US" b="1" dirty="0">
                <a:solidFill>
                  <a:schemeClr val="bg1"/>
                </a:solidFill>
              </a:rPr>
              <a:t>(John 18:36)</a:t>
            </a:r>
            <a:endParaRPr lang="en-US" sz="2800" b="1" dirty="0">
              <a:solidFill>
                <a:schemeClr val="bg1"/>
              </a:solidFill>
            </a:endParaRPr>
          </a:p>
        </p:txBody>
      </p:sp>
      <p:sp>
        <p:nvSpPr>
          <p:cNvPr id="5" name="TextBox 4"/>
          <p:cNvSpPr txBox="1"/>
          <p:nvPr/>
        </p:nvSpPr>
        <p:spPr>
          <a:xfrm>
            <a:off x="381000" y="1295400"/>
            <a:ext cx="2895600" cy="4893647"/>
          </a:xfrm>
          <a:prstGeom prst="rect">
            <a:avLst/>
          </a:prstGeom>
          <a:noFill/>
        </p:spPr>
        <p:txBody>
          <a:bodyPr wrap="square" rtlCol="0">
            <a:spAutoFit/>
          </a:bodyPr>
          <a:lstStyle/>
          <a:p>
            <a:r>
              <a:rPr lang="en-US" sz="2400" b="1" dirty="0">
                <a:solidFill>
                  <a:schemeClr val="bg1"/>
                </a:solidFill>
                <a:latin typeface="Freehand471 BT" panose="03080802040402060304" pitchFamily="66" charset="0"/>
              </a:rPr>
              <a:t>Unique relationships based on our precious relationship with Christ</a:t>
            </a:r>
          </a:p>
          <a:p>
            <a:endParaRPr lang="en-US" sz="2400" dirty="0">
              <a:solidFill>
                <a:schemeClr val="bg1"/>
              </a:solidFill>
              <a:latin typeface="Freehand471 BT" panose="03080802040402060304" pitchFamily="66" charset="0"/>
            </a:endParaRPr>
          </a:p>
          <a:p>
            <a:r>
              <a:rPr lang="en-US" sz="2400" b="1" dirty="0">
                <a:solidFill>
                  <a:schemeClr val="bg1"/>
                </a:solidFill>
              </a:rPr>
              <a:t>1Peter 2:4-10</a:t>
            </a:r>
          </a:p>
          <a:p>
            <a:pPr marL="342900" indent="-342900">
              <a:buFont typeface="Wingdings" panose="05000000000000000000" pitchFamily="2" charset="2"/>
              <a:buChar char="v"/>
            </a:pPr>
            <a:r>
              <a:rPr lang="en-US" sz="2400" b="1" dirty="0">
                <a:solidFill>
                  <a:schemeClr val="bg1"/>
                </a:solidFill>
                <a:latin typeface="Freehand471 BT" panose="03080802040402060304" pitchFamily="66" charset="0"/>
              </a:rPr>
              <a:t>Living Stone</a:t>
            </a:r>
          </a:p>
          <a:p>
            <a:pPr marL="342900" indent="-342900">
              <a:buFont typeface="Wingdings" panose="05000000000000000000" pitchFamily="2" charset="2"/>
              <a:buChar char="v"/>
            </a:pPr>
            <a:r>
              <a:rPr lang="en-US" sz="2400" b="1" dirty="0">
                <a:solidFill>
                  <a:schemeClr val="bg1"/>
                </a:solidFill>
                <a:latin typeface="Freehand471 BT" panose="03080802040402060304" pitchFamily="66" charset="0"/>
              </a:rPr>
              <a:t>Spiritual Household</a:t>
            </a:r>
          </a:p>
          <a:p>
            <a:pPr marL="342900" indent="-342900">
              <a:buFont typeface="Wingdings" panose="05000000000000000000" pitchFamily="2" charset="2"/>
              <a:buChar char="v"/>
            </a:pPr>
            <a:r>
              <a:rPr lang="en-US" sz="2400" b="1" dirty="0">
                <a:solidFill>
                  <a:schemeClr val="bg1"/>
                </a:solidFill>
                <a:latin typeface="Freehand471 BT" panose="03080802040402060304" pitchFamily="66" charset="0"/>
              </a:rPr>
              <a:t>Holy</a:t>
            </a:r>
          </a:p>
          <a:p>
            <a:pPr marL="342900" indent="-342900">
              <a:buFont typeface="Wingdings" panose="05000000000000000000" pitchFamily="2" charset="2"/>
              <a:buChar char="v"/>
            </a:pPr>
            <a:r>
              <a:rPr lang="en-US" sz="2400" b="1" dirty="0">
                <a:solidFill>
                  <a:schemeClr val="bg1"/>
                </a:solidFill>
                <a:latin typeface="Freehand471 BT" panose="03080802040402060304" pitchFamily="66" charset="0"/>
              </a:rPr>
              <a:t>Royal Priesthood</a:t>
            </a:r>
          </a:p>
          <a:p>
            <a:pPr marL="342900" indent="-342900">
              <a:buFont typeface="Wingdings" panose="05000000000000000000" pitchFamily="2" charset="2"/>
              <a:buChar char="v"/>
            </a:pPr>
            <a:r>
              <a:rPr lang="en-US" sz="2400" b="1" dirty="0">
                <a:solidFill>
                  <a:schemeClr val="bg1"/>
                </a:solidFill>
                <a:latin typeface="Freehand471 BT" panose="03080802040402060304" pitchFamily="66" charset="0"/>
              </a:rPr>
              <a:t>Citizen of a Holy Nation</a:t>
            </a:r>
          </a:p>
        </p:txBody>
      </p:sp>
      <p:sp>
        <p:nvSpPr>
          <p:cNvPr id="6" name="TextBox 5"/>
          <p:cNvSpPr txBox="1"/>
          <p:nvPr/>
        </p:nvSpPr>
        <p:spPr>
          <a:xfrm>
            <a:off x="5943600" y="2286000"/>
            <a:ext cx="2819400" cy="3416320"/>
          </a:xfrm>
          <a:prstGeom prst="rect">
            <a:avLst/>
          </a:prstGeom>
          <a:noFill/>
        </p:spPr>
        <p:txBody>
          <a:bodyPr wrap="square" rtlCol="0">
            <a:spAutoFit/>
          </a:bodyPr>
          <a:lstStyle/>
          <a:p>
            <a:pPr algn="r"/>
            <a:r>
              <a:rPr lang="en-US" sz="2400" b="1" dirty="0">
                <a:solidFill>
                  <a:schemeClr val="bg1"/>
                </a:solidFill>
                <a:latin typeface="Freehand471 BT" panose="03080802040402060304" pitchFamily="66" charset="0"/>
              </a:rPr>
              <a:t>A Christian Is Divinely Appointed To Fulfill A Given Role Within The Framework Of The Kingdom Of Christ. It Cannot Be Done Alone, Nor Taken Lightly </a:t>
            </a:r>
          </a:p>
        </p:txBody>
      </p:sp>
    </p:spTree>
    <p:extLst>
      <p:ext uri="{BB962C8B-B14F-4D97-AF65-F5344CB8AC3E}">
        <p14:creationId xmlns:p14="http://schemas.microsoft.com/office/powerpoint/2010/main" val="3574532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lish Country Cottage - click on cottage for a very interesting site, tells you all about Thatched cottages and Saddle stones et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81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228600"/>
            <a:ext cx="5105400" cy="954107"/>
          </a:xfrm>
          <a:prstGeom prst="rect">
            <a:avLst/>
          </a:prstGeom>
          <a:noFill/>
        </p:spPr>
        <p:txBody>
          <a:bodyPr wrap="square" rtlCol="0">
            <a:spAutoFit/>
          </a:bodyPr>
          <a:lstStyle/>
          <a:p>
            <a:pPr algn="r"/>
            <a:r>
              <a:rPr lang="en-US" sz="2800" b="1" dirty="0"/>
              <a:t>LIVING STONE, </a:t>
            </a:r>
          </a:p>
          <a:p>
            <a:pPr algn="r"/>
            <a:r>
              <a:rPr lang="en-US" sz="2800" b="1" dirty="0"/>
              <a:t>IN A SPIRITUAL HOUSEHOLD</a:t>
            </a:r>
          </a:p>
        </p:txBody>
      </p:sp>
      <p:sp>
        <p:nvSpPr>
          <p:cNvPr id="3" name="TextBox 2"/>
          <p:cNvSpPr txBox="1"/>
          <p:nvPr/>
        </p:nvSpPr>
        <p:spPr>
          <a:xfrm rot="187956">
            <a:off x="2696312" y="2651797"/>
            <a:ext cx="4663508" cy="1200329"/>
          </a:xfrm>
          <a:prstGeom prst="rect">
            <a:avLst/>
          </a:prstGeom>
          <a:noFill/>
        </p:spPr>
        <p:txBody>
          <a:bodyPr wrap="square" rtlCol="0">
            <a:spAutoFit/>
          </a:bodyPr>
          <a:lstStyle/>
          <a:p>
            <a:pPr algn="ctr"/>
            <a:r>
              <a:rPr lang="en-US" sz="2400" b="1" dirty="0">
                <a:solidFill>
                  <a:schemeClr val="bg1"/>
                </a:solidFill>
              </a:rPr>
              <a:t>Ephesians 2:19-22</a:t>
            </a:r>
          </a:p>
          <a:p>
            <a:pPr algn="ctr"/>
            <a:r>
              <a:rPr lang="en-US" sz="2400" b="1" dirty="0">
                <a:solidFill>
                  <a:schemeClr val="bg1"/>
                </a:solidFill>
              </a:rPr>
              <a:t>Expected to fulfill part as a family member</a:t>
            </a:r>
          </a:p>
        </p:txBody>
      </p:sp>
      <p:sp>
        <p:nvSpPr>
          <p:cNvPr id="4" name="TextBox 3"/>
          <p:cNvSpPr txBox="1"/>
          <p:nvPr/>
        </p:nvSpPr>
        <p:spPr>
          <a:xfrm>
            <a:off x="4343400" y="1295400"/>
            <a:ext cx="4572000" cy="1077218"/>
          </a:xfrm>
          <a:prstGeom prst="rect">
            <a:avLst/>
          </a:prstGeom>
          <a:noFill/>
        </p:spPr>
        <p:txBody>
          <a:bodyPr wrap="square" rtlCol="0">
            <a:spAutoFit/>
          </a:bodyPr>
          <a:lstStyle/>
          <a:p>
            <a:pPr algn="r"/>
            <a:r>
              <a:rPr lang="en-US" sz="2400" b="1" dirty="0"/>
              <a:t>Rom. 12:10-16; Col. 2:2, 16</a:t>
            </a:r>
          </a:p>
          <a:p>
            <a:pPr algn="r"/>
            <a:r>
              <a:rPr lang="en-US" sz="2000" b="1" dirty="0"/>
              <a:t>Devoted to one another in brotherly love</a:t>
            </a:r>
          </a:p>
          <a:p>
            <a:pPr algn="r"/>
            <a:r>
              <a:rPr lang="en-US" sz="2000" b="1" dirty="0"/>
              <a:t>Knit together as a family</a:t>
            </a:r>
          </a:p>
        </p:txBody>
      </p:sp>
    </p:spTree>
    <p:extLst>
      <p:ext uri="{BB962C8B-B14F-4D97-AF65-F5344CB8AC3E}">
        <p14:creationId xmlns:p14="http://schemas.microsoft.com/office/powerpoint/2010/main" val="6708531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 Study with Bible, 1506, by  Albrecht DÜR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2999" cy="6534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28600"/>
            <a:ext cx="8610600" cy="892552"/>
          </a:xfrm>
          <a:prstGeom prst="rect">
            <a:avLst/>
          </a:prstGeom>
          <a:noFill/>
        </p:spPr>
        <p:txBody>
          <a:bodyPr wrap="square" rtlCol="0">
            <a:spAutoFit/>
          </a:bodyPr>
          <a:lstStyle/>
          <a:p>
            <a:pPr algn="ctr"/>
            <a:r>
              <a:rPr lang="en-US" sz="3200" dirty="0">
                <a:solidFill>
                  <a:schemeClr val="bg1"/>
                </a:solidFill>
                <a:latin typeface="Freehand471 BT" panose="03080802040402060304" pitchFamily="66" charset="0"/>
              </a:rPr>
              <a:t>A Christian Is Part Of A Royal Priesthood </a:t>
            </a:r>
            <a:endParaRPr lang="en-US" sz="2000" dirty="0">
              <a:solidFill>
                <a:schemeClr val="bg1"/>
              </a:solidFill>
              <a:latin typeface="Freehand471 BT" panose="03080802040402060304" pitchFamily="66" charset="0"/>
            </a:endParaRPr>
          </a:p>
          <a:p>
            <a:pPr algn="ctr"/>
            <a:r>
              <a:rPr lang="en-US" sz="2000" dirty="0">
                <a:solidFill>
                  <a:schemeClr val="bg1"/>
                </a:solidFill>
                <a:latin typeface="Freehand471 BT" panose="03080802040402060304" pitchFamily="66" charset="0"/>
              </a:rPr>
              <a:t>1Peter 2:5, 9</a:t>
            </a:r>
            <a:endParaRPr lang="en-US" sz="3200" dirty="0">
              <a:solidFill>
                <a:schemeClr val="bg1"/>
              </a:solidFill>
              <a:latin typeface="Freehand471 BT" panose="03080802040402060304" pitchFamily="66" charset="0"/>
            </a:endParaRPr>
          </a:p>
        </p:txBody>
      </p:sp>
      <p:sp>
        <p:nvSpPr>
          <p:cNvPr id="4" name="TextBox 3"/>
          <p:cNvSpPr txBox="1"/>
          <p:nvPr/>
        </p:nvSpPr>
        <p:spPr>
          <a:xfrm>
            <a:off x="304800" y="1121152"/>
            <a:ext cx="3505200" cy="1938992"/>
          </a:xfrm>
          <a:prstGeom prst="rect">
            <a:avLst/>
          </a:prstGeom>
          <a:noFill/>
        </p:spPr>
        <p:txBody>
          <a:bodyPr wrap="square" rtlCol="0">
            <a:spAutoFit/>
          </a:bodyPr>
          <a:lstStyle/>
          <a:p>
            <a:r>
              <a:rPr lang="en-US" sz="2400" b="1" dirty="0">
                <a:solidFill>
                  <a:schemeClr val="bg1"/>
                </a:solidFill>
              </a:rPr>
              <a:t>“I was glad when they said to me, let us go </a:t>
            </a:r>
          </a:p>
          <a:p>
            <a:r>
              <a:rPr lang="en-US" sz="2400" b="1" dirty="0">
                <a:solidFill>
                  <a:schemeClr val="bg1"/>
                </a:solidFill>
              </a:rPr>
              <a:t>to the house of</a:t>
            </a:r>
          </a:p>
          <a:p>
            <a:r>
              <a:rPr lang="en-US" sz="2400" b="1" dirty="0">
                <a:solidFill>
                  <a:schemeClr val="bg1"/>
                </a:solidFill>
              </a:rPr>
              <a:t>The Lord.” </a:t>
            </a:r>
            <a:endParaRPr lang="en-US" sz="2000" b="1" dirty="0">
              <a:solidFill>
                <a:schemeClr val="bg1"/>
              </a:solidFill>
            </a:endParaRPr>
          </a:p>
          <a:p>
            <a:r>
              <a:rPr lang="en-US" sz="2000" b="1" dirty="0">
                <a:solidFill>
                  <a:schemeClr val="bg1"/>
                </a:solidFill>
              </a:rPr>
              <a:t>Psalms 122:1</a:t>
            </a:r>
            <a:endParaRPr lang="en-US" sz="2400" b="1" dirty="0">
              <a:solidFill>
                <a:schemeClr val="bg1"/>
              </a:solidFill>
            </a:endParaRPr>
          </a:p>
        </p:txBody>
      </p:sp>
      <p:sp>
        <p:nvSpPr>
          <p:cNvPr id="5" name="TextBox 4"/>
          <p:cNvSpPr txBox="1"/>
          <p:nvPr/>
        </p:nvSpPr>
        <p:spPr>
          <a:xfrm>
            <a:off x="6629400" y="4114800"/>
            <a:ext cx="2133600" cy="1200329"/>
          </a:xfrm>
          <a:prstGeom prst="rect">
            <a:avLst/>
          </a:prstGeom>
          <a:noFill/>
        </p:spPr>
        <p:txBody>
          <a:bodyPr wrap="square" rtlCol="0">
            <a:spAutoFit/>
          </a:bodyPr>
          <a:lstStyle/>
          <a:p>
            <a:pPr algn="r"/>
            <a:r>
              <a:rPr lang="en-US" sz="2400" b="1" dirty="0">
                <a:solidFill>
                  <a:schemeClr val="bg1"/>
                </a:solidFill>
              </a:rPr>
              <a:t>John 4:23-24</a:t>
            </a:r>
          </a:p>
          <a:p>
            <a:pPr algn="r"/>
            <a:r>
              <a:rPr lang="en-US" sz="2400" b="1" dirty="0">
                <a:solidFill>
                  <a:schemeClr val="bg1"/>
                </a:solidFill>
              </a:rPr>
              <a:t>Col. 3:16-17</a:t>
            </a:r>
          </a:p>
          <a:p>
            <a:pPr algn="r"/>
            <a:r>
              <a:rPr lang="en-US" sz="2400" b="1" dirty="0">
                <a:solidFill>
                  <a:schemeClr val="bg1"/>
                </a:solidFill>
              </a:rPr>
              <a:t>2Cor. 9:7</a:t>
            </a:r>
          </a:p>
        </p:txBody>
      </p:sp>
    </p:spTree>
    <p:extLst>
      <p:ext uri="{BB962C8B-B14F-4D97-AF65-F5344CB8AC3E}">
        <p14:creationId xmlns:p14="http://schemas.microsoft.com/office/powerpoint/2010/main" val="15610070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llen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0" y="6324600"/>
            <a:ext cx="1219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71800" y="1371600"/>
            <a:ext cx="3200400" cy="2308324"/>
          </a:xfrm>
          <a:prstGeom prst="rect">
            <a:avLst/>
          </a:prstGeom>
          <a:noFill/>
        </p:spPr>
        <p:txBody>
          <a:bodyPr wrap="square" rtlCol="0">
            <a:spAutoFit/>
          </a:bodyPr>
          <a:lstStyle/>
          <a:p>
            <a:pPr algn="ctr"/>
            <a:r>
              <a:rPr lang="en-US" sz="3600" dirty="0">
                <a:solidFill>
                  <a:schemeClr val="bg1"/>
                </a:solidFill>
                <a:latin typeface="Algerian" panose="04020705040A02060702" pitchFamily="82" charset="0"/>
              </a:rPr>
              <a:t>A CHRISTIAN IS A CITIZEN OF A HOLY NATION</a:t>
            </a:r>
          </a:p>
        </p:txBody>
      </p:sp>
      <p:sp>
        <p:nvSpPr>
          <p:cNvPr id="4" name="TextBox 3"/>
          <p:cNvSpPr txBox="1"/>
          <p:nvPr/>
        </p:nvSpPr>
        <p:spPr>
          <a:xfrm>
            <a:off x="304800" y="1828800"/>
            <a:ext cx="2590800" cy="2308324"/>
          </a:xfrm>
          <a:prstGeom prst="rect">
            <a:avLst/>
          </a:prstGeom>
          <a:noFill/>
        </p:spPr>
        <p:txBody>
          <a:bodyPr wrap="square" rtlCol="0">
            <a:spAutoFit/>
          </a:bodyPr>
          <a:lstStyle/>
          <a:p>
            <a:r>
              <a:rPr lang="en-US" sz="2400" b="1" dirty="0">
                <a:solidFill>
                  <a:schemeClr val="bg1"/>
                </a:solidFill>
              </a:rPr>
              <a:t>Willingly</a:t>
            </a:r>
          </a:p>
          <a:p>
            <a:r>
              <a:rPr lang="en-US" sz="2400" b="1" dirty="0">
                <a:solidFill>
                  <a:schemeClr val="bg1"/>
                </a:solidFill>
              </a:rPr>
              <a:t>Humble Self</a:t>
            </a:r>
          </a:p>
          <a:p>
            <a:r>
              <a:rPr lang="en-US" sz="2400" b="1" dirty="0">
                <a:solidFill>
                  <a:schemeClr val="bg1"/>
                </a:solidFill>
              </a:rPr>
              <a:t>To The Monarch</a:t>
            </a:r>
          </a:p>
          <a:p>
            <a:endParaRPr lang="en-US" sz="2400" b="1" dirty="0">
              <a:solidFill>
                <a:schemeClr val="bg1"/>
              </a:solidFill>
            </a:endParaRPr>
          </a:p>
          <a:p>
            <a:r>
              <a:rPr lang="en-US" sz="2400" b="1" dirty="0">
                <a:solidFill>
                  <a:schemeClr val="bg1"/>
                </a:solidFill>
              </a:rPr>
              <a:t>“King of Kings, and Lord of Lords”</a:t>
            </a:r>
          </a:p>
        </p:txBody>
      </p:sp>
      <p:sp>
        <p:nvSpPr>
          <p:cNvPr id="5" name="TextBox 4"/>
          <p:cNvSpPr txBox="1"/>
          <p:nvPr/>
        </p:nvSpPr>
        <p:spPr>
          <a:xfrm>
            <a:off x="6781800" y="2057400"/>
            <a:ext cx="2133600" cy="1938992"/>
          </a:xfrm>
          <a:prstGeom prst="rect">
            <a:avLst/>
          </a:prstGeom>
          <a:noFill/>
        </p:spPr>
        <p:txBody>
          <a:bodyPr wrap="square" rtlCol="0">
            <a:spAutoFit/>
          </a:bodyPr>
          <a:lstStyle/>
          <a:p>
            <a:pPr algn="r"/>
            <a:r>
              <a:rPr lang="en-US" sz="2400" b="1" dirty="0">
                <a:solidFill>
                  <a:schemeClr val="bg1"/>
                </a:solidFill>
              </a:rPr>
              <a:t>Col. 1:13</a:t>
            </a:r>
          </a:p>
          <a:p>
            <a:pPr algn="r"/>
            <a:r>
              <a:rPr lang="en-US" sz="2400" b="1" dirty="0">
                <a:solidFill>
                  <a:schemeClr val="bg1"/>
                </a:solidFill>
              </a:rPr>
              <a:t>1Cor. 6:19-20</a:t>
            </a:r>
          </a:p>
          <a:p>
            <a:pPr algn="r"/>
            <a:r>
              <a:rPr lang="en-US" sz="2400" b="1" dirty="0">
                <a:solidFill>
                  <a:schemeClr val="bg1"/>
                </a:solidFill>
              </a:rPr>
              <a:t>Matt. 17:1-5</a:t>
            </a:r>
          </a:p>
          <a:p>
            <a:pPr algn="r"/>
            <a:r>
              <a:rPr lang="en-US" sz="2400" b="1" dirty="0">
                <a:solidFill>
                  <a:schemeClr val="bg1"/>
                </a:solidFill>
              </a:rPr>
              <a:t>Matt. 28:18-20</a:t>
            </a:r>
          </a:p>
          <a:p>
            <a:pPr algn="r"/>
            <a:r>
              <a:rPr lang="en-US" sz="2400" b="1" dirty="0">
                <a:solidFill>
                  <a:schemeClr val="bg1"/>
                </a:solidFill>
              </a:rPr>
              <a:t>Mark 7:7-8</a:t>
            </a:r>
          </a:p>
        </p:txBody>
      </p:sp>
      <p:sp>
        <p:nvSpPr>
          <p:cNvPr id="6" name="TextBox 5"/>
          <p:cNvSpPr txBox="1"/>
          <p:nvPr/>
        </p:nvSpPr>
        <p:spPr>
          <a:xfrm>
            <a:off x="4876800" y="4137124"/>
            <a:ext cx="4038600" cy="830997"/>
          </a:xfrm>
          <a:prstGeom prst="rect">
            <a:avLst/>
          </a:prstGeom>
          <a:noFill/>
        </p:spPr>
        <p:txBody>
          <a:bodyPr wrap="square" rtlCol="0">
            <a:spAutoFit/>
          </a:bodyPr>
          <a:lstStyle/>
          <a:p>
            <a:pPr algn="r"/>
            <a:r>
              <a:rPr lang="en-US" sz="2400" b="1" i="1" dirty="0">
                <a:solidFill>
                  <a:schemeClr val="bg1"/>
                </a:solidFill>
              </a:rPr>
              <a:t>“Manifold wisdom of God…”</a:t>
            </a:r>
          </a:p>
          <a:p>
            <a:pPr algn="r"/>
            <a:r>
              <a:rPr lang="en-US" sz="2400" b="1" dirty="0">
                <a:solidFill>
                  <a:schemeClr val="bg1"/>
                </a:solidFill>
              </a:rPr>
              <a:t>Eph. 3:10</a:t>
            </a:r>
          </a:p>
        </p:txBody>
      </p:sp>
      <p:sp>
        <p:nvSpPr>
          <p:cNvPr id="7" name="TextBox 6"/>
          <p:cNvSpPr txBox="1"/>
          <p:nvPr/>
        </p:nvSpPr>
        <p:spPr>
          <a:xfrm>
            <a:off x="304800" y="5638800"/>
            <a:ext cx="8534400" cy="830997"/>
          </a:xfrm>
          <a:prstGeom prst="rect">
            <a:avLst/>
          </a:prstGeom>
          <a:noFill/>
        </p:spPr>
        <p:txBody>
          <a:bodyPr wrap="square" rtlCol="0">
            <a:spAutoFit/>
          </a:bodyPr>
          <a:lstStyle/>
          <a:p>
            <a:pPr algn="ctr"/>
            <a:r>
              <a:rPr lang="en-US" sz="2400" b="1" dirty="0">
                <a:solidFill>
                  <a:schemeClr val="bg1"/>
                </a:solidFill>
                <a:latin typeface="Freehand471 BT" panose="03080802040402060304" pitchFamily="66" charset="0"/>
              </a:rPr>
              <a:t>As A Citizen We Enjoy Rights &amp; Privileges; </a:t>
            </a:r>
          </a:p>
          <a:p>
            <a:pPr algn="ctr"/>
            <a:r>
              <a:rPr lang="en-US" sz="2400" b="1" dirty="0">
                <a:solidFill>
                  <a:schemeClr val="bg1"/>
                </a:solidFill>
                <a:latin typeface="Freehand471 BT" panose="03080802040402060304" pitchFamily="66" charset="0"/>
              </a:rPr>
              <a:t>But Also Have Responsibilities Enjoined</a:t>
            </a:r>
          </a:p>
        </p:txBody>
      </p:sp>
    </p:spTree>
    <p:extLst>
      <p:ext uri="{BB962C8B-B14F-4D97-AF65-F5344CB8AC3E}">
        <p14:creationId xmlns:p14="http://schemas.microsoft.com/office/powerpoint/2010/main" val="2756632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ctal 'Find Your Golden Heart' by *baba49: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0"/>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28600"/>
            <a:ext cx="8763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5943600"/>
            <a:ext cx="8763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990600"/>
            <a:ext cx="1752600"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10400" y="990600"/>
            <a:ext cx="1981200"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7800" y="5334000"/>
            <a:ext cx="6858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81000"/>
            <a:ext cx="8458200" cy="1077218"/>
          </a:xfrm>
          <a:prstGeom prst="rect">
            <a:avLst/>
          </a:prstGeom>
          <a:noFill/>
        </p:spPr>
        <p:txBody>
          <a:bodyPr wrap="square" rtlCol="0">
            <a:spAutoFit/>
          </a:bodyPr>
          <a:lstStyle/>
          <a:p>
            <a:pPr algn="ctr"/>
            <a:r>
              <a:rPr lang="en-US" sz="3200" dirty="0">
                <a:solidFill>
                  <a:schemeClr val="bg1"/>
                </a:solidFill>
                <a:latin typeface="Freehand471 BT" panose="03080802040402060304" pitchFamily="66" charset="0"/>
              </a:rPr>
              <a:t>A Christian Is One Who Has Set Christ</a:t>
            </a:r>
          </a:p>
          <a:p>
            <a:pPr algn="ctr"/>
            <a:r>
              <a:rPr lang="en-US" sz="3200" dirty="0">
                <a:solidFill>
                  <a:schemeClr val="bg1"/>
                </a:solidFill>
                <a:latin typeface="Freehand471 BT" panose="03080802040402060304" pitchFamily="66" charset="0"/>
              </a:rPr>
              <a:t> First In The Heart</a:t>
            </a:r>
          </a:p>
        </p:txBody>
      </p:sp>
      <p:sp>
        <p:nvSpPr>
          <p:cNvPr id="8" name="TextBox 7"/>
          <p:cNvSpPr txBox="1"/>
          <p:nvPr/>
        </p:nvSpPr>
        <p:spPr>
          <a:xfrm>
            <a:off x="355600" y="2667000"/>
            <a:ext cx="2743200" cy="1200329"/>
          </a:xfrm>
          <a:prstGeom prst="rect">
            <a:avLst/>
          </a:prstGeom>
          <a:noFill/>
        </p:spPr>
        <p:txBody>
          <a:bodyPr wrap="square" rtlCol="0">
            <a:spAutoFit/>
          </a:bodyPr>
          <a:lstStyle/>
          <a:p>
            <a:r>
              <a:rPr lang="en-US" sz="2400" b="1" dirty="0">
                <a:solidFill>
                  <a:schemeClr val="bg1"/>
                </a:solidFill>
              </a:rPr>
              <a:t>1Peter 3:15-22</a:t>
            </a:r>
          </a:p>
          <a:p>
            <a:r>
              <a:rPr lang="en-US" sz="2400" b="1" dirty="0">
                <a:solidFill>
                  <a:schemeClr val="bg1"/>
                </a:solidFill>
              </a:rPr>
              <a:t>Colossians 3:1-3</a:t>
            </a:r>
          </a:p>
          <a:p>
            <a:r>
              <a:rPr lang="en-US" sz="2400" b="1" dirty="0">
                <a:solidFill>
                  <a:schemeClr val="bg1"/>
                </a:solidFill>
              </a:rPr>
              <a:t>Matthew 22:37</a:t>
            </a:r>
          </a:p>
        </p:txBody>
      </p:sp>
      <p:sp>
        <p:nvSpPr>
          <p:cNvPr id="9" name="TextBox 8"/>
          <p:cNvSpPr txBox="1"/>
          <p:nvPr/>
        </p:nvSpPr>
        <p:spPr>
          <a:xfrm>
            <a:off x="6248400" y="2895600"/>
            <a:ext cx="2590800" cy="1200329"/>
          </a:xfrm>
          <a:prstGeom prst="rect">
            <a:avLst/>
          </a:prstGeom>
          <a:noFill/>
        </p:spPr>
        <p:txBody>
          <a:bodyPr wrap="square" rtlCol="0">
            <a:spAutoFit/>
          </a:bodyPr>
          <a:lstStyle/>
          <a:p>
            <a:pPr algn="r"/>
            <a:r>
              <a:rPr lang="en-US" sz="2400" b="1" dirty="0">
                <a:solidFill>
                  <a:schemeClr val="bg1"/>
                </a:solidFill>
              </a:rPr>
              <a:t>Proverbs 4:23</a:t>
            </a:r>
          </a:p>
          <a:p>
            <a:pPr algn="r"/>
            <a:r>
              <a:rPr lang="en-US" sz="2400" b="1" dirty="0">
                <a:solidFill>
                  <a:schemeClr val="bg1"/>
                </a:solidFill>
              </a:rPr>
              <a:t>Proverbs 23:7</a:t>
            </a:r>
          </a:p>
          <a:p>
            <a:pPr algn="r"/>
            <a:r>
              <a:rPr lang="en-US" sz="2400" b="1" dirty="0">
                <a:solidFill>
                  <a:schemeClr val="bg1"/>
                </a:solidFill>
              </a:rPr>
              <a:t>Matthew 12:34-35</a:t>
            </a:r>
          </a:p>
        </p:txBody>
      </p:sp>
      <p:sp>
        <p:nvSpPr>
          <p:cNvPr id="10" name="TextBox 9"/>
          <p:cNvSpPr txBox="1"/>
          <p:nvPr/>
        </p:nvSpPr>
        <p:spPr>
          <a:xfrm>
            <a:off x="457200" y="5528101"/>
            <a:ext cx="8305800" cy="830997"/>
          </a:xfrm>
          <a:prstGeom prst="rect">
            <a:avLst/>
          </a:prstGeom>
          <a:noFill/>
        </p:spPr>
        <p:txBody>
          <a:bodyPr wrap="square" rtlCol="0">
            <a:spAutoFit/>
          </a:bodyPr>
          <a:lstStyle/>
          <a:p>
            <a:pPr algn="ctr"/>
            <a:r>
              <a:rPr lang="en-US" sz="2400" b="1" i="1" u="sng" dirty="0">
                <a:solidFill>
                  <a:schemeClr val="bg1"/>
                </a:solidFill>
                <a:latin typeface="Freehand471 BT" panose="03080802040402060304" pitchFamily="66" charset="0"/>
              </a:rPr>
              <a:t>If Christ Is The Center Of Your Life, </a:t>
            </a:r>
          </a:p>
          <a:p>
            <a:pPr algn="ctr"/>
            <a:r>
              <a:rPr lang="en-US" sz="2400" b="1" i="1" u="sng" dirty="0">
                <a:solidFill>
                  <a:schemeClr val="bg1"/>
                </a:solidFill>
                <a:latin typeface="Freehand471 BT" panose="03080802040402060304" pitchFamily="66" charset="0"/>
              </a:rPr>
              <a:t>Then What Sort Of Life Will You Be Living?</a:t>
            </a:r>
          </a:p>
        </p:txBody>
      </p:sp>
    </p:spTree>
    <p:extLst>
      <p:ext uri="{BB962C8B-B14F-4D97-AF65-F5344CB8AC3E}">
        <p14:creationId xmlns:p14="http://schemas.microsoft.com/office/powerpoint/2010/main" val="42828387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low in the Dark Makeup| it has a list of different glow make u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2999" cy="6557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52400"/>
            <a:ext cx="8610600" cy="1077218"/>
          </a:xfrm>
          <a:prstGeom prst="rect">
            <a:avLst/>
          </a:prstGeom>
          <a:noFill/>
        </p:spPr>
        <p:txBody>
          <a:bodyPr wrap="square" rtlCol="0">
            <a:spAutoFit/>
          </a:bodyPr>
          <a:lstStyle/>
          <a:p>
            <a:pPr algn="ctr"/>
            <a:r>
              <a:rPr lang="en-US" sz="3200" dirty="0">
                <a:solidFill>
                  <a:schemeClr val="bg1"/>
                </a:solidFill>
                <a:latin typeface="Freehand471 BT" panose="03080802040402060304" pitchFamily="66" charset="0"/>
              </a:rPr>
              <a:t>Lights In The World:</a:t>
            </a:r>
          </a:p>
          <a:p>
            <a:pPr algn="ctr"/>
            <a:r>
              <a:rPr lang="en-US" sz="3200" dirty="0">
                <a:solidFill>
                  <a:schemeClr val="bg1"/>
                </a:solidFill>
                <a:latin typeface="Freehand471 BT" panose="03080802040402060304" pitchFamily="66" charset="0"/>
              </a:rPr>
              <a:t>Influence &amp; Example</a:t>
            </a:r>
          </a:p>
        </p:txBody>
      </p:sp>
      <p:sp>
        <p:nvSpPr>
          <p:cNvPr id="3" name="TextBox 2"/>
          <p:cNvSpPr txBox="1"/>
          <p:nvPr/>
        </p:nvSpPr>
        <p:spPr>
          <a:xfrm>
            <a:off x="228600" y="2133600"/>
            <a:ext cx="2895600" cy="2000548"/>
          </a:xfrm>
          <a:prstGeom prst="rect">
            <a:avLst/>
          </a:prstGeom>
          <a:noFill/>
        </p:spPr>
        <p:txBody>
          <a:bodyPr wrap="square" rtlCol="0">
            <a:spAutoFit/>
          </a:bodyPr>
          <a:lstStyle/>
          <a:p>
            <a:r>
              <a:rPr lang="en-US" sz="2000" b="1" i="1" dirty="0">
                <a:solidFill>
                  <a:schemeClr val="bg1"/>
                </a:solidFill>
              </a:rPr>
              <a:t>“Let your light shine before men in such a  way that they may see your good works, and glorify your Father who is in heaven.”</a:t>
            </a:r>
            <a:r>
              <a:rPr lang="en-US" sz="2400" b="1" dirty="0">
                <a:solidFill>
                  <a:schemeClr val="bg1"/>
                </a:solidFill>
              </a:rPr>
              <a:t> </a:t>
            </a:r>
            <a:r>
              <a:rPr lang="en-US" sz="2000" b="1" dirty="0">
                <a:solidFill>
                  <a:schemeClr val="bg1"/>
                </a:solidFill>
              </a:rPr>
              <a:t>(Matt. 5:16)</a:t>
            </a:r>
          </a:p>
        </p:txBody>
      </p:sp>
      <p:sp>
        <p:nvSpPr>
          <p:cNvPr id="4" name="TextBox 3"/>
          <p:cNvSpPr txBox="1"/>
          <p:nvPr/>
        </p:nvSpPr>
        <p:spPr>
          <a:xfrm>
            <a:off x="6476999" y="1825824"/>
            <a:ext cx="2514599" cy="2308324"/>
          </a:xfrm>
          <a:prstGeom prst="rect">
            <a:avLst/>
          </a:prstGeom>
          <a:noFill/>
        </p:spPr>
        <p:txBody>
          <a:bodyPr wrap="square" rtlCol="0">
            <a:spAutoFit/>
          </a:bodyPr>
          <a:lstStyle/>
          <a:p>
            <a:pPr algn="r"/>
            <a:r>
              <a:rPr lang="en-US" sz="2400" b="1" dirty="0">
                <a:solidFill>
                  <a:schemeClr val="bg1"/>
                </a:solidFill>
              </a:rPr>
              <a:t>An appeal to be unique &amp; distinctive: </a:t>
            </a:r>
          </a:p>
          <a:p>
            <a:pPr algn="r"/>
            <a:r>
              <a:rPr lang="en-US" sz="2400" b="1" dirty="0">
                <a:solidFill>
                  <a:schemeClr val="bg1"/>
                </a:solidFill>
              </a:rPr>
              <a:t>in the hidden person of the heart</a:t>
            </a:r>
          </a:p>
        </p:txBody>
      </p:sp>
      <p:sp>
        <p:nvSpPr>
          <p:cNvPr id="5" name="TextBox 4"/>
          <p:cNvSpPr txBox="1"/>
          <p:nvPr/>
        </p:nvSpPr>
        <p:spPr>
          <a:xfrm>
            <a:off x="6400800" y="4267200"/>
            <a:ext cx="2590798" cy="830997"/>
          </a:xfrm>
          <a:prstGeom prst="rect">
            <a:avLst/>
          </a:prstGeom>
          <a:noFill/>
        </p:spPr>
        <p:txBody>
          <a:bodyPr wrap="square" rtlCol="0">
            <a:spAutoFit/>
          </a:bodyPr>
          <a:lstStyle/>
          <a:p>
            <a:pPr algn="r"/>
            <a:r>
              <a:rPr lang="en-US" sz="2400" dirty="0">
                <a:solidFill>
                  <a:schemeClr val="bg1"/>
                </a:solidFill>
                <a:latin typeface="Freehand471 BT" panose="03080802040402060304" pitchFamily="66" charset="0"/>
              </a:rPr>
              <a:t>Romans 12:1-2</a:t>
            </a:r>
          </a:p>
          <a:p>
            <a:pPr algn="r"/>
            <a:r>
              <a:rPr lang="en-US" sz="2400" dirty="0">
                <a:solidFill>
                  <a:schemeClr val="bg1"/>
                </a:solidFill>
                <a:latin typeface="Freehand471 BT" panose="03080802040402060304" pitchFamily="66" charset="0"/>
              </a:rPr>
              <a:t>Galatians 2:20</a:t>
            </a:r>
          </a:p>
        </p:txBody>
      </p:sp>
      <p:sp>
        <p:nvSpPr>
          <p:cNvPr id="6" name="TextBox 5"/>
          <p:cNvSpPr txBox="1"/>
          <p:nvPr/>
        </p:nvSpPr>
        <p:spPr>
          <a:xfrm>
            <a:off x="304800" y="4495800"/>
            <a:ext cx="3352800" cy="830997"/>
          </a:xfrm>
          <a:prstGeom prst="rect">
            <a:avLst/>
          </a:prstGeom>
          <a:noFill/>
        </p:spPr>
        <p:txBody>
          <a:bodyPr wrap="square" rtlCol="0">
            <a:spAutoFit/>
          </a:bodyPr>
          <a:lstStyle/>
          <a:p>
            <a:r>
              <a:rPr lang="en-US" sz="2400" b="1" dirty="0">
                <a:solidFill>
                  <a:schemeClr val="bg1"/>
                </a:solidFill>
              </a:rPr>
              <a:t>“Pre” &amp; “Post” Cultures</a:t>
            </a:r>
          </a:p>
          <a:p>
            <a:r>
              <a:rPr lang="en-US" sz="2400" b="1" dirty="0">
                <a:solidFill>
                  <a:schemeClr val="bg1"/>
                </a:solidFill>
              </a:rPr>
              <a:t>Changing World Views…</a:t>
            </a:r>
          </a:p>
        </p:txBody>
      </p:sp>
      <p:sp>
        <p:nvSpPr>
          <p:cNvPr id="7" name="TextBox 6"/>
          <p:cNvSpPr txBox="1"/>
          <p:nvPr/>
        </p:nvSpPr>
        <p:spPr>
          <a:xfrm>
            <a:off x="292100" y="5943600"/>
            <a:ext cx="8534400" cy="523220"/>
          </a:xfrm>
          <a:prstGeom prst="rect">
            <a:avLst/>
          </a:prstGeom>
          <a:noFill/>
        </p:spPr>
        <p:txBody>
          <a:bodyPr wrap="square" rtlCol="0">
            <a:spAutoFit/>
          </a:bodyPr>
          <a:lstStyle/>
          <a:p>
            <a:pPr algn="ctr"/>
            <a:r>
              <a:rPr lang="en-US" sz="2800" dirty="0">
                <a:solidFill>
                  <a:schemeClr val="bg1"/>
                </a:solidFill>
                <a:latin typeface="Freehand471 BT" panose="03080802040402060304" pitchFamily="66" charset="0"/>
              </a:rPr>
              <a:t>In Light Of Which, What Should We Do?</a:t>
            </a:r>
          </a:p>
        </p:txBody>
      </p:sp>
    </p:spTree>
    <p:extLst>
      <p:ext uri="{BB962C8B-B14F-4D97-AF65-F5344CB8AC3E}">
        <p14:creationId xmlns:p14="http://schemas.microsoft.com/office/powerpoint/2010/main" val="546228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10 Brilliant Wild Animals Photos By Natalie Manue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
            <a:ext cx="6286500" cy="66770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76200"/>
            <a:ext cx="2514600" cy="667702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228600"/>
            <a:ext cx="8534400" cy="523220"/>
          </a:xfrm>
          <a:prstGeom prst="rect">
            <a:avLst/>
          </a:prstGeom>
          <a:noFill/>
        </p:spPr>
        <p:txBody>
          <a:bodyPr wrap="square" rtlCol="0">
            <a:spAutoFit/>
          </a:bodyPr>
          <a:lstStyle/>
          <a:p>
            <a:pPr algn="ctr"/>
            <a:r>
              <a:rPr lang="en-US" sz="2800" b="1" i="1" dirty="0">
                <a:solidFill>
                  <a:schemeClr val="bg1"/>
                </a:solidFill>
              </a:rPr>
              <a:t>“…But the righteous are bold as a lion.” </a:t>
            </a:r>
            <a:r>
              <a:rPr lang="en-US" sz="2000" b="1" i="1" dirty="0">
                <a:solidFill>
                  <a:schemeClr val="bg1"/>
                </a:solidFill>
              </a:rPr>
              <a:t>(Proverbs 28:1)</a:t>
            </a:r>
            <a:endParaRPr lang="en-US" sz="2800" b="1" i="1" dirty="0">
              <a:solidFill>
                <a:schemeClr val="bg1"/>
              </a:solidFill>
            </a:endParaRPr>
          </a:p>
        </p:txBody>
      </p:sp>
      <p:sp>
        <p:nvSpPr>
          <p:cNvPr id="4" name="TextBox 3"/>
          <p:cNvSpPr txBox="1"/>
          <p:nvPr/>
        </p:nvSpPr>
        <p:spPr>
          <a:xfrm>
            <a:off x="228600" y="1066800"/>
            <a:ext cx="4343400" cy="4893647"/>
          </a:xfrm>
          <a:prstGeom prst="rect">
            <a:avLst/>
          </a:prstGeom>
          <a:noFill/>
        </p:spPr>
        <p:txBody>
          <a:bodyPr wrap="square" rtlCol="0">
            <a:spAutoFit/>
          </a:bodyPr>
          <a:lstStyle/>
          <a:p>
            <a:r>
              <a:rPr lang="en-US" sz="2000" b="1" dirty="0">
                <a:solidFill>
                  <a:schemeClr val="bg1"/>
                </a:solidFill>
              </a:rPr>
              <a:t>Courage doesn’t mean you don’t get afraid.  Courage means you don’t let fear stop you.</a:t>
            </a:r>
          </a:p>
          <a:p>
            <a:endParaRPr lang="en-US" sz="2000" b="1" dirty="0">
              <a:solidFill>
                <a:schemeClr val="bg1"/>
              </a:solidFill>
            </a:endParaRPr>
          </a:p>
          <a:p>
            <a:r>
              <a:rPr lang="en-US" sz="2800" u="sng" dirty="0">
                <a:solidFill>
                  <a:schemeClr val="bg1"/>
                </a:solidFill>
                <a:latin typeface="Freehand471 BT" panose="03080802040402060304" pitchFamily="66" charset="0"/>
              </a:rPr>
              <a:t>Courage To Take A Stand</a:t>
            </a:r>
          </a:p>
          <a:p>
            <a:endParaRPr lang="en-US" sz="2800" dirty="0">
              <a:solidFill>
                <a:schemeClr val="bg1"/>
              </a:solidFill>
              <a:latin typeface="Freehand471 BT" panose="03080802040402060304" pitchFamily="66" charset="0"/>
            </a:endParaRPr>
          </a:p>
          <a:p>
            <a:r>
              <a:rPr lang="en-US" sz="2400" b="1" dirty="0">
                <a:solidFill>
                  <a:schemeClr val="bg1"/>
                </a:solidFill>
              </a:rPr>
              <a:t>2Timothy 1:7-14</a:t>
            </a:r>
          </a:p>
          <a:p>
            <a:r>
              <a:rPr lang="en-US" sz="2000" b="1" dirty="0">
                <a:solidFill>
                  <a:schemeClr val="bg1"/>
                </a:solidFill>
                <a:latin typeface="Freehand471 BT" panose="03080802040402060304" pitchFamily="66" charset="0"/>
              </a:rPr>
              <a:t>Not a spirit of timidity</a:t>
            </a:r>
          </a:p>
          <a:p>
            <a:endParaRPr lang="en-US" sz="2000" dirty="0">
              <a:solidFill>
                <a:schemeClr val="bg1"/>
              </a:solidFill>
              <a:latin typeface="Freehand471 BT" panose="03080802040402060304" pitchFamily="66" charset="0"/>
            </a:endParaRPr>
          </a:p>
          <a:p>
            <a:r>
              <a:rPr lang="en-US" sz="2400" b="1" dirty="0">
                <a:solidFill>
                  <a:schemeClr val="bg1"/>
                </a:solidFill>
              </a:rPr>
              <a:t>Numbers 13:30-31, 14:1-8, 11-12</a:t>
            </a:r>
          </a:p>
          <a:p>
            <a:r>
              <a:rPr lang="en-US" sz="2000" b="1" dirty="0">
                <a:solidFill>
                  <a:schemeClr val="bg1"/>
                </a:solidFill>
                <a:latin typeface="Freehand471 BT" panose="03080802040402060304" pitchFamily="66" charset="0"/>
              </a:rPr>
              <a:t>Joshua &amp; Caleb</a:t>
            </a:r>
          </a:p>
          <a:p>
            <a:endParaRPr lang="en-US" sz="2000" dirty="0">
              <a:solidFill>
                <a:schemeClr val="bg1"/>
              </a:solidFill>
              <a:latin typeface="Freehand471 BT" panose="03080802040402060304" pitchFamily="66" charset="0"/>
            </a:endParaRPr>
          </a:p>
          <a:p>
            <a:r>
              <a:rPr lang="en-US" sz="2400" b="1" dirty="0">
                <a:solidFill>
                  <a:schemeClr val="bg1"/>
                </a:solidFill>
              </a:rPr>
              <a:t>John 9</a:t>
            </a:r>
          </a:p>
          <a:p>
            <a:r>
              <a:rPr lang="en-US" sz="2000" b="1" dirty="0">
                <a:solidFill>
                  <a:schemeClr val="bg1"/>
                </a:solidFill>
                <a:latin typeface="Freehand471 BT" panose="03080802040402060304" pitchFamily="66" charset="0"/>
              </a:rPr>
              <a:t>Man born blind</a:t>
            </a:r>
          </a:p>
        </p:txBody>
      </p:sp>
      <p:sp>
        <p:nvSpPr>
          <p:cNvPr id="5" name="TextBox 4"/>
          <p:cNvSpPr txBox="1"/>
          <p:nvPr/>
        </p:nvSpPr>
        <p:spPr>
          <a:xfrm>
            <a:off x="5943600" y="3048000"/>
            <a:ext cx="2895600" cy="830997"/>
          </a:xfrm>
          <a:prstGeom prst="rect">
            <a:avLst/>
          </a:prstGeom>
          <a:noFill/>
        </p:spPr>
        <p:txBody>
          <a:bodyPr wrap="square" rtlCol="0">
            <a:spAutoFit/>
          </a:bodyPr>
          <a:lstStyle/>
          <a:p>
            <a:pPr algn="r"/>
            <a:r>
              <a:rPr lang="en-US" sz="2400" b="1" dirty="0">
                <a:solidFill>
                  <a:schemeClr val="bg1"/>
                </a:solidFill>
              </a:rPr>
              <a:t>Courage of Daniel &amp; His Three Friends</a:t>
            </a:r>
          </a:p>
        </p:txBody>
      </p:sp>
      <p:sp>
        <p:nvSpPr>
          <p:cNvPr id="7" name="TextBox 6"/>
          <p:cNvSpPr txBox="1"/>
          <p:nvPr/>
        </p:nvSpPr>
        <p:spPr>
          <a:xfrm>
            <a:off x="304800" y="6019800"/>
            <a:ext cx="8382000" cy="523220"/>
          </a:xfrm>
          <a:prstGeom prst="rect">
            <a:avLst/>
          </a:prstGeom>
          <a:noFill/>
        </p:spPr>
        <p:txBody>
          <a:bodyPr wrap="square" rtlCol="0">
            <a:spAutoFit/>
          </a:bodyPr>
          <a:lstStyle/>
          <a:p>
            <a:pPr algn="ctr"/>
            <a:r>
              <a:rPr lang="en-US" sz="2800" b="1" i="1" dirty="0">
                <a:solidFill>
                  <a:schemeClr val="bg1"/>
                </a:solidFill>
              </a:rPr>
              <a:t>WHAT IS YOUR COURAGE QUOTIENT?</a:t>
            </a:r>
          </a:p>
        </p:txBody>
      </p:sp>
      <p:sp>
        <p:nvSpPr>
          <p:cNvPr id="8" name="TextBox 7"/>
          <p:cNvSpPr txBox="1"/>
          <p:nvPr/>
        </p:nvSpPr>
        <p:spPr>
          <a:xfrm>
            <a:off x="6629400" y="4724400"/>
            <a:ext cx="2209800" cy="461665"/>
          </a:xfrm>
          <a:prstGeom prst="rect">
            <a:avLst/>
          </a:prstGeom>
          <a:noFill/>
        </p:spPr>
        <p:txBody>
          <a:bodyPr wrap="square" rtlCol="0">
            <a:spAutoFit/>
          </a:bodyPr>
          <a:lstStyle/>
          <a:p>
            <a:pPr algn="r"/>
            <a:r>
              <a:rPr lang="en-US" sz="2400" b="1" dirty="0">
                <a:solidFill>
                  <a:schemeClr val="bg1"/>
                </a:solidFill>
              </a:rPr>
              <a:t>Revelation 21:8</a:t>
            </a:r>
          </a:p>
        </p:txBody>
      </p:sp>
    </p:spTree>
    <p:extLst>
      <p:ext uri="{BB962C8B-B14F-4D97-AF65-F5344CB8AC3E}">
        <p14:creationId xmlns:p14="http://schemas.microsoft.com/office/powerpoint/2010/main" val="5419280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 Dream ✚ Imagination ✚ Surrealism Surreal art Girl open Hidden doorway with ligh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04800"/>
            <a:ext cx="8610600" cy="584775"/>
          </a:xfrm>
          <a:prstGeom prst="rect">
            <a:avLst/>
          </a:prstGeom>
          <a:noFill/>
        </p:spPr>
        <p:txBody>
          <a:bodyPr wrap="square" rtlCol="0">
            <a:spAutoFit/>
          </a:bodyPr>
          <a:lstStyle/>
          <a:p>
            <a:pPr algn="ctr"/>
            <a:r>
              <a:rPr lang="en-US" sz="3200" dirty="0">
                <a:solidFill>
                  <a:schemeClr val="bg1"/>
                </a:solidFill>
                <a:latin typeface="Algerian" panose="04020705040A02060702" pitchFamily="82" charset="0"/>
              </a:rPr>
              <a:t>LIGHTS IN THE MIDST</a:t>
            </a:r>
          </a:p>
        </p:txBody>
      </p:sp>
      <p:sp>
        <p:nvSpPr>
          <p:cNvPr id="3" name="TextBox 2"/>
          <p:cNvSpPr txBox="1"/>
          <p:nvPr/>
        </p:nvSpPr>
        <p:spPr>
          <a:xfrm>
            <a:off x="228600" y="1219200"/>
            <a:ext cx="3733800" cy="4893647"/>
          </a:xfrm>
          <a:prstGeom prst="rect">
            <a:avLst/>
          </a:prstGeom>
          <a:noFill/>
        </p:spPr>
        <p:txBody>
          <a:bodyPr wrap="square" rtlCol="0">
            <a:spAutoFit/>
          </a:bodyPr>
          <a:lstStyle/>
          <a:p>
            <a:r>
              <a:rPr lang="en-US" sz="2400" b="1" i="1" dirty="0">
                <a:solidFill>
                  <a:schemeClr val="bg1"/>
                </a:solidFill>
              </a:rPr>
              <a:t>Regardless of the wickedness and perversity that surrounds us, we must appear as a light shining in a dark place</a:t>
            </a:r>
          </a:p>
          <a:p>
            <a:endParaRPr lang="en-US" sz="2400" b="1" i="1" dirty="0">
              <a:solidFill>
                <a:schemeClr val="bg1"/>
              </a:solidFill>
            </a:endParaRPr>
          </a:p>
          <a:p>
            <a:r>
              <a:rPr lang="en-US" sz="2400" b="1" dirty="0">
                <a:solidFill>
                  <a:schemeClr val="bg1"/>
                </a:solidFill>
              </a:rPr>
              <a:t>Philippians 1:27</a:t>
            </a:r>
          </a:p>
          <a:p>
            <a:r>
              <a:rPr lang="en-US" sz="2400" b="1" dirty="0">
                <a:solidFill>
                  <a:schemeClr val="bg1"/>
                </a:solidFill>
                <a:latin typeface="Freehand471 BT" panose="03080802040402060304" pitchFamily="66" charset="0"/>
              </a:rPr>
              <a:t>Conduct, worthy of Christ</a:t>
            </a:r>
          </a:p>
          <a:p>
            <a:endParaRPr lang="en-US" sz="2400" dirty="0">
              <a:solidFill>
                <a:schemeClr val="bg1"/>
              </a:solidFill>
              <a:latin typeface="Freehand471 BT" panose="03080802040402060304" pitchFamily="66" charset="0"/>
            </a:endParaRPr>
          </a:p>
          <a:p>
            <a:r>
              <a:rPr lang="en-US" sz="2400" b="1" dirty="0">
                <a:solidFill>
                  <a:schemeClr val="bg1"/>
                </a:solidFill>
              </a:rPr>
              <a:t>Titus 2:7-8</a:t>
            </a:r>
          </a:p>
          <a:p>
            <a:r>
              <a:rPr lang="en-US" sz="2400" b="1" dirty="0">
                <a:solidFill>
                  <a:schemeClr val="bg1"/>
                </a:solidFill>
                <a:latin typeface="Freehand471 BT" panose="03080802040402060304" pitchFamily="66" charset="0"/>
              </a:rPr>
              <a:t>Show yourself to be an example</a:t>
            </a:r>
          </a:p>
          <a:p>
            <a:endParaRPr lang="en-US" sz="2400" b="1" i="1" dirty="0">
              <a:solidFill>
                <a:schemeClr val="bg1"/>
              </a:solidFill>
            </a:endParaRPr>
          </a:p>
        </p:txBody>
      </p:sp>
      <p:sp>
        <p:nvSpPr>
          <p:cNvPr id="5" name="TextBox 4"/>
          <p:cNvSpPr txBox="1"/>
          <p:nvPr/>
        </p:nvSpPr>
        <p:spPr>
          <a:xfrm>
            <a:off x="6096000" y="1524000"/>
            <a:ext cx="2743200" cy="3785652"/>
          </a:xfrm>
          <a:prstGeom prst="rect">
            <a:avLst/>
          </a:prstGeom>
          <a:noFill/>
        </p:spPr>
        <p:txBody>
          <a:bodyPr wrap="square" rtlCol="0">
            <a:spAutoFit/>
          </a:bodyPr>
          <a:lstStyle/>
          <a:p>
            <a:pPr algn="r"/>
            <a:r>
              <a:rPr lang="en-US" sz="2400" b="1" dirty="0">
                <a:solidFill>
                  <a:schemeClr val="bg1"/>
                </a:solidFill>
              </a:rPr>
              <a:t>Ephesians 4:20-23</a:t>
            </a:r>
          </a:p>
          <a:p>
            <a:pPr algn="r"/>
            <a:endParaRPr lang="en-US" sz="2400" b="1" dirty="0">
              <a:solidFill>
                <a:schemeClr val="bg1"/>
              </a:solidFill>
            </a:endParaRPr>
          </a:p>
          <a:p>
            <a:pPr algn="r"/>
            <a:r>
              <a:rPr lang="en-US" sz="2400" b="1" u="sng" dirty="0">
                <a:solidFill>
                  <a:schemeClr val="bg1"/>
                </a:solidFill>
                <a:effectLst>
                  <a:outerShdw blurRad="38100" dist="38100" dir="2700000" algn="tl">
                    <a:srgbClr val="000000">
                      <a:alpha val="43137"/>
                    </a:srgbClr>
                  </a:outerShdw>
                </a:effectLst>
              </a:rPr>
              <a:t>Awaken To The Power Of Example &amp; Influence</a:t>
            </a:r>
          </a:p>
          <a:p>
            <a:pPr algn="r"/>
            <a:endParaRPr lang="en-US" sz="2400" b="1" dirty="0">
              <a:solidFill>
                <a:schemeClr val="bg1"/>
              </a:solidFill>
            </a:endParaRPr>
          </a:p>
          <a:p>
            <a:pPr algn="r"/>
            <a:r>
              <a:rPr lang="en-US" sz="2400" b="1" dirty="0">
                <a:solidFill>
                  <a:schemeClr val="bg1"/>
                </a:solidFill>
              </a:rPr>
              <a:t>1Peter 2:11-12</a:t>
            </a:r>
          </a:p>
          <a:p>
            <a:pPr algn="r"/>
            <a:r>
              <a:rPr lang="en-US" sz="2400" b="1" dirty="0">
                <a:solidFill>
                  <a:schemeClr val="bg1"/>
                </a:solidFill>
                <a:latin typeface="Freehand471 BT" panose="03080802040402060304" pitchFamily="66" charset="0"/>
              </a:rPr>
              <a:t>“Keep your behavior excellent”</a:t>
            </a:r>
          </a:p>
          <a:p>
            <a:pPr algn="r"/>
            <a:endParaRPr lang="en-US" sz="2400" b="1" dirty="0">
              <a:solidFill>
                <a:schemeClr val="bg1"/>
              </a:solidFill>
            </a:endParaRPr>
          </a:p>
        </p:txBody>
      </p:sp>
    </p:spTree>
    <p:extLst>
      <p:ext uri="{BB962C8B-B14F-4D97-AF65-F5344CB8AC3E}">
        <p14:creationId xmlns:p14="http://schemas.microsoft.com/office/powerpoint/2010/main" val="4641993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amlike Digital Photo Manipulations By Sarolta B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91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28600"/>
            <a:ext cx="8458200" cy="830997"/>
          </a:xfrm>
          <a:prstGeom prst="rect">
            <a:avLst/>
          </a:prstGeom>
          <a:noFill/>
        </p:spPr>
        <p:txBody>
          <a:bodyPr wrap="square" rtlCol="0">
            <a:spAutoFit/>
          </a:bodyPr>
          <a:lstStyle/>
          <a:p>
            <a:pPr algn="ctr"/>
            <a:r>
              <a:rPr lang="en-US" sz="2800" dirty="0">
                <a:solidFill>
                  <a:schemeClr val="bg1"/>
                </a:solidFill>
                <a:latin typeface="Algerian" panose="04020705040A02060702" pitchFamily="82" charset="0"/>
              </a:rPr>
              <a:t>“ you are the light of the world…”</a:t>
            </a:r>
          </a:p>
          <a:p>
            <a:pPr algn="ctr"/>
            <a:r>
              <a:rPr lang="en-US" sz="2000" dirty="0">
                <a:solidFill>
                  <a:schemeClr val="bg1"/>
                </a:solidFill>
                <a:latin typeface="Algerian" panose="04020705040A02060702" pitchFamily="82" charset="0"/>
              </a:rPr>
              <a:t>(Matthew 5:14)</a:t>
            </a:r>
          </a:p>
        </p:txBody>
      </p:sp>
      <p:sp>
        <p:nvSpPr>
          <p:cNvPr id="3" name="TextBox 2"/>
          <p:cNvSpPr txBox="1"/>
          <p:nvPr/>
        </p:nvSpPr>
        <p:spPr>
          <a:xfrm>
            <a:off x="304800" y="1524000"/>
            <a:ext cx="4419600" cy="3847207"/>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Philippians 2:12-16</a:t>
            </a:r>
          </a:p>
          <a:p>
            <a:r>
              <a:rPr lang="en-US" sz="2400" b="1" dirty="0">
                <a:solidFill>
                  <a:schemeClr val="bg1"/>
                </a:solidFill>
                <a:effectLst>
                  <a:outerShdw blurRad="38100" dist="38100" dir="2700000" algn="tl">
                    <a:srgbClr val="000000">
                      <a:alpha val="43137"/>
                    </a:srgbClr>
                  </a:outerShdw>
                </a:effectLst>
              </a:rPr>
              <a:t>“Work out </a:t>
            </a:r>
            <a:r>
              <a:rPr lang="en-US" sz="2800" b="1" i="1" u="sng" dirty="0">
                <a:solidFill>
                  <a:schemeClr val="bg1"/>
                </a:solidFill>
                <a:effectLst>
                  <a:outerShdw blurRad="38100" dist="38100" dir="2700000" algn="tl">
                    <a:srgbClr val="000000">
                      <a:alpha val="43137"/>
                    </a:srgbClr>
                  </a:outerShdw>
                </a:effectLst>
              </a:rPr>
              <a:t>your</a:t>
            </a:r>
            <a:r>
              <a:rPr lang="en-US" sz="2400" b="1" dirty="0">
                <a:solidFill>
                  <a:schemeClr val="bg1"/>
                </a:solidFill>
                <a:effectLst>
                  <a:outerShdw blurRad="38100" dist="38100" dir="2700000" algn="tl">
                    <a:srgbClr val="000000">
                      <a:alpha val="43137"/>
                    </a:srgbClr>
                  </a:outerShdw>
                </a:effectLst>
              </a:rPr>
              <a:t> salvation…”</a:t>
            </a:r>
          </a:p>
          <a:p>
            <a:r>
              <a:rPr lang="en-US" sz="2400" b="1" dirty="0">
                <a:solidFill>
                  <a:schemeClr val="bg1"/>
                </a:solidFill>
                <a:effectLst>
                  <a:outerShdw blurRad="38100" dist="38100" dir="2700000" algn="tl">
                    <a:srgbClr val="000000">
                      <a:alpha val="43137"/>
                    </a:srgbClr>
                  </a:outerShdw>
                </a:effectLst>
              </a:rPr>
              <a:t>Make It Personal</a:t>
            </a:r>
          </a:p>
          <a:p>
            <a:r>
              <a:rPr lang="en-US" sz="2400" b="1" dirty="0">
                <a:solidFill>
                  <a:schemeClr val="bg1"/>
                </a:solidFill>
                <a:effectLst>
                  <a:outerShdw blurRad="38100" dist="38100" dir="2700000" algn="tl">
                    <a:srgbClr val="000000">
                      <a:alpha val="43137"/>
                    </a:srgbClr>
                  </a:outerShdw>
                </a:effectLst>
              </a:rPr>
              <a:t>Get Yourself Together</a:t>
            </a:r>
          </a:p>
          <a:p>
            <a:endParaRPr lang="en-US" sz="2400" b="1"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“With fear and trembling”</a:t>
            </a:r>
          </a:p>
          <a:p>
            <a:endParaRPr lang="en-US" sz="2400" b="1" dirty="0">
              <a:solidFill>
                <a:schemeClr val="bg1"/>
              </a:solidFill>
              <a:effectLst>
                <a:outerShdw blurRad="38100" dist="38100" dir="2700000" algn="tl">
                  <a:srgbClr val="000000">
                    <a:alpha val="43137"/>
                  </a:srgbClr>
                </a:outerShdw>
              </a:effectLst>
            </a:endParaRPr>
          </a:p>
          <a:p>
            <a:r>
              <a:rPr lang="en-US" sz="2400" b="1" u="sng" dirty="0">
                <a:solidFill>
                  <a:schemeClr val="bg1"/>
                </a:solidFill>
                <a:effectLst>
                  <a:outerShdw blurRad="38100" dist="38100" dir="2700000" algn="tl">
                    <a:srgbClr val="000000">
                      <a:alpha val="43137"/>
                    </a:srgbClr>
                  </a:outerShdw>
                </a:effectLst>
              </a:rPr>
              <a:t>Allow God To Work In You</a:t>
            </a:r>
          </a:p>
          <a:p>
            <a:endParaRPr lang="en-US" sz="2400" b="1"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“Without grumbling or disputing</a:t>
            </a:r>
          </a:p>
        </p:txBody>
      </p:sp>
      <p:sp>
        <p:nvSpPr>
          <p:cNvPr id="4" name="TextBox 3"/>
          <p:cNvSpPr txBox="1"/>
          <p:nvPr/>
        </p:nvSpPr>
        <p:spPr>
          <a:xfrm>
            <a:off x="6629400" y="1905000"/>
            <a:ext cx="2209800" cy="2677656"/>
          </a:xfrm>
          <a:prstGeom prst="rect">
            <a:avLst/>
          </a:prstGeom>
          <a:noFill/>
        </p:spPr>
        <p:txBody>
          <a:bodyPr wrap="square" rtlCol="0">
            <a:spAutoFit/>
          </a:bodyPr>
          <a:lstStyle/>
          <a:p>
            <a:pPr algn="r"/>
            <a:r>
              <a:rPr lang="en-US" sz="2400" b="1" dirty="0">
                <a:solidFill>
                  <a:schemeClr val="bg1"/>
                </a:solidFill>
              </a:rPr>
              <a:t>“Prove yourselves blameless”</a:t>
            </a:r>
          </a:p>
          <a:p>
            <a:pPr algn="r"/>
            <a:endParaRPr lang="en-US" sz="2400" b="1" dirty="0">
              <a:solidFill>
                <a:schemeClr val="bg1"/>
              </a:solidFill>
            </a:endParaRPr>
          </a:p>
          <a:p>
            <a:pPr algn="r"/>
            <a:r>
              <a:rPr lang="en-US" sz="2400" b="1" dirty="0">
                <a:solidFill>
                  <a:schemeClr val="bg1"/>
                </a:solidFill>
              </a:rPr>
              <a:t>“Holding fast to the Word of life”</a:t>
            </a:r>
          </a:p>
        </p:txBody>
      </p:sp>
      <p:sp>
        <p:nvSpPr>
          <p:cNvPr id="5" name="TextBox 4"/>
          <p:cNvSpPr txBox="1"/>
          <p:nvPr/>
        </p:nvSpPr>
        <p:spPr>
          <a:xfrm>
            <a:off x="304800" y="5715000"/>
            <a:ext cx="8534400" cy="830997"/>
          </a:xfrm>
          <a:prstGeom prst="rect">
            <a:avLst/>
          </a:prstGeom>
          <a:noFill/>
        </p:spPr>
        <p:txBody>
          <a:bodyPr wrap="square" rtlCol="0">
            <a:spAutoFit/>
          </a:bodyPr>
          <a:lstStyle/>
          <a:p>
            <a:pPr algn="ctr"/>
            <a:r>
              <a:rPr lang="en-US" sz="2400" b="1" dirty="0">
                <a:solidFill>
                  <a:schemeClr val="bg1"/>
                </a:solidFill>
                <a:latin typeface="Freehand471 BT" panose="03080802040402060304" pitchFamily="66" charset="0"/>
              </a:rPr>
              <a:t>How honest are we with respect to where we are as reflecting the Light of the World?</a:t>
            </a:r>
          </a:p>
        </p:txBody>
      </p:sp>
      <p:sp>
        <p:nvSpPr>
          <p:cNvPr id="6" name="TextBox 5"/>
          <p:cNvSpPr txBox="1"/>
          <p:nvPr/>
        </p:nvSpPr>
        <p:spPr>
          <a:xfrm>
            <a:off x="4114800" y="2286000"/>
            <a:ext cx="2362200" cy="707886"/>
          </a:xfrm>
          <a:prstGeom prst="rect">
            <a:avLst/>
          </a:prstGeom>
          <a:noFill/>
        </p:spPr>
        <p:txBody>
          <a:bodyPr wrap="square" rtlCol="0">
            <a:spAutoFit/>
          </a:bodyPr>
          <a:lstStyle/>
          <a:p>
            <a:pPr algn="ctr"/>
            <a:r>
              <a:rPr lang="en-US" sz="2000" b="1" dirty="0"/>
              <a:t>Hebrews 4:12-13</a:t>
            </a:r>
          </a:p>
          <a:p>
            <a:pPr algn="ctr"/>
            <a:r>
              <a:rPr lang="en-US" sz="2000" b="1" dirty="0"/>
              <a:t>Ephesians 5:7-9</a:t>
            </a:r>
          </a:p>
        </p:txBody>
      </p:sp>
    </p:spTree>
    <p:extLst>
      <p:ext uri="{BB962C8B-B14F-4D97-AF65-F5344CB8AC3E}">
        <p14:creationId xmlns:p14="http://schemas.microsoft.com/office/powerpoint/2010/main" val="40770335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real Photography by Dabrowa Górnicza, Poland based photographer Leszek Bujnowski. Leszek is fascinated by the possibility of interference in the world and create it using the technique of digital manipulation repinned by www.BlickeDeeler.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04800"/>
            <a:ext cx="8382000" cy="1261884"/>
          </a:xfrm>
          <a:prstGeom prst="rect">
            <a:avLst/>
          </a:prstGeom>
          <a:noFill/>
        </p:spPr>
        <p:txBody>
          <a:bodyPr wrap="square" rtlCol="0">
            <a:spAutoFit/>
          </a:bodyPr>
          <a:lstStyle/>
          <a:p>
            <a:pPr algn="ctr"/>
            <a:r>
              <a:rPr lang="en-US" sz="2800" b="1" dirty="0">
                <a:solidFill>
                  <a:schemeClr val="bg1"/>
                </a:solidFill>
              </a:rPr>
              <a:t>PENSIVE THOUGHT:</a:t>
            </a:r>
          </a:p>
          <a:p>
            <a:pPr algn="ctr"/>
            <a:r>
              <a:rPr lang="en-US" sz="2800" b="1" dirty="0">
                <a:solidFill>
                  <a:schemeClr val="bg1"/>
                </a:solidFill>
              </a:rPr>
              <a:t>What Is God’s Definition Of A Christian?</a:t>
            </a:r>
          </a:p>
          <a:p>
            <a:pPr algn="ctr"/>
            <a:r>
              <a:rPr lang="en-US" sz="2000" b="1" dirty="0">
                <a:solidFill>
                  <a:schemeClr val="bg1"/>
                </a:solidFill>
              </a:rPr>
              <a:t>(is it the same as man’s understanding?)</a:t>
            </a:r>
          </a:p>
        </p:txBody>
      </p:sp>
      <p:sp>
        <p:nvSpPr>
          <p:cNvPr id="3" name="TextBox 2"/>
          <p:cNvSpPr txBox="1"/>
          <p:nvPr/>
        </p:nvSpPr>
        <p:spPr>
          <a:xfrm>
            <a:off x="304800" y="1905000"/>
            <a:ext cx="3810000" cy="3046988"/>
          </a:xfrm>
          <a:prstGeom prst="rect">
            <a:avLst/>
          </a:prstGeom>
          <a:noFill/>
        </p:spPr>
        <p:txBody>
          <a:bodyPr wrap="square" rtlCol="0">
            <a:spAutoFit/>
          </a:bodyPr>
          <a:lstStyle/>
          <a:p>
            <a:r>
              <a:rPr lang="en-US" sz="2400" b="1" dirty="0">
                <a:solidFill>
                  <a:schemeClr val="bg1"/>
                </a:solidFill>
              </a:rPr>
              <a:t>“Christian” found only three times in the Bible</a:t>
            </a:r>
          </a:p>
          <a:p>
            <a:r>
              <a:rPr lang="en-US" sz="2400" b="1" dirty="0">
                <a:solidFill>
                  <a:schemeClr val="bg1"/>
                </a:solidFill>
              </a:rPr>
              <a:t>	1Peter 4:16</a:t>
            </a:r>
          </a:p>
          <a:p>
            <a:r>
              <a:rPr lang="en-US" sz="2400" b="1" dirty="0">
                <a:solidFill>
                  <a:schemeClr val="bg1"/>
                </a:solidFill>
              </a:rPr>
              <a:t>	Acts 11:22, 26:28</a:t>
            </a:r>
          </a:p>
          <a:p>
            <a:endParaRPr lang="en-US" sz="2400" b="1" dirty="0">
              <a:solidFill>
                <a:schemeClr val="bg1"/>
              </a:solidFill>
            </a:endParaRPr>
          </a:p>
          <a:p>
            <a:r>
              <a:rPr lang="en-US" sz="2400" b="1" dirty="0">
                <a:solidFill>
                  <a:schemeClr val="bg1"/>
                </a:solidFill>
              </a:rPr>
              <a:t>CHRISTIAN: </a:t>
            </a:r>
            <a:r>
              <a:rPr lang="en-US" sz="2400" b="1" dirty="0">
                <a:solidFill>
                  <a:schemeClr val="bg1"/>
                </a:solidFill>
                <a:latin typeface="Symbol" panose="05050102010706020507" pitchFamily="18" charset="2"/>
              </a:rPr>
              <a:t>christianos</a:t>
            </a:r>
          </a:p>
          <a:p>
            <a:r>
              <a:rPr lang="en-US" sz="2000" b="1" dirty="0">
                <a:solidFill>
                  <a:schemeClr val="bg1"/>
                </a:solidFill>
              </a:rPr>
              <a:t>(christianos)</a:t>
            </a:r>
          </a:p>
          <a:p>
            <a:r>
              <a:rPr lang="en-US" sz="2400" b="1" dirty="0">
                <a:solidFill>
                  <a:schemeClr val="bg1"/>
                </a:solidFill>
              </a:rPr>
              <a:t>“an adherent of Christ”</a:t>
            </a:r>
          </a:p>
        </p:txBody>
      </p:sp>
      <p:sp>
        <p:nvSpPr>
          <p:cNvPr id="4" name="TextBox 3"/>
          <p:cNvSpPr txBox="1"/>
          <p:nvPr/>
        </p:nvSpPr>
        <p:spPr>
          <a:xfrm>
            <a:off x="5372100" y="2286000"/>
            <a:ext cx="3505200" cy="3046988"/>
          </a:xfrm>
          <a:prstGeom prst="rect">
            <a:avLst/>
          </a:prstGeom>
          <a:noFill/>
        </p:spPr>
        <p:txBody>
          <a:bodyPr wrap="square" rtlCol="0">
            <a:spAutoFit/>
          </a:bodyPr>
          <a:lstStyle/>
          <a:p>
            <a:pPr algn="r"/>
            <a:r>
              <a:rPr lang="en-US" sz="2400" b="1" dirty="0">
                <a:solidFill>
                  <a:schemeClr val="bg1"/>
                </a:solidFill>
              </a:rPr>
              <a:t>CHRISTIAN: A Noun</a:t>
            </a:r>
          </a:p>
          <a:p>
            <a:pPr algn="r"/>
            <a:r>
              <a:rPr lang="en-US" sz="2400" b="1" i="1" dirty="0">
                <a:solidFill>
                  <a:schemeClr val="bg1"/>
                </a:solidFill>
              </a:rPr>
              <a:t>Never used as an adjective in the New Testament</a:t>
            </a:r>
          </a:p>
          <a:p>
            <a:pPr algn="r"/>
            <a:endParaRPr lang="en-US" sz="2400" b="1" i="1" dirty="0">
              <a:solidFill>
                <a:schemeClr val="bg1"/>
              </a:solidFill>
            </a:endParaRPr>
          </a:p>
          <a:p>
            <a:pPr algn="r"/>
            <a:r>
              <a:rPr lang="en-US" sz="2400" b="1" dirty="0">
                <a:solidFill>
                  <a:schemeClr val="bg1"/>
                </a:solidFill>
              </a:rPr>
              <a:t>Clearly Mankind Has A Different Understanding Than Does God</a:t>
            </a:r>
          </a:p>
        </p:txBody>
      </p:sp>
      <p:sp>
        <p:nvSpPr>
          <p:cNvPr id="5" name="TextBox 4"/>
          <p:cNvSpPr txBox="1"/>
          <p:nvPr/>
        </p:nvSpPr>
        <p:spPr>
          <a:xfrm>
            <a:off x="342900" y="5638800"/>
            <a:ext cx="8610600" cy="769441"/>
          </a:xfrm>
          <a:prstGeom prst="rect">
            <a:avLst/>
          </a:prstGeom>
          <a:noFill/>
        </p:spPr>
        <p:txBody>
          <a:bodyPr wrap="square" rtlCol="0">
            <a:spAutoFit/>
          </a:bodyPr>
          <a:lstStyle/>
          <a:p>
            <a:pPr algn="ctr"/>
            <a:r>
              <a:rPr lang="en-US" sz="2400" b="1" dirty="0">
                <a:solidFill>
                  <a:schemeClr val="bg1"/>
                </a:solidFill>
                <a:latin typeface="Freehand471 BT" panose="03080802040402060304" pitchFamily="66" charset="0"/>
              </a:rPr>
              <a:t>“It is clear that the final lexicon exists only in the mind of God.”</a:t>
            </a:r>
          </a:p>
          <a:p>
            <a:pPr algn="ctr"/>
            <a:r>
              <a:rPr lang="en-US" sz="2000" b="1" dirty="0">
                <a:solidFill>
                  <a:schemeClr val="bg1"/>
                </a:solidFill>
                <a:latin typeface="Freehand471 BT" panose="03080802040402060304" pitchFamily="66" charset="0"/>
              </a:rPr>
              <a:t>Webster’s II Dictionary, Preface; Howard Webber, Publisher</a:t>
            </a:r>
          </a:p>
        </p:txBody>
      </p:sp>
    </p:spTree>
    <p:extLst>
      <p:ext uri="{BB962C8B-B14F-4D97-AF65-F5344CB8AC3E}">
        <p14:creationId xmlns:p14="http://schemas.microsoft.com/office/powerpoint/2010/main" val="19008104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n old and worn out parchment paper background tex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acked into a corn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dar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336"/>
            <a:ext cx="8836025" cy="65452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312738"/>
            <a:ext cx="5943600" cy="1261884"/>
          </a:xfrm>
          <a:prstGeom prst="rect">
            <a:avLst/>
          </a:prstGeom>
          <a:noFill/>
        </p:spPr>
        <p:txBody>
          <a:bodyPr wrap="square" rtlCol="0">
            <a:spAutoFit/>
          </a:bodyPr>
          <a:lstStyle/>
          <a:p>
            <a:pPr algn="r"/>
            <a:r>
              <a:rPr lang="en-US" sz="2800" b="1" dirty="0">
                <a:solidFill>
                  <a:schemeClr val="bg1"/>
                </a:solidFill>
              </a:rPr>
              <a:t>CHRISTIAN:</a:t>
            </a:r>
          </a:p>
          <a:p>
            <a:pPr algn="r"/>
            <a:r>
              <a:rPr lang="en-US" sz="2800" dirty="0">
                <a:solidFill>
                  <a:schemeClr val="bg1"/>
                </a:solidFill>
                <a:latin typeface="Freehand471 BT" panose="03080802040402060304" pitchFamily="66" charset="0"/>
              </a:rPr>
              <a:t>God’s Definition</a:t>
            </a:r>
          </a:p>
          <a:p>
            <a:pPr algn="r"/>
            <a:r>
              <a:rPr lang="en-US" sz="2000" b="1" dirty="0">
                <a:solidFill>
                  <a:schemeClr val="bg1"/>
                </a:solidFill>
              </a:rPr>
              <a:t>(as seen in 1Peter)</a:t>
            </a:r>
          </a:p>
        </p:txBody>
      </p:sp>
      <p:sp>
        <p:nvSpPr>
          <p:cNvPr id="7" name="TextBox 6"/>
          <p:cNvSpPr txBox="1"/>
          <p:nvPr/>
        </p:nvSpPr>
        <p:spPr>
          <a:xfrm>
            <a:off x="155575" y="1752600"/>
            <a:ext cx="4492625" cy="4524315"/>
          </a:xfrm>
          <a:prstGeom prst="rect">
            <a:avLst/>
          </a:prstGeom>
          <a:noFill/>
        </p:spPr>
        <p:txBody>
          <a:bodyPr wrap="square" rtlCol="0">
            <a:spAutoFit/>
          </a:bodyPr>
          <a:lstStyle/>
          <a:p>
            <a:r>
              <a:rPr lang="en-US" sz="2400" b="1" dirty="0">
                <a:solidFill>
                  <a:schemeClr val="bg1"/>
                </a:solidFill>
              </a:rPr>
              <a:t>1Peter 1:14</a:t>
            </a:r>
          </a:p>
          <a:p>
            <a:r>
              <a:rPr lang="en-US" sz="2400" b="1" dirty="0">
                <a:solidFill>
                  <a:schemeClr val="bg1"/>
                </a:solidFill>
                <a:latin typeface="Freehand471 BT" panose="03080802040402060304" pitchFamily="66" charset="0"/>
              </a:rPr>
              <a:t>An obedient child</a:t>
            </a:r>
          </a:p>
          <a:p>
            <a:endParaRPr lang="en-US" sz="2400" dirty="0">
              <a:solidFill>
                <a:schemeClr val="bg1"/>
              </a:solidFill>
              <a:latin typeface="Freehand471 BT" panose="03080802040402060304" pitchFamily="66" charset="0"/>
            </a:endParaRPr>
          </a:p>
          <a:p>
            <a:r>
              <a:rPr lang="en-US" sz="2400" b="1" dirty="0">
                <a:solidFill>
                  <a:schemeClr val="bg1"/>
                </a:solidFill>
              </a:rPr>
              <a:t>1Peter 1:18-22</a:t>
            </a:r>
          </a:p>
          <a:p>
            <a:r>
              <a:rPr lang="en-US" sz="2400" b="1" dirty="0">
                <a:solidFill>
                  <a:schemeClr val="bg1"/>
                </a:solidFill>
                <a:latin typeface="Freehand471 BT" panose="03080802040402060304" pitchFamily="66" charset="0"/>
              </a:rPr>
              <a:t>One redeemed by the precious blood of Christ</a:t>
            </a:r>
          </a:p>
          <a:p>
            <a:endParaRPr lang="en-US" sz="2400" dirty="0">
              <a:solidFill>
                <a:schemeClr val="bg1"/>
              </a:solidFill>
              <a:latin typeface="Freehand471 BT" panose="03080802040402060304" pitchFamily="66" charset="0"/>
            </a:endParaRPr>
          </a:p>
          <a:p>
            <a:r>
              <a:rPr lang="en-US" sz="2400" b="1" dirty="0">
                <a:solidFill>
                  <a:schemeClr val="bg1"/>
                </a:solidFill>
              </a:rPr>
              <a:t>1Peter 2:9-12</a:t>
            </a:r>
          </a:p>
          <a:p>
            <a:r>
              <a:rPr lang="en-US" sz="2400" b="1" dirty="0">
                <a:solidFill>
                  <a:schemeClr val="bg1"/>
                </a:solidFill>
                <a:latin typeface="Freehand471 BT" panose="03080802040402060304" pitchFamily="66" charset="0"/>
              </a:rPr>
              <a:t>Obedient in all </a:t>
            </a:r>
          </a:p>
          <a:p>
            <a:r>
              <a:rPr lang="en-US" sz="2400" b="1" dirty="0">
                <a:solidFill>
                  <a:schemeClr val="bg1"/>
                </a:solidFill>
                <a:latin typeface="Freehand471 BT" panose="03080802040402060304" pitchFamily="66" charset="0"/>
              </a:rPr>
              <a:t>Facets of life</a:t>
            </a:r>
          </a:p>
          <a:p>
            <a:endParaRPr lang="en-US" sz="2400" dirty="0">
              <a:solidFill>
                <a:schemeClr val="bg1"/>
              </a:solidFill>
              <a:latin typeface="Freehand471 BT" panose="03080802040402060304" pitchFamily="66" charset="0"/>
            </a:endParaRPr>
          </a:p>
          <a:p>
            <a:endParaRPr lang="en-US" sz="2400" dirty="0">
              <a:solidFill>
                <a:schemeClr val="bg1"/>
              </a:solidFill>
              <a:latin typeface="Freehand471 BT" panose="03080802040402060304" pitchFamily="66" charset="0"/>
            </a:endParaRPr>
          </a:p>
        </p:txBody>
      </p:sp>
      <p:sp>
        <p:nvSpPr>
          <p:cNvPr id="8" name="TextBox 7"/>
          <p:cNvSpPr txBox="1"/>
          <p:nvPr/>
        </p:nvSpPr>
        <p:spPr>
          <a:xfrm>
            <a:off x="5334000" y="2470497"/>
            <a:ext cx="3505200" cy="1569660"/>
          </a:xfrm>
          <a:prstGeom prst="rect">
            <a:avLst/>
          </a:prstGeom>
          <a:noFill/>
        </p:spPr>
        <p:txBody>
          <a:bodyPr wrap="square" rtlCol="0">
            <a:spAutoFit/>
          </a:bodyPr>
          <a:lstStyle/>
          <a:p>
            <a:pPr algn="ctr"/>
            <a:r>
              <a:rPr lang="en-US" sz="2400" b="1" dirty="0">
                <a:solidFill>
                  <a:schemeClr val="bg1"/>
                </a:solidFill>
              </a:rPr>
              <a:t>One Living A Life That Clearly Reflects A Vibrant Relationship With God Through Christ…</a:t>
            </a:r>
          </a:p>
        </p:txBody>
      </p:sp>
      <p:sp>
        <p:nvSpPr>
          <p:cNvPr id="9" name="TextBox 8"/>
          <p:cNvSpPr txBox="1"/>
          <p:nvPr/>
        </p:nvSpPr>
        <p:spPr>
          <a:xfrm>
            <a:off x="5410200" y="4648200"/>
            <a:ext cx="3581400" cy="523220"/>
          </a:xfrm>
          <a:prstGeom prst="rect">
            <a:avLst/>
          </a:prstGeom>
          <a:noFill/>
        </p:spPr>
        <p:txBody>
          <a:bodyPr wrap="square" rtlCol="0">
            <a:spAutoFit/>
          </a:bodyPr>
          <a:lstStyle/>
          <a:p>
            <a:pPr algn="ctr"/>
            <a:r>
              <a:rPr lang="en-US" sz="2800" b="1" dirty="0">
                <a:solidFill>
                  <a:schemeClr val="bg1"/>
                </a:solidFill>
                <a:latin typeface="Freehand471 BT" panose="03080802040402060304" pitchFamily="66" charset="0"/>
              </a:rPr>
              <a:t>Is That It?</a:t>
            </a:r>
          </a:p>
        </p:txBody>
      </p:sp>
    </p:spTree>
    <p:extLst>
      <p:ext uri="{BB962C8B-B14F-4D97-AF65-F5344CB8AC3E}">
        <p14:creationId xmlns:p14="http://schemas.microsoft.com/office/powerpoint/2010/main" val="4278359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l boxed u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04800"/>
            <a:ext cx="8534400" cy="1200329"/>
          </a:xfrm>
          <a:prstGeom prst="rect">
            <a:avLst/>
          </a:prstGeom>
          <a:noFill/>
        </p:spPr>
        <p:txBody>
          <a:bodyPr wrap="square" rtlCol="0">
            <a:spAutoFit/>
          </a:bodyPr>
          <a:lstStyle/>
          <a:p>
            <a:pPr algn="ctr"/>
            <a:r>
              <a:rPr lang="en-US" sz="2800" b="1" dirty="0">
                <a:solidFill>
                  <a:schemeClr val="bg1"/>
                </a:solidFill>
              </a:rPr>
              <a:t>AN UNCOMMON PERSON IN A COMMON WORLD</a:t>
            </a:r>
          </a:p>
          <a:p>
            <a:pPr algn="ctr"/>
            <a:r>
              <a:rPr lang="en-US" sz="2400" dirty="0">
                <a:solidFill>
                  <a:schemeClr val="bg1"/>
                </a:solidFill>
                <a:latin typeface="Freehand471 BT" panose="03080802040402060304" pitchFamily="66" charset="0"/>
              </a:rPr>
              <a:t>Not Boxed Up In Conformity</a:t>
            </a:r>
          </a:p>
          <a:p>
            <a:pPr algn="ctr"/>
            <a:r>
              <a:rPr lang="en-US" sz="2000" dirty="0">
                <a:solidFill>
                  <a:schemeClr val="bg1"/>
                </a:solidFill>
                <a:latin typeface="Freehand471 BT" panose="03080802040402060304" pitchFamily="66" charset="0"/>
              </a:rPr>
              <a:t>Romans 12:1-2</a:t>
            </a:r>
          </a:p>
        </p:txBody>
      </p:sp>
      <p:sp>
        <p:nvSpPr>
          <p:cNvPr id="4" name="TextBox 3"/>
          <p:cNvSpPr txBox="1"/>
          <p:nvPr/>
        </p:nvSpPr>
        <p:spPr>
          <a:xfrm>
            <a:off x="4724400" y="1676400"/>
            <a:ext cx="4114800" cy="2185214"/>
          </a:xfrm>
          <a:prstGeom prst="rect">
            <a:avLst/>
          </a:prstGeom>
          <a:noFill/>
        </p:spPr>
        <p:txBody>
          <a:bodyPr wrap="square" rtlCol="0">
            <a:spAutoFit/>
          </a:bodyPr>
          <a:lstStyle/>
          <a:p>
            <a:pPr algn="r"/>
            <a:r>
              <a:rPr lang="en-US" sz="2400" b="1" dirty="0">
                <a:solidFill>
                  <a:schemeClr val="bg1"/>
                </a:solidFill>
              </a:rPr>
              <a:t>1Peter 2:9</a:t>
            </a:r>
          </a:p>
          <a:p>
            <a:pPr algn="r"/>
            <a:r>
              <a:rPr lang="en-US" sz="2000" b="1" dirty="0">
                <a:solidFill>
                  <a:schemeClr val="bg1"/>
                </a:solidFill>
                <a:latin typeface="Freehand471 BT" panose="03080802040402060304" pitchFamily="66" charset="0"/>
              </a:rPr>
              <a:t>Citizen of a holy nation</a:t>
            </a:r>
          </a:p>
          <a:p>
            <a:pPr algn="r"/>
            <a:r>
              <a:rPr lang="en-US" sz="2400" b="1" dirty="0">
                <a:solidFill>
                  <a:schemeClr val="bg1"/>
                </a:solidFill>
              </a:rPr>
              <a:t>Colossians 1:13</a:t>
            </a:r>
          </a:p>
          <a:p>
            <a:pPr algn="r"/>
            <a:r>
              <a:rPr lang="en-US" sz="2000" b="1" dirty="0">
                <a:solidFill>
                  <a:schemeClr val="bg1"/>
                </a:solidFill>
                <a:latin typeface="Freehand471 BT" panose="03080802040402060304" pitchFamily="66" charset="0"/>
              </a:rPr>
              <a:t>One called out of darkness into light</a:t>
            </a:r>
          </a:p>
          <a:p>
            <a:pPr algn="r"/>
            <a:r>
              <a:rPr lang="en-US" sz="2400" b="1" dirty="0">
                <a:solidFill>
                  <a:schemeClr val="bg1"/>
                </a:solidFill>
              </a:rPr>
              <a:t>1Peter 2:21</a:t>
            </a:r>
          </a:p>
          <a:p>
            <a:pPr algn="r"/>
            <a:r>
              <a:rPr lang="en-US" sz="2000" b="1" dirty="0">
                <a:solidFill>
                  <a:schemeClr val="bg1"/>
                </a:solidFill>
                <a:latin typeface="Freehand471 BT" panose="03080802040402060304" pitchFamily="66" charset="0"/>
              </a:rPr>
              <a:t>One who has clear focus on Christ</a:t>
            </a:r>
          </a:p>
        </p:txBody>
      </p:sp>
      <p:sp>
        <p:nvSpPr>
          <p:cNvPr id="5" name="TextBox 4"/>
          <p:cNvSpPr txBox="1"/>
          <p:nvPr/>
        </p:nvSpPr>
        <p:spPr>
          <a:xfrm>
            <a:off x="152400" y="1505129"/>
            <a:ext cx="3352800" cy="1077218"/>
          </a:xfrm>
          <a:prstGeom prst="rect">
            <a:avLst/>
          </a:prstGeom>
          <a:noFill/>
        </p:spPr>
        <p:txBody>
          <a:bodyPr wrap="square" rtlCol="0">
            <a:spAutoFit/>
          </a:bodyPr>
          <a:lstStyle/>
          <a:p>
            <a:r>
              <a:rPr lang="en-US" sz="2400" b="1" dirty="0">
                <a:solidFill>
                  <a:schemeClr val="bg1"/>
                </a:solidFill>
              </a:rPr>
              <a:t>1Corinthians 6:19-20</a:t>
            </a:r>
          </a:p>
          <a:p>
            <a:r>
              <a:rPr lang="en-US" sz="2000" b="1" dirty="0">
                <a:solidFill>
                  <a:schemeClr val="bg1"/>
                </a:solidFill>
                <a:latin typeface="Freehand471 BT" panose="03080802040402060304" pitchFamily="66" charset="0"/>
              </a:rPr>
              <a:t>Living a life reflective of the purchase price paid by Christ </a:t>
            </a:r>
          </a:p>
        </p:txBody>
      </p:sp>
      <p:sp>
        <p:nvSpPr>
          <p:cNvPr id="6" name="TextBox 5"/>
          <p:cNvSpPr txBox="1"/>
          <p:nvPr/>
        </p:nvSpPr>
        <p:spPr>
          <a:xfrm>
            <a:off x="5715000" y="5560367"/>
            <a:ext cx="3200400" cy="769441"/>
          </a:xfrm>
          <a:prstGeom prst="rect">
            <a:avLst/>
          </a:prstGeom>
          <a:noFill/>
        </p:spPr>
        <p:txBody>
          <a:bodyPr wrap="square" rtlCol="0">
            <a:spAutoFit/>
          </a:bodyPr>
          <a:lstStyle/>
          <a:p>
            <a:pPr algn="r"/>
            <a:r>
              <a:rPr lang="en-US" sz="2400" b="1" dirty="0"/>
              <a:t>Philippians 2:5-8</a:t>
            </a:r>
          </a:p>
          <a:p>
            <a:pPr algn="r"/>
            <a:r>
              <a:rPr lang="en-US" sz="2000" b="1" dirty="0">
                <a:latin typeface="Freehand471 BT" panose="03080802040402060304" pitchFamily="66" charset="0"/>
              </a:rPr>
              <a:t>Mind set like that of Christ </a:t>
            </a:r>
          </a:p>
        </p:txBody>
      </p:sp>
    </p:spTree>
    <p:extLst>
      <p:ext uri="{BB962C8B-B14F-4D97-AF65-F5344CB8AC3E}">
        <p14:creationId xmlns:p14="http://schemas.microsoft.com/office/powerpoint/2010/main" val="7637260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original way to 'text' in Class (194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
            <a:ext cx="5562600" cy="6600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
            <a:ext cx="3276600" cy="6600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304800"/>
            <a:ext cx="5029200" cy="6247864"/>
          </a:xfrm>
          <a:prstGeom prst="rect">
            <a:avLst/>
          </a:prstGeom>
          <a:noFill/>
        </p:spPr>
        <p:txBody>
          <a:bodyPr wrap="square" rtlCol="0">
            <a:spAutoFit/>
          </a:bodyPr>
          <a:lstStyle/>
          <a:p>
            <a:r>
              <a:rPr lang="en-US" sz="2800" b="1" dirty="0">
                <a:solidFill>
                  <a:schemeClr val="bg1"/>
                </a:solidFill>
              </a:rPr>
              <a:t>A CHRISTIAN IS A DISCIPLE:</a:t>
            </a:r>
          </a:p>
          <a:p>
            <a:r>
              <a:rPr lang="en-US" sz="2800" b="1" dirty="0">
                <a:solidFill>
                  <a:schemeClr val="bg1"/>
                </a:solidFill>
              </a:rPr>
              <a:t>A Student/Learner</a:t>
            </a:r>
          </a:p>
          <a:p>
            <a:endParaRPr lang="en-US" sz="2800" b="1" dirty="0">
              <a:solidFill>
                <a:schemeClr val="bg1"/>
              </a:solidFill>
            </a:endParaRPr>
          </a:p>
          <a:p>
            <a:r>
              <a:rPr lang="en-US" sz="2400" b="1" dirty="0">
                <a:solidFill>
                  <a:schemeClr val="bg1"/>
                </a:solidFill>
              </a:rPr>
              <a:t>Acts 11:26</a:t>
            </a:r>
          </a:p>
          <a:p>
            <a:r>
              <a:rPr lang="en-US" sz="2000" b="1" dirty="0">
                <a:solidFill>
                  <a:schemeClr val="bg1"/>
                </a:solidFill>
              </a:rPr>
              <a:t>(John 6:44-45, 63)</a:t>
            </a:r>
          </a:p>
          <a:p>
            <a:endParaRPr lang="en-US" sz="2000" b="1" dirty="0">
              <a:solidFill>
                <a:schemeClr val="bg1"/>
              </a:solidFill>
            </a:endParaRPr>
          </a:p>
          <a:p>
            <a:r>
              <a:rPr lang="en-US" sz="2400" b="1" i="1" dirty="0">
                <a:solidFill>
                  <a:schemeClr val="bg1"/>
                </a:solidFill>
                <a:latin typeface="Freehand471 BT" panose="03080802040402060304" pitchFamily="66" charset="0"/>
              </a:rPr>
              <a:t>Longs For The Pure Milk </a:t>
            </a:r>
          </a:p>
          <a:p>
            <a:r>
              <a:rPr lang="en-US" sz="2400" b="1" i="1" dirty="0">
                <a:solidFill>
                  <a:schemeClr val="bg1"/>
                </a:solidFill>
                <a:latin typeface="Freehand471 BT" panose="03080802040402060304" pitchFamily="66" charset="0"/>
              </a:rPr>
              <a:t>Of The Word</a:t>
            </a:r>
          </a:p>
          <a:p>
            <a:endParaRPr lang="en-US" sz="2400" dirty="0">
              <a:solidFill>
                <a:schemeClr val="bg1"/>
              </a:solidFill>
              <a:latin typeface="Freehand471 BT" panose="03080802040402060304" pitchFamily="66" charset="0"/>
            </a:endParaRPr>
          </a:p>
          <a:p>
            <a:r>
              <a:rPr lang="en-US" sz="2400" b="1" dirty="0">
                <a:solidFill>
                  <a:schemeClr val="bg1"/>
                </a:solidFill>
              </a:rPr>
              <a:t>2Peter 3:18</a:t>
            </a:r>
          </a:p>
          <a:p>
            <a:r>
              <a:rPr lang="en-US" sz="2000" b="1" dirty="0">
                <a:solidFill>
                  <a:schemeClr val="bg1"/>
                </a:solidFill>
                <a:latin typeface="Freehand471 BT" panose="03080802040402060304" pitchFamily="66" charset="0"/>
              </a:rPr>
              <a:t>Grows In Grace &amp; Knowledge</a:t>
            </a:r>
          </a:p>
          <a:p>
            <a:endParaRPr lang="en-US" sz="2000" dirty="0">
              <a:solidFill>
                <a:schemeClr val="bg1"/>
              </a:solidFill>
              <a:latin typeface="Freehand471 BT" panose="03080802040402060304" pitchFamily="66" charset="0"/>
            </a:endParaRPr>
          </a:p>
          <a:p>
            <a:r>
              <a:rPr lang="en-US" sz="2400" b="1" dirty="0">
                <a:solidFill>
                  <a:schemeClr val="bg1"/>
                </a:solidFill>
              </a:rPr>
              <a:t>2Peter 1:2-8</a:t>
            </a:r>
          </a:p>
          <a:p>
            <a:endParaRPr lang="en-US" sz="2000" dirty="0">
              <a:solidFill>
                <a:schemeClr val="bg1"/>
              </a:solidFill>
              <a:latin typeface="Freehand471 BT" panose="03080802040402060304" pitchFamily="66" charset="0"/>
            </a:endParaRPr>
          </a:p>
          <a:p>
            <a:r>
              <a:rPr lang="en-US" sz="2400" b="1" dirty="0">
                <a:solidFill>
                  <a:schemeClr val="bg1"/>
                </a:solidFill>
                <a:latin typeface="Freehand471 BT" panose="03080802040402060304" pitchFamily="66" charset="0"/>
              </a:rPr>
              <a:t>How Well Do You </a:t>
            </a:r>
            <a:r>
              <a:rPr lang="en-US" sz="2400" b="1" u="sng" dirty="0">
                <a:solidFill>
                  <a:schemeClr val="bg1"/>
                </a:solidFill>
              </a:rPr>
              <a:t>REALLY</a:t>
            </a:r>
            <a:r>
              <a:rPr lang="en-US" sz="2400" b="1" dirty="0">
                <a:solidFill>
                  <a:schemeClr val="bg1"/>
                </a:solidFill>
                <a:latin typeface="Freehand471 BT" panose="03080802040402060304" pitchFamily="66" charset="0"/>
              </a:rPr>
              <a:t> </a:t>
            </a:r>
          </a:p>
          <a:p>
            <a:r>
              <a:rPr lang="en-US" sz="2400" b="1" dirty="0">
                <a:solidFill>
                  <a:schemeClr val="bg1"/>
                </a:solidFill>
                <a:latin typeface="Freehand471 BT" panose="03080802040402060304" pitchFamily="66" charset="0"/>
              </a:rPr>
              <a:t>Know Jesus, Who Is The </a:t>
            </a:r>
          </a:p>
          <a:p>
            <a:r>
              <a:rPr lang="en-US" sz="2400" b="1" dirty="0">
                <a:solidFill>
                  <a:schemeClr val="bg1"/>
                </a:solidFill>
                <a:latin typeface="Freehand471 BT" panose="03080802040402060304" pitchFamily="66" charset="0"/>
              </a:rPr>
              <a:t>Christ? </a:t>
            </a:r>
          </a:p>
        </p:txBody>
      </p:sp>
    </p:spTree>
    <p:extLst>
      <p:ext uri="{BB962C8B-B14F-4D97-AF65-F5344CB8AC3E}">
        <p14:creationId xmlns:p14="http://schemas.microsoft.com/office/powerpoint/2010/main" val="29159471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915</Words>
  <Application>Microsoft Office PowerPoint</Application>
  <PresentationFormat>On-screen Show (4:3)</PresentationFormat>
  <Paragraphs>195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Algerian</vt:lpstr>
      <vt:lpstr>Arial</vt:lpstr>
      <vt:lpstr>Calibri</vt:lpstr>
      <vt:lpstr>Freehand471 BT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Willard Evans</cp:lastModifiedBy>
  <cp:revision>35</cp:revision>
  <dcterms:created xsi:type="dcterms:W3CDTF">2016-02-11T01:42:53Z</dcterms:created>
  <dcterms:modified xsi:type="dcterms:W3CDTF">2021-03-01T18:45:04Z</dcterms:modified>
</cp:coreProperties>
</file>