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083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1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1EA1AE-9A0B-423B-99EB-5541A543BCDF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27915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27915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3A93F7-49C5-4675-B529-949BB809A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9087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18845-07AE-4877-B71E-C6DF774C6BFE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2F688-5B45-47BA-BD1B-D27F9C3B4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3573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18845-07AE-4877-B71E-C6DF774C6BFE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2F688-5B45-47BA-BD1B-D27F9C3B4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4170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18845-07AE-4877-B71E-C6DF774C6BFE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2F688-5B45-47BA-BD1B-D27F9C3B4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1362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18845-07AE-4877-B71E-C6DF774C6BFE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2F688-5B45-47BA-BD1B-D27F9C3B4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1546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18845-07AE-4877-B71E-C6DF774C6BFE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2F688-5B45-47BA-BD1B-D27F9C3B4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993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18845-07AE-4877-B71E-C6DF774C6BFE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2F688-5B45-47BA-BD1B-D27F9C3B4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8491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18845-07AE-4877-B71E-C6DF774C6BFE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2F688-5B45-47BA-BD1B-D27F9C3B4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6891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18845-07AE-4877-B71E-C6DF774C6BFE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2F688-5B45-47BA-BD1B-D27F9C3B4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5592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18845-07AE-4877-B71E-C6DF774C6BFE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2F688-5B45-47BA-BD1B-D27F9C3B4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743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18845-07AE-4877-B71E-C6DF774C6BFE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2F688-5B45-47BA-BD1B-D27F9C3B4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9274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18845-07AE-4877-B71E-C6DF774C6BFE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2F688-5B45-47BA-BD1B-D27F9C3B4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5413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818845-07AE-4877-B71E-C6DF774C6BFE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2F688-5B45-47BA-BD1B-D27F9C3B4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27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6 Ways to Break the Habit of Lying to Yourself: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8839200" cy="655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04800" y="304800"/>
            <a:ext cx="8534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“WHAT IS TRUTH?”</a:t>
            </a:r>
          </a:p>
          <a:p>
            <a:pPr algn="ctr"/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18:38</a:t>
            </a:r>
            <a:endParaRPr lang="en-US" sz="2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" y="1524000"/>
            <a:ext cx="3352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eehand471 BT" panose="03080802040402060304" pitchFamily="66" charset="0"/>
              </a:rPr>
              <a:t>Everyone is entitled to their own opinion, but not their own facts</a:t>
            </a:r>
            <a:endParaRPr lang="en-US" sz="24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eehand471 BT" panose="030808020404020603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0" y="1524000"/>
            <a:ext cx="358140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TRUTH</a:t>
            </a: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[Greek] </a:t>
            </a: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mbol" panose="05050102010706020507" pitchFamily="18" charset="2"/>
              </a:rPr>
              <a:t>Aletheia</a:t>
            </a:r>
          </a:p>
          <a:p>
            <a:pPr algn="r"/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reality lying at the basis of an appearance: the manifested, veritable essence of a matter</a:t>
            </a:r>
          </a:p>
          <a:p>
            <a:pPr algn="r"/>
            <a:endParaRPr lang="en-US" sz="2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en-US" sz="28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TRUTH</a:t>
            </a: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[English] </a:t>
            </a:r>
          </a:p>
          <a:p>
            <a:pPr algn="r"/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Conformity to fact or actuality; fidelity to an original or standard</a:t>
            </a:r>
            <a:endParaRPr lang="en-US" sz="2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3124200"/>
            <a:ext cx="2514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2John 1-4</a:t>
            </a:r>
          </a:p>
          <a:p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“In truth” </a:t>
            </a:r>
          </a:p>
          <a:p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refers to “truth” five times in the first four verses</a:t>
            </a:r>
            <a:endParaRPr lang="en-US" sz="2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2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331508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mongst stars by SuicideBySafetyPin: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8839200" cy="655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04800" y="304800"/>
            <a:ext cx="83820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  <a:latin typeface="Freehand471 BT" panose="03080802040402060304" pitchFamily="66" charset="0"/>
              </a:rPr>
              <a:t>“..to the chosen lady and her children, whom I love in the truth; and not only but also all who know the truth” </a:t>
            </a:r>
            <a:r>
              <a:rPr lang="en-US" sz="2000" b="1" dirty="0" smtClean="0">
                <a:solidFill>
                  <a:schemeClr val="bg1"/>
                </a:solidFill>
              </a:rPr>
              <a:t>2John 1</a:t>
            </a:r>
            <a:endParaRPr lang="en-US" sz="2800" b="1" dirty="0">
              <a:solidFill>
                <a:schemeClr val="bg1"/>
              </a:solidFill>
              <a:latin typeface="Freehand471 BT" panose="030808020404020603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1905000"/>
            <a:ext cx="3886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“In truth” stresses a positional relationship</a:t>
            </a:r>
          </a:p>
          <a:p>
            <a:r>
              <a:rPr lang="en-US" sz="2400" b="1" dirty="0" smtClean="0">
                <a:solidFill>
                  <a:schemeClr val="bg1"/>
                </a:solidFill>
              </a:rPr>
              <a:t>Joined together, held together when </a:t>
            </a:r>
            <a:r>
              <a:rPr lang="en-US" sz="2400" b="1" u="sng" dirty="0" smtClean="0">
                <a:solidFill>
                  <a:schemeClr val="bg1"/>
                </a:solidFill>
              </a:rPr>
              <a:t>IN TRUTH</a:t>
            </a:r>
            <a:endParaRPr lang="en-US" sz="2400" b="1" u="sng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76800" y="2514600"/>
            <a:ext cx="403860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>
                <a:solidFill>
                  <a:schemeClr val="bg1"/>
                </a:solidFill>
              </a:rPr>
              <a:t>CHRIST &amp; TRUTH:</a:t>
            </a:r>
          </a:p>
          <a:p>
            <a:pPr algn="r"/>
            <a:r>
              <a:rPr lang="en-US" sz="2400" dirty="0" smtClean="0">
                <a:solidFill>
                  <a:schemeClr val="bg1"/>
                </a:solidFill>
                <a:latin typeface="Freehand471 BT" panose="03080802040402060304" pitchFamily="66" charset="0"/>
              </a:rPr>
              <a:t>Inseparable</a:t>
            </a:r>
          </a:p>
          <a:p>
            <a:pPr algn="r"/>
            <a:r>
              <a:rPr lang="en-US" sz="2000" b="1" dirty="0" smtClean="0">
                <a:solidFill>
                  <a:schemeClr val="bg1"/>
                </a:solidFill>
              </a:rPr>
              <a:t>(Christ &amp; Word; Word &amp; Truth)</a:t>
            </a:r>
          </a:p>
          <a:p>
            <a:pPr algn="r"/>
            <a:r>
              <a:rPr lang="en-US" sz="2400" b="1" dirty="0" smtClean="0">
                <a:solidFill>
                  <a:schemeClr val="bg1"/>
                </a:solidFill>
              </a:rPr>
              <a:t>John 1:1-3, 14, 14:6, 17:17</a:t>
            </a:r>
          </a:p>
          <a:p>
            <a:pPr algn="r"/>
            <a:endParaRPr lang="en-US" sz="2400" b="1" dirty="0">
              <a:solidFill>
                <a:schemeClr val="bg1"/>
              </a:solidFill>
            </a:endParaRPr>
          </a:p>
          <a:p>
            <a:pPr algn="r"/>
            <a:r>
              <a:rPr lang="en-US" sz="2400" b="1" dirty="0" smtClean="0">
                <a:solidFill>
                  <a:schemeClr val="bg1"/>
                </a:solidFill>
              </a:rPr>
              <a:t>CHURCH &amp; TRUTH:</a:t>
            </a:r>
          </a:p>
          <a:p>
            <a:pPr algn="r"/>
            <a:r>
              <a:rPr lang="en-US" sz="2400" dirty="0" smtClean="0">
                <a:solidFill>
                  <a:schemeClr val="bg1"/>
                </a:solidFill>
                <a:latin typeface="Freehand471 BT" panose="03080802040402060304" pitchFamily="66" charset="0"/>
              </a:rPr>
              <a:t>Inseparable</a:t>
            </a:r>
          </a:p>
          <a:p>
            <a:pPr algn="r"/>
            <a:r>
              <a:rPr lang="en-US" sz="2000" b="1" dirty="0" smtClean="0">
                <a:solidFill>
                  <a:schemeClr val="bg1"/>
                </a:solidFill>
              </a:rPr>
              <a:t>(Pillar &amp; Support of Truth)</a:t>
            </a:r>
          </a:p>
          <a:p>
            <a:pPr algn="r"/>
            <a:r>
              <a:rPr lang="en-US" sz="2400" b="1" dirty="0" smtClean="0">
                <a:solidFill>
                  <a:schemeClr val="bg1"/>
                </a:solidFill>
              </a:rPr>
              <a:t>1Timothy 3:15</a:t>
            </a:r>
            <a:endParaRPr lang="en-US" sz="2400" b="1" dirty="0">
              <a:solidFill>
                <a:schemeClr val="bg1"/>
              </a:solidFill>
            </a:endParaRPr>
          </a:p>
          <a:p>
            <a:pPr algn="r"/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4191000"/>
            <a:ext cx="457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1PETER 1:14, 22-25 </a:t>
            </a:r>
          </a:p>
          <a:p>
            <a:r>
              <a:rPr lang="en-US" sz="2400" b="1" dirty="0" smtClean="0">
                <a:solidFill>
                  <a:schemeClr val="bg1"/>
                </a:solidFill>
              </a:rPr>
              <a:t>Can one be IN TRUTH and not be IN CHRIST?  Can one be IN CHRIST and not IN TRUTH?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71078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entralli: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8915400" cy="670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76200" y="6553200"/>
            <a:ext cx="2438400" cy="2286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76200" y="304800"/>
            <a:ext cx="891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TRUTH: MUST BE MADE KNOWN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1219200"/>
            <a:ext cx="3429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2John 1 </a:t>
            </a:r>
            <a:r>
              <a:rPr lang="en-US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“know the truth…”</a:t>
            </a:r>
          </a:p>
          <a:p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Good Is Truth If It Is Not Known Or Shared?</a:t>
            </a:r>
          </a:p>
          <a:p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eehand471 BT" panose="03080802040402060304" pitchFamily="66" charset="0"/>
              </a:rPr>
              <a:t>“and you shall know the truth, and the truth shall make you free” 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8:32</a:t>
            </a:r>
            <a:endParaRPr lang="en-US" sz="2000" dirty="0">
              <a:solidFill>
                <a:schemeClr val="bg1"/>
              </a:solidFill>
              <a:latin typeface="Freehand471 BT" panose="030808020404020603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4648200"/>
            <a:ext cx="43053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2Peter 1:12 “In truth”</a:t>
            </a:r>
          </a:p>
          <a:p>
            <a:r>
              <a:rPr lang="en-US" sz="2400" b="1" dirty="0" smtClean="0">
                <a:solidFill>
                  <a:schemeClr val="bg1"/>
                </a:solidFill>
              </a:rPr>
              <a:t>2Peter 1:17-21 Pay attention</a:t>
            </a:r>
          </a:p>
          <a:p>
            <a:r>
              <a:rPr lang="en-US" sz="2400" b="1" dirty="0" smtClean="0">
                <a:solidFill>
                  <a:schemeClr val="bg1"/>
                </a:solidFill>
              </a:rPr>
              <a:t>2Peter 3:17-18 Know truth so as not to be misled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76800" y="5496866"/>
            <a:ext cx="4114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>
                <a:solidFill>
                  <a:schemeClr val="bg1"/>
                </a:solidFill>
              </a:rPr>
              <a:t>Walk By Faith:</a:t>
            </a:r>
          </a:p>
          <a:p>
            <a:pPr algn="r"/>
            <a:r>
              <a:rPr lang="en-US" sz="2400" dirty="0" smtClean="0">
                <a:solidFill>
                  <a:schemeClr val="bg1"/>
                </a:solidFill>
                <a:latin typeface="Freehand471 BT" panose="03080802040402060304" pitchFamily="66" charset="0"/>
              </a:rPr>
              <a:t>Decisions Based On Truth,</a:t>
            </a:r>
          </a:p>
          <a:p>
            <a:pPr algn="r"/>
            <a:r>
              <a:rPr lang="en-US" sz="2400" dirty="0" smtClean="0">
                <a:solidFill>
                  <a:schemeClr val="bg1"/>
                </a:solidFill>
                <a:latin typeface="Freehand471 BT" panose="03080802040402060304" pitchFamily="66" charset="0"/>
              </a:rPr>
              <a:t> Not Emotion</a:t>
            </a:r>
            <a:endParaRPr lang="en-US" sz="2400" dirty="0">
              <a:solidFill>
                <a:schemeClr val="bg1"/>
              </a:solidFill>
              <a:latin typeface="Freehand471 BT" panose="030808020404020603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31213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hen I look through people's eyes, I see their life, their struggles, their happiness, their story.: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8839200" cy="6553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2590800" y="6553200"/>
            <a:ext cx="609600" cy="15240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04800" y="304800"/>
            <a:ext cx="8534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  <a:t>Truth: Abides  In  The  Individual</a:t>
            </a:r>
          </a:p>
          <a:p>
            <a:pPr algn="ctr"/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  <a:t>2John  2</a:t>
            </a: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pyrus" panose="03070502060502030205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56000" y="1828800"/>
            <a:ext cx="5257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>
                <a:solidFill>
                  <a:schemeClr val="bg1"/>
                </a:solidFill>
              </a:rPr>
              <a:t>It Is One Thing To </a:t>
            </a:r>
            <a:r>
              <a:rPr lang="en-US" sz="2400" b="1" i="1" dirty="0" smtClean="0">
                <a:solidFill>
                  <a:schemeClr val="bg1"/>
                </a:solidFill>
              </a:rPr>
              <a:t>“Know” </a:t>
            </a:r>
            <a:r>
              <a:rPr lang="en-US" sz="2400" b="1" dirty="0" smtClean="0">
                <a:solidFill>
                  <a:schemeClr val="bg1"/>
                </a:solidFill>
              </a:rPr>
              <a:t>Something, </a:t>
            </a:r>
          </a:p>
          <a:p>
            <a:pPr algn="r"/>
            <a:r>
              <a:rPr lang="en-US" sz="2400" b="1" dirty="0" smtClean="0">
                <a:solidFill>
                  <a:schemeClr val="bg1"/>
                </a:solidFill>
              </a:rPr>
              <a:t>It Is Another Thing To Be Convicted/Convinced Of It To The Degree That Application Is Made In One’s Life</a:t>
            </a:r>
          </a:p>
          <a:p>
            <a:pPr algn="r"/>
            <a:endParaRPr lang="en-US" sz="2400" b="1" dirty="0">
              <a:solidFill>
                <a:schemeClr val="bg1"/>
              </a:solidFill>
            </a:endParaRPr>
          </a:p>
          <a:p>
            <a:pPr algn="r"/>
            <a:r>
              <a:rPr lang="en-US" sz="2400" b="1" dirty="0" smtClean="0">
                <a:solidFill>
                  <a:schemeClr val="bg1"/>
                </a:solidFill>
              </a:rPr>
              <a:t>2Timothy 1:5, 3:14-15</a:t>
            </a:r>
          </a:p>
          <a:p>
            <a:pPr algn="r"/>
            <a:r>
              <a:rPr lang="en-US" sz="2400" b="1" dirty="0" smtClean="0">
                <a:solidFill>
                  <a:schemeClr val="bg1"/>
                </a:solidFill>
              </a:rPr>
              <a:t>Colossians 3:16-17</a:t>
            </a:r>
          </a:p>
          <a:p>
            <a:pPr algn="r"/>
            <a:r>
              <a:rPr lang="en-US" sz="2400" b="1" dirty="0" smtClean="0">
                <a:solidFill>
                  <a:schemeClr val="bg1"/>
                </a:solidFill>
              </a:rPr>
              <a:t>A life that is based/governed on truth.</a:t>
            </a:r>
          </a:p>
          <a:p>
            <a:pPr algn="r"/>
            <a:r>
              <a:rPr lang="en-US" sz="2400" b="1" dirty="0" smtClean="0">
                <a:solidFill>
                  <a:schemeClr val="bg1"/>
                </a:solidFill>
              </a:rPr>
              <a:t>Consistency in life 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1258907"/>
            <a:ext cx="358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eehand471 BT" panose="03080802040402060304" pitchFamily="66" charset="0"/>
              </a:rPr>
              <a:t>Take ownership of truth</a:t>
            </a:r>
            <a:endParaRPr lang="en-US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eehand471 BT" panose="030808020404020603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38799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he Bridge of Grace // Art Print // https://www.etsy.com/listing/167902047/the-bridge-of-grace-art-print-christian?ref=shop_home_active  $18: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8839200" cy="662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28600" y="304800"/>
            <a:ext cx="48006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TRUTH: </a:t>
            </a:r>
          </a:p>
          <a:p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Found In Good Company</a:t>
            </a:r>
          </a:p>
          <a:p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2John 3 “Truth” </a:t>
            </a:r>
          </a:p>
          <a:p>
            <a:r>
              <a:rPr lang="en-US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in/with The Father &amp; Christ  </a:t>
            </a:r>
            <a:endParaRPr lang="en-US" sz="28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52700" y="4683393"/>
            <a:ext cx="3886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Without Truth, how could one ever know of God’s love for mankind?</a:t>
            </a:r>
          </a:p>
          <a:p>
            <a:pPr algn="ctr"/>
            <a:r>
              <a:rPr lang="en-US" sz="2400" b="1" dirty="0" smtClean="0"/>
              <a:t>1Corinthians 2:10-16</a:t>
            </a:r>
            <a:endParaRPr lang="en-US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552700" y="3810000"/>
            <a:ext cx="388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Papyrus" panose="03070502060502030205" pitchFamily="66" charset="0"/>
              </a:rPr>
              <a:t>John 1:14, 17</a:t>
            </a:r>
          </a:p>
          <a:p>
            <a:pPr algn="ctr"/>
            <a:r>
              <a:rPr lang="en-US" sz="2400" b="1" dirty="0" smtClean="0">
                <a:latin typeface="Papyrus" panose="03070502060502030205" pitchFamily="66" charset="0"/>
              </a:rPr>
              <a:t>Grace &amp; Truth In Christ</a:t>
            </a:r>
            <a:endParaRPr lang="en-US" sz="2400" b="1" dirty="0">
              <a:latin typeface="Papyrus" panose="03070502060502030205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325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30 Most Incredible Photo Manipulation and Photoshop Clone works for your inspiration. Follow us www.pinterest.com/webneel: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8534400" cy="6581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28600" y="152400"/>
            <a:ext cx="86868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TRUTH: </a:t>
            </a:r>
            <a:r>
              <a:rPr lang="en-US" sz="2800" dirty="0" smtClean="0">
                <a:latin typeface="Freehand471 BT" panose="03080802040402060304" pitchFamily="66" charset="0"/>
              </a:rPr>
              <a:t>Joyously Refreshing</a:t>
            </a:r>
          </a:p>
          <a:p>
            <a:pPr algn="ctr"/>
            <a:r>
              <a:rPr lang="en-US" sz="2400" b="1" dirty="0" smtClean="0"/>
              <a:t>Walk In Truth</a:t>
            </a:r>
            <a:endParaRPr lang="en-US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1219200"/>
            <a:ext cx="4343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2John 4 “walking in truth”</a:t>
            </a:r>
          </a:p>
          <a:p>
            <a:endParaRPr lang="en-US" sz="2400" b="1" dirty="0"/>
          </a:p>
          <a:p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TRUTH </a:t>
            </a:r>
            <a:r>
              <a:rPr lang="en-US" sz="2400" b="1" dirty="0" smtClean="0"/>
              <a:t>should be the standard for our life </a:t>
            </a:r>
            <a:endParaRPr lang="en-US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172200" y="1905000"/>
            <a:ext cx="2819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/>
              <a:t>Psalms 119:11</a:t>
            </a:r>
          </a:p>
          <a:p>
            <a:pPr algn="r"/>
            <a:r>
              <a:rPr lang="en-US" sz="2400" b="1" dirty="0" smtClean="0"/>
              <a:t>Philippians 1:27</a:t>
            </a:r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7581900" y="3505200"/>
            <a:ext cx="14097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Truth</a:t>
            </a:r>
          </a:p>
          <a:p>
            <a:pPr algn="ctr"/>
            <a:r>
              <a:rPr lang="en-US" sz="2000" b="1" dirty="0" smtClean="0"/>
              <a:t>+</a:t>
            </a:r>
          </a:p>
          <a:p>
            <a:pPr algn="ctr"/>
            <a:r>
              <a:rPr lang="en-US" sz="2000" b="1" dirty="0" smtClean="0"/>
              <a:t>Love</a:t>
            </a:r>
          </a:p>
          <a:p>
            <a:pPr algn="ctr"/>
            <a:r>
              <a:rPr lang="en-US" sz="2000" b="1" dirty="0" smtClean="0"/>
              <a:t>--------</a:t>
            </a:r>
          </a:p>
          <a:p>
            <a:pPr algn="ctr"/>
            <a:r>
              <a:rPr lang="en-US" sz="2000" b="1" dirty="0" smtClean="0"/>
              <a:t>Fidelity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1143789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389</Words>
  <Application>Microsoft Office PowerPoint</Application>
  <PresentationFormat>On-screen Show (4:3)</PresentationFormat>
  <Paragraphs>66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Owner</dc:creator>
  <cp:lastModifiedBy>Owner</cp:lastModifiedBy>
  <cp:revision>12</cp:revision>
  <cp:lastPrinted>2015-10-07T19:00:51Z</cp:lastPrinted>
  <dcterms:created xsi:type="dcterms:W3CDTF">2015-10-07T16:11:49Z</dcterms:created>
  <dcterms:modified xsi:type="dcterms:W3CDTF">2015-10-07T19:04:08Z</dcterms:modified>
</cp:coreProperties>
</file>