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6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63797E6-7ADC-4174-A07D-0DAC57C10B7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218296083"/>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3797E6-7ADC-4174-A07D-0DAC57C10B7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68854780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3797E6-7ADC-4174-A07D-0DAC57C10B7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176021180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63797E6-7ADC-4174-A07D-0DAC57C10B7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35551446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63797E6-7ADC-4174-A07D-0DAC57C10B7D}" type="datetimeFigureOut">
              <a:rPr lang="en-US" smtClean="0"/>
              <a:t>8/7/2018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251895362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63797E6-7ADC-4174-A07D-0DAC57C10B7D}"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20302107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F63797E6-7ADC-4174-A07D-0DAC57C10B7D}" type="datetimeFigureOut">
              <a:rPr lang="en-US" smtClean="0"/>
              <a:t>8/7/2018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3945699368"/>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63797E6-7ADC-4174-A07D-0DAC57C10B7D}" type="datetimeFigureOut">
              <a:rPr lang="en-US" smtClean="0"/>
              <a:t>8/7/2018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420358085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63797E6-7ADC-4174-A07D-0DAC57C10B7D}" type="datetimeFigureOut">
              <a:rPr lang="en-US" smtClean="0"/>
              <a:t>8/7/2018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1588898575"/>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3797E6-7ADC-4174-A07D-0DAC57C10B7D}"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260903785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63797E6-7ADC-4174-A07D-0DAC57C10B7D}" type="datetimeFigureOut">
              <a:rPr lang="en-US" smtClean="0"/>
              <a:t>8/7/2018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875E554-A28F-436A-9B28-2164E6B12148}" type="slidenum">
              <a:rPr lang="en-US" smtClean="0"/>
              <a:t>‹#›</a:t>
            </a:fld>
            <a:endParaRPr lang="en-US"/>
          </a:p>
        </p:txBody>
      </p:sp>
    </p:spTree>
    <p:extLst>
      <p:ext uri="{BB962C8B-B14F-4D97-AF65-F5344CB8AC3E}">
        <p14:creationId xmlns:p14="http://schemas.microsoft.com/office/powerpoint/2010/main" val="328851047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3797E6-7ADC-4174-A07D-0DAC57C10B7D}" type="datetimeFigureOut">
              <a:rPr lang="en-US" smtClean="0"/>
              <a:t>8/7/2018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875E554-A28F-436A-9B28-2164E6B12148}" type="slidenum">
              <a:rPr lang="en-US" smtClean="0"/>
              <a:t>‹#›</a:t>
            </a:fld>
            <a:endParaRPr lang="en-US"/>
          </a:p>
        </p:txBody>
      </p:sp>
    </p:spTree>
    <p:extLst>
      <p:ext uri="{BB962C8B-B14F-4D97-AF65-F5344CB8AC3E}">
        <p14:creationId xmlns:p14="http://schemas.microsoft.com/office/powerpoint/2010/main" val="30990818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hat if it's true? is it worth the gamb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1"/>
            <a:ext cx="4800600" cy="6370975"/>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p:nvSpPr>
        <p:spPr>
          <a:xfrm>
            <a:off x="4724400" y="228601"/>
            <a:ext cx="4191000" cy="6370975"/>
          </a:xfrm>
          <a:prstGeom prst="rect">
            <a:avLst/>
          </a:prstGeom>
          <a:solidFill>
            <a:schemeClr val="tx1"/>
          </a:solidFill>
        </p:spPr>
        <p:txBody>
          <a:bodyPr wrap="square" rtlCol="0">
            <a:spAutoFit/>
          </a:bodyPr>
          <a:lstStyle/>
          <a:p>
            <a:endParaRPr lang="en-US" sz="2400" b="1" dirty="0">
              <a:solidFill>
                <a:schemeClr val="bg1"/>
              </a:solidFill>
              <a:latin typeface="Baskerville Old Face" panose="02020602080505020303" pitchFamily="18" charset="0"/>
            </a:endParaRPr>
          </a:p>
          <a:p>
            <a:endParaRPr lang="en-US" sz="2400" b="1" dirty="0">
              <a:solidFill>
                <a:schemeClr val="bg1"/>
              </a:solidFill>
              <a:latin typeface="Baskerville Old Face" panose="02020602080505020303" pitchFamily="18" charset="0"/>
            </a:endParaRPr>
          </a:p>
          <a:p>
            <a:endParaRPr lang="en-US" sz="2400" b="1" dirty="0">
              <a:solidFill>
                <a:schemeClr val="bg1"/>
              </a:solidFill>
              <a:latin typeface="Baskerville Old Face" panose="02020602080505020303" pitchFamily="18" charset="0"/>
            </a:endParaRPr>
          </a:p>
          <a:p>
            <a:r>
              <a:rPr lang="en-US" sz="2400" b="1" dirty="0">
                <a:solidFill>
                  <a:schemeClr val="bg1"/>
                </a:solidFill>
                <a:latin typeface="Baskerville Old Face" panose="02020602080505020303" pitchFamily="18" charset="0"/>
              </a:rPr>
              <a:t>Gamble: “to risk losing </a:t>
            </a:r>
            <a:r>
              <a:rPr lang="en-US" sz="1600" b="1" dirty="0">
                <a:solidFill>
                  <a:schemeClr val="bg1"/>
                </a:solidFill>
                <a:latin typeface="Baskerville Old Face" panose="02020602080505020303" pitchFamily="18" charset="0"/>
              </a:rPr>
              <a:t>(something valuable or important) </a:t>
            </a:r>
            <a:r>
              <a:rPr lang="en-US" sz="2400" b="1" dirty="0">
                <a:solidFill>
                  <a:schemeClr val="bg1"/>
                </a:solidFill>
                <a:latin typeface="Baskerville Old Face" panose="02020602080505020303" pitchFamily="18" charset="0"/>
              </a:rPr>
              <a:t>in order to do or achieve something”</a:t>
            </a:r>
          </a:p>
          <a:p>
            <a:endParaRPr lang="en-US" sz="2400" b="1" dirty="0">
              <a:solidFill>
                <a:schemeClr val="bg1"/>
              </a:solidFill>
              <a:latin typeface="Baskerville Old Face" panose="02020602080505020303" pitchFamily="18" charset="0"/>
            </a:endParaRPr>
          </a:p>
          <a:p>
            <a:r>
              <a:rPr lang="en-US" sz="2400" b="1" dirty="0">
                <a:solidFill>
                  <a:schemeClr val="bg1"/>
                </a:solidFill>
                <a:latin typeface="Baskerville Old Face" panose="02020602080505020303" pitchFamily="18" charset="0"/>
              </a:rPr>
              <a:t>Judges 14:12-18  Samson gambled and lost on what he thought was a “sure thing”</a:t>
            </a:r>
          </a:p>
          <a:p>
            <a:endParaRPr lang="en-US" sz="2400" b="1" dirty="0">
              <a:solidFill>
                <a:schemeClr val="bg1"/>
              </a:solidFill>
              <a:latin typeface="Baskerville Old Face" panose="02020602080505020303" pitchFamily="18" charset="0"/>
            </a:endParaRPr>
          </a:p>
          <a:p>
            <a:r>
              <a:rPr lang="en-US" sz="2400" b="1" dirty="0">
                <a:solidFill>
                  <a:schemeClr val="bg1"/>
                </a:solidFill>
                <a:latin typeface="Baskerville Old Face" panose="02020602080505020303" pitchFamily="18" charset="0"/>
              </a:rPr>
              <a:t>Majority of people have a HUGE wager on the line and for the most part really don’t think all that much about it..</a:t>
            </a:r>
          </a:p>
          <a:p>
            <a:endParaRPr lang="en-US" sz="2400" b="1" dirty="0">
              <a:solidFill>
                <a:schemeClr val="bg1"/>
              </a:solidFill>
              <a:latin typeface="Baskerville Old Face" panose="02020602080505020303" pitchFamily="18" charset="0"/>
            </a:endParaRPr>
          </a:p>
          <a:p>
            <a:endParaRPr lang="en-US" sz="2400" b="1" dirty="0">
              <a:solidFill>
                <a:schemeClr val="bg1"/>
              </a:solidFill>
              <a:latin typeface="Baskerville Old Face" panose="02020602080505020303" pitchFamily="18" charset="0"/>
            </a:endParaRPr>
          </a:p>
        </p:txBody>
      </p:sp>
      <p:sp>
        <p:nvSpPr>
          <p:cNvPr id="9" name="TextBox 8"/>
          <p:cNvSpPr txBox="1"/>
          <p:nvPr/>
        </p:nvSpPr>
        <p:spPr>
          <a:xfrm>
            <a:off x="381000" y="381000"/>
            <a:ext cx="8382000" cy="954107"/>
          </a:xfrm>
          <a:prstGeom prst="rect">
            <a:avLst/>
          </a:prstGeom>
          <a:noFill/>
        </p:spPr>
        <p:txBody>
          <a:bodyPr wrap="square" rtlCol="0">
            <a:spAutoFit/>
          </a:bodyPr>
          <a:lstStyle/>
          <a:p>
            <a:pPr algn="ctr"/>
            <a:r>
              <a:rPr lang="en-US" sz="2800" b="1" dirty="0">
                <a:solidFill>
                  <a:schemeClr val="bg1"/>
                </a:solidFill>
                <a:latin typeface="Papyrus" panose="03070502060502030205" pitchFamily="66" charset="0"/>
              </a:rPr>
              <a:t>What If It Is True?  Are You Really Willing To Gamble Your Soul?</a:t>
            </a:r>
          </a:p>
        </p:txBody>
      </p:sp>
    </p:spTree>
    <p:extLst>
      <p:ext uri="{BB962C8B-B14F-4D97-AF65-F5344CB8AC3E}">
        <p14:creationId xmlns:p14="http://schemas.microsoft.com/office/powerpoint/2010/main" val="1567028422"/>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thin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228600"/>
            <a:ext cx="8610600" cy="6381751"/>
          </a:xfrm>
          <a:prstGeom prst="rect">
            <a:avLst/>
          </a:prstGeom>
          <a:noFill/>
          <a:extLst>
            <a:ext uri="{909E8E84-426E-40DD-AFC4-6F175D3DCCD1}">
              <a14:hiddenFill xmlns:a14="http://schemas.microsoft.com/office/drawing/2010/main">
                <a:solidFill>
                  <a:srgbClr val="FFFFFF"/>
                </a:solidFill>
              </a14:hiddenFill>
            </a:ext>
          </a:extLst>
        </p:spPr>
      </p:pic>
      <p:sp>
        <p:nvSpPr>
          <p:cNvPr id="5" name="TextBox 4"/>
          <p:cNvSpPr txBox="1"/>
          <p:nvPr/>
        </p:nvSpPr>
        <p:spPr>
          <a:xfrm>
            <a:off x="4533900" y="457200"/>
            <a:ext cx="4152900" cy="4955203"/>
          </a:xfrm>
          <a:prstGeom prst="rect">
            <a:avLst/>
          </a:prstGeom>
          <a:noFill/>
        </p:spPr>
        <p:txBody>
          <a:bodyPr wrap="square" rtlCol="0">
            <a:spAutoFit/>
          </a:bodyPr>
          <a:lstStyle/>
          <a:p>
            <a:pPr algn="r"/>
            <a:r>
              <a:rPr lang="en-US" sz="2800" b="1" dirty="0">
                <a:solidFill>
                  <a:schemeClr val="bg1"/>
                </a:solidFill>
                <a:latin typeface="Baskerville Old Face" panose="02020602080505020303" pitchFamily="18" charset="0"/>
              </a:rPr>
              <a:t>Mark 8:37</a:t>
            </a:r>
          </a:p>
          <a:p>
            <a:pPr algn="r"/>
            <a:r>
              <a:rPr lang="en-US" sz="2400" b="1" dirty="0">
                <a:solidFill>
                  <a:schemeClr val="bg1"/>
                </a:solidFill>
                <a:latin typeface="Baskerville Old Face" panose="02020602080505020303" pitchFamily="18" charset="0"/>
              </a:rPr>
              <a:t>What Will A Man Give In </a:t>
            </a:r>
          </a:p>
          <a:p>
            <a:pPr algn="r"/>
            <a:r>
              <a:rPr lang="en-US" sz="2400" b="1" dirty="0">
                <a:solidFill>
                  <a:schemeClr val="bg1"/>
                </a:solidFill>
                <a:latin typeface="Baskerville Old Face" panose="02020602080505020303" pitchFamily="18" charset="0"/>
              </a:rPr>
              <a:t>Exchange For His Soul?</a:t>
            </a:r>
          </a:p>
          <a:p>
            <a:pPr algn="r"/>
            <a:endParaRPr lang="en-US" sz="2400" b="1" dirty="0">
              <a:solidFill>
                <a:schemeClr val="bg1"/>
              </a:solidFill>
              <a:latin typeface="Baskerville Old Face" panose="02020602080505020303" pitchFamily="18" charset="0"/>
            </a:endParaRPr>
          </a:p>
          <a:p>
            <a:pPr algn="r"/>
            <a:r>
              <a:rPr lang="en-US" sz="2400" b="1" dirty="0">
                <a:solidFill>
                  <a:schemeClr val="bg1"/>
                </a:solidFill>
                <a:latin typeface="Baskerville Old Face" panose="02020602080505020303" pitchFamily="18" charset="0"/>
              </a:rPr>
              <a:t>What Is Truth?</a:t>
            </a:r>
          </a:p>
          <a:p>
            <a:pPr algn="r"/>
            <a:r>
              <a:rPr lang="en-US" sz="2400" b="1" dirty="0">
                <a:solidFill>
                  <a:schemeClr val="bg1"/>
                </a:solidFill>
                <a:latin typeface="Baskerville Old Face" panose="02020602080505020303" pitchFamily="18" charset="0"/>
              </a:rPr>
              <a:t>At Some Point All Of Us Will Have To Come To A  Decision…</a:t>
            </a:r>
          </a:p>
          <a:p>
            <a:pPr algn="r"/>
            <a:endParaRPr lang="en-US" sz="2400" b="1" dirty="0">
              <a:solidFill>
                <a:schemeClr val="bg1"/>
              </a:solidFill>
              <a:latin typeface="Baskerville Old Face" panose="02020602080505020303" pitchFamily="18" charset="0"/>
            </a:endParaRPr>
          </a:p>
          <a:p>
            <a:pPr algn="r"/>
            <a:r>
              <a:rPr lang="en-US" sz="2400" b="1" dirty="0">
                <a:solidFill>
                  <a:schemeClr val="bg1"/>
                </a:solidFill>
                <a:latin typeface="Baskerville Old Face" panose="02020602080505020303" pitchFamily="18" charset="0"/>
              </a:rPr>
              <a:t>1Corinthians 1:18-25</a:t>
            </a:r>
          </a:p>
          <a:p>
            <a:pPr algn="r"/>
            <a:endParaRPr lang="en-US" sz="2400" b="1" dirty="0">
              <a:solidFill>
                <a:schemeClr val="bg1"/>
              </a:solidFill>
              <a:latin typeface="Baskerville Old Face" panose="02020602080505020303" pitchFamily="18" charset="0"/>
            </a:endParaRPr>
          </a:p>
          <a:p>
            <a:pPr algn="r"/>
            <a:r>
              <a:rPr lang="en-US" sz="2400" b="1" dirty="0">
                <a:solidFill>
                  <a:schemeClr val="bg1"/>
                </a:solidFill>
                <a:latin typeface="Baskerville Old Face" panose="02020602080505020303" pitchFamily="18" charset="0"/>
              </a:rPr>
              <a:t>Is There Room For Reasonable Doubt  To Current Thinking?</a:t>
            </a:r>
          </a:p>
        </p:txBody>
      </p:sp>
      <p:sp>
        <p:nvSpPr>
          <p:cNvPr id="6" name="TextBox 5"/>
          <p:cNvSpPr txBox="1"/>
          <p:nvPr/>
        </p:nvSpPr>
        <p:spPr>
          <a:xfrm>
            <a:off x="228600" y="5638800"/>
            <a:ext cx="8623300" cy="584775"/>
          </a:xfrm>
          <a:prstGeom prst="rect">
            <a:avLst/>
          </a:prstGeom>
          <a:noFill/>
        </p:spPr>
        <p:txBody>
          <a:bodyPr wrap="square" rtlCol="0">
            <a:spAutoFit/>
          </a:bodyPr>
          <a:lstStyle/>
          <a:p>
            <a:pPr algn="ctr"/>
            <a:r>
              <a:rPr lang="en-US" sz="3200" b="1" dirty="0">
                <a:solidFill>
                  <a:schemeClr val="bg1"/>
                </a:solidFill>
                <a:latin typeface="Papyrus" panose="03070502060502030205" pitchFamily="66" charset="0"/>
              </a:rPr>
              <a:t>What If It True???</a:t>
            </a:r>
          </a:p>
        </p:txBody>
      </p:sp>
    </p:spTree>
    <p:extLst>
      <p:ext uri="{BB962C8B-B14F-4D97-AF65-F5344CB8AC3E}">
        <p14:creationId xmlns:p14="http://schemas.microsoft.com/office/powerpoint/2010/main" val="79783974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reamlike Digital Photo Manipulations By Sarolta Ba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0974" y="152400"/>
            <a:ext cx="8734425" cy="6553200"/>
          </a:xfrm>
          <a:prstGeom prst="rect">
            <a:avLst/>
          </a:prstGeom>
          <a:noFill/>
          <a:extLst>
            <a:ext uri="{909E8E84-426E-40DD-AFC4-6F175D3DCCD1}">
              <a14:hiddenFill xmlns:a14="http://schemas.microsoft.com/office/drawing/2010/main">
                <a:solidFill>
                  <a:srgbClr val="FFFFFF"/>
                </a:solidFill>
              </a14:hiddenFill>
            </a:ext>
          </a:extLst>
        </p:spPr>
      </p:pic>
      <p:sp>
        <p:nvSpPr>
          <p:cNvPr id="2" name="TextBox 1"/>
          <p:cNvSpPr txBox="1"/>
          <p:nvPr/>
        </p:nvSpPr>
        <p:spPr>
          <a:xfrm>
            <a:off x="304800" y="381000"/>
            <a:ext cx="8382000" cy="584775"/>
          </a:xfrm>
          <a:prstGeom prst="rect">
            <a:avLst/>
          </a:prstGeom>
          <a:noFill/>
        </p:spPr>
        <p:txBody>
          <a:bodyPr wrap="square" rtlCol="0">
            <a:spAutoFit/>
          </a:bodyPr>
          <a:lstStyle/>
          <a:p>
            <a:pPr algn="ctr"/>
            <a:r>
              <a:rPr lang="en-US" sz="3200" b="1" dirty="0">
                <a:solidFill>
                  <a:schemeClr val="bg1"/>
                </a:solidFill>
                <a:latin typeface="Baskerville Old Face" panose="02020602080505020303" pitchFamily="18" charset="0"/>
              </a:rPr>
              <a:t>The Light Of The World…</a:t>
            </a:r>
          </a:p>
        </p:txBody>
      </p:sp>
      <p:sp>
        <p:nvSpPr>
          <p:cNvPr id="3" name="TextBox 2"/>
          <p:cNvSpPr txBox="1"/>
          <p:nvPr/>
        </p:nvSpPr>
        <p:spPr>
          <a:xfrm>
            <a:off x="381000" y="965775"/>
            <a:ext cx="8534399" cy="461665"/>
          </a:xfrm>
          <a:prstGeom prst="rect">
            <a:avLst/>
          </a:prstGeom>
          <a:noFill/>
        </p:spPr>
        <p:txBody>
          <a:bodyPr wrap="square" rtlCol="0">
            <a:spAutoFit/>
          </a:bodyPr>
          <a:lstStyle/>
          <a:p>
            <a:pPr algn="ctr"/>
            <a:r>
              <a:rPr lang="en-US" sz="2400" b="1" dirty="0">
                <a:solidFill>
                  <a:schemeClr val="bg1"/>
                </a:solidFill>
                <a:latin typeface="Baskerville Old Face" panose="02020602080505020303" pitchFamily="18" charset="0"/>
              </a:rPr>
              <a:t>What If The Claims Of Jesus Are True?</a:t>
            </a:r>
          </a:p>
        </p:txBody>
      </p:sp>
      <p:sp>
        <p:nvSpPr>
          <p:cNvPr id="4" name="TextBox 3"/>
          <p:cNvSpPr txBox="1"/>
          <p:nvPr/>
        </p:nvSpPr>
        <p:spPr>
          <a:xfrm>
            <a:off x="381000" y="1752600"/>
            <a:ext cx="2743200" cy="1938992"/>
          </a:xfrm>
          <a:prstGeom prst="rect">
            <a:avLst/>
          </a:prstGeom>
          <a:noFill/>
        </p:spPr>
        <p:txBody>
          <a:bodyPr wrap="square" rtlCol="0">
            <a:spAutoFit/>
          </a:bodyPr>
          <a:lstStyle/>
          <a:p>
            <a:r>
              <a:rPr lang="en-US" sz="2400" b="1" dirty="0">
                <a:solidFill>
                  <a:schemeClr val="bg1"/>
                </a:solidFill>
                <a:latin typeface="Baskerville Old Face" panose="02020602080505020303" pitchFamily="18" charset="0"/>
              </a:rPr>
              <a:t>John 3:8-21</a:t>
            </a:r>
          </a:p>
          <a:p>
            <a:r>
              <a:rPr lang="en-US" sz="2400" b="1" dirty="0">
                <a:solidFill>
                  <a:schemeClr val="bg1"/>
                </a:solidFill>
                <a:latin typeface="Baskerville Old Face" panose="02020602080505020303" pitchFamily="18" charset="0"/>
              </a:rPr>
              <a:t>John 4:10, 25-26</a:t>
            </a:r>
          </a:p>
          <a:p>
            <a:r>
              <a:rPr lang="en-US" sz="2400" b="1" dirty="0">
                <a:solidFill>
                  <a:schemeClr val="bg1"/>
                </a:solidFill>
                <a:latin typeface="Baskerville Old Face" panose="02020602080505020303" pitchFamily="18" charset="0"/>
              </a:rPr>
              <a:t>John 5:19-24</a:t>
            </a:r>
          </a:p>
          <a:p>
            <a:r>
              <a:rPr lang="en-US" sz="2400" b="1" dirty="0">
                <a:solidFill>
                  <a:schemeClr val="bg1"/>
                </a:solidFill>
                <a:latin typeface="Baskerville Old Face" panose="02020602080505020303" pitchFamily="18" charset="0"/>
              </a:rPr>
              <a:t>John 5:37-46</a:t>
            </a:r>
          </a:p>
          <a:p>
            <a:r>
              <a:rPr lang="en-US" sz="2400" b="1" dirty="0">
                <a:solidFill>
                  <a:schemeClr val="bg1"/>
                </a:solidFill>
                <a:latin typeface="Baskerville Old Face" panose="02020602080505020303" pitchFamily="18" charset="0"/>
              </a:rPr>
              <a:t>John 6:35-40, 48, 51</a:t>
            </a:r>
          </a:p>
        </p:txBody>
      </p:sp>
      <p:sp>
        <p:nvSpPr>
          <p:cNvPr id="5" name="TextBox 4"/>
          <p:cNvSpPr txBox="1"/>
          <p:nvPr/>
        </p:nvSpPr>
        <p:spPr>
          <a:xfrm>
            <a:off x="4419600" y="2209800"/>
            <a:ext cx="1600200" cy="646331"/>
          </a:xfrm>
          <a:prstGeom prst="rect">
            <a:avLst/>
          </a:prstGeom>
          <a:noFill/>
        </p:spPr>
        <p:txBody>
          <a:bodyPr wrap="square" rtlCol="0">
            <a:spAutoFit/>
          </a:bodyPr>
          <a:lstStyle/>
          <a:p>
            <a:pPr algn="ctr"/>
            <a:r>
              <a:rPr lang="en-US" b="1" dirty="0">
                <a:latin typeface="Baskerville Old Face" panose="02020602080505020303" pitchFamily="18" charset="0"/>
              </a:rPr>
              <a:t>John 8:12-19</a:t>
            </a:r>
          </a:p>
          <a:p>
            <a:pPr algn="ctr"/>
            <a:r>
              <a:rPr lang="en-US" b="1" dirty="0">
                <a:latin typeface="Baskerville Old Face" panose="02020602080505020303" pitchFamily="18" charset="0"/>
              </a:rPr>
              <a:t>John 8:23-26</a:t>
            </a:r>
          </a:p>
        </p:txBody>
      </p:sp>
      <p:sp>
        <p:nvSpPr>
          <p:cNvPr id="6" name="TextBox 5"/>
          <p:cNvSpPr txBox="1"/>
          <p:nvPr/>
        </p:nvSpPr>
        <p:spPr>
          <a:xfrm>
            <a:off x="6781800" y="1886635"/>
            <a:ext cx="1905000" cy="1938992"/>
          </a:xfrm>
          <a:prstGeom prst="rect">
            <a:avLst/>
          </a:prstGeom>
          <a:noFill/>
        </p:spPr>
        <p:txBody>
          <a:bodyPr wrap="square" rtlCol="0">
            <a:spAutoFit/>
          </a:bodyPr>
          <a:lstStyle/>
          <a:p>
            <a:pPr algn="r"/>
            <a:r>
              <a:rPr lang="en-US" sz="2400" b="1" dirty="0">
                <a:solidFill>
                  <a:schemeClr val="bg1"/>
                </a:solidFill>
                <a:latin typeface="Baskerville Old Face" panose="02020602080505020303" pitchFamily="18" charset="0"/>
              </a:rPr>
              <a:t>John 8:54-58</a:t>
            </a:r>
          </a:p>
          <a:p>
            <a:pPr algn="r"/>
            <a:r>
              <a:rPr lang="en-US" sz="2400" b="1" dirty="0">
                <a:solidFill>
                  <a:schemeClr val="bg1"/>
                </a:solidFill>
                <a:latin typeface="Baskerville Old Face" panose="02020602080505020303" pitchFamily="18" charset="0"/>
              </a:rPr>
              <a:t>John 10:7-18</a:t>
            </a:r>
          </a:p>
          <a:p>
            <a:pPr algn="r"/>
            <a:r>
              <a:rPr lang="en-US" sz="2400" b="1" dirty="0">
                <a:solidFill>
                  <a:schemeClr val="bg1"/>
                </a:solidFill>
                <a:latin typeface="Baskerville Old Face" panose="02020602080505020303" pitchFamily="18" charset="0"/>
              </a:rPr>
              <a:t>John 10:34-38</a:t>
            </a:r>
          </a:p>
          <a:p>
            <a:pPr algn="r"/>
            <a:r>
              <a:rPr lang="en-US" sz="2400" b="1" dirty="0">
                <a:solidFill>
                  <a:schemeClr val="bg1"/>
                </a:solidFill>
                <a:latin typeface="Baskerville Old Face" panose="02020602080505020303" pitchFamily="18" charset="0"/>
              </a:rPr>
              <a:t>John 11:25-26</a:t>
            </a:r>
          </a:p>
          <a:p>
            <a:pPr algn="r"/>
            <a:r>
              <a:rPr lang="en-US" sz="2400" b="1" dirty="0">
                <a:solidFill>
                  <a:schemeClr val="bg1"/>
                </a:solidFill>
                <a:latin typeface="Baskerville Old Face" panose="02020602080505020303" pitchFamily="18" charset="0"/>
              </a:rPr>
              <a:t>John 20:30-31</a:t>
            </a:r>
          </a:p>
        </p:txBody>
      </p:sp>
      <p:sp>
        <p:nvSpPr>
          <p:cNvPr id="7" name="TextBox 6"/>
          <p:cNvSpPr txBox="1"/>
          <p:nvPr/>
        </p:nvSpPr>
        <p:spPr>
          <a:xfrm>
            <a:off x="304800" y="5105400"/>
            <a:ext cx="8534400" cy="954107"/>
          </a:xfrm>
          <a:prstGeom prst="rect">
            <a:avLst/>
          </a:prstGeom>
          <a:noFill/>
        </p:spPr>
        <p:txBody>
          <a:bodyPr wrap="square" rtlCol="0">
            <a:spAutoFit/>
          </a:bodyPr>
          <a:lstStyle/>
          <a:p>
            <a:pPr algn="ctr"/>
            <a:r>
              <a:rPr lang="en-US" sz="2800" b="1" dirty="0">
                <a:solidFill>
                  <a:schemeClr val="bg1"/>
                </a:solidFill>
                <a:latin typeface="Papyrus" panose="03070502060502030205" pitchFamily="66" charset="0"/>
              </a:rPr>
              <a:t>“Do Not Let Your Hearts Be Troubled; Believe In God, Believe Also In Me” </a:t>
            </a:r>
            <a:r>
              <a:rPr lang="en-US" sz="2000" b="1" dirty="0">
                <a:solidFill>
                  <a:schemeClr val="bg1"/>
                </a:solidFill>
                <a:latin typeface="Papyrus" panose="03070502060502030205" pitchFamily="66" charset="0"/>
              </a:rPr>
              <a:t>(John 14:1)</a:t>
            </a:r>
          </a:p>
        </p:txBody>
      </p:sp>
    </p:spTree>
    <p:extLst>
      <p:ext uri="{BB962C8B-B14F-4D97-AF65-F5344CB8AC3E}">
        <p14:creationId xmlns:p14="http://schemas.microsoft.com/office/powerpoint/2010/main" val="2920113601"/>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2"/>
          </p:nvPr>
        </p:nvSpPr>
        <p:spPr>
          <a:xfrm>
            <a:off x="3810000" y="685800"/>
            <a:ext cx="4876800" cy="5440363"/>
          </a:xfrm>
        </p:spPr>
        <p:txBody>
          <a:bodyPr/>
          <a:lstStyle/>
          <a:p>
            <a:r>
              <a:rPr lang="en-US" b="1" dirty="0">
                <a:latin typeface="Papyrus" panose="03070502060502030205" pitchFamily="66" charset="0"/>
              </a:rPr>
              <a:t>“</a:t>
            </a:r>
            <a:r>
              <a:rPr lang="en-US" b="1" u="sng" dirty="0">
                <a:effectLst>
                  <a:outerShdw blurRad="38100" dist="38100" dir="2700000" algn="tl">
                    <a:srgbClr val="000000">
                      <a:alpha val="43137"/>
                    </a:srgbClr>
                  </a:outerShdw>
                </a:effectLst>
                <a:latin typeface="Papyrus" panose="03070502060502030205" pitchFamily="66" charset="0"/>
              </a:rPr>
              <a:t>How will we escape if we neglect so great a salvation? </a:t>
            </a:r>
            <a:r>
              <a:rPr lang="en-US" b="1" dirty="0">
                <a:latin typeface="Papyrus" panose="03070502060502030205" pitchFamily="66" charset="0"/>
              </a:rPr>
              <a:t>After it was at first spoken through the Lord, it was confirmed to us by those who heard, God also testifying with them, both by signs and wonders and by various miracles and by gifts of the Holy Spirit according to His own will.” </a:t>
            </a:r>
            <a:r>
              <a:rPr lang="en-US" sz="2000" b="1" dirty="0">
                <a:latin typeface="Papyrus" panose="03070502060502030205" pitchFamily="66" charset="0"/>
              </a:rPr>
              <a:t>(Hebrews 2:3-4)</a:t>
            </a:r>
          </a:p>
          <a:p>
            <a:r>
              <a:rPr lang="en-US" b="1" dirty="0">
                <a:effectLst>
                  <a:outerShdw blurRad="38100" dist="38100" dir="2700000" algn="tl">
                    <a:srgbClr val="000000">
                      <a:alpha val="43137"/>
                    </a:srgbClr>
                  </a:outerShdw>
                </a:effectLst>
                <a:latin typeface="Papyrus" panose="03070502060502030205" pitchFamily="66" charset="0"/>
              </a:rPr>
              <a:t>Hebrews 2:9-18</a:t>
            </a:r>
          </a:p>
        </p:txBody>
      </p:sp>
      <p:pic>
        <p:nvPicPr>
          <p:cNvPr id="1026" name="Picture 2" descr="Harry Houdini (1905)....... I didn't expect him to look so familia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 y="609601"/>
            <a:ext cx="30480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0174760"/>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Simply by Stefan Kuh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0174" y="152400"/>
            <a:ext cx="8861425" cy="6477001"/>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p:cNvSpPr txBox="1"/>
          <p:nvPr/>
        </p:nvSpPr>
        <p:spPr>
          <a:xfrm>
            <a:off x="304800" y="304800"/>
            <a:ext cx="8534400" cy="769441"/>
          </a:xfrm>
          <a:prstGeom prst="rect">
            <a:avLst/>
          </a:prstGeom>
          <a:noFill/>
        </p:spPr>
        <p:txBody>
          <a:bodyPr wrap="square" rtlCol="0">
            <a:spAutoFit/>
          </a:bodyPr>
          <a:lstStyle/>
          <a:p>
            <a:pPr algn="ctr"/>
            <a:r>
              <a:rPr lang="en-US" sz="2400" b="1" dirty="0">
                <a:solidFill>
                  <a:schemeClr val="bg1"/>
                </a:solidFill>
                <a:latin typeface="Baskerville Old Face" panose="02020602080505020303" pitchFamily="18" charset="0"/>
              </a:rPr>
              <a:t>“In The Beginning Was The Word…”</a:t>
            </a:r>
          </a:p>
          <a:p>
            <a:pPr algn="ctr"/>
            <a:r>
              <a:rPr lang="en-US" sz="2000" b="1" dirty="0">
                <a:solidFill>
                  <a:schemeClr val="bg1"/>
                </a:solidFill>
                <a:latin typeface="Baskerville Old Face" panose="02020602080505020303" pitchFamily="18" charset="0"/>
              </a:rPr>
              <a:t>John 1:1-5</a:t>
            </a:r>
          </a:p>
        </p:txBody>
      </p:sp>
      <p:sp>
        <p:nvSpPr>
          <p:cNvPr id="7" name="TextBox 6"/>
          <p:cNvSpPr txBox="1"/>
          <p:nvPr/>
        </p:nvSpPr>
        <p:spPr>
          <a:xfrm>
            <a:off x="3962400" y="1238071"/>
            <a:ext cx="4876800" cy="1200329"/>
          </a:xfrm>
          <a:prstGeom prst="rect">
            <a:avLst/>
          </a:prstGeom>
          <a:noFill/>
        </p:spPr>
        <p:txBody>
          <a:bodyPr wrap="square" rtlCol="0">
            <a:spAutoFit/>
          </a:bodyPr>
          <a:lstStyle/>
          <a:p>
            <a:pPr algn="r"/>
            <a:r>
              <a:rPr lang="en-US" sz="2400" b="1" dirty="0">
                <a:solidFill>
                  <a:schemeClr val="bg1"/>
                </a:solidFill>
                <a:latin typeface="Baskerville Old Face" panose="02020602080505020303" pitchFamily="18" charset="0"/>
              </a:rPr>
              <a:t>Jesus Is The Embodiment Of Everything The Bible Sets Forth:     He Is The Word</a:t>
            </a:r>
          </a:p>
        </p:txBody>
      </p:sp>
      <p:sp>
        <p:nvSpPr>
          <p:cNvPr id="8" name="TextBox 7"/>
          <p:cNvSpPr txBox="1"/>
          <p:nvPr/>
        </p:nvSpPr>
        <p:spPr>
          <a:xfrm>
            <a:off x="330200" y="2236738"/>
            <a:ext cx="3810000" cy="2308324"/>
          </a:xfrm>
          <a:prstGeom prst="rect">
            <a:avLst/>
          </a:prstGeom>
          <a:noFill/>
        </p:spPr>
        <p:txBody>
          <a:bodyPr wrap="square" rtlCol="0">
            <a:spAutoFit/>
          </a:bodyPr>
          <a:lstStyle/>
          <a:p>
            <a:r>
              <a:rPr lang="en-US" sz="2400" b="1" dirty="0">
                <a:solidFill>
                  <a:schemeClr val="bg1"/>
                </a:solidFill>
                <a:latin typeface="Baskerville Old Face" panose="02020602080505020303" pitchFamily="18" charset="0"/>
              </a:rPr>
              <a:t>The Word Became Flesh…</a:t>
            </a:r>
          </a:p>
          <a:p>
            <a:endParaRPr lang="en-US" sz="2400" b="1" dirty="0">
              <a:solidFill>
                <a:schemeClr val="bg1"/>
              </a:solidFill>
              <a:latin typeface="Baskerville Old Face" panose="02020602080505020303" pitchFamily="18" charset="0"/>
            </a:endParaRPr>
          </a:p>
          <a:p>
            <a:r>
              <a:rPr lang="en-US" sz="2400" b="1" dirty="0">
                <a:solidFill>
                  <a:schemeClr val="bg1"/>
                </a:solidFill>
                <a:latin typeface="Baskerville Old Face" panose="02020602080505020303" pitchFamily="18" charset="0"/>
              </a:rPr>
              <a:t>John 17:17 “Thy Word Is Truth”</a:t>
            </a:r>
          </a:p>
          <a:p>
            <a:endParaRPr lang="en-US" sz="2400" b="1" dirty="0">
              <a:solidFill>
                <a:schemeClr val="bg1"/>
              </a:solidFill>
              <a:latin typeface="Baskerville Old Face" panose="02020602080505020303" pitchFamily="18" charset="0"/>
            </a:endParaRPr>
          </a:p>
          <a:p>
            <a:r>
              <a:rPr lang="en-US" sz="2400" b="1" dirty="0">
                <a:solidFill>
                  <a:schemeClr val="bg1"/>
                </a:solidFill>
                <a:latin typeface="Baskerville Old Face" panose="02020602080505020303" pitchFamily="18" charset="0"/>
              </a:rPr>
              <a:t>1John 1:1; Revelation 19:13</a:t>
            </a:r>
          </a:p>
        </p:txBody>
      </p:sp>
      <p:sp>
        <p:nvSpPr>
          <p:cNvPr id="9" name="TextBox 8"/>
          <p:cNvSpPr txBox="1"/>
          <p:nvPr/>
        </p:nvSpPr>
        <p:spPr>
          <a:xfrm>
            <a:off x="5257800" y="3014008"/>
            <a:ext cx="3581400" cy="1938992"/>
          </a:xfrm>
          <a:prstGeom prst="rect">
            <a:avLst/>
          </a:prstGeom>
          <a:noFill/>
        </p:spPr>
        <p:txBody>
          <a:bodyPr wrap="square" rtlCol="0">
            <a:spAutoFit/>
          </a:bodyPr>
          <a:lstStyle/>
          <a:p>
            <a:pPr algn="r"/>
            <a:r>
              <a:rPr lang="en-US" sz="2400" b="1" dirty="0">
                <a:solidFill>
                  <a:schemeClr val="bg1"/>
                </a:solidFill>
                <a:latin typeface="Baskerville Old Face" panose="02020602080505020303" pitchFamily="18" charset="0"/>
              </a:rPr>
              <a:t>Hebrews 1:1-3</a:t>
            </a:r>
          </a:p>
          <a:p>
            <a:pPr algn="r"/>
            <a:endParaRPr lang="en-US" sz="2400" b="1" dirty="0">
              <a:solidFill>
                <a:schemeClr val="bg1"/>
              </a:solidFill>
              <a:latin typeface="Baskerville Old Face" panose="02020602080505020303" pitchFamily="18" charset="0"/>
            </a:endParaRPr>
          </a:p>
          <a:p>
            <a:pPr algn="r"/>
            <a:r>
              <a:rPr lang="en-US" sz="2400" b="1" dirty="0">
                <a:solidFill>
                  <a:schemeClr val="bg1"/>
                </a:solidFill>
                <a:latin typeface="Baskerville Old Face" panose="02020602080505020303" pitchFamily="18" charset="0"/>
              </a:rPr>
              <a:t>1Peter 1:22-2:2</a:t>
            </a:r>
          </a:p>
          <a:p>
            <a:pPr algn="r"/>
            <a:endParaRPr lang="en-US" sz="2400" b="1" dirty="0">
              <a:solidFill>
                <a:schemeClr val="bg1"/>
              </a:solidFill>
              <a:latin typeface="Baskerville Old Face" panose="02020602080505020303" pitchFamily="18" charset="0"/>
            </a:endParaRPr>
          </a:p>
          <a:p>
            <a:pPr algn="r"/>
            <a:endParaRPr lang="en-US" sz="2400" b="1" dirty="0">
              <a:solidFill>
                <a:schemeClr val="bg1"/>
              </a:solidFill>
              <a:latin typeface="Baskerville Old Face" panose="02020602080505020303" pitchFamily="18" charset="0"/>
            </a:endParaRPr>
          </a:p>
        </p:txBody>
      </p:sp>
      <p:sp>
        <p:nvSpPr>
          <p:cNvPr id="10" name="TextBox 9"/>
          <p:cNvSpPr txBox="1"/>
          <p:nvPr/>
        </p:nvSpPr>
        <p:spPr>
          <a:xfrm>
            <a:off x="330200" y="4724400"/>
            <a:ext cx="8534400" cy="1015663"/>
          </a:xfrm>
          <a:prstGeom prst="rect">
            <a:avLst/>
          </a:prstGeom>
          <a:noFill/>
        </p:spPr>
        <p:txBody>
          <a:bodyPr wrap="square" rtlCol="0">
            <a:spAutoFit/>
          </a:bodyPr>
          <a:lstStyle/>
          <a:p>
            <a:pPr algn="ctr"/>
            <a:r>
              <a:rPr lang="en-US" sz="2000" b="1" dirty="0">
                <a:solidFill>
                  <a:schemeClr val="bg1"/>
                </a:solidFill>
                <a:latin typeface="Baskerville Old Face" panose="02020602080505020303" pitchFamily="18" charset="0"/>
              </a:rPr>
              <a:t>“He Who Rejects Me And Does Not Receive My Sayings, Has One Who Judges Him; The Word I Spoke Is What Will Judge Him On The Last Day…”          John 12:44</a:t>
            </a:r>
          </a:p>
        </p:txBody>
      </p:sp>
      <p:sp>
        <p:nvSpPr>
          <p:cNvPr id="11" name="TextBox 10"/>
          <p:cNvSpPr txBox="1"/>
          <p:nvPr/>
        </p:nvSpPr>
        <p:spPr>
          <a:xfrm>
            <a:off x="304800" y="5867400"/>
            <a:ext cx="8559800" cy="461665"/>
          </a:xfrm>
          <a:prstGeom prst="rect">
            <a:avLst/>
          </a:prstGeom>
          <a:noFill/>
        </p:spPr>
        <p:txBody>
          <a:bodyPr wrap="square" rtlCol="0">
            <a:spAutoFit/>
          </a:bodyPr>
          <a:lstStyle/>
          <a:p>
            <a:pPr algn="ctr"/>
            <a:r>
              <a:rPr lang="en-US" sz="2400" b="1" u="sng">
                <a:solidFill>
                  <a:schemeClr val="bg1"/>
                </a:solidFill>
                <a:latin typeface="Baskerville Old Face" panose="02020602080505020303" pitchFamily="18" charset="0"/>
              </a:rPr>
              <a:t>There Is No “If”… </a:t>
            </a:r>
            <a:r>
              <a:rPr lang="en-US" sz="2400" b="1" u="sng" dirty="0">
                <a:solidFill>
                  <a:schemeClr val="bg1"/>
                </a:solidFill>
                <a:latin typeface="Baskerville Old Face" panose="02020602080505020303" pitchFamily="18" charset="0"/>
              </a:rPr>
              <a:t>It </a:t>
            </a:r>
            <a:r>
              <a:rPr lang="en-US" sz="2400" b="1" u="sng">
                <a:solidFill>
                  <a:schemeClr val="bg1"/>
                </a:solidFill>
                <a:latin typeface="Baskerville Old Face" panose="02020602080505020303" pitchFamily="18" charset="0"/>
              </a:rPr>
              <a:t>Is True</a:t>
            </a:r>
            <a:endParaRPr lang="en-US" sz="2400" b="1" u="sng" dirty="0">
              <a:solidFill>
                <a:schemeClr val="bg1"/>
              </a:solidFill>
              <a:latin typeface="Baskerville Old Face" panose="02020602080505020303" pitchFamily="18" charset="0"/>
            </a:endParaRPr>
          </a:p>
        </p:txBody>
      </p:sp>
    </p:spTree>
    <p:extLst>
      <p:ext uri="{BB962C8B-B14F-4D97-AF65-F5344CB8AC3E}">
        <p14:creationId xmlns:p14="http://schemas.microsoft.com/office/powerpoint/2010/main" val="308649467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TotalTime>
  <Words>347</Words>
  <Application>Microsoft Office PowerPoint</Application>
  <PresentationFormat>On-screen Show (4:3)</PresentationFormat>
  <Paragraphs>50</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Baskerville Old Face</vt:lpstr>
      <vt:lpstr>Calibri</vt:lpstr>
      <vt:lpstr>Papyrus</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Owner</dc:creator>
  <cp:lastModifiedBy>Bruce Evans</cp:lastModifiedBy>
  <cp:revision>11</cp:revision>
  <dcterms:created xsi:type="dcterms:W3CDTF">2014-07-08T20:38:54Z</dcterms:created>
  <dcterms:modified xsi:type="dcterms:W3CDTF">2018-08-07T16:35:39Z</dcterms:modified>
</cp:coreProperties>
</file>