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6"/>
  </p:notesMasterIdLst>
  <p:sldIdLst>
    <p:sldId id="425" r:id="rId3"/>
    <p:sldId id="283" r:id="rId4"/>
    <p:sldId id="290" r:id="rId5"/>
    <p:sldId id="285" r:id="rId6"/>
    <p:sldId id="291" r:id="rId7"/>
    <p:sldId id="434" r:id="rId8"/>
    <p:sldId id="376" r:id="rId9"/>
    <p:sldId id="505" r:id="rId10"/>
    <p:sldId id="493" r:id="rId11"/>
    <p:sldId id="506" r:id="rId12"/>
    <p:sldId id="513" r:id="rId13"/>
    <p:sldId id="512" r:id="rId14"/>
    <p:sldId id="514" r:id="rId15"/>
    <p:sldId id="511" r:id="rId16"/>
    <p:sldId id="515" r:id="rId17"/>
    <p:sldId id="510" r:id="rId18"/>
    <p:sldId id="509" r:id="rId19"/>
    <p:sldId id="508" r:id="rId20"/>
    <p:sldId id="516" r:id="rId21"/>
    <p:sldId id="507" r:id="rId22"/>
    <p:sldId id="517" r:id="rId23"/>
    <p:sldId id="279" r:id="rId24"/>
    <p:sldId id="48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a:srgbClr val="FF6600"/>
    <a:srgbClr val="405866"/>
    <a:srgbClr val="405873"/>
    <a:srgbClr val="405855"/>
    <a:srgbClr val="FFCCFF"/>
    <a:srgbClr val="CC00CC"/>
    <a:srgbClr val="006600"/>
    <a:srgbClr val="F6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8" autoAdjust="0"/>
    <p:restoredTop sz="86311" autoAdjust="0"/>
  </p:normalViewPr>
  <p:slideViewPr>
    <p:cSldViewPr snapToGrid="0">
      <p:cViewPr varScale="1">
        <p:scale>
          <a:sx n="67" d="100"/>
          <a:sy n="67" d="100"/>
        </p:scale>
        <p:origin x="1512" y="288"/>
      </p:cViewPr>
      <p:guideLst/>
    </p:cSldViewPr>
  </p:slideViewPr>
  <p:outlineViewPr>
    <p:cViewPr>
      <p:scale>
        <a:sx n="33" d="100"/>
        <a:sy n="33" d="100"/>
      </p:scale>
      <p:origin x="0" y="-2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2/16/2026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90FFAB-2CAE-4E7B-B1BF-7E4BD00F76D5}" type="slidenum">
              <a:rPr lang="en-US" smtClean="0"/>
              <a:t>23</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2/16/2026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2/16/2026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1FEB8FE-D43C-80E7-C593-0DCB118A33FC}"/>
              </a:ext>
            </a:extLst>
          </p:cNvPr>
          <p:cNvPicPr>
            <a:picLocks noChangeAspect="1"/>
          </p:cNvPicPr>
          <p:nvPr/>
        </p:nvPicPr>
        <p:blipFill rotWithShape="1">
          <a:blip r:embed="rId3"/>
          <a:srcRect l="53" t="32615" r="-53" b="27500"/>
          <a:stretch>
            <a:fillRect/>
          </a:stretch>
        </p:blipFill>
        <p:spPr>
          <a:xfrm>
            <a:off x="533400" y="1336307"/>
            <a:ext cx="8077199" cy="4800940"/>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DB038-EFA9-BE1F-E029-BC0A760D87E8}"/>
              </a:ext>
            </a:extLst>
          </p:cNvPr>
          <p:cNvPicPr>
            <a:picLocks noChangeAspect="1"/>
          </p:cNvPicPr>
          <p:nvPr/>
        </p:nvPicPr>
        <p:blipFill rotWithShape="1">
          <a:blip r:embed="rId2"/>
          <a:srcRect r="23778"/>
          <a:stretch>
            <a:fillRect/>
          </a:stretch>
        </p:blipFill>
        <p:spPr>
          <a:xfrm>
            <a:off x="-1" y="0"/>
            <a:ext cx="9144001" cy="6858000"/>
          </a:xfrm>
          <a:prstGeom prst="rect">
            <a:avLst/>
          </a:prstGeom>
        </p:spPr>
      </p:pic>
      <p:sp>
        <p:nvSpPr>
          <p:cNvPr id="2" name="Title 1">
            <a:extLst>
              <a:ext uri="{FF2B5EF4-FFF2-40B4-BE49-F238E27FC236}">
                <a16:creationId xmlns:a16="http://schemas.microsoft.com/office/drawing/2014/main" id="{5EF23ABA-CDEA-2A22-66FE-364E3AC8C9F8}"/>
              </a:ext>
            </a:extLst>
          </p:cNvPr>
          <p:cNvSpPr>
            <a:spLocks noGrp="1"/>
          </p:cNvSpPr>
          <p:nvPr>
            <p:ph type="title"/>
          </p:nvPr>
        </p:nvSpPr>
        <p:spPr>
          <a:xfrm>
            <a:off x="-1" y="3429000"/>
            <a:ext cx="4114801" cy="1909763"/>
          </a:xfrm>
        </p:spPr>
        <p:txBody>
          <a:bodyPr>
            <a:normAutofit/>
          </a:bodyPr>
          <a:lstStyle/>
          <a:p>
            <a:pPr marL="228600" marR="0" indent="-228600" algn="ctr">
              <a:buNone/>
            </a:pPr>
            <a:r>
              <a:rPr lang="en-US" sz="40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THE COMPASSION OF JESUS</a:t>
            </a:r>
            <a:endParaRPr lang="en-US" sz="40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25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47D7-F146-81C3-3357-448F75AC51AE}"/>
              </a:ext>
            </a:extLst>
          </p:cNvPr>
          <p:cNvSpPr>
            <a:spLocks noGrp="1"/>
          </p:cNvSpPr>
          <p:nvPr>
            <p:ph type="title"/>
          </p:nvPr>
        </p:nvSpPr>
        <p:spPr/>
        <p:txBody>
          <a:bodyPr>
            <a:normAutofit/>
          </a:bodyPr>
          <a:lstStyle/>
          <a:p>
            <a:pPr marL="228600" marR="0" indent="-228600">
              <a:buNone/>
            </a:pPr>
            <a:r>
              <a:rPr lang="en-US" kern="100" dirty="0">
                <a:solidFill>
                  <a:srgbClr val="FF0000"/>
                </a:solidFill>
                <a:cs typeface="Arial" panose="020B0604020202020204" pitchFamily="34" charset="0"/>
              </a:rPr>
              <a:t>THE COMPASSION OF JESUS</a:t>
            </a:r>
            <a:endParaRPr lang="en-US" dirty="0">
              <a:solidFill>
                <a:srgbClr val="FF0000"/>
              </a:solidFill>
            </a:endParaRPr>
          </a:p>
        </p:txBody>
      </p:sp>
      <p:sp>
        <p:nvSpPr>
          <p:cNvPr id="3" name="Content Placeholder 2">
            <a:extLst>
              <a:ext uri="{FF2B5EF4-FFF2-40B4-BE49-F238E27FC236}">
                <a16:creationId xmlns:a16="http://schemas.microsoft.com/office/drawing/2014/main" id="{56FCED78-5C7B-81D3-2D01-0F7CCCFFF8DA}"/>
              </a:ext>
            </a:extLst>
          </p:cNvPr>
          <p:cNvSpPr>
            <a:spLocks noGrp="1"/>
          </p:cNvSpPr>
          <p:nvPr>
            <p:ph idx="1"/>
          </p:nvPr>
        </p:nvSpPr>
        <p:spPr>
          <a:xfrm>
            <a:off x="220337" y="1325563"/>
            <a:ext cx="8923663" cy="5532436"/>
          </a:xfrm>
        </p:spPr>
        <p:txBody>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WHENEVER I HAVE ASKED A GROUP, “WHAT CHARACTERESTIC OF JESUS STANDS OUT TO YOU”.?</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THE ANSWER IS ALWAYS HIS LOVE OR COMPASSION.</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WE DO SEE A LOT OF EXAMPLES OF HIS COMPASSION IN THE SCRIPTURES.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LET’S LOOK AT SOME OF THOSE THIS MORNING</a:t>
            </a:r>
            <a:endParaRPr lang="en-US" dirty="0"/>
          </a:p>
        </p:txBody>
      </p:sp>
    </p:spTree>
    <p:extLst>
      <p:ext uri="{BB962C8B-B14F-4D97-AF65-F5344CB8AC3E}">
        <p14:creationId xmlns:p14="http://schemas.microsoft.com/office/powerpoint/2010/main" val="193138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E053-D3F6-B4B3-4FFA-8F025AB82133}"/>
              </a:ext>
            </a:extLst>
          </p:cNvPr>
          <p:cNvSpPr>
            <a:spLocks noGrp="1"/>
          </p:cNvSpPr>
          <p:nvPr>
            <p:ph type="title"/>
          </p:nvPr>
        </p:nvSpPr>
        <p:spPr/>
        <p:txBody>
          <a:bodyPr>
            <a:normAutofit/>
          </a:bodyPr>
          <a:lstStyle/>
          <a:p>
            <a:pPr marL="228600" marR="0" indent="-22860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 COMPASSION ON THE SICK</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35665F-84FD-3CA2-D5DA-444462993391}"/>
              </a:ext>
            </a:extLst>
          </p:cNvPr>
          <p:cNvSpPr>
            <a:spLocks noGrp="1"/>
          </p:cNvSpPr>
          <p:nvPr>
            <p:ph idx="1"/>
          </p:nvPr>
        </p:nvSpPr>
        <p:spPr/>
        <p:txBody>
          <a:bodyPr>
            <a:normAutofit lnSpcReduction="10000"/>
          </a:bodyPr>
          <a:lstStyle/>
          <a:p>
            <a:pPr marL="457200" lvl="0" indent="-457200" fontAlgn="base">
              <a:lnSpc>
                <a:spcPct val="95000"/>
              </a:lnSpc>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Mat 14:14 And when Jesus went out, He saw a great multitude; and He was moved with compassion for them, and healed their sick</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Mark 1:40-42 Now a leper came to Him, imploring Him, kneeling down to Him and saying to Him, "If You are willing, you can make me clean." {41} Then Jesus, moved with compassion, stretched out His hand and touched him, and said to him, "I am willing; be cleansed." {42} As soon as He had spoken, immediately the leprosy left him, and he was cleansed.</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1658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4DFD-F154-3DFC-7CFF-50DD99BD7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A848F-A62A-FCDE-6EB3-BC92B68F51CC}"/>
              </a:ext>
            </a:extLst>
          </p:cNvPr>
          <p:cNvSpPr>
            <a:spLocks noGrp="1"/>
          </p:cNvSpPr>
          <p:nvPr>
            <p:ph type="title"/>
          </p:nvPr>
        </p:nvSpPr>
        <p:spPr>
          <a:xfrm>
            <a:off x="0" y="1"/>
            <a:ext cx="9144000" cy="1016000"/>
          </a:xfrm>
        </p:spPr>
        <p:txBody>
          <a:bodyPr>
            <a:normAutofit/>
          </a:bodyPr>
          <a:lstStyle/>
          <a:p>
            <a:pPr marL="228600" marR="0" indent="-22860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 COMPASSION ON THE SICK</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90289A-D9A5-505B-6149-FD6D90F3E5DC}"/>
              </a:ext>
            </a:extLst>
          </p:cNvPr>
          <p:cNvSpPr>
            <a:spLocks noGrp="1"/>
          </p:cNvSpPr>
          <p:nvPr>
            <p:ph idx="1"/>
          </p:nvPr>
        </p:nvSpPr>
        <p:spPr>
          <a:xfrm>
            <a:off x="220337" y="1016000"/>
            <a:ext cx="8923663" cy="5841999"/>
          </a:xfrm>
        </p:spPr>
        <p:txBody>
          <a:bodyPr>
            <a:noAutofit/>
          </a:bodyPr>
          <a:lstStyle/>
          <a:p>
            <a:pPr marL="457200" lvl="0" indent="-457200" fontAlgn="base">
              <a:buClr>
                <a:srgbClr val="000000"/>
              </a:buClr>
              <a:buSzPct val="99000"/>
              <a:buFont typeface="+mj-lt"/>
              <a:buAutoNum type="alphaUcPeriod" startAt="3"/>
            </a:pPr>
            <a:r>
              <a:rPr lang="en-US" sz="2800" kern="100" dirty="0">
                <a:uFill>
                  <a:solidFill>
                    <a:srgbClr val="000000"/>
                  </a:solidFill>
                </a:uFill>
                <a:ea typeface="Courier New" panose="02070309020205020404" pitchFamily="49" charset="0"/>
                <a:cs typeface="Arial" panose="020B0604020202020204" pitchFamily="34" charset="0"/>
              </a:rPr>
              <a:t>Mat 20:29-34 Now as they went out of Jericho, a great multitude followed Him. {30} And behold, two blind men sitting by the road, when they heard that Jesus was passing by, cried out, saying, "Have mercy on us, O Lord, Son of David!" {31} Then the multitude warned them that they should be quiet; but they cried out all the more, saying, "Have mercy on us, O Lord, Son of David!" {32} So Jesus stood still and called them, and said, "What do you want Me to do for you?" {33} They said to Him, "Lord, that our eyes may be opened." {34} So Jesus had compassion and touched their eyes. And immediately their eyes received sight, and they followed Him.</a:t>
            </a:r>
            <a:endParaRPr lang="en-US" sz="2800" dirty="0"/>
          </a:p>
        </p:txBody>
      </p:sp>
    </p:spTree>
    <p:extLst>
      <p:ext uri="{BB962C8B-B14F-4D97-AF65-F5344CB8AC3E}">
        <p14:creationId xmlns:p14="http://schemas.microsoft.com/office/powerpoint/2010/main" val="316314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E606-6495-0455-578E-66B73741A2FC}"/>
              </a:ext>
            </a:extLst>
          </p:cNvPr>
          <p:cNvSpPr>
            <a:spLocks noGrp="1"/>
          </p:cNvSpPr>
          <p:nvPr>
            <p:ph type="title"/>
          </p:nvPr>
        </p:nvSpPr>
        <p:spPr/>
        <p:txBody>
          <a:bodyPr>
            <a:normAutofit/>
          </a:bodyPr>
          <a:lstStyle/>
          <a:p>
            <a:pPr marL="228600" marR="0" indent="-228600">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COMPASSION ON THE SORROWFUL</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F0C45A-B79D-AB01-4CE7-1380A92C04FB}"/>
              </a:ext>
            </a:extLst>
          </p:cNvPr>
          <p:cNvSpPr>
            <a:spLocks noGrp="1"/>
          </p:cNvSpPr>
          <p:nvPr>
            <p:ph idx="1"/>
          </p:nvPr>
        </p:nvSpPr>
        <p:spPr/>
        <p:txBody>
          <a:bodyPr>
            <a:normAutofit fontScale="92500" lnSpcReduction="10000"/>
          </a:bodyPr>
          <a:lstStyle/>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Luke 7:11-15 Now it happened, the day after, that He went into a city called Nain; and many of His disciples went with Him, and a large crowd {12} And when He came near the gate of the city, behold, a dead man was being carried out, the only son of his mother; and she was a widow. And a large crowd from the city was with her. {13} When the Lord saw her, He had compassion on her and said to her, "Do not weep." {14} Then He came and touched the open coffin, and those who carried him stood still. And He said, "Young man, I say to you, arise." {15} So he who was dead sat up and began to speak. And He presented him to his mother.</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11430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4E24-734E-8C67-AE74-89C024DF5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F508F-1586-A7BE-B4AF-1953C3BA95BC}"/>
              </a:ext>
            </a:extLst>
          </p:cNvPr>
          <p:cNvSpPr>
            <a:spLocks noGrp="1"/>
          </p:cNvSpPr>
          <p:nvPr>
            <p:ph type="title"/>
          </p:nvPr>
        </p:nvSpPr>
        <p:spPr/>
        <p:txBody>
          <a:bodyPr>
            <a:normAutofit/>
          </a:bodyPr>
          <a:lstStyle/>
          <a:p>
            <a:pPr marL="228600" marR="0" indent="-228600">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COMPASSION ON THE SORROWFUL</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E3B661-C948-C485-6653-A05D53EC7513}"/>
              </a:ext>
            </a:extLst>
          </p:cNvPr>
          <p:cNvSpPr>
            <a:spLocks noGrp="1"/>
          </p:cNvSpPr>
          <p:nvPr>
            <p:ph idx="1"/>
          </p:nvPr>
        </p:nvSpPr>
        <p:spPr/>
        <p:txBody>
          <a:bodyPr>
            <a:normAutofit/>
          </a:bodyPr>
          <a:lstStyle/>
          <a:p>
            <a:pPr marL="514350" lvl="0" indent="-514350" fontAlgn="base">
              <a:lnSpc>
                <a:spcPct val="95000"/>
              </a:lnSpc>
              <a:buClr>
                <a:srgbClr val="000000"/>
              </a:buClr>
              <a:buSzPct val="99000"/>
              <a:buFont typeface="+mj-lt"/>
              <a:buAutoNum type="alphaUcPeriod" startAt="2"/>
            </a:pPr>
            <a:r>
              <a:rPr lang="en-US" kern="100" dirty="0">
                <a:uFill>
                  <a:solidFill>
                    <a:srgbClr val="000000"/>
                  </a:solidFill>
                </a:uFill>
                <a:ea typeface="Courier New" panose="02070309020205020404" pitchFamily="49" charset="0"/>
                <a:cs typeface="Arial" panose="020B0604020202020204" pitchFamily="34" charset="0"/>
              </a:rPr>
              <a:t>John 11:32-36 Then, when Mary came where Jesus was, and saw Him, she fell down at His feet, saying to Him, "Lord, if You had been here, my brother would not have died." {33} Therefore, when Jesus saw her weeping, and the Jews who came with her weeping, He groaned in the spirit and was troubled. {34} And He said, "Where have you laid him?" They said to Him, "Lord, come and see." {35} Jesus wept. {36} Then the Jews said, "See how He loved him!"</a:t>
            </a:r>
            <a:endParaRPr lang="en-US" dirty="0"/>
          </a:p>
        </p:txBody>
      </p:sp>
    </p:spTree>
    <p:extLst>
      <p:ext uri="{BB962C8B-B14F-4D97-AF65-F5344CB8AC3E}">
        <p14:creationId xmlns:p14="http://schemas.microsoft.com/office/powerpoint/2010/main" val="17032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8EA8-C70B-123B-FCE9-779F12563EB3}"/>
              </a:ext>
            </a:extLst>
          </p:cNvPr>
          <p:cNvSpPr>
            <a:spLocks noGrp="1"/>
          </p:cNvSpPr>
          <p:nvPr>
            <p:ph type="title"/>
          </p:nvPr>
        </p:nvSpPr>
        <p:spPr/>
        <p:txBody>
          <a:bodyPr>
            <a:normAutofit/>
          </a:bodyPr>
          <a:lstStyle/>
          <a:p>
            <a:pPr marL="228600" marR="0" indent="-228600">
              <a:lnSpc>
                <a:spcPct val="95000"/>
              </a:lnSpc>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COMPASSION ON THE SUFFERING</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005856-45B8-DB3F-E354-AE73BC6DA765}"/>
              </a:ext>
            </a:extLst>
          </p:cNvPr>
          <p:cNvSpPr>
            <a:spLocks noGrp="1"/>
          </p:cNvSpPr>
          <p:nvPr>
            <p:ph idx="1"/>
          </p:nvPr>
        </p:nvSpPr>
        <p:spPr/>
        <p:txBody>
          <a:bodyPr/>
          <a:lstStyle/>
          <a:p>
            <a:pPr marL="457200" marR="0" lvl="0" indent="-457200">
              <a:lnSpc>
                <a:spcPct val="100000"/>
              </a:lnSpc>
              <a:buFont typeface="+mj-lt"/>
              <a:buAutoNum type="alphaUcPeriod"/>
            </a:pPr>
            <a:r>
              <a:rPr lang="en-US" sz="3600" kern="100" dirty="0">
                <a:ea typeface="Courier New" panose="02070309020205020404" pitchFamily="49" charset="0"/>
                <a:cs typeface="Arial" panose="020B0604020202020204" pitchFamily="34" charset="0"/>
              </a:rPr>
              <a:t>Luke 10:30-37 THE GOOD SAMARITAN</a:t>
            </a:r>
            <a:endParaRPr lang="en-US" sz="3600"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sz="3600" kern="100" dirty="0">
                <a:ea typeface="Courier New" panose="02070309020205020404" pitchFamily="49" charset="0"/>
                <a:cs typeface="Arial" panose="020B0604020202020204" pitchFamily="34" charset="0"/>
              </a:rPr>
              <a:t>Mat 15:32 Now Jesus called His disciples to Himself and said, "l have compassion  on the multitude, because they have now continued with Me three days and have nothing to eat. And I do not want to send them away hungry, lest they faint on the way."</a:t>
            </a:r>
            <a:endParaRPr lang="en-US" dirty="0"/>
          </a:p>
        </p:txBody>
      </p:sp>
    </p:spTree>
    <p:extLst>
      <p:ext uri="{BB962C8B-B14F-4D97-AF65-F5344CB8AC3E}">
        <p14:creationId xmlns:p14="http://schemas.microsoft.com/office/powerpoint/2010/main" val="41526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633F-DA1B-BEC7-F112-C2339121AB7F}"/>
              </a:ext>
            </a:extLst>
          </p:cNvPr>
          <p:cNvSpPr>
            <a:spLocks noGrp="1"/>
          </p:cNvSpPr>
          <p:nvPr>
            <p:ph type="title"/>
          </p:nvPr>
        </p:nvSpPr>
        <p:spPr>
          <a:xfrm>
            <a:off x="0" y="0"/>
            <a:ext cx="9144000" cy="1269999"/>
          </a:xfrm>
        </p:spPr>
        <p:txBody>
          <a:bodyPr>
            <a:normAutofit/>
          </a:bodyPr>
          <a:lstStyle/>
          <a:p>
            <a:pPr marL="228600" marR="0" indent="-228600">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IV. COMPASSION ON THE SHEPHERDLESS</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680B8A-4BC8-AD55-0BE1-B4D5F213C2BB}"/>
              </a:ext>
            </a:extLst>
          </p:cNvPr>
          <p:cNvSpPr>
            <a:spLocks noGrp="1"/>
          </p:cNvSpPr>
          <p:nvPr>
            <p:ph idx="1"/>
          </p:nvPr>
        </p:nvSpPr>
        <p:spPr>
          <a:xfrm>
            <a:off x="220337" y="1092200"/>
            <a:ext cx="8923663" cy="5765800"/>
          </a:xfrm>
        </p:spPr>
        <p:txBody>
          <a:bodyPr>
            <a:normAutofit fontScale="85000" lnSpcReduction="20000"/>
          </a:bodyPr>
          <a:lstStyle/>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Mark 6:34 And Jesus, when He came out, saw a great multitude and was moved  with compassion for them, because they were like sheep not having a shepherd. So He began to teach them many things.</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Mat 9:36-38 But men He saw the multitudes, He was moved with compassion for them, because they were weary and scattered, like sheep having no shepherd. {37} Then He said to His disciples, “The harvest truly is plentiful, but the laborers are few. {38} "Therefore pray the Lord of the harvest to send out laborers into His harvest."</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Mat 23:37 "O Jerusalem, Jerusalem, the one who kills the prophets and stones those who are sent to her! How often I wanted to gather your children together, as a hen gathers her chicks under her wings, but you were not willing!</a:t>
            </a:r>
            <a:endParaRPr lang="en-US" dirty="0"/>
          </a:p>
        </p:txBody>
      </p:sp>
    </p:spTree>
    <p:extLst>
      <p:ext uri="{BB962C8B-B14F-4D97-AF65-F5344CB8AC3E}">
        <p14:creationId xmlns:p14="http://schemas.microsoft.com/office/powerpoint/2010/main" val="26309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2E99-864C-92BD-754E-537CB8F6C9EF}"/>
              </a:ext>
            </a:extLst>
          </p:cNvPr>
          <p:cNvSpPr>
            <a:spLocks noGrp="1"/>
          </p:cNvSpPr>
          <p:nvPr>
            <p:ph type="title"/>
          </p:nvPr>
        </p:nvSpPr>
        <p:spPr/>
        <p:txBody>
          <a:bodyPr>
            <a:normAutofit/>
          </a:bodyPr>
          <a:lstStyle/>
          <a:p>
            <a:pPr marL="228600" marR="0" indent="-228600">
              <a:lnSpc>
                <a:spcPct val="95000"/>
              </a:lnSpc>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 COMPASSION ON THE SINFUL</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383FE3-1523-DA51-5D3F-F4F711146F36}"/>
              </a:ext>
            </a:extLst>
          </p:cNvPr>
          <p:cNvSpPr>
            <a:spLocks noGrp="1"/>
          </p:cNvSpPr>
          <p:nvPr>
            <p:ph idx="1"/>
          </p:nvPr>
        </p:nvSpPr>
        <p:spPr/>
        <p:txBody>
          <a:bodyPr>
            <a:noAutofit/>
          </a:bodyPr>
          <a:lstStyle/>
          <a:p>
            <a:pPr marL="457200" marR="0" lvl="0" indent="-457200">
              <a:lnSpc>
                <a:spcPct val="95000"/>
              </a:lnSpc>
              <a:spcBef>
                <a:spcPts val="0"/>
              </a:spcBef>
              <a:buFont typeface="+mj-lt"/>
              <a:buAutoNum type="alphaUcPeriod"/>
            </a:pPr>
            <a:r>
              <a:rPr lang="en-US" sz="2800" kern="100" dirty="0">
                <a:ea typeface="Courier New" panose="02070309020205020404" pitchFamily="49" charset="0"/>
                <a:cs typeface="Arial" panose="020B0604020202020204" pitchFamily="34" charset="0"/>
              </a:rPr>
              <a:t>John 8:3-11 Then the scribes and Pharisees brought to Him a woman caught in adultery. And when they had set her in the midst, {4} they said to Him, "Teacher, this woman was caught in adultery, in the very act. {5} "Now Moses, in the law, commanded us that such should be stoned. But what do You say?" {6} This they said, testing Him, that they might have something of which to accuse Him. But Jesus stooped down and wrote on the ground with His finger, as though He did not hear. {7} So when they continued asking Him, He raised Himself up and said to them, “He who is without sin among you, let him throw a stone at her first.“ &gt;&gt;&gt;</a:t>
            </a:r>
            <a:endParaRPr lang="en-US" sz="2800" dirty="0"/>
          </a:p>
        </p:txBody>
      </p:sp>
    </p:spTree>
    <p:extLst>
      <p:ext uri="{BB962C8B-B14F-4D97-AF65-F5344CB8AC3E}">
        <p14:creationId xmlns:p14="http://schemas.microsoft.com/office/powerpoint/2010/main" val="29039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9013C-8CE7-0EBF-3A03-FC5FB046A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0F367-D09A-0EB1-FD96-544A81640FCA}"/>
              </a:ext>
            </a:extLst>
          </p:cNvPr>
          <p:cNvSpPr>
            <a:spLocks noGrp="1"/>
          </p:cNvSpPr>
          <p:nvPr>
            <p:ph type="title"/>
          </p:nvPr>
        </p:nvSpPr>
        <p:spPr>
          <a:xfrm>
            <a:off x="0" y="1"/>
            <a:ext cx="9144000" cy="1123720"/>
          </a:xfrm>
        </p:spPr>
        <p:txBody>
          <a:bodyPr>
            <a:normAutofit/>
          </a:bodyPr>
          <a:lstStyle/>
          <a:p>
            <a:pPr marL="228600" marR="0" indent="-228600">
              <a:lnSpc>
                <a:spcPct val="95000"/>
              </a:lnSpc>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 COMPASSION ON THE SINFUL</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DE0E22-9F96-D243-CC33-F0092353EB60}"/>
              </a:ext>
            </a:extLst>
          </p:cNvPr>
          <p:cNvSpPr>
            <a:spLocks noGrp="1"/>
          </p:cNvSpPr>
          <p:nvPr>
            <p:ph idx="1"/>
          </p:nvPr>
        </p:nvSpPr>
        <p:spPr>
          <a:xfrm>
            <a:off x="220337" y="889000"/>
            <a:ext cx="8923663" cy="5968999"/>
          </a:xfrm>
        </p:spPr>
        <p:txBody>
          <a:bodyPr>
            <a:noAutofit/>
          </a:bodyPr>
          <a:lstStyle/>
          <a:p>
            <a:pPr marL="457200" marR="0" lvl="0" indent="0">
              <a:spcBef>
                <a:spcPts val="0"/>
              </a:spcBef>
              <a:buNone/>
            </a:pPr>
            <a:r>
              <a:rPr lang="en-US" sz="2800" kern="100" dirty="0">
                <a:ea typeface="Courier New" panose="02070309020205020404" pitchFamily="49" charset="0"/>
                <a:cs typeface="Arial" panose="020B0604020202020204" pitchFamily="34" charset="0"/>
              </a:rPr>
              <a:t>{8} And again He stooped down and wrote on the ground. {9} Then those who heard it, being convicted by their conscience, went out one by one, beginning with the oldest even to the last. And Jesus was left alone, and the woman standing in the midst. {10} When Jesus had raised Himself up and saw no one but the woman, He said to her, "Woman, where are those accusers of yours? Has no one condemned you?" {11} She said, "No one, Lord." And Jesus said to her, "Neither do I condemn you; go and sin no more."</a:t>
            </a:r>
            <a:endParaRPr lang="en-US" sz="2800" kern="100" dirty="0">
              <a:ea typeface="Times New Roman" panose="02020603050405020304" pitchFamily="18" charset="0"/>
              <a:cs typeface="Times New Roman" panose="02020603050405020304" pitchFamily="18" charset="0"/>
            </a:endParaRPr>
          </a:p>
          <a:p>
            <a:pPr marL="457200" marR="0" lvl="0" indent="-457200">
              <a:spcBef>
                <a:spcPts val="0"/>
              </a:spcBef>
              <a:buFont typeface="+mj-lt"/>
              <a:buAutoNum type="alphaUcPeriod" startAt="2"/>
            </a:pPr>
            <a:r>
              <a:rPr lang="en-US" sz="2800" kern="100" dirty="0">
                <a:ea typeface="Courier New" panose="02070309020205020404" pitchFamily="49" charset="0"/>
                <a:cs typeface="Arial" panose="020B0604020202020204" pitchFamily="34" charset="0"/>
              </a:rPr>
              <a:t>Luke 15:11-32 THE PRODIGAL SON</a:t>
            </a:r>
            <a:endParaRPr lang="en-US" sz="2800" kern="100" dirty="0">
              <a:ea typeface="Times New Roman" panose="02020603050405020304" pitchFamily="18" charset="0"/>
              <a:cs typeface="Times New Roman" panose="02020603050405020304" pitchFamily="18" charset="0"/>
            </a:endParaRPr>
          </a:p>
          <a:p>
            <a:pPr marL="457200" marR="0" lvl="0" indent="-457200">
              <a:spcBef>
                <a:spcPts val="0"/>
              </a:spcBef>
              <a:buFont typeface="+mj-lt"/>
              <a:buAutoNum type="alphaUcPeriod" startAt="2"/>
            </a:pPr>
            <a:r>
              <a:rPr lang="en-US" sz="2800" kern="100" dirty="0">
                <a:ea typeface="Courier New" panose="02070309020205020404" pitchFamily="49" charset="0"/>
                <a:cs typeface="Arial" panose="020B0604020202020204" pitchFamily="34" charset="0"/>
              </a:rPr>
              <a:t>Luke 19:10 "For the Son of Man has come to seek and to save that which was lost,"</a:t>
            </a:r>
            <a:endParaRPr lang="en-US" sz="2800" dirty="0"/>
          </a:p>
        </p:txBody>
      </p:sp>
    </p:spTree>
    <p:extLst>
      <p:ext uri="{BB962C8B-B14F-4D97-AF65-F5344CB8AC3E}">
        <p14:creationId xmlns:p14="http://schemas.microsoft.com/office/powerpoint/2010/main" val="87188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37D5-4BDD-85E3-0DAE-6D34023E407B}"/>
              </a:ext>
            </a:extLst>
          </p:cNvPr>
          <p:cNvSpPr>
            <a:spLocks noGrp="1"/>
          </p:cNvSpPr>
          <p:nvPr>
            <p:ph type="title"/>
          </p:nvPr>
        </p:nvSpPr>
        <p:spPr>
          <a:xfrm>
            <a:off x="0" y="0"/>
            <a:ext cx="9144000" cy="1524000"/>
          </a:xfrm>
        </p:spPr>
        <p:txBody>
          <a:bodyPr>
            <a:normAutofit/>
          </a:bodyPr>
          <a:lstStyle/>
          <a:p>
            <a:pPr marL="228600" marR="0" indent="-228600">
              <a:lnSpc>
                <a:spcPct val="80000"/>
              </a:lnSpc>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ARE WE COMPASSIONATE, AS JESUS WAS?</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F310E7-3213-58B0-4333-383CE98C8FC4}"/>
              </a:ext>
            </a:extLst>
          </p:cNvPr>
          <p:cNvSpPr>
            <a:spLocks noGrp="1"/>
          </p:cNvSpPr>
          <p:nvPr>
            <p:ph idx="1"/>
          </p:nvPr>
        </p:nvSpPr>
        <p:spPr>
          <a:xfrm>
            <a:off x="220337" y="1325563"/>
            <a:ext cx="8923663" cy="5532436"/>
          </a:xfrm>
        </p:spPr>
        <p:txBody>
          <a:bodyPr>
            <a:normAutofit fontScale="92500" lnSpcReduction="10000"/>
          </a:bodyPr>
          <a:lstStyle/>
          <a:p>
            <a:pPr marL="457200" lvl="0" indent="-457200" fontAlgn="base">
              <a:lnSpc>
                <a:spcPct val="9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WALK AS JESUS WALKED - 1 John 2:3–6  Now by this we know that we know Him, if we keep His commandments. </a:t>
            </a:r>
            <a:r>
              <a:rPr lang="en-US" kern="100" baseline="30000" dirty="0">
                <a:uFill>
                  <a:solidFill>
                    <a:srgbClr val="000000"/>
                  </a:solidFill>
                </a:uFill>
                <a:ea typeface="Courier New" panose="02070309020205020404" pitchFamily="49" charset="0"/>
                <a:cs typeface="Arial" panose="020B0604020202020204" pitchFamily="34" charset="0"/>
              </a:rPr>
              <a:t>4</a:t>
            </a:r>
            <a:r>
              <a:rPr lang="en-US" kern="100" dirty="0">
                <a:uFill>
                  <a:solidFill>
                    <a:srgbClr val="000000"/>
                  </a:solidFill>
                </a:uFill>
                <a:ea typeface="Courier New" panose="02070309020205020404" pitchFamily="49" charset="0"/>
                <a:cs typeface="Arial" panose="020B0604020202020204" pitchFamily="34" charset="0"/>
              </a:rPr>
              <a:t> He who says, “I know Him,” and does not keep His commandments, is a liar, and the truth is not in him. </a:t>
            </a:r>
            <a:r>
              <a:rPr lang="en-US" kern="100" baseline="30000" dirty="0">
                <a:uFill>
                  <a:solidFill>
                    <a:srgbClr val="000000"/>
                  </a:solidFill>
                </a:uFill>
                <a:ea typeface="Courier New" panose="02070309020205020404" pitchFamily="49" charset="0"/>
                <a:cs typeface="Arial" panose="020B0604020202020204" pitchFamily="34" charset="0"/>
              </a:rPr>
              <a:t>5</a:t>
            </a:r>
            <a:r>
              <a:rPr lang="en-US" kern="100" dirty="0">
                <a:uFill>
                  <a:solidFill>
                    <a:srgbClr val="000000"/>
                  </a:solidFill>
                </a:uFill>
                <a:ea typeface="Courier New" panose="02070309020205020404" pitchFamily="49" charset="0"/>
                <a:cs typeface="Arial" panose="020B0604020202020204" pitchFamily="34" charset="0"/>
              </a:rPr>
              <a:t> But whoever keeps His word, truly the love of God is perfected in him. By this we know that we are in Him. </a:t>
            </a:r>
            <a:r>
              <a:rPr lang="en-US" kern="100" baseline="30000" dirty="0">
                <a:uFill>
                  <a:solidFill>
                    <a:srgbClr val="000000"/>
                  </a:solidFill>
                </a:uFill>
                <a:ea typeface="Courier New" panose="02070309020205020404" pitchFamily="49" charset="0"/>
                <a:cs typeface="Arial" panose="020B0604020202020204" pitchFamily="34" charset="0"/>
              </a:rPr>
              <a:t>6</a:t>
            </a:r>
            <a:r>
              <a:rPr lang="en-US" kern="100" dirty="0">
                <a:uFill>
                  <a:solidFill>
                    <a:srgbClr val="000000"/>
                  </a:solidFill>
                </a:uFill>
                <a:ea typeface="Courier New" panose="02070309020205020404" pitchFamily="49" charset="0"/>
                <a:cs typeface="Arial" panose="020B0604020202020204" pitchFamily="34" charset="0"/>
              </a:rPr>
              <a:t> He who says he abides in Him ought himself also to walk just as He walked.</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9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MEET NEEDS - 1 John 3:17 But whoever has this world's goods, and sees his brother in need, and shuts up his heart from him, how does the love of God abide in him?</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912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1844-2D9E-7737-7DDE-28B706016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F1FE4-37A3-6E90-1810-BFBF4FB4C6CC}"/>
              </a:ext>
            </a:extLst>
          </p:cNvPr>
          <p:cNvSpPr>
            <a:spLocks noGrp="1"/>
          </p:cNvSpPr>
          <p:nvPr>
            <p:ph type="title"/>
          </p:nvPr>
        </p:nvSpPr>
        <p:spPr>
          <a:xfrm>
            <a:off x="0" y="0"/>
            <a:ext cx="9144000" cy="1524000"/>
          </a:xfrm>
        </p:spPr>
        <p:txBody>
          <a:bodyPr>
            <a:normAutofit/>
          </a:bodyPr>
          <a:lstStyle/>
          <a:p>
            <a:pPr marL="228600" marR="0" indent="-228600">
              <a:lnSpc>
                <a:spcPct val="80000"/>
              </a:lnSpc>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ARE WE COMPASSIONATE AS JESUS WAS?</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632793-BEEB-95AD-3806-18D9F4899378}"/>
              </a:ext>
            </a:extLst>
          </p:cNvPr>
          <p:cNvSpPr>
            <a:spLocks noGrp="1"/>
          </p:cNvSpPr>
          <p:nvPr>
            <p:ph idx="1"/>
          </p:nvPr>
        </p:nvSpPr>
        <p:spPr>
          <a:xfrm>
            <a:off x="220337" y="1325563"/>
            <a:ext cx="8923663" cy="5532436"/>
          </a:xfrm>
        </p:spPr>
        <p:txBody>
          <a:bodyPr>
            <a:normAutofit fontScale="85000" lnSpcReduction="20000"/>
          </a:bodyPr>
          <a:lstStyle/>
          <a:p>
            <a:pPr marL="457200" lvl="0" indent="-457200" fontAlgn="base">
              <a:lnSpc>
                <a:spcPct val="100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HAVE COMPASSION - 1 Pet 3:8-9 Finally, all of you be of one mind, having compassion for one another; love as brothers, be tenderhearted, be courteous; {9} not returning evil for evil or reviling for reviling, but on the contrary blessing, knowing that you were called to this, that you may inherit a blessing.</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COMPASSION ON THE LOST - Jude 20–23  But you, beloved, building yourselves up on your most holy faith, praying in the Holy Spirit, </a:t>
            </a:r>
            <a:r>
              <a:rPr lang="en-US" kern="100" baseline="30000" dirty="0">
                <a:uFill>
                  <a:solidFill>
                    <a:srgbClr val="000000"/>
                  </a:solidFill>
                </a:uFill>
                <a:ea typeface="Courier New" panose="02070309020205020404" pitchFamily="49" charset="0"/>
                <a:cs typeface="Arial" panose="020B0604020202020204" pitchFamily="34" charset="0"/>
              </a:rPr>
              <a:t>21</a:t>
            </a:r>
            <a:r>
              <a:rPr lang="en-US" kern="100" dirty="0">
                <a:uFill>
                  <a:solidFill>
                    <a:srgbClr val="000000"/>
                  </a:solidFill>
                </a:uFill>
                <a:ea typeface="Courier New" panose="02070309020205020404" pitchFamily="49" charset="0"/>
                <a:cs typeface="Arial" panose="020B0604020202020204" pitchFamily="34" charset="0"/>
              </a:rPr>
              <a:t> keep yourselves in the love of God, looking for the mercy of our Lord Jesus Christ unto eternal life. </a:t>
            </a:r>
            <a:r>
              <a:rPr lang="en-US" kern="100" baseline="30000" dirty="0">
                <a:uFill>
                  <a:solidFill>
                    <a:srgbClr val="000000"/>
                  </a:solidFill>
                </a:uFill>
                <a:ea typeface="Courier New" panose="02070309020205020404" pitchFamily="49" charset="0"/>
                <a:cs typeface="Arial" panose="020B0604020202020204" pitchFamily="34" charset="0"/>
              </a:rPr>
              <a:t>22</a:t>
            </a:r>
            <a:r>
              <a:rPr lang="en-US" kern="100" dirty="0">
                <a:uFill>
                  <a:solidFill>
                    <a:srgbClr val="000000"/>
                  </a:solidFill>
                </a:uFill>
                <a:ea typeface="Courier New" panose="02070309020205020404" pitchFamily="49" charset="0"/>
                <a:cs typeface="Arial" panose="020B0604020202020204" pitchFamily="34" charset="0"/>
              </a:rPr>
              <a:t> And on some have compassion, making a distinction; </a:t>
            </a:r>
            <a:r>
              <a:rPr lang="en-US" kern="100" baseline="30000" dirty="0">
                <a:uFill>
                  <a:solidFill>
                    <a:srgbClr val="000000"/>
                  </a:solidFill>
                </a:uFill>
                <a:ea typeface="Courier New" panose="02070309020205020404" pitchFamily="49" charset="0"/>
                <a:cs typeface="Arial" panose="020B0604020202020204" pitchFamily="34" charset="0"/>
              </a:rPr>
              <a:t>23</a:t>
            </a:r>
            <a:r>
              <a:rPr lang="en-US" kern="100" dirty="0">
                <a:uFill>
                  <a:solidFill>
                    <a:srgbClr val="000000"/>
                  </a:solidFill>
                </a:uFill>
                <a:ea typeface="Courier New" panose="02070309020205020404" pitchFamily="49" charset="0"/>
                <a:cs typeface="Arial" panose="020B0604020202020204" pitchFamily="34" charset="0"/>
              </a:rPr>
              <a:t> but others save with fear, pulling them out of the fire, hating even the garment defiled by the flesh.</a:t>
            </a:r>
            <a:endParaRPr lang="en-US" dirty="0"/>
          </a:p>
        </p:txBody>
      </p:sp>
    </p:spTree>
    <p:extLst>
      <p:ext uri="{BB962C8B-B14F-4D97-AF65-F5344CB8AC3E}">
        <p14:creationId xmlns:p14="http://schemas.microsoft.com/office/powerpoint/2010/main" val="18303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152400"/>
            <a:ext cx="3657599" cy="6705600"/>
          </a:xfrm>
          <a:noFill/>
        </p:spPr>
        <p:txBody>
          <a:bodyPr>
            <a:noAutofit/>
          </a:bodyPr>
          <a:lstStyle/>
          <a:p>
            <a:pPr algn="ctr">
              <a:lnSpc>
                <a:spcPct val="100000"/>
              </a:lnSpc>
            </a:pPr>
            <a:r>
              <a:rPr lang="en-US" sz="3000" b="1" dirty="0">
                <a:solidFill>
                  <a:schemeClr val="bg1"/>
                </a:solidFill>
                <a:latin typeface="Arial" panose="020B0604020202020204" pitchFamily="34" charset="0"/>
                <a:cs typeface="Arial" panose="020B0604020202020204" pitchFamily="34" charset="0"/>
              </a:rPr>
              <a:t>TONIGHT’S SERMON:</a:t>
            </a:r>
            <a:br>
              <a:rPr lang="en-US" sz="3000" b="1" dirty="0">
                <a:solidFill>
                  <a:schemeClr val="bg1"/>
                </a:solidFill>
                <a:latin typeface="Arial" panose="020B0604020202020204" pitchFamily="34" charset="0"/>
                <a:cs typeface="Arial" panose="020B0604020202020204" pitchFamily="34" charset="0"/>
              </a:rPr>
            </a:br>
            <a:br>
              <a:rPr lang="en-US" sz="30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THE CHURCH</a:t>
            </a:r>
            <a:br>
              <a:rPr lang="en-US" sz="30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 -  </a:t>
            </a:r>
            <a:br>
              <a:rPr lang="en-US" sz="30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THE KINGDOM </a:t>
            </a:r>
            <a:br>
              <a:rPr lang="en-US" sz="3000" b="1" dirty="0">
                <a:solidFill>
                  <a:schemeClr val="bg1"/>
                </a:solidFill>
                <a:latin typeface="Arial" panose="020B0604020202020204" pitchFamily="34" charset="0"/>
                <a:cs typeface="Arial" panose="020B0604020202020204" pitchFamily="34" charset="0"/>
              </a:rPr>
            </a:br>
            <a:r>
              <a:rPr lang="en-US" sz="3000" b="1" dirty="0">
                <a:solidFill>
                  <a:schemeClr val="bg1"/>
                </a:solidFill>
                <a:latin typeface="Arial" panose="020B0604020202020204" pitchFamily="34" charset="0"/>
                <a:cs typeface="Arial" panose="020B0604020202020204" pitchFamily="34" charset="0"/>
              </a:rPr>
              <a:t>OF CHRIST</a:t>
            </a:r>
            <a:endParaRPr lang="en-US" sz="3000" b="1" cap="all"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4F5058C-4DD1-22EA-B385-4DE01CB54AD7}"/>
              </a:ext>
            </a:extLst>
          </p:cNvPr>
          <p:cNvPicPr>
            <a:picLocks noChangeAspect="1"/>
          </p:cNvPicPr>
          <p:nvPr/>
        </p:nvPicPr>
        <p:blipFill>
          <a:blip r:embed="rId3"/>
          <a:stretch>
            <a:fillRect/>
          </a:stretch>
        </p:blipFill>
        <p:spPr>
          <a:xfrm>
            <a:off x="3657599" y="0"/>
            <a:ext cx="5486401" cy="6858000"/>
          </a:xfrm>
          <a:prstGeom prst="rect">
            <a:avLst/>
          </a:prstGeom>
        </p:spPr>
      </p:pic>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5AB-EE51-1515-B6EB-B575C22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54D6C-2EEF-BC1C-98DF-28569128ADE4}"/>
              </a:ext>
            </a:extLst>
          </p:cNvPr>
          <p:cNvSpPr>
            <a:spLocks noGrp="1"/>
          </p:cNvSpPr>
          <p:nvPr>
            <p:ph type="title"/>
          </p:nvPr>
        </p:nvSpPr>
        <p:spPr>
          <a:xfrm>
            <a:off x="177800" y="0"/>
            <a:ext cx="8788400" cy="6858000"/>
          </a:xfrm>
        </p:spPr>
        <p:txBody>
          <a:bodyPr>
            <a:noAutofit/>
          </a:bodyPr>
          <a:lstStyle/>
          <a:p>
            <a:pPr lvl="0">
              <a:lnSpc>
                <a:spcPct val="80000"/>
              </a:lnSpc>
            </a:pPr>
            <a:r>
              <a:rPr lang="en-US" sz="3600" kern="100" dirty="0">
                <a:solidFill>
                  <a:prstClr val="black"/>
                </a:solidFill>
                <a:ea typeface="Courier New" panose="02070309020205020404" pitchFamily="49" charset="0"/>
                <a:cs typeface="Arial" panose="020B0604020202020204" pitchFamily="34" charset="0"/>
              </a:rPr>
              <a:t>Matthew 9:35–38  Then Jesus went about all the cities and villages, teaching in their synagogues, preaching the gospel of the kingdom, and healing every sickness and every disease among the people. </a:t>
            </a:r>
            <a:r>
              <a:rPr lang="en-US" sz="3600" kern="100" baseline="30000" dirty="0">
                <a:solidFill>
                  <a:prstClr val="black"/>
                </a:solidFill>
                <a:ea typeface="Courier New" panose="02070309020205020404" pitchFamily="49" charset="0"/>
                <a:cs typeface="Arial" panose="020B0604020202020204" pitchFamily="34" charset="0"/>
              </a:rPr>
              <a:t>36</a:t>
            </a:r>
            <a:r>
              <a:rPr lang="en-US" sz="3600" kern="100" dirty="0">
                <a:solidFill>
                  <a:prstClr val="black"/>
                </a:solidFill>
                <a:ea typeface="Courier New" panose="02070309020205020404" pitchFamily="49" charset="0"/>
                <a:cs typeface="Arial" panose="020B0604020202020204" pitchFamily="34" charset="0"/>
              </a:rPr>
              <a:t> But when He saw the multitudes, He was moved with compassion for them, because they were weary and scattered, like sheep having no shepherd. </a:t>
            </a:r>
            <a:r>
              <a:rPr lang="en-US" sz="3600" kern="100" baseline="30000" dirty="0">
                <a:solidFill>
                  <a:prstClr val="black"/>
                </a:solidFill>
                <a:ea typeface="Courier New" panose="02070309020205020404" pitchFamily="49" charset="0"/>
                <a:cs typeface="Arial" panose="020B0604020202020204" pitchFamily="34" charset="0"/>
              </a:rPr>
              <a:t>37</a:t>
            </a:r>
            <a:r>
              <a:rPr lang="en-US" sz="3600" kern="100" dirty="0">
                <a:solidFill>
                  <a:prstClr val="black"/>
                </a:solidFill>
                <a:ea typeface="Courier New" panose="02070309020205020404" pitchFamily="49" charset="0"/>
                <a:cs typeface="Arial" panose="020B0604020202020204" pitchFamily="34" charset="0"/>
              </a:rPr>
              <a:t> Then He said to His disciples, “The harvest truly is plentiful, but the laborers are few. </a:t>
            </a:r>
            <a:r>
              <a:rPr lang="en-US" sz="3600" kern="100" baseline="30000" dirty="0">
                <a:solidFill>
                  <a:prstClr val="black"/>
                </a:solidFill>
                <a:ea typeface="Courier New" panose="02070309020205020404" pitchFamily="49" charset="0"/>
                <a:cs typeface="Arial" panose="020B0604020202020204" pitchFamily="34" charset="0"/>
              </a:rPr>
              <a:t>38</a:t>
            </a:r>
            <a:r>
              <a:rPr lang="en-US" sz="3600" kern="100" dirty="0">
                <a:solidFill>
                  <a:prstClr val="black"/>
                </a:solidFill>
                <a:ea typeface="Courier New" panose="02070309020205020404" pitchFamily="49" charset="0"/>
                <a:cs typeface="Arial" panose="020B0604020202020204" pitchFamily="34" charset="0"/>
              </a:rPr>
              <a:t> Therefore pray the Lord of the harvest to send out laborers into His harvest.”</a:t>
            </a:r>
            <a:endParaRPr lang="en-US" sz="3600" kern="100" dirty="0">
              <a:solidFill>
                <a:prstClr val="black"/>
              </a:solidFill>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64808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1621</Words>
  <Application>Microsoft Office PowerPoint</Application>
  <PresentationFormat>On-screen Show (4:3)</PresentationFormat>
  <Paragraphs>46</Paragraphs>
  <Slides>23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Matthew 9:35–38  Then Jesus went about all the cities and villages, teaching in their synagogues, preaching the gospel of the kingdom, and healing every sickness and every disease among the people. 36 But when He saw the multitudes, He was moved with compassion for them, because they were weary and scattered, like sheep having no shepherd. 37 Then He said to His disciples, “The harvest truly is plentiful, but the laborers are few. 38 Therefore pray the Lord of the harvest to send out laborers into His harvest.”</vt:lpstr>
      <vt:lpstr>PowerPoint Presentation</vt:lpstr>
      <vt:lpstr>THE COMPASSION OF JESUS</vt:lpstr>
      <vt:lpstr>THE COMPASSION OF JESUS</vt:lpstr>
      <vt:lpstr>l. COMPASSION ON THE SICK</vt:lpstr>
      <vt:lpstr>l. COMPASSION ON THE SICK</vt:lpstr>
      <vt:lpstr>ll. COMPASSION ON THE SORROWFUL</vt:lpstr>
      <vt:lpstr>ll. COMPASSION ON THE SORROWFUL</vt:lpstr>
      <vt:lpstr>Ill. COMPASSION ON THE SUFFERING</vt:lpstr>
      <vt:lpstr>IV. COMPASSION ON THE SHEPHERDLESS</vt:lpstr>
      <vt:lpstr>V. COMPASSION ON THE SINFUL</vt:lpstr>
      <vt:lpstr>V. COMPASSION ON THE SINFUL</vt:lpstr>
      <vt:lpstr>ARE WE COMPASSIONATE, AS JESUS WAS?</vt:lpstr>
      <vt:lpstr>ARE WE COMPASSIONATE AS JESUS WAS?</vt:lpstr>
      <vt:lpstr>SINGING</vt:lpstr>
      <vt:lpstr>TONIGHT’S SERMON:  THE CHURCH  -   THE KINGDOM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3</cp:revision>
  <dcterms:created xsi:type="dcterms:W3CDTF">2021-03-15T23:58:02Z</dcterms:created>
  <dcterms:modified xsi:type="dcterms:W3CDTF">2026-02-16T16:29:59Z</dcterms:modified>
</cp:coreProperties>
</file>