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5"/>
  </p:notesMasterIdLst>
  <p:sldIdLst>
    <p:sldId id="425" r:id="rId4"/>
    <p:sldId id="361" r:id="rId5"/>
    <p:sldId id="331" r:id="rId6"/>
    <p:sldId id="378" r:id="rId7"/>
    <p:sldId id="492" r:id="rId8"/>
    <p:sldId id="389" r:id="rId9"/>
    <p:sldId id="503" r:id="rId10"/>
    <p:sldId id="509" r:id="rId11"/>
    <p:sldId id="508" r:id="rId12"/>
    <p:sldId id="511" r:id="rId13"/>
    <p:sldId id="510" r:id="rId14"/>
    <p:sldId id="512" r:id="rId15"/>
    <p:sldId id="507" r:id="rId16"/>
    <p:sldId id="513" r:id="rId17"/>
    <p:sldId id="506" r:id="rId18"/>
    <p:sldId id="515" r:id="rId19"/>
    <p:sldId id="516" r:id="rId20"/>
    <p:sldId id="514" r:id="rId21"/>
    <p:sldId id="517" r:id="rId22"/>
    <p:sldId id="505" r:id="rId23"/>
    <p:sldId id="518" r:id="rId24"/>
    <p:sldId id="519" r:id="rId25"/>
    <p:sldId id="520" r:id="rId26"/>
    <p:sldId id="521" r:id="rId27"/>
    <p:sldId id="523" r:id="rId28"/>
    <p:sldId id="522" r:id="rId29"/>
    <p:sldId id="447" r:id="rId30"/>
    <p:sldId id="291" r:id="rId31"/>
    <p:sldId id="284" r:id="rId32"/>
    <p:sldId id="448" r:id="rId33"/>
    <p:sldId id="50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92"/>
            <p14:sldId id="389"/>
            <p14:sldId id="503"/>
            <p14:sldId id="509"/>
            <p14:sldId id="508"/>
            <p14:sldId id="511"/>
            <p14:sldId id="510"/>
            <p14:sldId id="512"/>
            <p14:sldId id="507"/>
            <p14:sldId id="513"/>
            <p14:sldId id="506"/>
            <p14:sldId id="515"/>
            <p14:sldId id="516"/>
            <p14:sldId id="514"/>
            <p14:sldId id="517"/>
            <p14:sldId id="505"/>
            <p14:sldId id="518"/>
            <p14:sldId id="519"/>
            <p14:sldId id="520"/>
            <p14:sldId id="521"/>
            <p14:sldId id="523"/>
            <p14:sldId id="522"/>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2D69FF"/>
    <a:srgbClr val="0000FF"/>
    <a:srgbClr val="4F778F"/>
    <a:srgbClr val="4F848F"/>
    <a:srgbClr val="4F698F"/>
    <a:srgbClr val="0059BF"/>
    <a:srgbClr val="4159BF"/>
    <a:srgbClr val="275899"/>
    <a:srgbClr val="276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99FB7-0231-4820-9725-627B1ABA89F5}" v="17" dt="2026-02-10T19:33:37.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38442"/>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2/16/2026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2/16/2026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2/16/2026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2/16/2026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2/16/2026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2/16/2026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2/16/2026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bg1">
              <a:alpha val="7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JACKSON STREET CHURCH OF CHRIST</a:t>
            </a:r>
            <a:endParaRPr kumimoji="0" lang="en-US" sz="4000" b="1" i="0" u="none" strike="noStrike" kern="1200" normalizeH="0" baseline="0" noProof="0" dirty="0">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bg1">
              <a:alpha val="70000"/>
            </a:schemeClr>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uLnTx/>
                <a:uFillTx/>
                <a:latin typeface="Bazooka" pitchFamily="2" charset="0"/>
                <a:ea typeface="+mn-ea"/>
                <a:cs typeface="+mn-cs"/>
              </a:rPr>
              <a:t>PLEASE TURN OFF CELLPHONES</a:t>
            </a:r>
          </a:p>
        </p:txBody>
      </p:sp>
      <p:pic>
        <p:nvPicPr>
          <p:cNvPr id="6" name="Picture 5">
            <a:extLst>
              <a:ext uri="{FF2B5EF4-FFF2-40B4-BE49-F238E27FC236}">
                <a16:creationId xmlns:a16="http://schemas.microsoft.com/office/drawing/2014/main" id="{F518C0EB-0A91-ED49-7252-EFFBC0725C3E}"/>
              </a:ext>
            </a:extLst>
          </p:cNvPr>
          <p:cNvPicPr>
            <a:picLocks noChangeAspect="1"/>
          </p:cNvPicPr>
          <p:nvPr/>
        </p:nvPicPr>
        <p:blipFill rotWithShape="1">
          <a:blip r:embed="rId3"/>
          <a:srcRect b="47083"/>
          <a:stretch>
            <a:fillRect/>
          </a:stretch>
        </p:blipFill>
        <p:spPr>
          <a:xfrm>
            <a:off x="-76191" y="1323439"/>
            <a:ext cx="9273853" cy="4907414"/>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99CB6-9E14-4B0E-0707-98439A383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7F244-B8CD-34C4-3BB8-64D16D3B3448}"/>
              </a:ext>
            </a:extLst>
          </p:cNvPr>
          <p:cNvSpPr>
            <a:spLocks noGrp="1"/>
          </p:cNvSpPr>
          <p:nvPr>
            <p:ph type="title"/>
          </p:nvPr>
        </p:nvSpPr>
        <p:spPr/>
        <p:txBody>
          <a:bodyPr>
            <a:normAutofit/>
          </a:bodyPr>
          <a:lstStyle/>
          <a:p>
            <a:pPr marL="0" marR="0">
              <a:lnSpc>
                <a:spcPct val="80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  THE BEGINNING DATE AND PLACE OF THE KINGDOM.</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2B1569B-ABC6-D09C-237E-DF68AFF3302F}"/>
              </a:ext>
            </a:extLst>
          </p:cNvPr>
          <p:cNvSpPr>
            <a:spLocks noGrp="1"/>
          </p:cNvSpPr>
          <p:nvPr>
            <p:ph idx="1"/>
          </p:nvPr>
        </p:nvSpPr>
        <p:spPr>
          <a:xfrm>
            <a:off x="157655" y="1325563"/>
            <a:ext cx="8986345" cy="5574477"/>
          </a:xfrm>
        </p:spPr>
        <p:txBody>
          <a:bodyPr>
            <a:normAutofit fontScale="92500" lnSpcReduction="10000"/>
          </a:bodyPr>
          <a:lstStyle/>
          <a:p>
            <a:pPr marL="0" marR="0" indent="0">
              <a:lnSpc>
                <a:spcPct val="95000"/>
              </a:lnSpc>
              <a:buNone/>
            </a:pPr>
            <a:r>
              <a:rPr lang="en-US" kern="100" dirty="0">
                <a:ea typeface="Times New Roman" panose="02020603050405020304" pitchFamily="18" charset="0"/>
                <a:cs typeface="Times New Roman" panose="02020603050405020304" pitchFamily="18" charset="0"/>
              </a:rPr>
              <a:t> A.  Prophecy </a:t>
            </a:r>
          </a:p>
          <a:p>
            <a:pPr marL="914400" lvl="1" indent="-457200">
              <a:lnSpc>
                <a:spcPct val="95000"/>
              </a:lnSpc>
              <a:buFont typeface="+mj-lt"/>
              <a:buAutoNum type="arabicPeriod" startAt="2"/>
            </a:pPr>
            <a:r>
              <a:rPr lang="en-US" kern="100" dirty="0">
                <a:ea typeface="Times New Roman" panose="02020603050405020304" pitchFamily="18" charset="0"/>
                <a:cs typeface="Times New Roman" panose="02020603050405020304" pitchFamily="18" charset="0"/>
              </a:rPr>
              <a:t>Daniel 2:44  And in the days of these kings (Romans) the God of heaven will set up a kingdom which shall never be destroyed; and the kingdom shall not be left to other people; it shall break in pieces and consume all these kingdoms, and it shall stand forever. </a:t>
            </a:r>
          </a:p>
          <a:p>
            <a:pPr marL="914400" lvl="1" indent="-457200">
              <a:lnSpc>
                <a:spcPct val="95000"/>
              </a:lnSpc>
              <a:buFont typeface="+mj-lt"/>
              <a:buAutoNum type="arabicPeriod" startAt="2"/>
            </a:pPr>
            <a:r>
              <a:rPr lang="en-US" kern="100" dirty="0">
                <a:ea typeface="Times New Roman" panose="02020603050405020304" pitchFamily="18" charset="0"/>
                <a:cs typeface="Times New Roman" panose="02020603050405020304" pitchFamily="18" charset="0"/>
              </a:rPr>
              <a:t>Mark 9:1  And He said to them, “Assuredly, I say to you that there are some standing here who will not taste death till they see the kingdom of God present with power.” </a:t>
            </a:r>
          </a:p>
          <a:p>
            <a:pPr marL="914400" lvl="1" indent="-457200">
              <a:lnSpc>
                <a:spcPct val="95000"/>
              </a:lnSpc>
              <a:buFont typeface="+mj-lt"/>
              <a:buAutoNum type="arabicPeriod" startAt="2"/>
            </a:pPr>
            <a:r>
              <a:rPr lang="en-US" kern="100" dirty="0">
                <a:ea typeface="Times New Roman" panose="02020603050405020304" pitchFamily="18" charset="0"/>
                <a:cs typeface="Times New Roman" panose="02020603050405020304" pitchFamily="18" charset="0"/>
              </a:rPr>
              <a:t>Matthew 3:2  and saying, “Repent, for the kingdom of heaven is at hand!” </a:t>
            </a:r>
          </a:p>
        </p:txBody>
      </p:sp>
    </p:spTree>
    <p:extLst>
      <p:ext uri="{BB962C8B-B14F-4D97-AF65-F5344CB8AC3E}">
        <p14:creationId xmlns:p14="http://schemas.microsoft.com/office/powerpoint/2010/main" val="391080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0BF26-A850-24DA-91D5-087BD53F8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5F9E1-8008-EDCB-DE99-6B52B133CF22}"/>
              </a:ext>
            </a:extLst>
          </p:cNvPr>
          <p:cNvSpPr>
            <a:spLocks noGrp="1"/>
          </p:cNvSpPr>
          <p:nvPr>
            <p:ph type="title"/>
          </p:nvPr>
        </p:nvSpPr>
        <p:spPr/>
        <p:txBody>
          <a:bodyPr>
            <a:normAutofit/>
          </a:bodyPr>
          <a:lstStyle/>
          <a:p>
            <a:pPr marL="0" marR="0">
              <a:lnSpc>
                <a:spcPct val="80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  THE BEGINNING DATE AND PLACE OF THE KINGDOM.</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FB4071-DAB7-97C1-E1F8-89AB724D6395}"/>
              </a:ext>
            </a:extLst>
          </p:cNvPr>
          <p:cNvSpPr>
            <a:spLocks noGrp="1"/>
          </p:cNvSpPr>
          <p:nvPr>
            <p:ph idx="1"/>
          </p:nvPr>
        </p:nvSpPr>
        <p:spPr/>
        <p:txBody>
          <a:bodyPr>
            <a:normAutofit fontScale="85000" lnSpcReduction="10000"/>
          </a:bodyPr>
          <a:lstStyle/>
          <a:p>
            <a:pPr marL="0" marR="0" indent="0">
              <a:buNone/>
            </a:pPr>
            <a:r>
              <a:rPr lang="en-US" kern="100" dirty="0">
                <a:ea typeface="Times New Roman" panose="02020603050405020304" pitchFamily="18" charset="0"/>
                <a:cs typeface="Times New Roman" panose="02020603050405020304" pitchFamily="18" charset="0"/>
              </a:rPr>
              <a:t> B.  Fulfillment </a:t>
            </a:r>
          </a:p>
          <a:p>
            <a:pPr marL="914400" indent="-457200">
              <a:buFont typeface="+mj-lt"/>
              <a:buAutoNum type="arabicPeriod"/>
            </a:pPr>
            <a:r>
              <a:rPr lang="en-US" kern="100" dirty="0">
                <a:ea typeface="Times New Roman" panose="02020603050405020304" pitchFamily="18" charset="0"/>
                <a:cs typeface="Times New Roman" panose="02020603050405020304" pitchFamily="18" charset="0"/>
              </a:rPr>
              <a:t>Matthew 16:18–19  And I also say to you that you are Peter, and on this rock I will build My church, and the gates of Hades shall not prevail against it. </a:t>
            </a:r>
            <a:r>
              <a:rPr lang="en-US" kern="100" baseline="30000" dirty="0">
                <a:ea typeface="Times New Roman" panose="02020603050405020304" pitchFamily="18" charset="0"/>
                <a:cs typeface="Times New Roman" panose="02020603050405020304" pitchFamily="18" charset="0"/>
              </a:rPr>
              <a:t>19</a:t>
            </a:r>
            <a:r>
              <a:rPr lang="en-US" kern="100" dirty="0">
                <a:ea typeface="Times New Roman" panose="02020603050405020304" pitchFamily="18" charset="0"/>
                <a:cs typeface="Times New Roman" panose="02020603050405020304" pitchFamily="18" charset="0"/>
              </a:rPr>
              <a:t> And I will give you the keys of the kingdom of heaven, and whatever you bind on earth will be bound in heaven, and whatever you loose on earth will be loosed in heaven.”</a:t>
            </a:r>
          </a:p>
          <a:p>
            <a:pPr marL="914400" indent="-457200">
              <a:buFont typeface="+mj-lt"/>
              <a:buAutoNum type="arabicPeriod"/>
            </a:pPr>
            <a:r>
              <a:rPr lang="en-US" kern="100" dirty="0">
                <a:ea typeface="Times New Roman" panose="02020603050405020304" pitchFamily="18" charset="0"/>
                <a:cs typeface="Times New Roman" panose="02020603050405020304" pitchFamily="18" charset="0"/>
              </a:rPr>
              <a:t>Acts 8:12  But when they believed Philip as he preached the things concerning the kingdom of God and the name of Jesus Christ, both men and women were baptized.</a:t>
            </a:r>
          </a:p>
          <a:p>
            <a:pPr marL="914400" indent="-457200">
              <a:buFont typeface="+mj-lt"/>
              <a:buAutoNum type="arabicPeriod"/>
            </a:pPr>
            <a:r>
              <a:rPr lang="en-US" kern="100" dirty="0">
                <a:ea typeface="Times New Roman" panose="02020603050405020304" pitchFamily="18" charset="0"/>
                <a:cs typeface="Times New Roman" panose="02020603050405020304" pitchFamily="18" charset="0"/>
              </a:rPr>
              <a:t>Acts 28:31  (Paul) preaching the kingdom of God and teaching the things which concern the Lord Jesus Christ with all confidence, no one forbidding him.</a:t>
            </a:r>
          </a:p>
        </p:txBody>
      </p:sp>
    </p:spTree>
    <p:extLst>
      <p:ext uri="{BB962C8B-B14F-4D97-AF65-F5344CB8AC3E}">
        <p14:creationId xmlns:p14="http://schemas.microsoft.com/office/powerpoint/2010/main" val="347871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C7338-1100-F0A1-66F8-EF57B07C5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D535A-95EC-70AB-8B1C-EC2E3138B27E}"/>
              </a:ext>
            </a:extLst>
          </p:cNvPr>
          <p:cNvSpPr>
            <a:spLocks noGrp="1"/>
          </p:cNvSpPr>
          <p:nvPr>
            <p:ph type="title"/>
          </p:nvPr>
        </p:nvSpPr>
        <p:spPr/>
        <p:txBody>
          <a:bodyPr>
            <a:normAutofit/>
          </a:bodyPr>
          <a:lstStyle/>
          <a:p>
            <a:pPr marL="0" marR="0">
              <a:lnSpc>
                <a:spcPct val="80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  THE BEGINNING DATE AND PLACE OF THE KINGDOM.</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BB67CB-2D12-2448-5598-9D9B3AA8F98D}"/>
              </a:ext>
            </a:extLst>
          </p:cNvPr>
          <p:cNvSpPr>
            <a:spLocks noGrp="1"/>
          </p:cNvSpPr>
          <p:nvPr>
            <p:ph idx="1"/>
          </p:nvPr>
        </p:nvSpPr>
        <p:spPr>
          <a:xfrm>
            <a:off x="157655" y="1325563"/>
            <a:ext cx="8986345" cy="5574477"/>
          </a:xfrm>
        </p:spPr>
        <p:txBody>
          <a:bodyPr>
            <a:normAutofit fontScale="92500" lnSpcReduction="10000"/>
          </a:bodyPr>
          <a:lstStyle/>
          <a:p>
            <a:pPr marL="0" marR="0" indent="0">
              <a:lnSpc>
                <a:spcPct val="95000"/>
              </a:lnSpc>
              <a:buNone/>
            </a:pPr>
            <a:r>
              <a:rPr lang="en-US" kern="100" dirty="0">
                <a:ea typeface="Times New Roman" panose="02020603050405020304" pitchFamily="18" charset="0"/>
                <a:cs typeface="Times New Roman" panose="02020603050405020304" pitchFamily="18" charset="0"/>
              </a:rPr>
              <a:t> B.  Fulfillment </a:t>
            </a:r>
          </a:p>
          <a:p>
            <a:pPr marL="914400" indent="-457200">
              <a:lnSpc>
                <a:spcPct val="95000"/>
              </a:lnSpc>
              <a:buFont typeface="+mj-lt"/>
              <a:buAutoNum type="arabicPeriod" startAt="4"/>
            </a:pPr>
            <a:r>
              <a:rPr lang="en-US" kern="100" dirty="0">
                <a:ea typeface="Times New Roman" panose="02020603050405020304" pitchFamily="18" charset="0"/>
                <a:cs typeface="Times New Roman" panose="02020603050405020304" pitchFamily="18" charset="0"/>
              </a:rPr>
              <a:t>Colossians 1:13  He has delivered us from the power of darkness and conveyed </a:t>
            </a:r>
            <a:r>
              <a:rPr lang="en-US" i="1" kern="100" dirty="0">
                <a:ea typeface="Times New Roman" panose="02020603050405020304" pitchFamily="18" charset="0"/>
                <a:cs typeface="Times New Roman" panose="02020603050405020304" pitchFamily="18" charset="0"/>
              </a:rPr>
              <a:t>us</a:t>
            </a:r>
            <a:r>
              <a:rPr lang="en-US" kern="100" dirty="0">
                <a:ea typeface="Times New Roman" panose="02020603050405020304" pitchFamily="18" charset="0"/>
                <a:cs typeface="Times New Roman" panose="02020603050405020304" pitchFamily="18" charset="0"/>
              </a:rPr>
              <a:t> into the kingdom of the Son of His love,</a:t>
            </a:r>
          </a:p>
          <a:p>
            <a:pPr marL="914400" indent="-457200">
              <a:lnSpc>
                <a:spcPct val="95000"/>
              </a:lnSpc>
              <a:buFont typeface="+mj-lt"/>
              <a:buAutoNum type="arabicPeriod" startAt="4"/>
            </a:pPr>
            <a:r>
              <a:rPr lang="en-US" kern="100" dirty="0">
                <a:ea typeface="Times New Roman" panose="02020603050405020304" pitchFamily="18" charset="0"/>
                <a:cs typeface="Times New Roman" panose="02020603050405020304" pitchFamily="18" charset="0"/>
              </a:rPr>
              <a:t>1 Thessalonians 2:12  that you would walk worthy of God who calls you into His own kingdom and glory.</a:t>
            </a:r>
          </a:p>
          <a:p>
            <a:pPr marL="914400" indent="-457200">
              <a:lnSpc>
                <a:spcPct val="95000"/>
              </a:lnSpc>
              <a:buFont typeface="+mj-lt"/>
              <a:buAutoNum type="arabicPeriod" startAt="4"/>
            </a:pPr>
            <a:r>
              <a:rPr lang="en-US" kern="100" dirty="0">
                <a:ea typeface="Times New Roman" panose="02020603050405020304" pitchFamily="18" charset="0"/>
                <a:cs typeface="Times New Roman" panose="02020603050405020304" pitchFamily="18" charset="0"/>
              </a:rPr>
              <a:t>Revelation 1:9  I, John, both your brother and companion in the tribulation and kingdom and patience of Jesus Christ, was on the island that is called Patmos for the word of God and for the testimony of Jesus Christ.</a:t>
            </a:r>
          </a:p>
          <a:p>
            <a:pPr marL="457200" marR="0" lvl="0" indent="-457200">
              <a:lnSpc>
                <a:spcPct val="95000"/>
              </a:lnSpc>
              <a:buFont typeface="+mj-lt"/>
              <a:buAutoNum type="alphaUcPeriod" startAt="3"/>
            </a:pPr>
            <a:r>
              <a:rPr lang="en-US" kern="100" dirty="0">
                <a:ea typeface="Times New Roman" panose="02020603050405020304" pitchFamily="18" charset="0"/>
                <a:cs typeface="Times New Roman" panose="02020603050405020304" pitchFamily="18" charset="0"/>
              </a:rPr>
              <a:t>After Pentecost, spoken of as in existence.</a:t>
            </a:r>
            <a:endParaRPr lang="en-US" dirty="0"/>
          </a:p>
        </p:txBody>
      </p:sp>
    </p:spTree>
    <p:extLst>
      <p:ext uri="{BB962C8B-B14F-4D97-AF65-F5344CB8AC3E}">
        <p14:creationId xmlns:p14="http://schemas.microsoft.com/office/powerpoint/2010/main" val="9392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318C-7F24-13BF-1A43-73B080142C36}"/>
              </a:ext>
            </a:extLst>
          </p:cNvPr>
          <p:cNvSpPr>
            <a:spLocks noGrp="1"/>
          </p:cNvSpPr>
          <p:nvPr>
            <p:ph type="title"/>
          </p:nvPr>
        </p:nvSpPr>
        <p:spPr>
          <a:xfrm>
            <a:off x="0" y="1"/>
            <a:ext cx="9144000" cy="914400"/>
          </a:xfrm>
        </p:spPr>
        <p:txBody>
          <a:bodyPr>
            <a:normAutofit/>
          </a:bodyPr>
          <a:lstStyle/>
          <a:p>
            <a:pPr marL="0" marR="0">
              <a:buNone/>
            </a:pPr>
            <a:r>
              <a:rPr lang="en-US" sz="36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II.  THE ESSENTIALS OF A KINGDOM.</a:t>
            </a:r>
            <a:endParaRPr lang="en-US" sz="36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76E723-BC99-FB92-D3EE-9203F853E45A}"/>
              </a:ext>
            </a:extLst>
          </p:cNvPr>
          <p:cNvSpPr>
            <a:spLocks noGrp="1"/>
          </p:cNvSpPr>
          <p:nvPr>
            <p:ph idx="1"/>
          </p:nvPr>
        </p:nvSpPr>
        <p:spPr>
          <a:xfrm>
            <a:off x="157655" y="914401"/>
            <a:ext cx="8986345" cy="5985639"/>
          </a:xfrm>
        </p:spPr>
        <p:txBody>
          <a:bodyPr>
            <a:normAutofit/>
          </a:bodyPr>
          <a:lstStyle/>
          <a:p>
            <a:pPr marL="457200" indent="-457200">
              <a:buFont typeface="+mj-lt"/>
              <a:buAutoNum type="alphaUcPeriod"/>
            </a:pPr>
            <a:r>
              <a:rPr lang="en-US" kern="100" dirty="0">
                <a:ea typeface="Courier New" panose="02070309020205020404" pitchFamily="49" charset="0"/>
                <a:cs typeface="Arial" panose="020B0604020202020204" pitchFamily="34" charset="0"/>
              </a:rPr>
              <a:t>KING - </a:t>
            </a:r>
            <a:r>
              <a:rPr lang="en-US" kern="100" dirty="0">
                <a:ea typeface="Calibri" panose="020F0502020204030204" pitchFamily="34" charset="0"/>
                <a:cs typeface="Arial" panose="020B0604020202020204" pitchFamily="34" charset="0"/>
              </a:rPr>
              <a:t>JESUS/GOD - John 18:36–37  Jesus answered, “My kingdom is not of this world. If My kingdom were of this world, My servants would fight, so that I should not be delivered to the Jews; but now My kingdom is not from here.” </a:t>
            </a:r>
            <a:r>
              <a:rPr lang="en-US" kern="100" baseline="30000" dirty="0">
                <a:ea typeface="Calibri" panose="020F0502020204030204" pitchFamily="34" charset="0"/>
                <a:cs typeface="Arial" panose="020B0604020202020204" pitchFamily="34" charset="0"/>
              </a:rPr>
              <a:t>37</a:t>
            </a:r>
            <a:r>
              <a:rPr lang="en-US" kern="100" dirty="0">
                <a:ea typeface="Calibri" panose="020F0502020204030204" pitchFamily="34" charset="0"/>
                <a:cs typeface="Arial" panose="020B0604020202020204" pitchFamily="34" charset="0"/>
              </a:rPr>
              <a:t> Pilate therefore said to Him, “Are You a king then?” Jesus answered, “You say rightly that I am a king. For this cause I was born, and for this cause I have come into the world, that I should bear witness to the truth. Everyone who is of the truth hears My voice.”</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2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07D44-7875-0314-012B-BB30E9532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1BCE5-DB74-6B37-6D63-2F56B8712F1E}"/>
              </a:ext>
            </a:extLst>
          </p:cNvPr>
          <p:cNvSpPr>
            <a:spLocks noGrp="1"/>
          </p:cNvSpPr>
          <p:nvPr>
            <p:ph type="title"/>
          </p:nvPr>
        </p:nvSpPr>
        <p:spPr>
          <a:xfrm>
            <a:off x="0" y="1"/>
            <a:ext cx="9144000" cy="914400"/>
          </a:xfrm>
        </p:spPr>
        <p:txBody>
          <a:bodyPr>
            <a:normAutofit/>
          </a:bodyPr>
          <a:lstStyle/>
          <a:p>
            <a:pPr marL="0" marR="0">
              <a:buNone/>
            </a:pPr>
            <a:r>
              <a:rPr lang="en-US" sz="36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II.  THE ESSENTIALS OF A KINGDOM.</a:t>
            </a:r>
            <a:endParaRPr lang="en-US" sz="36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472E34-F02F-7629-A5D6-2A5D330C8023}"/>
              </a:ext>
            </a:extLst>
          </p:cNvPr>
          <p:cNvSpPr>
            <a:spLocks noGrp="1"/>
          </p:cNvSpPr>
          <p:nvPr>
            <p:ph idx="1"/>
          </p:nvPr>
        </p:nvSpPr>
        <p:spPr>
          <a:xfrm>
            <a:off x="157655" y="914401"/>
            <a:ext cx="8986345" cy="5985639"/>
          </a:xfrm>
        </p:spPr>
        <p:txBody>
          <a:bodyPr>
            <a:normAutofit fontScale="92500" lnSpcReduction="10000"/>
          </a:bodyPr>
          <a:lstStyle/>
          <a:p>
            <a:pPr marL="457200" indent="-457200">
              <a:buFont typeface="+mj-lt"/>
              <a:buAutoNum type="alphaUcPeriod" startAt="2"/>
            </a:pPr>
            <a:r>
              <a:rPr lang="en-US" kern="100" dirty="0">
                <a:ea typeface="Courier New" panose="02070309020205020404" pitchFamily="49" charset="0"/>
                <a:cs typeface="Arial" panose="020B0604020202020204" pitchFamily="34" charset="0"/>
              </a:rPr>
              <a:t>LAW - NEW TESTAMENT - </a:t>
            </a:r>
            <a:r>
              <a:rPr lang="en-US" kern="100" dirty="0">
                <a:ea typeface="Calibri" panose="020F0502020204030204" pitchFamily="34" charset="0"/>
                <a:cs typeface="Arial" panose="020B0604020202020204" pitchFamily="34" charset="0"/>
              </a:rPr>
              <a:t> James 1:25  But he who looks into the perfect law of liberty and continues in it, and is not a forgetful hearer but a doer of the work, this one will be blessed in what he does.</a:t>
            </a:r>
            <a:endParaRPr lang="en-US" kern="100" dirty="0">
              <a:ea typeface="Times New Roman" panose="02020603050405020304" pitchFamily="18" charset="0"/>
              <a:cs typeface="Times New Roman" panose="02020603050405020304" pitchFamily="18" charset="0"/>
            </a:endParaRPr>
          </a:p>
          <a:p>
            <a:pPr marL="457200" indent="-457200">
              <a:buFont typeface="+mj-lt"/>
              <a:buAutoNum type="alphaUcPeriod" startAt="2"/>
            </a:pPr>
            <a:r>
              <a:rPr lang="en-US" kern="100" dirty="0">
                <a:ea typeface="Courier New" panose="02070309020205020404" pitchFamily="49" charset="0"/>
                <a:cs typeface="Arial" panose="020B0604020202020204" pitchFamily="34" charset="0"/>
              </a:rPr>
              <a:t>SUBJECTS - CHRISTIANS - Ephesians 5:23–24  For the husband is head of the wife, as also Christ is head of the church; and He is the Savior of the body. </a:t>
            </a:r>
            <a:r>
              <a:rPr lang="en-US" kern="100" baseline="30000" dirty="0">
                <a:ea typeface="Courier New" panose="02070309020205020404" pitchFamily="49" charset="0"/>
                <a:cs typeface="Arial" panose="020B0604020202020204" pitchFamily="34" charset="0"/>
              </a:rPr>
              <a:t>24</a:t>
            </a:r>
            <a:r>
              <a:rPr lang="en-US" kern="100" dirty="0">
                <a:ea typeface="Courier New" panose="02070309020205020404" pitchFamily="49" charset="0"/>
                <a:cs typeface="Arial" panose="020B0604020202020204" pitchFamily="34" charset="0"/>
              </a:rPr>
              <a:t> Therefore, just as the church is subject to Christ, so let the wives be to their own husbands in everything.</a:t>
            </a:r>
            <a:endParaRPr lang="en-US" kern="100" dirty="0">
              <a:ea typeface="Times New Roman" panose="02020603050405020304" pitchFamily="18" charset="0"/>
              <a:cs typeface="Times New Roman" panose="02020603050405020304" pitchFamily="18" charset="0"/>
            </a:endParaRPr>
          </a:p>
          <a:p>
            <a:pPr marL="457200" indent="-457200">
              <a:buFont typeface="+mj-lt"/>
              <a:buAutoNum type="alphaUcPeriod" startAt="2"/>
            </a:pPr>
            <a:r>
              <a:rPr lang="en-US" kern="100" dirty="0">
                <a:ea typeface="Courier New" panose="02070309020205020404" pitchFamily="49" charset="0"/>
                <a:cs typeface="Arial" panose="020B0604020202020204" pitchFamily="34" charset="0"/>
              </a:rPr>
              <a:t>TERRITORY - HEAVEN - Philippians 3:20  For our citizenship is in heaven, from which we also eagerly wait for the Savior, the Lord Jesus Christ,</a:t>
            </a:r>
            <a:endParaRPr lang="en-US" dirty="0"/>
          </a:p>
        </p:txBody>
      </p:sp>
    </p:spTree>
    <p:extLst>
      <p:ext uri="{BB962C8B-B14F-4D97-AF65-F5344CB8AC3E}">
        <p14:creationId xmlns:p14="http://schemas.microsoft.com/office/powerpoint/2010/main" val="57207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6FBE-0D4A-923E-7459-0ECBBA68BC6D}"/>
              </a:ext>
            </a:extLst>
          </p:cNvPr>
          <p:cNvSpPr>
            <a:spLocks noGrp="1"/>
          </p:cNvSpPr>
          <p:nvPr>
            <p:ph type="title"/>
          </p:nvPr>
        </p:nvSpPr>
        <p:spPr/>
        <p:txBody>
          <a:bodyPr>
            <a:normAutofit/>
          </a:bodyPr>
          <a:lstStyle/>
          <a:p>
            <a:pPr marL="0" marR="0">
              <a:lnSpc>
                <a:spcPct val="80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III. THE REQUIREMENTS OF CITIZENSHIP.</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4FB339-4E31-FF65-3834-D3AF373FECED}"/>
              </a:ext>
            </a:extLst>
          </p:cNvPr>
          <p:cNvSpPr>
            <a:spLocks noGrp="1"/>
          </p:cNvSpPr>
          <p:nvPr>
            <p:ph idx="1"/>
          </p:nvPr>
        </p:nvSpPr>
        <p:spPr/>
        <p:txBody>
          <a:bodyPr>
            <a:noAutofit/>
          </a:bodyPr>
          <a:lstStyle/>
          <a:p>
            <a:pPr marL="457200" indent="-457200">
              <a:buFont typeface="+mj-lt"/>
              <a:buAutoNum type="alphaUcPeriod"/>
            </a:pPr>
            <a:r>
              <a:rPr lang="en-US" sz="2700" kern="100" dirty="0">
                <a:ea typeface="Times New Roman" panose="02020603050405020304" pitchFamily="18" charset="0"/>
                <a:cs typeface="Times New Roman" panose="02020603050405020304" pitchFamily="18" charset="0"/>
              </a:rPr>
              <a:t>Enter by a "new birth." </a:t>
            </a:r>
          </a:p>
          <a:p>
            <a:pPr marL="914400" indent="-457200">
              <a:buFont typeface="+mj-lt"/>
              <a:buAutoNum type="arabicPeriod"/>
            </a:pPr>
            <a:r>
              <a:rPr lang="en-US" sz="2700" kern="100" dirty="0">
                <a:ea typeface="Times New Roman" panose="02020603050405020304" pitchFamily="18" charset="0"/>
                <a:cs typeface="Times New Roman" panose="02020603050405020304" pitchFamily="18" charset="0"/>
              </a:rPr>
              <a:t>John 3:3–5  Jesus answered and said to him, “Most assuredly, I say to you, unless one is born again, he cannot see the kingdom of God.” </a:t>
            </a:r>
            <a:r>
              <a:rPr lang="en-US" sz="2700" kern="100" baseline="30000" dirty="0">
                <a:ea typeface="Times New Roman" panose="02020603050405020304" pitchFamily="18" charset="0"/>
                <a:cs typeface="Times New Roman" panose="02020603050405020304" pitchFamily="18" charset="0"/>
              </a:rPr>
              <a:t>4</a:t>
            </a:r>
            <a:r>
              <a:rPr lang="en-US" sz="2700" kern="100" dirty="0">
                <a:ea typeface="Times New Roman" panose="02020603050405020304" pitchFamily="18" charset="0"/>
                <a:cs typeface="Times New Roman" panose="02020603050405020304" pitchFamily="18" charset="0"/>
              </a:rPr>
              <a:t> Nicodemus said to Him, “How can a man be born when he is old? Can he enter a second time into his mother’s womb and be born?” </a:t>
            </a:r>
            <a:r>
              <a:rPr lang="en-US" sz="2700" kern="100" baseline="30000" dirty="0">
                <a:ea typeface="Times New Roman" panose="02020603050405020304" pitchFamily="18" charset="0"/>
                <a:cs typeface="Times New Roman" panose="02020603050405020304" pitchFamily="18" charset="0"/>
              </a:rPr>
              <a:t>5</a:t>
            </a:r>
            <a:r>
              <a:rPr lang="en-US" sz="2700" kern="100" dirty="0">
                <a:ea typeface="Times New Roman" panose="02020603050405020304" pitchFamily="18" charset="0"/>
                <a:cs typeface="Times New Roman" panose="02020603050405020304" pitchFamily="18" charset="0"/>
              </a:rPr>
              <a:t> Jesus answered, “Most assuredly, I say to you, unless one is born of water and the Spirit, he cannot enter the kingdom of God. </a:t>
            </a:r>
          </a:p>
          <a:p>
            <a:pPr marL="914400" indent="-457200">
              <a:buFont typeface="+mj-lt"/>
              <a:buAutoNum type="arabicPeriod"/>
            </a:pPr>
            <a:r>
              <a:rPr lang="en-US" sz="2700" kern="100" dirty="0">
                <a:ea typeface="Times New Roman" panose="02020603050405020304" pitchFamily="18" charset="0"/>
                <a:cs typeface="Times New Roman" panose="02020603050405020304" pitchFamily="18" charset="0"/>
              </a:rPr>
              <a:t>Acts 2:38  Then Peter said to them, “Repent, and let every one of you be baptized in the name of Jesus Christ for the remission of sins; and you shall receive the gift of the Holy Spirit. </a:t>
            </a:r>
          </a:p>
        </p:txBody>
      </p:sp>
    </p:spTree>
    <p:extLst>
      <p:ext uri="{BB962C8B-B14F-4D97-AF65-F5344CB8AC3E}">
        <p14:creationId xmlns:p14="http://schemas.microsoft.com/office/powerpoint/2010/main" val="32889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04C20-4425-3895-B81B-D659EF492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0DCB1-FCBA-9829-86A0-3EAD86A34C93}"/>
              </a:ext>
            </a:extLst>
          </p:cNvPr>
          <p:cNvSpPr>
            <a:spLocks noGrp="1"/>
          </p:cNvSpPr>
          <p:nvPr>
            <p:ph type="title"/>
          </p:nvPr>
        </p:nvSpPr>
        <p:spPr/>
        <p:txBody>
          <a:bodyPr>
            <a:normAutofit/>
          </a:bodyPr>
          <a:lstStyle/>
          <a:p>
            <a:pPr marL="0" marR="0">
              <a:lnSpc>
                <a:spcPct val="80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III. THE REQUIREMENTS OF CITIZENSHIP.</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6FDA9F-AC9D-0A09-E3AB-ABF0EF9A4BA1}"/>
              </a:ext>
            </a:extLst>
          </p:cNvPr>
          <p:cNvSpPr>
            <a:spLocks noGrp="1"/>
          </p:cNvSpPr>
          <p:nvPr>
            <p:ph idx="1"/>
          </p:nvPr>
        </p:nvSpPr>
        <p:spPr/>
        <p:txBody>
          <a:bodyPr>
            <a:normAutofit/>
          </a:bodyPr>
          <a:lstStyle/>
          <a:p>
            <a:pPr marL="457200" indent="-457200">
              <a:buFont typeface="+mj-lt"/>
              <a:buAutoNum type="alphaUcPeriod" startAt="2"/>
            </a:pPr>
            <a:r>
              <a:rPr lang="en-US" kern="100" dirty="0">
                <a:ea typeface="Times New Roman" panose="02020603050405020304" pitchFamily="18" charset="0"/>
                <a:cs typeface="Times New Roman" panose="02020603050405020304" pitchFamily="18" charset="0"/>
              </a:rPr>
              <a:t>Must do God's will  </a:t>
            </a:r>
          </a:p>
          <a:p>
            <a:pPr marL="914400" indent="-457200">
              <a:buFont typeface="+mj-lt"/>
              <a:buAutoNum type="arabicPeriod"/>
            </a:pPr>
            <a:r>
              <a:rPr lang="en-US" kern="100" dirty="0">
                <a:ea typeface="Times New Roman" panose="02020603050405020304" pitchFamily="18" charset="0"/>
                <a:cs typeface="Times New Roman" panose="02020603050405020304" pitchFamily="18" charset="0"/>
              </a:rPr>
              <a:t>Matthew 7:21  “Not everyone who says to Me, ‘Lord, Lord,’ shall enter the kingdom of heaven, but he who does the will of My Father in heaven. </a:t>
            </a:r>
          </a:p>
          <a:p>
            <a:pPr marL="914400" indent="-457200">
              <a:buFont typeface="+mj-lt"/>
              <a:buAutoNum type="arabicPeriod"/>
            </a:pPr>
            <a:r>
              <a:rPr lang="en-US" kern="100" dirty="0">
                <a:ea typeface="Times New Roman" panose="02020603050405020304" pitchFamily="18" charset="0"/>
                <a:cs typeface="Times New Roman" panose="02020603050405020304" pitchFamily="18" charset="0"/>
              </a:rPr>
              <a:t>Colossians 1:2  To the saints and faithful brethren in Christ </a:t>
            </a:r>
            <a:r>
              <a:rPr lang="en-US" i="1" kern="100" dirty="0">
                <a:ea typeface="Times New Roman" panose="02020603050405020304" pitchFamily="18" charset="0"/>
                <a:cs typeface="Times New Roman" panose="02020603050405020304" pitchFamily="18" charset="0"/>
              </a:rPr>
              <a:t>who are</a:t>
            </a:r>
            <a:r>
              <a:rPr lang="en-US" kern="100" dirty="0">
                <a:ea typeface="Times New Roman" panose="02020603050405020304" pitchFamily="18" charset="0"/>
                <a:cs typeface="Times New Roman" panose="02020603050405020304" pitchFamily="18" charset="0"/>
              </a:rPr>
              <a:t> in Colosse: Grace to you and peace from God our Father and the Lord Jesus Christ. </a:t>
            </a:r>
          </a:p>
          <a:p>
            <a:pPr marL="914400" indent="-457200">
              <a:buFont typeface="+mj-lt"/>
              <a:buAutoNum type="arabicPeriod"/>
            </a:pPr>
            <a:r>
              <a:rPr lang="en-US" kern="100" dirty="0">
                <a:ea typeface="Times New Roman" panose="02020603050405020304" pitchFamily="18" charset="0"/>
                <a:cs typeface="Times New Roman" panose="02020603050405020304" pitchFamily="18" charset="0"/>
              </a:rPr>
              <a:t>Hebrews 5:9  And having been perfected, He became the author of eternal salvation to all who obey Him, </a:t>
            </a:r>
          </a:p>
        </p:txBody>
      </p:sp>
    </p:spTree>
    <p:extLst>
      <p:ext uri="{BB962C8B-B14F-4D97-AF65-F5344CB8AC3E}">
        <p14:creationId xmlns:p14="http://schemas.microsoft.com/office/powerpoint/2010/main" val="421744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1002B-A8D6-2451-5005-4813AF2DA0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DC7C4-89B2-5EF8-BCB6-41B75B417082}"/>
              </a:ext>
            </a:extLst>
          </p:cNvPr>
          <p:cNvSpPr>
            <a:spLocks noGrp="1"/>
          </p:cNvSpPr>
          <p:nvPr>
            <p:ph type="title"/>
          </p:nvPr>
        </p:nvSpPr>
        <p:spPr/>
        <p:txBody>
          <a:bodyPr>
            <a:normAutofit/>
          </a:bodyPr>
          <a:lstStyle/>
          <a:p>
            <a:pPr marL="0" marR="0">
              <a:lnSpc>
                <a:spcPct val="80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III. THE REQUIREMENTS OF CITIZENSHIP.</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FC35796-1D90-B687-E4B1-7606E41B699F}"/>
              </a:ext>
            </a:extLst>
          </p:cNvPr>
          <p:cNvSpPr>
            <a:spLocks noGrp="1"/>
          </p:cNvSpPr>
          <p:nvPr>
            <p:ph idx="1"/>
          </p:nvPr>
        </p:nvSpPr>
        <p:spPr>
          <a:xfrm>
            <a:off x="157655" y="1325563"/>
            <a:ext cx="8986345" cy="5574477"/>
          </a:xfrm>
        </p:spPr>
        <p:txBody>
          <a:bodyPr>
            <a:normAutofit lnSpcReduction="10000"/>
          </a:bodyPr>
          <a:lstStyle/>
          <a:p>
            <a:pPr marL="457200" indent="-457200">
              <a:lnSpc>
                <a:spcPct val="95000"/>
              </a:lnSpc>
              <a:buNone/>
            </a:pPr>
            <a:r>
              <a:rPr lang="en-US" kern="100" dirty="0">
                <a:ea typeface="Times New Roman" panose="02020603050405020304" pitchFamily="18" charset="0"/>
                <a:cs typeface="Times New Roman" panose="02020603050405020304" pitchFamily="18" charset="0"/>
              </a:rPr>
              <a:t>C. Greatness in kingdom seen in humble service </a:t>
            </a:r>
          </a:p>
          <a:p>
            <a:pPr marL="971550" indent="-514350">
              <a:lnSpc>
                <a:spcPct val="95000"/>
              </a:lnSpc>
              <a:buFont typeface="+mj-lt"/>
              <a:buAutoNum type="arabicPeriod"/>
            </a:pPr>
            <a:r>
              <a:rPr lang="en-US" kern="100" dirty="0">
                <a:ea typeface="Times New Roman" panose="02020603050405020304" pitchFamily="18" charset="0"/>
                <a:cs typeface="Times New Roman" panose="02020603050405020304" pitchFamily="18" charset="0"/>
              </a:rPr>
              <a:t>Matthew 18:3  and said, “Assuredly, I say to you, unless you are converted and become as little children, you will by no means enter the kingdom of heaven. </a:t>
            </a:r>
          </a:p>
          <a:p>
            <a:pPr marL="971550" indent="-514350">
              <a:lnSpc>
                <a:spcPct val="95000"/>
              </a:lnSpc>
              <a:buFont typeface="+mj-lt"/>
              <a:buAutoNum type="arabicPeriod"/>
            </a:pPr>
            <a:r>
              <a:rPr lang="en-US" kern="100" dirty="0">
                <a:ea typeface="Times New Roman" panose="02020603050405020304" pitchFamily="18" charset="0"/>
                <a:cs typeface="Times New Roman" panose="02020603050405020304" pitchFamily="18" charset="0"/>
              </a:rPr>
              <a:t>Matthew 18:2–3  Then Jesus called a little child to Him, set him in the midst of them, </a:t>
            </a:r>
            <a:r>
              <a:rPr lang="en-US" kern="100" baseline="30000" dirty="0">
                <a:ea typeface="Times New Roman" panose="02020603050405020304" pitchFamily="18" charset="0"/>
                <a:cs typeface="Times New Roman" panose="02020603050405020304" pitchFamily="18" charset="0"/>
              </a:rPr>
              <a:t>3</a:t>
            </a:r>
            <a:r>
              <a:rPr lang="en-US" kern="100" dirty="0">
                <a:ea typeface="Times New Roman" panose="02020603050405020304" pitchFamily="18" charset="0"/>
                <a:cs typeface="Times New Roman" panose="02020603050405020304" pitchFamily="18" charset="0"/>
              </a:rPr>
              <a:t> and said, “Assuredly, I say to you, unless you are converted and become as little children, you will by no means enter the kingdom of heaven.</a:t>
            </a:r>
          </a:p>
        </p:txBody>
      </p:sp>
    </p:spTree>
    <p:extLst>
      <p:ext uri="{BB962C8B-B14F-4D97-AF65-F5344CB8AC3E}">
        <p14:creationId xmlns:p14="http://schemas.microsoft.com/office/powerpoint/2010/main" val="19272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3D006-B4C0-E361-B011-644406D16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3321A-7AD3-D300-64EB-28CBDA524A29}"/>
              </a:ext>
            </a:extLst>
          </p:cNvPr>
          <p:cNvSpPr>
            <a:spLocks noGrp="1"/>
          </p:cNvSpPr>
          <p:nvPr>
            <p:ph type="title"/>
          </p:nvPr>
        </p:nvSpPr>
        <p:spPr/>
        <p:txBody>
          <a:bodyPr>
            <a:normAutofit/>
          </a:bodyPr>
          <a:lstStyle/>
          <a:p>
            <a:pPr marL="0" marR="0">
              <a:lnSpc>
                <a:spcPct val="80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III. THE REQUIREMENTS OF CITIZENSHIP.</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A53053-4DE7-CBA9-0299-977F235F137B}"/>
              </a:ext>
            </a:extLst>
          </p:cNvPr>
          <p:cNvSpPr>
            <a:spLocks noGrp="1"/>
          </p:cNvSpPr>
          <p:nvPr>
            <p:ph idx="1"/>
          </p:nvPr>
        </p:nvSpPr>
        <p:spPr/>
        <p:txBody>
          <a:bodyPr>
            <a:normAutofit/>
          </a:bodyPr>
          <a:lstStyle/>
          <a:p>
            <a:pPr marL="457200" indent="-457200">
              <a:buNone/>
            </a:pPr>
            <a:r>
              <a:rPr lang="en-US" kern="100" dirty="0">
                <a:ea typeface="Times New Roman" panose="02020603050405020304" pitchFamily="18" charset="0"/>
                <a:cs typeface="Times New Roman" panose="02020603050405020304" pitchFamily="18" charset="0"/>
              </a:rPr>
              <a:t>D.  Must seek it above worldly interest</a:t>
            </a:r>
          </a:p>
          <a:p>
            <a:pPr marL="914400" marR="0" lvl="0" indent="-444500">
              <a:buFont typeface="+mj-lt"/>
              <a:buAutoNum type="arabicPeriod"/>
            </a:pPr>
            <a:r>
              <a:rPr lang="en-US" kern="100" dirty="0">
                <a:ea typeface="Times New Roman" panose="02020603050405020304" pitchFamily="18" charset="0"/>
                <a:cs typeface="Times New Roman" panose="02020603050405020304" pitchFamily="18" charset="0"/>
              </a:rPr>
              <a:t>Matthew 6:33  But seek first the kingdom of God and His righteousness, and all these things shall be added to you. </a:t>
            </a:r>
          </a:p>
          <a:p>
            <a:pPr marL="914400" marR="0" lvl="0" indent="-444500">
              <a:buFont typeface="+mj-lt"/>
              <a:buAutoNum type="arabicPeriod"/>
            </a:pPr>
            <a:r>
              <a:rPr lang="en-US" kern="100" dirty="0">
                <a:ea typeface="Times New Roman" panose="02020603050405020304" pitchFamily="18" charset="0"/>
                <a:cs typeface="Times New Roman" panose="02020603050405020304" pitchFamily="18" charset="0"/>
              </a:rPr>
              <a:t>Matthew 19:24  And again I say to you, it is easier for a camel to go through the eye of a needle than for a rich man to enter the kingdom of God.”</a:t>
            </a:r>
          </a:p>
          <a:p>
            <a:pPr marL="914400" marR="0" lvl="0" indent="-444500">
              <a:buFont typeface="+mj-lt"/>
              <a:buAutoNum type="arabicPeriod"/>
            </a:pPr>
            <a:r>
              <a:rPr lang="en-US" kern="100" dirty="0">
                <a:ea typeface="Times New Roman" panose="02020603050405020304" pitchFamily="18" charset="0"/>
                <a:cs typeface="Times New Roman" panose="02020603050405020304" pitchFamily="18" charset="0"/>
              </a:rPr>
              <a:t>Romans 14:17  for the kingdom of God is not eating and drinking, but righteousness and peace and joy in the Holy Spirit. </a:t>
            </a:r>
          </a:p>
        </p:txBody>
      </p:sp>
    </p:spTree>
    <p:extLst>
      <p:ext uri="{BB962C8B-B14F-4D97-AF65-F5344CB8AC3E}">
        <p14:creationId xmlns:p14="http://schemas.microsoft.com/office/powerpoint/2010/main" val="126970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C089C-6F11-2398-C132-3483C13BA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E6051-16DE-5C61-9495-112EB150CD2C}"/>
              </a:ext>
            </a:extLst>
          </p:cNvPr>
          <p:cNvSpPr>
            <a:spLocks noGrp="1"/>
          </p:cNvSpPr>
          <p:nvPr>
            <p:ph type="title"/>
          </p:nvPr>
        </p:nvSpPr>
        <p:spPr/>
        <p:txBody>
          <a:bodyPr>
            <a:normAutofit/>
          </a:bodyPr>
          <a:lstStyle/>
          <a:p>
            <a:pPr marL="0" marR="0">
              <a:lnSpc>
                <a:spcPct val="80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III. THE REQUIREMENTS OF CITIZENSHIP.</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392E5D7-11B8-2E80-55A0-6BFB75FB06B9}"/>
              </a:ext>
            </a:extLst>
          </p:cNvPr>
          <p:cNvSpPr>
            <a:spLocks noGrp="1"/>
          </p:cNvSpPr>
          <p:nvPr>
            <p:ph idx="1"/>
          </p:nvPr>
        </p:nvSpPr>
        <p:spPr>
          <a:xfrm>
            <a:off x="157655" y="1325563"/>
            <a:ext cx="8986345" cy="5574477"/>
          </a:xfrm>
        </p:spPr>
        <p:txBody>
          <a:bodyPr>
            <a:noAutofit/>
          </a:bodyPr>
          <a:lstStyle/>
          <a:p>
            <a:pPr marL="0" marR="0" lvl="0" indent="0">
              <a:lnSpc>
                <a:spcPct val="85000"/>
              </a:lnSpc>
              <a:buNone/>
            </a:pPr>
            <a:r>
              <a:rPr lang="en-US" sz="2800" kern="100" dirty="0">
                <a:ea typeface="Times New Roman" panose="02020603050405020304" pitchFamily="18" charset="0"/>
                <a:cs typeface="Times New Roman" panose="02020603050405020304" pitchFamily="18" charset="0"/>
              </a:rPr>
              <a:t>E.  Must sacrifice for it </a:t>
            </a:r>
          </a:p>
          <a:p>
            <a:pPr marL="914400" lvl="1" indent="-457200">
              <a:lnSpc>
                <a:spcPct val="85000"/>
              </a:lnSpc>
              <a:buFont typeface="+mj-lt"/>
              <a:buAutoNum type="arabicPeriod"/>
            </a:pPr>
            <a:r>
              <a:rPr lang="en-US" sz="2800" kern="100" dirty="0">
                <a:ea typeface="Times New Roman" panose="02020603050405020304" pitchFamily="18" charset="0"/>
                <a:cs typeface="Times New Roman" panose="02020603050405020304" pitchFamily="18" charset="0"/>
              </a:rPr>
              <a:t>Matthew 13:44–46  “Again, the kingdom of heaven is like treasure hidden in a field, which a man found and hid; and for joy over it he goes and sells all that he has and buys that field. </a:t>
            </a:r>
            <a:r>
              <a:rPr lang="en-US" sz="2800" kern="100" baseline="30000" dirty="0">
                <a:ea typeface="Times New Roman" panose="02020603050405020304" pitchFamily="18" charset="0"/>
                <a:cs typeface="Times New Roman" panose="02020603050405020304" pitchFamily="18" charset="0"/>
              </a:rPr>
              <a:t>45</a:t>
            </a:r>
            <a:r>
              <a:rPr lang="en-US" sz="2800" kern="100" dirty="0">
                <a:ea typeface="Times New Roman" panose="02020603050405020304" pitchFamily="18" charset="0"/>
                <a:cs typeface="Times New Roman" panose="02020603050405020304" pitchFamily="18" charset="0"/>
              </a:rPr>
              <a:t> “Again, the kingdom of heaven is like a merchant seeking beautiful pearls, </a:t>
            </a:r>
            <a:r>
              <a:rPr lang="en-US" sz="2800" kern="100" baseline="30000" dirty="0">
                <a:ea typeface="Times New Roman" panose="02020603050405020304" pitchFamily="18" charset="0"/>
                <a:cs typeface="Times New Roman" panose="02020603050405020304" pitchFamily="18" charset="0"/>
              </a:rPr>
              <a:t>46</a:t>
            </a:r>
            <a:r>
              <a:rPr lang="en-US" sz="2800" kern="100" dirty="0">
                <a:ea typeface="Times New Roman" panose="02020603050405020304" pitchFamily="18" charset="0"/>
                <a:cs typeface="Times New Roman" panose="02020603050405020304" pitchFamily="18" charset="0"/>
              </a:rPr>
              <a:t> who, when he had found one pearl of great price, went and sold all that he had and bought it.</a:t>
            </a:r>
          </a:p>
          <a:p>
            <a:pPr marL="914400" lvl="1" indent="-457200">
              <a:lnSpc>
                <a:spcPct val="85000"/>
              </a:lnSpc>
              <a:buFont typeface="+mj-lt"/>
              <a:buAutoNum type="arabicPeriod"/>
            </a:pPr>
            <a:r>
              <a:rPr lang="en-US" sz="2800" kern="100" dirty="0">
                <a:ea typeface="Times New Roman" panose="02020603050405020304" pitchFamily="18" charset="0"/>
                <a:cs typeface="Times New Roman" panose="02020603050405020304" pitchFamily="18" charset="0"/>
              </a:rPr>
              <a:t>Mark 9:47–48  And if your eye causes you to sin, pluck it out. It is better for you to enter the kingdom of God with one eye, rather than having two eyes, to be cast into hell fire—</a:t>
            </a:r>
            <a:r>
              <a:rPr lang="en-US" sz="2800" kern="100" baseline="30000" dirty="0">
                <a:ea typeface="Times New Roman" panose="02020603050405020304" pitchFamily="18" charset="0"/>
                <a:cs typeface="Times New Roman" panose="02020603050405020304" pitchFamily="18" charset="0"/>
              </a:rPr>
              <a:t>48</a:t>
            </a:r>
            <a:r>
              <a:rPr lang="en-US" sz="2800" kern="100" dirty="0">
                <a:ea typeface="Times New Roman" panose="02020603050405020304" pitchFamily="18" charset="0"/>
                <a:cs typeface="Times New Roman" panose="02020603050405020304" pitchFamily="18" charset="0"/>
              </a:rPr>
              <a:t> where ‘Their worm does not die And the fire is not quenched.’</a:t>
            </a:r>
            <a:endParaRPr lang="en-US" sz="2800" dirty="0"/>
          </a:p>
        </p:txBody>
      </p:sp>
    </p:spTree>
    <p:extLst>
      <p:ext uri="{BB962C8B-B14F-4D97-AF65-F5344CB8AC3E}">
        <p14:creationId xmlns:p14="http://schemas.microsoft.com/office/powerpoint/2010/main" val="322236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27C3-B034-9EB0-7EF2-C2883C1EF473}"/>
              </a:ext>
            </a:extLst>
          </p:cNvPr>
          <p:cNvSpPr>
            <a:spLocks noGrp="1"/>
          </p:cNvSpPr>
          <p:nvPr>
            <p:ph type="title"/>
          </p:nvPr>
        </p:nvSpPr>
        <p:spPr>
          <a:xfrm>
            <a:off x="0" y="1"/>
            <a:ext cx="9144000" cy="1016000"/>
          </a:xfrm>
        </p:spPr>
        <p:txBody>
          <a:bodyPr>
            <a:normAutofit fontScale="90000"/>
          </a:bodyPr>
          <a:lstStyle/>
          <a:p>
            <a:pPr marL="0" marR="0">
              <a:lnSpc>
                <a:spcPct val="95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IV. THE REWARDS OF CITIZENSHIP.</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DC5107-3E9E-B772-BB7F-A4630E9E3DC3}"/>
              </a:ext>
            </a:extLst>
          </p:cNvPr>
          <p:cNvSpPr>
            <a:spLocks noGrp="1"/>
          </p:cNvSpPr>
          <p:nvPr>
            <p:ph idx="1"/>
          </p:nvPr>
        </p:nvSpPr>
        <p:spPr>
          <a:xfrm>
            <a:off x="157655" y="1016001"/>
            <a:ext cx="8986345" cy="5884039"/>
          </a:xfrm>
        </p:spPr>
        <p:txBody>
          <a:bodyPr>
            <a:normAutofit fontScale="25000" lnSpcReduction="20000"/>
          </a:bodyPr>
          <a:lstStyle/>
          <a:p>
            <a:pPr marL="457200" indent="-457200">
              <a:lnSpc>
                <a:spcPct val="110000"/>
              </a:lnSpc>
              <a:buFont typeface="+mj-lt"/>
              <a:buAutoNum type="alphaUcPeriod"/>
            </a:pPr>
            <a:r>
              <a:rPr lang="en-US" sz="11200" kern="100" dirty="0">
                <a:ea typeface="Times New Roman" panose="02020603050405020304" pitchFamily="18" charset="0"/>
                <a:cs typeface="Times New Roman" panose="02020603050405020304" pitchFamily="18" charset="0"/>
              </a:rPr>
              <a:t>Fellowship with Christ </a:t>
            </a:r>
          </a:p>
          <a:p>
            <a:pPr marL="914400" lvl="1" indent="-457200">
              <a:lnSpc>
                <a:spcPct val="110000"/>
              </a:lnSpc>
              <a:buFont typeface="+mj-lt"/>
              <a:buAutoNum type="arabicPeriod"/>
            </a:pPr>
            <a:r>
              <a:rPr lang="en-US" sz="11200" kern="100" dirty="0">
                <a:ea typeface="Times New Roman" panose="02020603050405020304" pitchFamily="18" charset="0"/>
                <a:cs typeface="Times New Roman" panose="02020603050405020304" pitchFamily="18" charset="0"/>
              </a:rPr>
              <a:t>Matthew 26:29  But I say to you, I will not drink of this fruit of the vine from now on until that day when I drink it new with you in My Father’s kingdom.” </a:t>
            </a:r>
          </a:p>
          <a:p>
            <a:pPr marL="914400" lvl="1" indent="-457200">
              <a:lnSpc>
                <a:spcPct val="110000"/>
              </a:lnSpc>
              <a:buFont typeface="+mj-lt"/>
              <a:buAutoNum type="arabicPeriod"/>
            </a:pPr>
            <a:r>
              <a:rPr lang="en-US" sz="11200" kern="100" dirty="0">
                <a:ea typeface="Times New Roman" panose="02020603050405020304" pitchFamily="18" charset="0"/>
                <a:cs typeface="Times New Roman" panose="02020603050405020304" pitchFamily="18" charset="0"/>
              </a:rPr>
              <a:t>Matthew 18:20  For where two or three are gathered together in My name, I am there in the midst of them.”</a:t>
            </a:r>
          </a:p>
          <a:p>
            <a:pPr marL="457200" indent="-457200">
              <a:lnSpc>
                <a:spcPct val="110000"/>
              </a:lnSpc>
              <a:buNone/>
            </a:pPr>
            <a:r>
              <a:rPr lang="en-US" sz="11200" kern="100" dirty="0">
                <a:ea typeface="Times New Roman" panose="02020603050405020304" pitchFamily="18" charset="0"/>
                <a:cs typeface="Times New Roman" panose="02020603050405020304" pitchFamily="18" charset="0"/>
              </a:rPr>
              <a:t>B.  The final picture on judgment day</a:t>
            </a:r>
          </a:p>
          <a:p>
            <a:pPr marL="800100" lvl="1" indent="-342900">
              <a:lnSpc>
                <a:spcPct val="110000"/>
              </a:lnSpc>
              <a:buFont typeface="+mj-lt"/>
              <a:buAutoNum type="arabicPeriod"/>
            </a:pPr>
            <a:r>
              <a:rPr lang="en-US" sz="11200" kern="100" dirty="0">
                <a:ea typeface="Times New Roman" panose="02020603050405020304" pitchFamily="18" charset="0"/>
                <a:cs typeface="Times New Roman" panose="02020603050405020304" pitchFamily="18" charset="0"/>
              </a:rPr>
              <a:t>Matthew 13:36–43  Then Jesus sent the multitude away and went into the house. And His disciples came to Him, saying, “Explain to us the parable of the tares of the field.” </a:t>
            </a:r>
            <a:r>
              <a:rPr lang="en-US" sz="11200" kern="100" baseline="30000" dirty="0">
                <a:ea typeface="Times New Roman" panose="02020603050405020304" pitchFamily="18" charset="0"/>
                <a:cs typeface="Times New Roman" panose="02020603050405020304" pitchFamily="18" charset="0"/>
              </a:rPr>
              <a:t>37</a:t>
            </a:r>
            <a:r>
              <a:rPr lang="en-US" sz="11200" kern="100" dirty="0">
                <a:ea typeface="Times New Roman" panose="02020603050405020304" pitchFamily="18" charset="0"/>
                <a:cs typeface="Times New Roman" panose="02020603050405020304" pitchFamily="18" charset="0"/>
              </a:rPr>
              <a:t> He answered and said to them: “He who sows the good seed is the Son of Man. &gt;&gt;&gt;</a:t>
            </a:r>
            <a:endParaRPr lang="en-US" dirty="0"/>
          </a:p>
        </p:txBody>
      </p:sp>
    </p:spTree>
    <p:extLst>
      <p:ext uri="{BB962C8B-B14F-4D97-AF65-F5344CB8AC3E}">
        <p14:creationId xmlns:p14="http://schemas.microsoft.com/office/powerpoint/2010/main" val="141047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1C53A-A9D2-78F7-73E0-083DDF26D1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96761-359B-7F15-2756-AB91EF77E202}"/>
              </a:ext>
            </a:extLst>
          </p:cNvPr>
          <p:cNvSpPr>
            <a:spLocks noGrp="1"/>
          </p:cNvSpPr>
          <p:nvPr>
            <p:ph type="title"/>
          </p:nvPr>
        </p:nvSpPr>
        <p:spPr>
          <a:xfrm>
            <a:off x="0" y="1"/>
            <a:ext cx="9144000" cy="1016000"/>
          </a:xfrm>
        </p:spPr>
        <p:txBody>
          <a:bodyPr>
            <a:normAutofit fontScale="90000"/>
          </a:bodyPr>
          <a:lstStyle/>
          <a:p>
            <a:pPr marL="0" marR="0">
              <a:lnSpc>
                <a:spcPct val="95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IV. THE REWARDS OF CITIZENSHIP.</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7614A3-EB2C-4487-1833-2431521B952F}"/>
              </a:ext>
            </a:extLst>
          </p:cNvPr>
          <p:cNvSpPr>
            <a:spLocks noGrp="1"/>
          </p:cNvSpPr>
          <p:nvPr>
            <p:ph idx="1"/>
          </p:nvPr>
        </p:nvSpPr>
        <p:spPr>
          <a:xfrm>
            <a:off x="157655" y="1016001"/>
            <a:ext cx="8986345" cy="5884039"/>
          </a:xfrm>
        </p:spPr>
        <p:txBody>
          <a:bodyPr>
            <a:normAutofit fontScale="25000" lnSpcReduction="20000"/>
          </a:bodyPr>
          <a:lstStyle/>
          <a:p>
            <a:pPr marL="457200" indent="0">
              <a:lnSpc>
                <a:spcPct val="110000"/>
              </a:lnSpc>
              <a:buNone/>
            </a:pPr>
            <a:r>
              <a:rPr lang="en-US" sz="11200" kern="100" baseline="30000" dirty="0">
                <a:ea typeface="Times New Roman" panose="02020603050405020304" pitchFamily="18" charset="0"/>
                <a:cs typeface="Times New Roman" panose="02020603050405020304" pitchFamily="18" charset="0"/>
              </a:rPr>
              <a:t>38</a:t>
            </a:r>
            <a:r>
              <a:rPr lang="en-US" sz="11200" kern="100" dirty="0">
                <a:ea typeface="Times New Roman" panose="02020603050405020304" pitchFamily="18" charset="0"/>
                <a:cs typeface="Times New Roman" panose="02020603050405020304" pitchFamily="18" charset="0"/>
              </a:rPr>
              <a:t> The field is the world, the good seeds are the sons of the kingdom, but the tares are the sons of the wicked </a:t>
            </a:r>
            <a:r>
              <a:rPr lang="en-US" sz="11200" i="1" kern="100" dirty="0">
                <a:ea typeface="Times New Roman" panose="02020603050405020304" pitchFamily="18" charset="0"/>
                <a:cs typeface="Times New Roman" panose="02020603050405020304" pitchFamily="18" charset="0"/>
              </a:rPr>
              <a:t>one</a:t>
            </a:r>
            <a:r>
              <a:rPr lang="en-US" sz="11200" kern="100" dirty="0">
                <a:ea typeface="Times New Roman" panose="02020603050405020304" pitchFamily="18" charset="0"/>
                <a:cs typeface="Times New Roman" panose="02020603050405020304" pitchFamily="18" charset="0"/>
              </a:rPr>
              <a:t>. </a:t>
            </a:r>
            <a:r>
              <a:rPr lang="en-US" sz="11200" kern="100" baseline="30000" dirty="0">
                <a:ea typeface="Times New Roman" panose="02020603050405020304" pitchFamily="18" charset="0"/>
                <a:cs typeface="Times New Roman" panose="02020603050405020304" pitchFamily="18" charset="0"/>
              </a:rPr>
              <a:t>39</a:t>
            </a:r>
            <a:r>
              <a:rPr lang="en-US" sz="11200" kern="100" dirty="0">
                <a:ea typeface="Times New Roman" panose="02020603050405020304" pitchFamily="18" charset="0"/>
                <a:cs typeface="Times New Roman" panose="02020603050405020304" pitchFamily="18" charset="0"/>
              </a:rPr>
              <a:t> The enemy who sowed them is the devil, the harvest is the end of the age, and the reapers are the angels. </a:t>
            </a:r>
            <a:r>
              <a:rPr lang="en-US" sz="11200" kern="100" baseline="30000" dirty="0">
                <a:ea typeface="Times New Roman" panose="02020603050405020304" pitchFamily="18" charset="0"/>
                <a:cs typeface="Times New Roman" panose="02020603050405020304" pitchFamily="18" charset="0"/>
              </a:rPr>
              <a:t>40</a:t>
            </a:r>
            <a:r>
              <a:rPr lang="en-US" sz="11200" kern="100" dirty="0">
                <a:ea typeface="Times New Roman" panose="02020603050405020304" pitchFamily="18" charset="0"/>
                <a:cs typeface="Times New Roman" panose="02020603050405020304" pitchFamily="18" charset="0"/>
              </a:rPr>
              <a:t> Therefore as the tares are gathered and burned in the fire, so it will be at the end of this age. </a:t>
            </a:r>
            <a:r>
              <a:rPr lang="en-US" sz="11200" kern="100" baseline="30000" dirty="0">
                <a:ea typeface="Times New Roman" panose="02020603050405020304" pitchFamily="18" charset="0"/>
                <a:cs typeface="Times New Roman" panose="02020603050405020304" pitchFamily="18" charset="0"/>
              </a:rPr>
              <a:t>41</a:t>
            </a:r>
            <a:r>
              <a:rPr lang="en-US" sz="11200" kern="100" dirty="0">
                <a:ea typeface="Times New Roman" panose="02020603050405020304" pitchFamily="18" charset="0"/>
                <a:cs typeface="Times New Roman" panose="02020603050405020304" pitchFamily="18" charset="0"/>
              </a:rPr>
              <a:t> The Son of Man will send out His angels, and they will gather out of His kingdom all things that offend, and those who practice lawlessness, </a:t>
            </a:r>
            <a:r>
              <a:rPr lang="en-US" sz="11200" kern="100" baseline="30000" dirty="0">
                <a:ea typeface="Times New Roman" panose="02020603050405020304" pitchFamily="18" charset="0"/>
                <a:cs typeface="Times New Roman" panose="02020603050405020304" pitchFamily="18" charset="0"/>
              </a:rPr>
              <a:t>42</a:t>
            </a:r>
            <a:r>
              <a:rPr lang="en-US" sz="11200" kern="100" dirty="0">
                <a:ea typeface="Times New Roman" panose="02020603050405020304" pitchFamily="18" charset="0"/>
                <a:cs typeface="Times New Roman" panose="02020603050405020304" pitchFamily="18" charset="0"/>
              </a:rPr>
              <a:t> and will cast them into the furnace of fire. There will be wailing and gnashing of teeth. </a:t>
            </a:r>
            <a:r>
              <a:rPr lang="en-US" sz="11200" kern="100" baseline="30000" dirty="0">
                <a:ea typeface="Times New Roman" panose="02020603050405020304" pitchFamily="18" charset="0"/>
                <a:cs typeface="Times New Roman" panose="02020603050405020304" pitchFamily="18" charset="0"/>
              </a:rPr>
              <a:t>43</a:t>
            </a:r>
            <a:r>
              <a:rPr lang="en-US" sz="11200" kern="100" dirty="0">
                <a:ea typeface="Times New Roman" panose="02020603050405020304" pitchFamily="18" charset="0"/>
                <a:cs typeface="Times New Roman" panose="02020603050405020304" pitchFamily="18" charset="0"/>
              </a:rPr>
              <a:t> Then the righteous will shine forth as the sun in the kingdom of their Father. He who has ears to hear, let him hear! </a:t>
            </a:r>
            <a:endParaRPr lang="en-US" dirty="0"/>
          </a:p>
        </p:txBody>
      </p:sp>
    </p:spTree>
    <p:extLst>
      <p:ext uri="{BB962C8B-B14F-4D97-AF65-F5344CB8AC3E}">
        <p14:creationId xmlns:p14="http://schemas.microsoft.com/office/powerpoint/2010/main" val="3286206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0249E-E5AA-781B-5019-BD8DB4532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9C482-C329-01FD-B689-0B30E3C19DC3}"/>
              </a:ext>
            </a:extLst>
          </p:cNvPr>
          <p:cNvSpPr>
            <a:spLocks noGrp="1"/>
          </p:cNvSpPr>
          <p:nvPr>
            <p:ph type="title"/>
          </p:nvPr>
        </p:nvSpPr>
        <p:spPr>
          <a:xfrm>
            <a:off x="0" y="1"/>
            <a:ext cx="9144000" cy="1016000"/>
          </a:xfrm>
        </p:spPr>
        <p:txBody>
          <a:bodyPr>
            <a:normAutofit fontScale="90000"/>
          </a:bodyPr>
          <a:lstStyle/>
          <a:p>
            <a:pPr marL="0" marR="0">
              <a:lnSpc>
                <a:spcPct val="95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IV. THE REWARDS OF CITIZENSHIP.</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3B8702-0556-C7B4-5A0E-888CE31A9E6F}"/>
              </a:ext>
            </a:extLst>
          </p:cNvPr>
          <p:cNvSpPr>
            <a:spLocks noGrp="1"/>
          </p:cNvSpPr>
          <p:nvPr>
            <p:ph idx="1"/>
          </p:nvPr>
        </p:nvSpPr>
        <p:spPr>
          <a:xfrm>
            <a:off x="157655" y="1016001"/>
            <a:ext cx="8986345" cy="5884039"/>
          </a:xfrm>
        </p:spPr>
        <p:txBody>
          <a:bodyPr>
            <a:noAutofit/>
          </a:bodyPr>
          <a:lstStyle/>
          <a:p>
            <a:pPr marL="914400" lvl="1" indent="-457200">
              <a:lnSpc>
                <a:spcPct val="85000"/>
              </a:lnSpc>
              <a:buNone/>
            </a:pPr>
            <a:r>
              <a:rPr lang="en-US" sz="2900" kern="100" dirty="0">
                <a:ea typeface="Times New Roman" panose="02020603050405020304" pitchFamily="18" charset="0"/>
                <a:cs typeface="Times New Roman" panose="02020603050405020304" pitchFamily="18" charset="0"/>
              </a:rPr>
              <a:t>2. Matthew 25:31–40  “When the Son of Man comes in His glory, and all the holy angels with Him, then He will sit on the throne of His glory. </a:t>
            </a:r>
            <a:r>
              <a:rPr lang="en-US" sz="2900" kern="100" baseline="30000" dirty="0">
                <a:ea typeface="Times New Roman" panose="02020603050405020304" pitchFamily="18" charset="0"/>
                <a:cs typeface="Times New Roman" panose="02020603050405020304" pitchFamily="18" charset="0"/>
              </a:rPr>
              <a:t>32</a:t>
            </a:r>
            <a:r>
              <a:rPr lang="en-US" sz="2900" kern="100" dirty="0">
                <a:ea typeface="Times New Roman" panose="02020603050405020304" pitchFamily="18" charset="0"/>
                <a:cs typeface="Times New Roman" panose="02020603050405020304" pitchFamily="18" charset="0"/>
              </a:rPr>
              <a:t> All the nations will be gathered before Him, and He will separate them one from another, as a shepherd divides </a:t>
            </a:r>
            <a:r>
              <a:rPr lang="en-US" sz="2900" i="1" kern="100" dirty="0">
                <a:ea typeface="Times New Roman" panose="02020603050405020304" pitchFamily="18" charset="0"/>
                <a:cs typeface="Times New Roman" panose="02020603050405020304" pitchFamily="18" charset="0"/>
              </a:rPr>
              <a:t>his</a:t>
            </a:r>
            <a:r>
              <a:rPr lang="en-US" sz="2900" kern="100" dirty="0">
                <a:ea typeface="Times New Roman" panose="02020603050405020304" pitchFamily="18" charset="0"/>
                <a:cs typeface="Times New Roman" panose="02020603050405020304" pitchFamily="18" charset="0"/>
              </a:rPr>
              <a:t> sheep from the goats. </a:t>
            </a:r>
            <a:r>
              <a:rPr lang="en-US" sz="2900" kern="100" baseline="30000" dirty="0">
                <a:ea typeface="Times New Roman" panose="02020603050405020304" pitchFamily="18" charset="0"/>
                <a:cs typeface="Times New Roman" panose="02020603050405020304" pitchFamily="18" charset="0"/>
              </a:rPr>
              <a:t>33</a:t>
            </a:r>
            <a:r>
              <a:rPr lang="en-US" sz="2900" kern="100" dirty="0">
                <a:ea typeface="Times New Roman" panose="02020603050405020304" pitchFamily="18" charset="0"/>
                <a:cs typeface="Times New Roman" panose="02020603050405020304" pitchFamily="18" charset="0"/>
              </a:rPr>
              <a:t> And He will set the sheep on His right hand, but the goats on the left. </a:t>
            </a:r>
            <a:r>
              <a:rPr lang="en-US" sz="2900" kern="100" baseline="30000" dirty="0">
                <a:ea typeface="Times New Roman" panose="02020603050405020304" pitchFamily="18" charset="0"/>
                <a:cs typeface="Times New Roman" panose="02020603050405020304" pitchFamily="18" charset="0"/>
              </a:rPr>
              <a:t>34</a:t>
            </a:r>
            <a:r>
              <a:rPr lang="en-US" sz="2900" kern="100" dirty="0">
                <a:ea typeface="Times New Roman" panose="02020603050405020304" pitchFamily="18" charset="0"/>
                <a:cs typeface="Times New Roman" panose="02020603050405020304" pitchFamily="18" charset="0"/>
              </a:rPr>
              <a:t> Then the King will say to those on His right hand, ‘Come, you blessed of My Father, inherit the kingdom prepared for you from the foundation of the world: </a:t>
            </a:r>
            <a:r>
              <a:rPr lang="en-US" sz="2900" kern="100" baseline="30000" dirty="0">
                <a:ea typeface="Times New Roman" panose="02020603050405020304" pitchFamily="18" charset="0"/>
                <a:cs typeface="Times New Roman" panose="02020603050405020304" pitchFamily="18" charset="0"/>
              </a:rPr>
              <a:t>35</a:t>
            </a:r>
            <a:r>
              <a:rPr lang="en-US" sz="2900" kern="100" dirty="0">
                <a:ea typeface="Times New Roman" panose="02020603050405020304" pitchFamily="18" charset="0"/>
                <a:cs typeface="Times New Roman" panose="02020603050405020304" pitchFamily="18" charset="0"/>
              </a:rPr>
              <a:t> for I was hungry and you gave Me food; I was thirsty and you gave Me drink; I was a stranger and you took Me in; &gt;&gt;&gt;</a:t>
            </a:r>
            <a:endParaRPr lang="en-US" sz="2900" dirty="0"/>
          </a:p>
        </p:txBody>
      </p:sp>
    </p:spTree>
    <p:extLst>
      <p:ext uri="{BB962C8B-B14F-4D97-AF65-F5344CB8AC3E}">
        <p14:creationId xmlns:p14="http://schemas.microsoft.com/office/powerpoint/2010/main" val="190316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9E391-8B4F-FBF4-EEA5-50BDC3EC4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3113F-388E-E5D0-DFD5-00E8B3E5BD4B}"/>
              </a:ext>
            </a:extLst>
          </p:cNvPr>
          <p:cNvSpPr>
            <a:spLocks noGrp="1"/>
          </p:cNvSpPr>
          <p:nvPr>
            <p:ph type="title"/>
          </p:nvPr>
        </p:nvSpPr>
        <p:spPr>
          <a:xfrm>
            <a:off x="0" y="1"/>
            <a:ext cx="9144000" cy="1016000"/>
          </a:xfrm>
        </p:spPr>
        <p:txBody>
          <a:bodyPr>
            <a:normAutofit fontScale="90000"/>
          </a:bodyPr>
          <a:lstStyle/>
          <a:p>
            <a:pPr marL="0" marR="0">
              <a:lnSpc>
                <a:spcPct val="95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IV. THE REWARDS OF CITIZENSHIP.</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C1B9422-FFF0-A3E1-875F-88A5DB936A03}"/>
              </a:ext>
            </a:extLst>
          </p:cNvPr>
          <p:cNvSpPr>
            <a:spLocks noGrp="1"/>
          </p:cNvSpPr>
          <p:nvPr>
            <p:ph idx="1"/>
          </p:nvPr>
        </p:nvSpPr>
        <p:spPr>
          <a:xfrm>
            <a:off x="157655" y="1016001"/>
            <a:ext cx="8986345" cy="5884039"/>
          </a:xfrm>
        </p:spPr>
        <p:txBody>
          <a:bodyPr>
            <a:noAutofit/>
          </a:bodyPr>
          <a:lstStyle/>
          <a:p>
            <a:pPr marL="914400" lvl="1" indent="0">
              <a:lnSpc>
                <a:spcPct val="85000"/>
              </a:lnSpc>
              <a:buNone/>
            </a:pPr>
            <a:r>
              <a:rPr lang="en-US" sz="3100" kern="100" baseline="30000" dirty="0">
                <a:ea typeface="Times New Roman" panose="02020603050405020304" pitchFamily="18" charset="0"/>
                <a:cs typeface="Times New Roman" panose="02020603050405020304" pitchFamily="18" charset="0"/>
              </a:rPr>
              <a:t>36</a:t>
            </a:r>
            <a:r>
              <a:rPr lang="en-US" sz="3100" kern="100" dirty="0">
                <a:ea typeface="Times New Roman" panose="02020603050405020304" pitchFamily="18" charset="0"/>
                <a:cs typeface="Times New Roman" panose="02020603050405020304" pitchFamily="18" charset="0"/>
              </a:rPr>
              <a:t> I </a:t>
            </a:r>
            <a:r>
              <a:rPr lang="en-US" sz="3100" i="1" kern="100" dirty="0">
                <a:ea typeface="Times New Roman" panose="02020603050405020304" pitchFamily="18" charset="0"/>
                <a:cs typeface="Times New Roman" panose="02020603050405020304" pitchFamily="18" charset="0"/>
              </a:rPr>
              <a:t>was</a:t>
            </a:r>
            <a:r>
              <a:rPr lang="en-US" sz="3100" kern="100" dirty="0">
                <a:ea typeface="Times New Roman" panose="02020603050405020304" pitchFamily="18" charset="0"/>
                <a:cs typeface="Times New Roman" panose="02020603050405020304" pitchFamily="18" charset="0"/>
              </a:rPr>
              <a:t> naked and you clothed Me; I was sick and you visited Me; I was in prison and you came to Me.’ </a:t>
            </a:r>
            <a:r>
              <a:rPr lang="en-US" sz="3100" kern="100" baseline="30000" dirty="0">
                <a:ea typeface="Times New Roman" panose="02020603050405020304" pitchFamily="18" charset="0"/>
                <a:cs typeface="Times New Roman" panose="02020603050405020304" pitchFamily="18" charset="0"/>
              </a:rPr>
              <a:t>37</a:t>
            </a:r>
            <a:r>
              <a:rPr lang="en-US" sz="3100" kern="100" dirty="0">
                <a:ea typeface="Times New Roman" panose="02020603050405020304" pitchFamily="18" charset="0"/>
                <a:cs typeface="Times New Roman" panose="02020603050405020304" pitchFamily="18" charset="0"/>
              </a:rPr>
              <a:t> “Then the righteous will answer Him, saying, ‘Lord, when did we see You hungry and feed </a:t>
            </a:r>
            <a:r>
              <a:rPr lang="en-US" sz="3100" i="1" kern="100" dirty="0">
                <a:ea typeface="Times New Roman" panose="02020603050405020304" pitchFamily="18" charset="0"/>
                <a:cs typeface="Times New Roman" panose="02020603050405020304" pitchFamily="18" charset="0"/>
              </a:rPr>
              <a:t>You,</a:t>
            </a:r>
            <a:r>
              <a:rPr lang="en-US" sz="3100" kern="100" dirty="0">
                <a:ea typeface="Times New Roman" panose="02020603050405020304" pitchFamily="18" charset="0"/>
                <a:cs typeface="Times New Roman" panose="02020603050405020304" pitchFamily="18" charset="0"/>
              </a:rPr>
              <a:t> or thirsty and give </a:t>
            </a:r>
            <a:r>
              <a:rPr lang="en-US" sz="3100" i="1" kern="100" dirty="0">
                <a:ea typeface="Times New Roman" panose="02020603050405020304" pitchFamily="18" charset="0"/>
                <a:cs typeface="Times New Roman" panose="02020603050405020304" pitchFamily="18" charset="0"/>
              </a:rPr>
              <a:t>You</a:t>
            </a:r>
            <a:r>
              <a:rPr lang="en-US" sz="3100" kern="100" dirty="0">
                <a:ea typeface="Times New Roman" panose="02020603050405020304" pitchFamily="18" charset="0"/>
                <a:cs typeface="Times New Roman" panose="02020603050405020304" pitchFamily="18" charset="0"/>
              </a:rPr>
              <a:t> drink? </a:t>
            </a:r>
            <a:r>
              <a:rPr lang="en-US" sz="3100" kern="100" baseline="30000" dirty="0">
                <a:ea typeface="Times New Roman" panose="02020603050405020304" pitchFamily="18" charset="0"/>
                <a:cs typeface="Times New Roman" panose="02020603050405020304" pitchFamily="18" charset="0"/>
              </a:rPr>
              <a:t>38</a:t>
            </a:r>
            <a:r>
              <a:rPr lang="en-US" sz="3100" kern="100" dirty="0">
                <a:ea typeface="Times New Roman" panose="02020603050405020304" pitchFamily="18" charset="0"/>
                <a:cs typeface="Times New Roman" panose="02020603050405020304" pitchFamily="18" charset="0"/>
              </a:rPr>
              <a:t> When did we see You a stranger and take </a:t>
            </a:r>
            <a:r>
              <a:rPr lang="en-US" sz="3100" i="1" kern="100" dirty="0">
                <a:ea typeface="Times New Roman" panose="02020603050405020304" pitchFamily="18" charset="0"/>
                <a:cs typeface="Times New Roman" panose="02020603050405020304" pitchFamily="18" charset="0"/>
              </a:rPr>
              <a:t>You</a:t>
            </a:r>
            <a:r>
              <a:rPr lang="en-US" sz="3100" kern="100" dirty="0">
                <a:ea typeface="Times New Roman" panose="02020603050405020304" pitchFamily="18" charset="0"/>
                <a:cs typeface="Times New Roman" panose="02020603050405020304" pitchFamily="18" charset="0"/>
              </a:rPr>
              <a:t> in, or naked and clothe </a:t>
            </a:r>
            <a:r>
              <a:rPr lang="en-US" sz="3100" i="1" kern="100" dirty="0">
                <a:ea typeface="Times New Roman" panose="02020603050405020304" pitchFamily="18" charset="0"/>
                <a:cs typeface="Times New Roman" panose="02020603050405020304" pitchFamily="18" charset="0"/>
              </a:rPr>
              <a:t>You?</a:t>
            </a:r>
            <a:r>
              <a:rPr lang="en-US" sz="3100" kern="100" dirty="0">
                <a:ea typeface="Times New Roman" panose="02020603050405020304" pitchFamily="18" charset="0"/>
                <a:cs typeface="Times New Roman" panose="02020603050405020304" pitchFamily="18" charset="0"/>
              </a:rPr>
              <a:t> </a:t>
            </a:r>
            <a:r>
              <a:rPr lang="en-US" sz="3100" kern="100" baseline="30000" dirty="0">
                <a:ea typeface="Times New Roman" panose="02020603050405020304" pitchFamily="18" charset="0"/>
                <a:cs typeface="Times New Roman" panose="02020603050405020304" pitchFamily="18" charset="0"/>
              </a:rPr>
              <a:t>39</a:t>
            </a:r>
            <a:r>
              <a:rPr lang="en-US" sz="3100" kern="100" dirty="0">
                <a:ea typeface="Times New Roman" panose="02020603050405020304" pitchFamily="18" charset="0"/>
                <a:cs typeface="Times New Roman" panose="02020603050405020304" pitchFamily="18" charset="0"/>
              </a:rPr>
              <a:t> Or when did we see You sick, or in prison, and come to You?’ </a:t>
            </a:r>
            <a:r>
              <a:rPr lang="en-US" sz="3100" kern="100" baseline="30000" dirty="0">
                <a:ea typeface="Times New Roman" panose="02020603050405020304" pitchFamily="18" charset="0"/>
                <a:cs typeface="Times New Roman" panose="02020603050405020304" pitchFamily="18" charset="0"/>
              </a:rPr>
              <a:t>40</a:t>
            </a:r>
            <a:r>
              <a:rPr lang="en-US" sz="3100" kern="100" dirty="0">
                <a:ea typeface="Times New Roman" panose="02020603050405020304" pitchFamily="18" charset="0"/>
                <a:cs typeface="Times New Roman" panose="02020603050405020304" pitchFamily="18" charset="0"/>
              </a:rPr>
              <a:t> And the King will answer and say to them, ‘Assuredly, I say to you, inasmuch as you did </a:t>
            </a:r>
            <a:r>
              <a:rPr lang="en-US" sz="3100" i="1" kern="100" dirty="0">
                <a:ea typeface="Times New Roman" panose="02020603050405020304" pitchFamily="18" charset="0"/>
                <a:cs typeface="Times New Roman" panose="02020603050405020304" pitchFamily="18" charset="0"/>
              </a:rPr>
              <a:t>it</a:t>
            </a:r>
            <a:r>
              <a:rPr lang="en-US" sz="3100" kern="100" dirty="0">
                <a:ea typeface="Times New Roman" panose="02020603050405020304" pitchFamily="18" charset="0"/>
                <a:cs typeface="Times New Roman" panose="02020603050405020304" pitchFamily="18" charset="0"/>
              </a:rPr>
              <a:t> to one of the least of these My brethren, you did </a:t>
            </a:r>
            <a:r>
              <a:rPr lang="en-US" sz="3100" i="1" kern="100" dirty="0">
                <a:ea typeface="Times New Roman" panose="02020603050405020304" pitchFamily="18" charset="0"/>
                <a:cs typeface="Times New Roman" panose="02020603050405020304" pitchFamily="18" charset="0"/>
              </a:rPr>
              <a:t>it</a:t>
            </a:r>
            <a:r>
              <a:rPr lang="en-US" sz="3100" kern="100" dirty="0">
                <a:ea typeface="Times New Roman" panose="02020603050405020304" pitchFamily="18" charset="0"/>
                <a:cs typeface="Times New Roman" panose="02020603050405020304" pitchFamily="18" charset="0"/>
              </a:rPr>
              <a:t> to Me.’ </a:t>
            </a:r>
            <a:endParaRPr lang="en-US" sz="3100" dirty="0"/>
          </a:p>
        </p:txBody>
      </p:sp>
    </p:spTree>
    <p:extLst>
      <p:ext uri="{BB962C8B-B14F-4D97-AF65-F5344CB8AC3E}">
        <p14:creationId xmlns:p14="http://schemas.microsoft.com/office/powerpoint/2010/main" val="377847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99B7B-1584-17E8-3FF7-5EA4C8095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84819-8C6F-FED6-023D-8CA4D0290970}"/>
              </a:ext>
            </a:extLst>
          </p:cNvPr>
          <p:cNvSpPr>
            <a:spLocks noGrp="1"/>
          </p:cNvSpPr>
          <p:nvPr>
            <p:ph type="title"/>
          </p:nvPr>
        </p:nvSpPr>
        <p:spPr>
          <a:xfrm>
            <a:off x="0" y="1"/>
            <a:ext cx="9144000" cy="1016000"/>
          </a:xfrm>
        </p:spPr>
        <p:txBody>
          <a:bodyPr>
            <a:normAutofit fontScale="90000"/>
          </a:bodyPr>
          <a:lstStyle/>
          <a:p>
            <a:pPr marL="0" marR="0">
              <a:lnSpc>
                <a:spcPct val="95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IV. THE REWARDS OF CITIZENSHIP.</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80851A-1FF1-90D5-8CDD-A1E52FAB2AC5}"/>
              </a:ext>
            </a:extLst>
          </p:cNvPr>
          <p:cNvSpPr>
            <a:spLocks noGrp="1"/>
          </p:cNvSpPr>
          <p:nvPr>
            <p:ph idx="1"/>
          </p:nvPr>
        </p:nvSpPr>
        <p:spPr>
          <a:xfrm>
            <a:off x="157655" y="1016001"/>
            <a:ext cx="8986345" cy="5884039"/>
          </a:xfrm>
        </p:spPr>
        <p:txBody>
          <a:bodyPr>
            <a:normAutofit fontScale="25000" lnSpcReduction="20000"/>
          </a:bodyPr>
          <a:lstStyle/>
          <a:p>
            <a:pPr marL="457200" indent="-457200">
              <a:lnSpc>
                <a:spcPct val="105000"/>
              </a:lnSpc>
              <a:buNone/>
            </a:pPr>
            <a:r>
              <a:rPr lang="en-US" sz="11600" kern="100" dirty="0">
                <a:ea typeface="Times New Roman" panose="02020603050405020304" pitchFamily="18" charset="0"/>
                <a:cs typeface="Times New Roman" panose="02020603050405020304" pitchFamily="18" charset="0"/>
              </a:rPr>
              <a:t>C. The time of deliverance into the presence of the King </a:t>
            </a:r>
          </a:p>
          <a:p>
            <a:pPr marL="914400" lvl="1" indent="-457200">
              <a:lnSpc>
                <a:spcPct val="105000"/>
              </a:lnSpc>
              <a:buFont typeface="+mj-lt"/>
              <a:buAutoNum type="arabicPeriod"/>
            </a:pPr>
            <a:r>
              <a:rPr lang="en-US" sz="11600" kern="100" dirty="0">
                <a:ea typeface="Times New Roman" panose="02020603050405020304" pitchFamily="18" charset="0"/>
                <a:cs typeface="Times New Roman" panose="02020603050405020304" pitchFamily="18" charset="0"/>
              </a:rPr>
              <a:t>1 Corinthians 15:24  Then </a:t>
            </a:r>
            <a:r>
              <a:rPr lang="en-US" sz="11600" i="1" kern="100" dirty="0">
                <a:ea typeface="Times New Roman" panose="02020603050405020304" pitchFamily="18" charset="0"/>
                <a:cs typeface="Times New Roman" panose="02020603050405020304" pitchFamily="18" charset="0"/>
              </a:rPr>
              <a:t>comes</a:t>
            </a:r>
            <a:r>
              <a:rPr lang="en-US" sz="11600" kern="100" dirty="0">
                <a:ea typeface="Times New Roman" panose="02020603050405020304" pitchFamily="18" charset="0"/>
                <a:cs typeface="Times New Roman" panose="02020603050405020304" pitchFamily="18" charset="0"/>
              </a:rPr>
              <a:t> the end, when He delivers the kingdom to God the Father, when He puts an end to all rule and all authority and power. </a:t>
            </a:r>
          </a:p>
          <a:p>
            <a:pPr marL="914400" lvl="1" indent="-457200">
              <a:lnSpc>
                <a:spcPct val="105000"/>
              </a:lnSpc>
              <a:buFont typeface="+mj-lt"/>
              <a:buAutoNum type="arabicPeriod"/>
            </a:pPr>
            <a:r>
              <a:rPr lang="en-US" sz="11600" kern="100" dirty="0">
                <a:ea typeface="Times New Roman" panose="02020603050405020304" pitchFamily="18" charset="0"/>
                <a:cs typeface="Times New Roman" panose="02020603050405020304" pitchFamily="18" charset="0"/>
              </a:rPr>
              <a:t>1 Thessalonians 4:16–17  For the Lord Himself will descend from heaven with a shout, with the voice of an archangel, and with the trumpet of God. And the dead in Christ will rise first. </a:t>
            </a:r>
            <a:r>
              <a:rPr lang="en-US" sz="11600" kern="100" baseline="30000" dirty="0">
                <a:ea typeface="Times New Roman" panose="02020603050405020304" pitchFamily="18" charset="0"/>
                <a:cs typeface="Times New Roman" panose="02020603050405020304" pitchFamily="18" charset="0"/>
              </a:rPr>
              <a:t>17</a:t>
            </a:r>
            <a:r>
              <a:rPr lang="en-US" sz="11600" kern="100" dirty="0">
                <a:ea typeface="Times New Roman" panose="02020603050405020304" pitchFamily="18" charset="0"/>
                <a:cs typeface="Times New Roman" panose="02020603050405020304" pitchFamily="18" charset="0"/>
              </a:rPr>
              <a:t> Then we who are alive </a:t>
            </a:r>
            <a:r>
              <a:rPr lang="en-US" sz="11600" i="1" kern="100" dirty="0">
                <a:ea typeface="Times New Roman" panose="02020603050405020304" pitchFamily="18" charset="0"/>
                <a:cs typeface="Times New Roman" panose="02020603050405020304" pitchFamily="18" charset="0"/>
              </a:rPr>
              <a:t>and</a:t>
            </a:r>
            <a:r>
              <a:rPr lang="en-US" sz="11600" kern="100" dirty="0">
                <a:ea typeface="Times New Roman" panose="02020603050405020304" pitchFamily="18" charset="0"/>
                <a:cs typeface="Times New Roman" panose="02020603050405020304" pitchFamily="18" charset="0"/>
              </a:rPr>
              <a:t> remain shall be caught up together with them in the clouds to meet the Lord in the air. And thus we shall always be with the Lord. </a:t>
            </a:r>
            <a:endParaRPr lang="en-US" dirty="0"/>
          </a:p>
        </p:txBody>
      </p:sp>
    </p:spTree>
    <p:extLst>
      <p:ext uri="{BB962C8B-B14F-4D97-AF65-F5344CB8AC3E}">
        <p14:creationId xmlns:p14="http://schemas.microsoft.com/office/powerpoint/2010/main" val="104691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F8C1A-C71C-18BB-F61C-DEDFF7D42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DA1B3-04CC-0D89-04EA-EE2CBE21B315}"/>
              </a:ext>
            </a:extLst>
          </p:cNvPr>
          <p:cNvSpPr>
            <a:spLocks noGrp="1"/>
          </p:cNvSpPr>
          <p:nvPr>
            <p:ph type="title"/>
          </p:nvPr>
        </p:nvSpPr>
        <p:spPr>
          <a:xfrm>
            <a:off x="0" y="1"/>
            <a:ext cx="9144000" cy="889000"/>
          </a:xfrm>
        </p:spPr>
        <p:txBody>
          <a:bodyPr>
            <a:normAutofit/>
          </a:bodyPr>
          <a:lstStyle/>
          <a:p>
            <a:pPr marL="0" marR="0">
              <a:lnSpc>
                <a:spcPct val="95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ARE YOU IN GOD’S KINGDOM</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F5E00FB-39A6-591E-19A1-593F2C47F97D}"/>
              </a:ext>
            </a:extLst>
          </p:cNvPr>
          <p:cNvSpPr>
            <a:spLocks noGrp="1"/>
          </p:cNvSpPr>
          <p:nvPr>
            <p:ph idx="1"/>
          </p:nvPr>
        </p:nvSpPr>
        <p:spPr>
          <a:xfrm>
            <a:off x="157655" y="889001"/>
            <a:ext cx="8986345" cy="6011039"/>
          </a:xfrm>
        </p:spPr>
        <p:txBody>
          <a:bodyPr>
            <a:noAutofit/>
          </a:bodyPr>
          <a:lstStyle/>
          <a:p>
            <a:pPr marL="468313" marR="0" lvl="0" indent="-468313">
              <a:buFont typeface="+mj-lt"/>
              <a:buAutoNum type="alphaUcPeriod"/>
            </a:pPr>
            <a:r>
              <a:rPr lang="en-US" sz="2800" kern="100" dirty="0">
                <a:ea typeface="Times New Roman" panose="02020603050405020304" pitchFamily="18" charset="0"/>
                <a:cs typeface="Times New Roman" panose="02020603050405020304" pitchFamily="18" charset="0"/>
              </a:rPr>
              <a:t>Hebrews 12:28  Therefore, since we are receiving a kingdom which cannot be shaken, let us have grace, by which we may serve God acceptably with reverence and godly fear. </a:t>
            </a:r>
          </a:p>
          <a:p>
            <a:pPr marL="468313" marR="0" lvl="0" indent="-468313">
              <a:buFont typeface="+mj-lt"/>
              <a:buAutoNum type="alphaUcPeriod"/>
            </a:pPr>
            <a:r>
              <a:rPr lang="en-US" sz="2800" kern="100" dirty="0">
                <a:ea typeface="Times New Roman" panose="02020603050405020304" pitchFamily="18" charset="0"/>
                <a:cs typeface="Times New Roman" panose="02020603050405020304" pitchFamily="18" charset="0"/>
              </a:rPr>
              <a:t>1 Corinthians 15:50–58  Now this I say, brethren, that flesh and blood cannot inherit the kingdom of God; nor does corruption inherit incorruption. </a:t>
            </a:r>
            <a:r>
              <a:rPr lang="en-US" sz="2800" kern="100" baseline="30000" dirty="0">
                <a:ea typeface="Times New Roman" panose="02020603050405020304" pitchFamily="18" charset="0"/>
                <a:cs typeface="Times New Roman" panose="02020603050405020304" pitchFamily="18" charset="0"/>
              </a:rPr>
              <a:t>51</a:t>
            </a:r>
            <a:r>
              <a:rPr lang="en-US" sz="2800" kern="100" dirty="0">
                <a:ea typeface="Times New Roman" panose="02020603050405020304" pitchFamily="18" charset="0"/>
                <a:cs typeface="Times New Roman" panose="02020603050405020304" pitchFamily="18" charset="0"/>
              </a:rPr>
              <a:t> Behold, I tell you a mystery: We shall not all sleep, but we shall all be changed—</a:t>
            </a:r>
            <a:r>
              <a:rPr lang="en-US" sz="2800" kern="100" baseline="30000" dirty="0">
                <a:ea typeface="Times New Roman" panose="02020603050405020304" pitchFamily="18" charset="0"/>
                <a:cs typeface="Times New Roman" panose="02020603050405020304" pitchFamily="18" charset="0"/>
              </a:rPr>
              <a:t>52</a:t>
            </a:r>
            <a:r>
              <a:rPr lang="en-US" sz="2800" kern="100" dirty="0">
                <a:ea typeface="Times New Roman" panose="02020603050405020304" pitchFamily="18" charset="0"/>
                <a:cs typeface="Times New Roman" panose="02020603050405020304" pitchFamily="18" charset="0"/>
              </a:rPr>
              <a:t> in a moment, in the twinkling of an eye, at the last trumpet. For the trumpet will sound, and the dead will be raised incorruptible, and we shall be changed. </a:t>
            </a:r>
            <a:r>
              <a:rPr lang="en-US" sz="2800" b="1" i="0" kern="100" baseline="30000" dirty="0">
                <a:solidFill>
                  <a:srgbClr val="000000"/>
                </a:solidFill>
                <a:effectLst/>
                <a:ea typeface="Times New Roman" panose="02020603050405020304" pitchFamily="18" charset="0"/>
                <a:cs typeface="Times New Roman" panose="02020603050405020304" pitchFamily="18" charset="0"/>
              </a:rPr>
              <a:t>53</a:t>
            </a:r>
            <a:r>
              <a:rPr lang="en-US" sz="2800" b="1" i="0" kern="100" baseline="0" dirty="0">
                <a:solidFill>
                  <a:srgbClr val="000000"/>
                </a:solidFill>
                <a:effectLst/>
                <a:ea typeface="Times New Roman" panose="02020603050405020304" pitchFamily="18" charset="0"/>
                <a:cs typeface="Times New Roman" panose="02020603050405020304" pitchFamily="18" charset="0"/>
              </a:rPr>
              <a:t> For this corruptible must put on incorruption, and this mortal must put on immortality &gt;&gt;&gt;</a:t>
            </a:r>
            <a:endParaRPr lang="en-US" sz="2800" dirty="0"/>
          </a:p>
        </p:txBody>
      </p:sp>
    </p:spTree>
    <p:extLst>
      <p:ext uri="{BB962C8B-B14F-4D97-AF65-F5344CB8AC3E}">
        <p14:creationId xmlns:p14="http://schemas.microsoft.com/office/powerpoint/2010/main" val="11209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DDB88-380F-E91D-7B2C-73921ABDD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F9053-EB1A-1FD0-8153-70D800906372}"/>
              </a:ext>
            </a:extLst>
          </p:cNvPr>
          <p:cNvSpPr>
            <a:spLocks noGrp="1"/>
          </p:cNvSpPr>
          <p:nvPr>
            <p:ph type="title"/>
          </p:nvPr>
        </p:nvSpPr>
        <p:spPr>
          <a:xfrm>
            <a:off x="0" y="1"/>
            <a:ext cx="9144000" cy="889000"/>
          </a:xfrm>
        </p:spPr>
        <p:txBody>
          <a:bodyPr>
            <a:normAutofit/>
          </a:bodyPr>
          <a:lstStyle/>
          <a:p>
            <a:pPr marL="0" marR="0">
              <a:lnSpc>
                <a:spcPct val="95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ARE YOU IN GOD’S KINGDOM</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373589-D483-7795-C15D-3FFA69FB4CFD}"/>
              </a:ext>
            </a:extLst>
          </p:cNvPr>
          <p:cNvSpPr>
            <a:spLocks noGrp="1"/>
          </p:cNvSpPr>
          <p:nvPr>
            <p:ph idx="1"/>
          </p:nvPr>
        </p:nvSpPr>
        <p:spPr>
          <a:xfrm>
            <a:off x="157655" y="889001"/>
            <a:ext cx="8986345" cy="6011039"/>
          </a:xfrm>
        </p:spPr>
        <p:txBody>
          <a:bodyPr>
            <a:normAutofit fontScale="85000" lnSpcReduction="10000"/>
          </a:bodyPr>
          <a:lstStyle/>
          <a:p>
            <a:pPr marL="468313" marR="0" lvl="0" indent="0">
              <a:lnSpc>
                <a:spcPct val="95000"/>
              </a:lnSpc>
              <a:buNone/>
            </a:pPr>
            <a:r>
              <a:rPr lang="en-US" sz="3800" kern="100" baseline="30000" dirty="0">
                <a:ea typeface="Times New Roman" panose="02020603050405020304" pitchFamily="18" charset="0"/>
                <a:cs typeface="Times New Roman" panose="02020603050405020304" pitchFamily="18" charset="0"/>
              </a:rPr>
              <a:t>54</a:t>
            </a:r>
            <a:r>
              <a:rPr lang="en-US" sz="3800" kern="100" dirty="0">
                <a:ea typeface="Times New Roman" panose="02020603050405020304" pitchFamily="18" charset="0"/>
                <a:cs typeface="Times New Roman" panose="02020603050405020304" pitchFamily="18" charset="0"/>
              </a:rPr>
              <a:t> So when this corruptible has put on incorruption, and this mortal has put on immortality, then shall be brought to pass the saying that is written: “Death is swallowed up in victory.” </a:t>
            </a:r>
            <a:r>
              <a:rPr lang="en-US" sz="3800" kern="100" baseline="30000" dirty="0">
                <a:ea typeface="Times New Roman" panose="02020603050405020304" pitchFamily="18" charset="0"/>
                <a:cs typeface="Times New Roman" panose="02020603050405020304" pitchFamily="18" charset="0"/>
              </a:rPr>
              <a:t>55</a:t>
            </a:r>
            <a:r>
              <a:rPr lang="en-US" sz="3800" kern="100" dirty="0">
                <a:ea typeface="Times New Roman" panose="02020603050405020304" pitchFamily="18" charset="0"/>
                <a:cs typeface="Times New Roman" panose="02020603050405020304" pitchFamily="18" charset="0"/>
              </a:rPr>
              <a:t> “O  Death, where is your sting? O Hades, where is your victory?” </a:t>
            </a:r>
            <a:r>
              <a:rPr lang="en-US" sz="3800" kern="100" baseline="30000" dirty="0">
                <a:ea typeface="Times New Roman" panose="02020603050405020304" pitchFamily="18" charset="0"/>
                <a:cs typeface="Times New Roman" panose="02020603050405020304" pitchFamily="18" charset="0"/>
              </a:rPr>
              <a:t>56</a:t>
            </a:r>
            <a:r>
              <a:rPr lang="en-US" sz="3800" kern="100" dirty="0">
                <a:ea typeface="Times New Roman" panose="02020603050405020304" pitchFamily="18" charset="0"/>
                <a:cs typeface="Times New Roman" panose="02020603050405020304" pitchFamily="18" charset="0"/>
              </a:rPr>
              <a:t> The sting of death is sin, and the strength of sin is the law. </a:t>
            </a:r>
            <a:r>
              <a:rPr lang="en-US" sz="3800" kern="100" baseline="30000" dirty="0">
                <a:ea typeface="Times New Roman" panose="02020603050405020304" pitchFamily="18" charset="0"/>
                <a:cs typeface="Times New Roman" panose="02020603050405020304" pitchFamily="18" charset="0"/>
              </a:rPr>
              <a:t>57</a:t>
            </a:r>
            <a:r>
              <a:rPr lang="en-US" sz="3800" kern="100" dirty="0">
                <a:ea typeface="Times New Roman" panose="02020603050405020304" pitchFamily="18" charset="0"/>
                <a:cs typeface="Times New Roman" panose="02020603050405020304" pitchFamily="18" charset="0"/>
              </a:rPr>
              <a:t> But thanks be to God, who gives us the victory through our Lord Jesus Christ. </a:t>
            </a:r>
            <a:r>
              <a:rPr lang="en-US" sz="3800" kern="100" baseline="30000" dirty="0">
                <a:ea typeface="Times New Roman" panose="02020603050405020304" pitchFamily="18" charset="0"/>
                <a:cs typeface="Times New Roman" panose="02020603050405020304" pitchFamily="18" charset="0"/>
              </a:rPr>
              <a:t>58</a:t>
            </a:r>
            <a:r>
              <a:rPr lang="en-US" sz="3800" kern="100" dirty="0">
                <a:ea typeface="Times New Roman" panose="02020603050405020304" pitchFamily="18" charset="0"/>
                <a:cs typeface="Times New Roman" panose="02020603050405020304" pitchFamily="18" charset="0"/>
              </a:rPr>
              <a:t> Therefore, my beloved brethren, be steadfast, immovable, always abounding in the work of the Lord, knowing that your labor is not in vain in the Lord.</a:t>
            </a:r>
            <a:endParaRPr lang="en-US" dirty="0"/>
          </a:p>
        </p:txBody>
      </p:sp>
    </p:spTree>
    <p:extLst>
      <p:ext uri="{BB962C8B-B14F-4D97-AF65-F5344CB8AC3E}">
        <p14:creationId xmlns:p14="http://schemas.microsoft.com/office/powerpoint/2010/main" val="2440729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F778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23AAF-9951-D6AD-E8FD-8411C6825578}"/>
              </a:ext>
            </a:extLst>
          </p:cNvPr>
          <p:cNvPicPr>
            <a:picLocks noChangeAspect="1"/>
          </p:cNvPicPr>
          <p:nvPr/>
        </p:nvPicPr>
        <p:blipFill rotWithShape="1">
          <a:blip r:embed="rId2"/>
          <a:srcRect l="8966" r="11324"/>
          <a:stretch>
            <a:fillRect/>
          </a:stretch>
        </p:blipFill>
        <p:spPr>
          <a:xfrm flipH="1">
            <a:off x="-2" y="0"/>
            <a:ext cx="9118487" cy="6857999"/>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25515" y="6150114"/>
            <a:ext cx="9118488"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HAVE A HEAVENLY WEEK</a:t>
            </a:r>
          </a:p>
        </p:txBody>
      </p:sp>
    </p:spTree>
    <p:extLst>
      <p:ext uri="{BB962C8B-B14F-4D97-AF65-F5344CB8AC3E}">
        <p14:creationId xmlns:p14="http://schemas.microsoft.com/office/powerpoint/2010/main" val="107671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177800" y="0"/>
            <a:ext cx="8737600" cy="6858000"/>
          </a:xfrm>
        </p:spPr>
        <p:txBody>
          <a:bodyPr>
            <a:noAutofit/>
          </a:bodyPr>
          <a:lstStyle/>
          <a:p>
            <a:pPr lvl="0"/>
            <a:r>
              <a:rPr lang="en-US" sz="4000" kern="100" dirty="0">
                <a:solidFill>
                  <a:prstClr val="black"/>
                </a:solidFill>
                <a:ea typeface="Times New Roman" panose="02020603050405020304" pitchFamily="18" charset="0"/>
                <a:cs typeface="Times New Roman" panose="02020603050405020304" pitchFamily="18" charset="0"/>
              </a:rPr>
              <a:t>Matthew 16:18–19  And I also say to you that you are Peter, and on this rock I will build My church, and the gates of Hades shall not prevail against it. </a:t>
            </a:r>
            <a:r>
              <a:rPr lang="en-US" sz="4000" kern="100" baseline="30000" dirty="0">
                <a:solidFill>
                  <a:prstClr val="black"/>
                </a:solidFill>
                <a:ea typeface="Times New Roman" panose="02020603050405020304" pitchFamily="18" charset="0"/>
                <a:cs typeface="Times New Roman" panose="02020603050405020304" pitchFamily="18" charset="0"/>
              </a:rPr>
              <a:t>19</a:t>
            </a:r>
            <a:r>
              <a:rPr lang="en-US" sz="4000" kern="100" dirty="0">
                <a:solidFill>
                  <a:prstClr val="black"/>
                </a:solidFill>
                <a:ea typeface="Times New Roman" panose="02020603050405020304" pitchFamily="18" charset="0"/>
                <a:cs typeface="Times New Roman" panose="02020603050405020304" pitchFamily="18" charset="0"/>
              </a:rPr>
              <a:t> And I will give you the keys of the kingdom of heaven, and whatever you bind on earth will be bound in heaven, and whatever you loose on earth will be loosed in heaven.”</a:t>
            </a:r>
          </a:p>
        </p:txBody>
      </p:sp>
    </p:spTree>
    <p:extLst>
      <p:ext uri="{BB962C8B-B14F-4D97-AF65-F5344CB8AC3E}">
        <p14:creationId xmlns:p14="http://schemas.microsoft.com/office/powerpoint/2010/main" val="261712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43D8-AFD5-3F6D-94D8-D52CAACCC603}"/>
              </a:ext>
            </a:extLst>
          </p:cNvPr>
          <p:cNvSpPr>
            <a:spLocks noGrp="1"/>
          </p:cNvSpPr>
          <p:nvPr>
            <p:ph type="title"/>
          </p:nvPr>
        </p:nvSpPr>
        <p:spPr>
          <a:xfrm>
            <a:off x="0" y="0"/>
            <a:ext cx="3657600" cy="6858000"/>
          </a:xfrm>
          <a:solidFill>
            <a:srgbClr val="FFC000">
              <a:alpha val="36000"/>
            </a:srgbClr>
          </a:solidFill>
        </p:spPr>
        <p:txBody>
          <a:bodyPr>
            <a:normAutofit/>
          </a:bodyPr>
          <a:lstStyle/>
          <a:p>
            <a:pPr marL="0" marR="0" algn="ctr">
              <a:buNone/>
            </a:pPr>
            <a:r>
              <a:rPr lang="en-US" sz="4400" b="1" kern="100" dirty="0">
                <a:effectLst/>
                <a:latin typeface="Arial" panose="020B0604020202020204" pitchFamily="34" charset="0"/>
                <a:ea typeface="Times New Roman" panose="02020603050405020304" pitchFamily="18" charset="0"/>
                <a:cs typeface="Times New Roman" panose="02020603050405020304" pitchFamily="18" charset="0"/>
              </a:rPr>
              <a:t>THE CHURCH </a:t>
            </a:r>
            <a:br>
              <a:rPr lang="en-US" sz="4400" b="1" kern="100" dirty="0">
                <a:effectLst/>
                <a:latin typeface="Arial" panose="020B0604020202020204" pitchFamily="34" charset="0"/>
                <a:ea typeface="Times New Roman" panose="02020603050405020304" pitchFamily="18" charset="0"/>
                <a:cs typeface="Times New Roman" panose="02020603050405020304" pitchFamily="18" charset="0"/>
              </a:rPr>
            </a:br>
            <a:br>
              <a:rPr lang="en-US" sz="4400" b="1" kern="100" dirty="0">
                <a:effectLst/>
                <a:latin typeface="Arial" panose="020B0604020202020204" pitchFamily="34" charset="0"/>
                <a:ea typeface="Times New Roman" panose="02020603050405020304" pitchFamily="18" charset="0"/>
                <a:cs typeface="Times New Roman" panose="02020603050405020304" pitchFamily="18" charset="0"/>
              </a:rPr>
            </a:br>
            <a:r>
              <a:rPr lang="en-US" sz="4400" b="1" kern="100" dirty="0">
                <a:effectLst/>
                <a:latin typeface="Arial" panose="020B0604020202020204" pitchFamily="34" charset="0"/>
                <a:ea typeface="Times New Roman" panose="02020603050405020304" pitchFamily="18" charset="0"/>
                <a:cs typeface="Times New Roman" panose="02020603050405020304" pitchFamily="18" charset="0"/>
              </a:rPr>
              <a:t>THE KINGDOM OF GOD</a:t>
            </a:r>
            <a:endParaRPr lang="en-US" sz="44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F6FB60A-758E-2DC3-3355-F98855A779A4}"/>
              </a:ext>
            </a:extLst>
          </p:cNvPr>
          <p:cNvPicPr>
            <a:picLocks noChangeAspect="1"/>
          </p:cNvPicPr>
          <p:nvPr/>
        </p:nvPicPr>
        <p:blipFill>
          <a:blip r:embed="rId2"/>
          <a:stretch>
            <a:fillRect/>
          </a:stretch>
        </p:blipFill>
        <p:spPr>
          <a:xfrm>
            <a:off x="3657600" y="0"/>
            <a:ext cx="5486400" cy="6858000"/>
          </a:xfrm>
          <a:prstGeom prst="rect">
            <a:avLst/>
          </a:prstGeom>
        </p:spPr>
      </p:pic>
    </p:spTree>
    <p:extLst>
      <p:ext uri="{BB962C8B-B14F-4D97-AF65-F5344CB8AC3E}">
        <p14:creationId xmlns:p14="http://schemas.microsoft.com/office/powerpoint/2010/main" val="310080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7924-B285-C23F-E04F-9F1749419E4D}"/>
              </a:ext>
            </a:extLst>
          </p:cNvPr>
          <p:cNvSpPr>
            <a:spLocks noGrp="1"/>
          </p:cNvSpPr>
          <p:nvPr>
            <p:ph type="title"/>
          </p:nvPr>
        </p:nvSpPr>
        <p:spPr>
          <a:xfrm>
            <a:off x="0" y="1"/>
            <a:ext cx="9144000" cy="1066800"/>
          </a:xfrm>
        </p:spPr>
        <p:txBody>
          <a:bodyPr>
            <a:normAutofit/>
          </a:bodyPr>
          <a:lstStyle/>
          <a:p>
            <a:pPr marL="0" marR="0">
              <a:buNone/>
            </a:pPr>
            <a:r>
              <a:rPr lang="en-US" kern="100" dirty="0">
                <a:solidFill>
                  <a:srgbClr val="0000FF"/>
                </a:solidFill>
                <a:ea typeface="Times New Roman" panose="02020603050405020304" pitchFamily="18" charset="0"/>
                <a:cs typeface="Times New Roman" panose="02020603050405020304" pitchFamily="18" charset="0"/>
              </a:rPr>
              <a:t>THE CHURCH AS THE KINGDOM</a:t>
            </a:r>
            <a:endParaRPr lang="en-US" sz="4400" kern="100" dirty="0">
              <a:solidFill>
                <a:srgbClr val="0000FF"/>
              </a:solidFill>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CF4CFF-7FC4-DE1C-B4C8-D12CBCD831C6}"/>
              </a:ext>
            </a:extLst>
          </p:cNvPr>
          <p:cNvSpPr>
            <a:spLocks noGrp="1"/>
          </p:cNvSpPr>
          <p:nvPr>
            <p:ph idx="1"/>
          </p:nvPr>
        </p:nvSpPr>
        <p:spPr>
          <a:xfrm>
            <a:off x="157655" y="1066801"/>
            <a:ext cx="8986345" cy="5833240"/>
          </a:xfrm>
        </p:spPr>
        <p:txBody>
          <a:bodyPr>
            <a:noAutofit/>
          </a:bodyPr>
          <a:lstStyle/>
          <a:p>
            <a:pPr marL="457200" marR="0" lvl="0" indent="-457200">
              <a:lnSpc>
                <a:spcPct val="95000"/>
              </a:lnSpc>
              <a:buFont typeface="+mj-lt"/>
              <a:buAutoNum type="alphaUcPeriod"/>
            </a:pPr>
            <a:r>
              <a:rPr lang="en-US" sz="2800" kern="100" dirty="0">
                <a:ea typeface="Times New Roman" panose="02020603050405020304" pitchFamily="18" charset="0"/>
                <a:cs typeface="Times New Roman" panose="02020603050405020304" pitchFamily="18" charset="0"/>
              </a:rPr>
              <a:t>The word kingdom denotes the government aspect of the church.  It speaks of the rule of God over men today.</a:t>
            </a:r>
          </a:p>
          <a:p>
            <a:pPr marL="457200" marR="0" lvl="0" indent="-457200">
              <a:lnSpc>
                <a:spcPct val="95000"/>
              </a:lnSpc>
              <a:buFont typeface="+mj-lt"/>
              <a:buAutoNum type="alphaUcPeriod"/>
            </a:pPr>
            <a:r>
              <a:rPr lang="en-US" sz="2800" kern="100" dirty="0">
                <a:ea typeface="Times New Roman" panose="02020603050405020304" pitchFamily="18" charset="0"/>
                <a:cs typeface="Times New Roman" panose="02020603050405020304" pitchFamily="18" charset="0"/>
              </a:rPr>
              <a:t>Common sectarian argument says two separate and distinct institutions.</a:t>
            </a:r>
          </a:p>
          <a:p>
            <a:pPr marL="914400" lvl="1" indent="-457200">
              <a:lnSpc>
                <a:spcPct val="95000"/>
              </a:lnSpc>
              <a:buFont typeface="+mj-lt"/>
              <a:buAutoNum type="arabicPeriod"/>
            </a:pPr>
            <a:r>
              <a:rPr lang="en-US" sz="2800" kern="100" dirty="0">
                <a:ea typeface="Times New Roman" panose="02020603050405020304" pitchFamily="18" charset="0"/>
                <a:cs typeface="Times New Roman" panose="02020603050405020304" pitchFamily="18" charset="0"/>
              </a:rPr>
              <a:t>To be in the kingdom is to be saved from sin - then you join a church.  According to them you can be in one without being in the other,</a:t>
            </a:r>
          </a:p>
          <a:p>
            <a:pPr marL="914400" lvl="1" indent="-457200">
              <a:lnSpc>
                <a:spcPct val="95000"/>
              </a:lnSpc>
              <a:buFont typeface="+mj-lt"/>
              <a:buAutoNum type="arabicPeriod"/>
            </a:pPr>
            <a:r>
              <a:rPr lang="en-US" sz="2800" kern="100" dirty="0">
                <a:ea typeface="Times New Roman" panose="02020603050405020304" pitchFamily="18" charset="0"/>
                <a:cs typeface="Times New Roman" panose="02020603050405020304" pitchFamily="18" charset="0"/>
              </a:rPr>
              <a:t>There is another age to follow this one - with an earthly kingdom.  This is the church age followed by another - premillennial error - materialistic in nature.</a:t>
            </a:r>
          </a:p>
          <a:p>
            <a:pPr marL="457200" marR="0" lvl="0" indent="-457200">
              <a:lnSpc>
                <a:spcPct val="95000"/>
              </a:lnSpc>
              <a:buFont typeface="+mj-lt"/>
              <a:buAutoNum type="alphaUcPeriod"/>
            </a:pPr>
            <a:r>
              <a:rPr lang="en-US" sz="2800" kern="100" dirty="0">
                <a:ea typeface="Times New Roman" panose="02020603050405020304" pitchFamily="18" charset="0"/>
                <a:cs typeface="Times New Roman" panose="02020603050405020304" pitchFamily="18" charset="0"/>
              </a:rPr>
              <a:t>The Church and kingdom are the same thing in scripture.</a:t>
            </a:r>
            <a:endParaRPr lang="en-US" sz="2800" dirty="0"/>
          </a:p>
        </p:txBody>
      </p:sp>
    </p:spTree>
    <p:extLst>
      <p:ext uri="{BB962C8B-B14F-4D97-AF65-F5344CB8AC3E}">
        <p14:creationId xmlns:p14="http://schemas.microsoft.com/office/powerpoint/2010/main" val="1278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55DC-F047-0AC6-6BE3-BB43EB9CF0B0}"/>
              </a:ext>
            </a:extLst>
          </p:cNvPr>
          <p:cNvSpPr>
            <a:spLocks noGrp="1"/>
          </p:cNvSpPr>
          <p:nvPr>
            <p:ph type="title"/>
          </p:nvPr>
        </p:nvSpPr>
        <p:spPr/>
        <p:txBody>
          <a:bodyPr>
            <a:normAutofit/>
          </a:bodyPr>
          <a:lstStyle/>
          <a:p>
            <a:pPr marL="0" marR="0">
              <a:lnSpc>
                <a:spcPct val="80000"/>
              </a:lnSpc>
              <a:buNone/>
            </a:pPr>
            <a:r>
              <a:rPr lang="en-US" sz="40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I.  THE BEGINNING DATE AND PLACE OF THE KINGDOM.</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18AA4F-C0ED-A0A6-3062-C1AF3D6F7285}"/>
              </a:ext>
            </a:extLst>
          </p:cNvPr>
          <p:cNvSpPr>
            <a:spLocks noGrp="1"/>
          </p:cNvSpPr>
          <p:nvPr>
            <p:ph idx="1"/>
          </p:nvPr>
        </p:nvSpPr>
        <p:spPr/>
        <p:txBody>
          <a:bodyPr>
            <a:normAutofit fontScale="92500"/>
          </a:bodyPr>
          <a:lstStyle/>
          <a:p>
            <a:pPr marL="0" marR="0" indent="0">
              <a:buNone/>
            </a:pPr>
            <a:r>
              <a:rPr lang="en-US" kern="100" dirty="0">
                <a:ea typeface="Times New Roman" panose="02020603050405020304" pitchFamily="18" charset="0"/>
                <a:cs typeface="Times New Roman" panose="02020603050405020304" pitchFamily="18" charset="0"/>
              </a:rPr>
              <a:t> A.  Prophecy </a:t>
            </a:r>
          </a:p>
          <a:p>
            <a:pPr marL="914400" lvl="1" indent="-457200">
              <a:buFont typeface="+mj-lt"/>
              <a:buAutoNum type="arabicPeriod"/>
            </a:pPr>
            <a:r>
              <a:rPr lang="en-US" kern="100" dirty="0">
                <a:ea typeface="Times New Roman" panose="02020603050405020304" pitchFamily="18" charset="0"/>
                <a:cs typeface="Times New Roman" panose="02020603050405020304" pitchFamily="18" charset="0"/>
              </a:rPr>
              <a:t>Isaiah 2:2–3  Now it shall come to pass in the latter days </a:t>
            </a:r>
            <a:r>
              <a:rPr lang="en-US" i="1" kern="100" dirty="0">
                <a:ea typeface="Times New Roman" panose="02020603050405020304" pitchFamily="18" charset="0"/>
                <a:cs typeface="Times New Roman" panose="02020603050405020304" pitchFamily="18" charset="0"/>
              </a:rPr>
              <a:t>That</a:t>
            </a:r>
            <a:r>
              <a:rPr lang="en-US" kern="100" dirty="0">
                <a:ea typeface="Times New Roman" panose="02020603050405020304" pitchFamily="18" charset="0"/>
                <a:cs typeface="Times New Roman" panose="02020603050405020304" pitchFamily="18" charset="0"/>
              </a:rPr>
              <a:t> the mountain of the </a:t>
            </a:r>
            <a:r>
              <a:rPr lang="en-US" kern="100" cap="small" dirty="0">
                <a:ea typeface="Times New Roman" panose="02020603050405020304" pitchFamily="18" charset="0"/>
                <a:cs typeface="Times New Roman" panose="02020603050405020304" pitchFamily="18" charset="0"/>
              </a:rPr>
              <a:t>Lord</a:t>
            </a:r>
            <a:r>
              <a:rPr lang="en-US" kern="100" dirty="0">
                <a:ea typeface="Times New Roman" panose="02020603050405020304" pitchFamily="18" charset="0"/>
                <a:cs typeface="Times New Roman" panose="02020603050405020304" pitchFamily="18" charset="0"/>
              </a:rPr>
              <a:t>’s house Shall be established on the top of the mountains, And shall be exalted above the hills; And all nations shall flow to it. </a:t>
            </a:r>
            <a:r>
              <a:rPr lang="en-US" kern="100" baseline="30000" dirty="0">
                <a:ea typeface="Times New Roman" panose="02020603050405020304" pitchFamily="18" charset="0"/>
                <a:cs typeface="Times New Roman" panose="02020603050405020304" pitchFamily="18" charset="0"/>
              </a:rPr>
              <a:t>3</a:t>
            </a:r>
            <a:r>
              <a:rPr lang="en-US" kern="100" dirty="0">
                <a:ea typeface="Times New Roman" panose="02020603050405020304" pitchFamily="18" charset="0"/>
                <a:cs typeface="Times New Roman" panose="02020603050405020304" pitchFamily="18" charset="0"/>
              </a:rPr>
              <a:t> Many people shall come and say, “Come, and let us go up to the mountain of the </a:t>
            </a:r>
            <a:r>
              <a:rPr lang="en-US" kern="100" cap="small" dirty="0">
                <a:ea typeface="Times New Roman" panose="02020603050405020304" pitchFamily="18" charset="0"/>
                <a:cs typeface="Times New Roman" panose="02020603050405020304" pitchFamily="18" charset="0"/>
              </a:rPr>
              <a:t>Lord</a:t>
            </a:r>
            <a:r>
              <a:rPr lang="en-US" kern="100" dirty="0">
                <a:ea typeface="Times New Roman" panose="02020603050405020304" pitchFamily="18" charset="0"/>
                <a:cs typeface="Times New Roman" panose="02020603050405020304" pitchFamily="18" charset="0"/>
              </a:rPr>
              <a:t>, To the house of the God of Jacob; He will teach us His ways, And we shall walk in His paths.” For out of Zion shall go forth the law, And the word of the </a:t>
            </a:r>
            <a:r>
              <a:rPr lang="en-US" kern="100" cap="small" dirty="0">
                <a:ea typeface="Times New Roman" panose="02020603050405020304" pitchFamily="18" charset="0"/>
                <a:cs typeface="Times New Roman" panose="02020603050405020304" pitchFamily="18" charset="0"/>
              </a:rPr>
              <a:t>Lord</a:t>
            </a:r>
            <a:r>
              <a:rPr lang="en-US" kern="100" dirty="0">
                <a:ea typeface="Times New Roman" panose="02020603050405020304" pitchFamily="18" charset="0"/>
                <a:cs typeface="Times New Roman" panose="02020603050405020304" pitchFamily="18" charset="0"/>
              </a:rPr>
              <a:t> from Jerusalem. </a:t>
            </a:r>
          </a:p>
        </p:txBody>
      </p:sp>
    </p:spTree>
    <p:extLst>
      <p:ext uri="{BB962C8B-B14F-4D97-AF65-F5344CB8AC3E}">
        <p14:creationId xmlns:p14="http://schemas.microsoft.com/office/powerpoint/2010/main" val="33697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37897</TotalTime>
  <Words>2580</Words>
  <Application>Microsoft Office PowerPoint</Application>
  <PresentationFormat>On-screen Show (4:3)</PresentationFormat>
  <Paragraphs>88</Paragraphs>
  <Slides>31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Matthew 16:18–19  And I also say to you that you are Peter, and on this rock I will build My church, and the gates of Hades shall not prevail against it. 19 And I will give you the keys of the kingdom of heaven, and whatever you bind on earth will be bound in heaven, and whatever you loose on earth will be loosed in heaven.”</vt:lpstr>
      <vt:lpstr>LET US PRAY</vt:lpstr>
      <vt:lpstr>THE CHURCH   THE KINGDOM OF GOD</vt:lpstr>
      <vt:lpstr>THE CHURCH AS THE KINGDOM</vt:lpstr>
      <vt:lpstr>I.  THE BEGINNING DATE AND PLACE OF THE KINGDOM.</vt:lpstr>
      <vt:lpstr>I.  THE BEGINNING DATE AND PLACE OF THE KINGDOM.</vt:lpstr>
      <vt:lpstr>I.  THE BEGINNING DATE AND PLACE OF THE KINGDOM.</vt:lpstr>
      <vt:lpstr>I.  THE BEGINNING DATE AND PLACE OF THE KINGDOM.</vt:lpstr>
      <vt:lpstr>II.  THE ESSENTIALS OF A KINGDOM.</vt:lpstr>
      <vt:lpstr>II.  THE ESSENTIALS OF A KINGDOM.</vt:lpstr>
      <vt:lpstr>III. THE REQUIREMENTS OF CITIZENSHIP.</vt:lpstr>
      <vt:lpstr>III. THE REQUIREMENTS OF CITIZENSHIP.</vt:lpstr>
      <vt:lpstr>III. THE REQUIREMENTS OF CITIZENSHIP.</vt:lpstr>
      <vt:lpstr>III. THE REQUIREMENTS OF CITIZENSHIP.</vt:lpstr>
      <vt:lpstr>III. THE REQUIREMENTS OF CITIZENSHIP.</vt:lpstr>
      <vt:lpstr>IV. THE REWARDS OF CITIZENSHIP.</vt:lpstr>
      <vt:lpstr>IV. THE REWARDS OF CITIZENSHIP.</vt:lpstr>
      <vt:lpstr>IV. THE REWARDS OF CITIZENSHIP.</vt:lpstr>
      <vt:lpstr>IV. THE REWARDS OF CITIZENSHIP.</vt:lpstr>
      <vt:lpstr>IV. THE REWARDS OF CITIZENSHIP.</vt:lpstr>
      <vt:lpstr>ARE YOU IN GOD’S KINGDOM</vt:lpstr>
      <vt:lpstr>ARE YOU IN GOD’S KINGDOM</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2026-02-16T16:31:01Z</dcterms:modified>
</cp:coreProperties>
</file>