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27"/>
  </p:notesMasterIdLst>
  <p:sldIdLst>
    <p:sldId id="425" r:id="rId3"/>
    <p:sldId id="283" r:id="rId4"/>
    <p:sldId id="290" r:id="rId5"/>
    <p:sldId id="285" r:id="rId6"/>
    <p:sldId id="291" r:id="rId7"/>
    <p:sldId id="434" r:id="rId8"/>
    <p:sldId id="376" r:id="rId9"/>
    <p:sldId id="505" r:id="rId10"/>
    <p:sldId id="493" r:id="rId11"/>
    <p:sldId id="506" r:id="rId12"/>
    <p:sldId id="516" r:id="rId13"/>
    <p:sldId id="515" r:id="rId14"/>
    <p:sldId id="514" r:id="rId15"/>
    <p:sldId id="513" r:id="rId16"/>
    <p:sldId id="512" r:id="rId17"/>
    <p:sldId id="511" r:id="rId18"/>
    <p:sldId id="510" r:id="rId19"/>
    <p:sldId id="509" r:id="rId20"/>
    <p:sldId id="517" r:id="rId21"/>
    <p:sldId id="508" r:id="rId22"/>
    <p:sldId id="507" r:id="rId23"/>
    <p:sldId id="518" r:id="rId24"/>
    <p:sldId id="279" r:id="rId25"/>
    <p:sldId id="48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00CC"/>
    <a:srgbClr val="FF6600"/>
    <a:srgbClr val="405866"/>
    <a:srgbClr val="405873"/>
    <a:srgbClr val="405855"/>
    <a:srgbClr val="FFCCFF"/>
    <a:srgbClr val="CC00CC"/>
    <a:srgbClr val="006600"/>
    <a:srgbClr val="F6B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C989B-8CF9-4FB2-8FA9-AB30251A099A}" v="1" dt="2026-01-30T02:04:37.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2/22/2026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24</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2/22/2026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2/22/2026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2/22/2026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2/22/2026</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2/22/2026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2/22/2026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2/22/2026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2/22/2026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2/22/2026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aviewfromserenityacres.blogspot.com/2012/0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128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0A781C9-9D30-E50E-5338-5E82951EFA5C}"/>
              </a:ext>
            </a:extLst>
          </p:cNvPr>
          <p:cNvPicPr>
            <a:picLocks noChangeAspect="1"/>
          </p:cNvPicPr>
          <p:nvPr/>
        </p:nvPicPr>
        <p:blipFill>
          <a:blip r:embed="rId3"/>
          <a:srcRect l="3215" r="3928"/>
          <a:stretch>
            <a:fillRect/>
          </a:stretch>
        </p:blipFill>
        <p:spPr>
          <a:xfrm flipH="1">
            <a:off x="755164" y="1392369"/>
            <a:ext cx="7625044" cy="4688815"/>
          </a:xfrm>
          <a:prstGeom prst="rect">
            <a:avLst/>
          </a:prstGeom>
          <a:ln>
            <a:noFill/>
          </a:ln>
          <a:effectLst>
            <a:softEdge rad="112500"/>
          </a:effectLst>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3E9691-C239-1786-DD9C-F1ECE601EAFA}"/>
              </a:ext>
            </a:extLst>
          </p:cNvPr>
          <p:cNvPicPr>
            <a:picLocks noChangeAspect="1"/>
          </p:cNvPicPr>
          <p:nvPr/>
        </p:nvPicPr>
        <p:blipFill>
          <a:blip r:embed="rId2"/>
          <a:stretch>
            <a:fillRect/>
          </a:stretch>
        </p:blipFill>
        <p:spPr>
          <a:xfrm>
            <a:off x="-254000" y="0"/>
            <a:ext cx="9702800" cy="6858000"/>
          </a:xfrm>
          <a:prstGeom prst="rect">
            <a:avLst/>
          </a:prstGeom>
        </p:spPr>
      </p:pic>
      <p:sp>
        <p:nvSpPr>
          <p:cNvPr id="2" name="Title 1">
            <a:extLst>
              <a:ext uri="{FF2B5EF4-FFF2-40B4-BE49-F238E27FC236}">
                <a16:creationId xmlns:a16="http://schemas.microsoft.com/office/drawing/2014/main" id="{2899AE19-12D2-8ECE-6ABB-DE7FCDD5018E}"/>
              </a:ext>
            </a:extLst>
          </p:cNvPr>
          <p:cNvSpPr>
            <a:spLocks noGrp="1"/>
          </p:cNvSpPr>
          <p:nvPr>
            <p:ph type="title"/>
          </p:nvPr>
        </p:nvSpPr>
        <p:spPr>
          <a:xfrm>
            <a:off x="0" y="5892800"/>
            <a:ext cx="9144000" cy="965200"/>
          </a:xfrm>
        </p:spPr>
        <p:txBody>
          <a:bodyPr>
            <a:normAutofit/>
          </a:bodyPr>
          <a:lstStyle/>
          <a:p>
            <a:pPr marL="0" marR="0" algn="ctr">
              <a:buNone/>
            </a:pPr>
            <a:r>
              <a:rPr lang="en-US" sz="2800" b="1" kern="100" dirty="0">
                <a:solidFill>
                  <a:schemeClr val="bg1"/>
                </a:solidFill>
                <a:effectLst/>
                <a:latin typeface="Arial" panose="020B0604020202020204" pitchFamily="34" charset="0"/>
                <a:ea typeface="Courier New" panose="02070309020205020404" pitchFamily="49" charset="0"/>
                <a:cs typeface="Arial" panose="020B0604020202020204" pitchFamily="34" charset="0"/>
              </a:rPr>
              <a:t>CHRISTIAN RESPONSIBILITY TOWARD OTHERS</a:t>
            </a:r>
            <a:endParaRPr lang="en-US" sz="28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2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0D7C-B735-8AA4-9788-9B03F541EFCC}"/>
              </a:ext>
            </a:extLst>
          </p:cNvPr>
          <p:cNvSpPr>
            <a:spLocks noGrp="1"/>
          </p:cNvSpPr>
          <p:nvPr>
            <p:ph type="title"/>
          </p:nvPr>
        </p:nvSpPr>
        <p:spPr>
          <a:xfrm>
            <a:off x="0" y="0"/>
            <a:ext cx="9144000" cy="1905000"/>
          </a:xfrm>
        </p:spPr>
        <p:txBody>
          <a:bodyPr>
            <a:normAutofit/>
          </a:bodyPr>
          <a:lstStyle/>
          <a:p>
            <a:pPr marL="0" marR="0">
              <a:buNone/>
            </a:pPr>
            <a:r>
              <a:rPr lang="en-US"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OUR RELATIONSHIP WITH OTHERS</a:t>
            </a:r>
            <a:endParaRPr lang="en-US"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1AB2D73-1F39-A4D8-CC3E-03066CA529CB}"/>
              </a:ext>
            </a:extLst>
          </p:cNvPr>
          <p:cNvSpPr>
            <a:spLocks noGrp="1"/>
          </p:cNvSpPr>
          <p:nvPr>
            <p:ph idx="1"/>
          </p:nvPr>
        </p:nvSpPr>
        <p:spPr>
          <a:xfrm>
            <a:off x="220337" y="1905000"/>
            <a:ext cx="8923663" cy="4952999"/>
          </a:xfrm>
        </p:spPr>
        <p:txBody>
          <a:bodyPr/>
          <a:lstStyle/>
          <a:p>
            <a:pPr marL="584200" marR="0" lvl="0" indent="-584200">
              <a:lnSpc>
                <a:spcPct val="100000"/>
              </a:lnSpc>
              <a:buFont typeface="+mj-lt"/>
              <a:buAutoNum type="alphaUcPeriod"/>
            </a:pPr>
            <a:r>
              <a:rPr lang="en-US" sz="3600" kern="100" dirty="0">
                <a:ea typeface="Courier New" panose="02070309020205020404" pitchFamily="49" charset="0"/>
                <a:cs typeface="Arial" panose="020B0604020202020204" pitchFamily="34" charset="0"/>
              </a:rPr>
              <a:t>GOD HAS ALWAYS BEEN CONCERNED WITH OUR RELATIONSHIPS.</a:t>
            </a:r>
            <a:endParaRPr lang="en-US" sz="3600" kern="100" dirty="0">
              <a:ea typeface="Times New Roman" panose="02020603050405020304" pitchFamily="18" charset="0"/>
              <a:cs typeface="Times New Roman" panose="02020603050405020304" pitchFamily="18" charset="0"/>
            </a:endParaRPr>
          </a:p>
          <a:p>
            <a:pPr marL="584200" marR="0" lvl="0" indent="-584200">
              <a:lnSpc>
                <a:spcPct val="100000"/>
              </a:lnSpc>
              <a:buFont typeface="+mj-lt"/>
              <a:buAutoNum type="alphaUcPeriod"/>
            </a:pPr>
            <a:r>
              <a:rPr lang="en-US" sz="3600" kern="100" dirty="0">
                <a:ea typeface="Courier New" panose="02070309020205020404" pitchFamily="49" charset="0"/>
                <a:cs typeface="Arial" panose="020B0604020202020204" pitchFamily="34" charset="0"/>
              </a:rPr>
              <a:t>1 THESS 5:12-15 SHOWS IMPORTANT THINGS IN OUR RELATIONSHIPS WITH THOSE AROUND US IN JUST FOUR VERSES.</a:t>
            </a:r>
            <a:endParaRPr lang="en-US" dirty="0"/>
          </a:p>
        </p:txBody>
      </p:sp>
    </p:spTree>
    <p:extLst>
      <p:ext uri="{BB962C8B-B14F-4D97-AF65-F5344CB8AC3E}">
        <p14:creationId xmlns:p14="http://schemas.microsoft.com/office/powerpoint/2010/main" val="339741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C5F5-415C-F7E5-BD4A-705A91F0202F}"/>
              </a:ext>
            </a:extLst>
          </p:cNvPr>
          <p:cNvSpPr>
            <a:spLocks noGrp="1"/>
          </p:cNvSpPr>
          <p:nvPr>
            <p:ph type="title"/>
          </p:nvPr>
        </p:nvSpPr>
        <p:spPr>
          <a:xfrm>
            <a:off x="0" y="0"/>
            <a:ext cx="9144000" cy="2514600"/>
          </a:xfrm>
        </p:spPr>
        <p:txBody>
          <a:bodyPr>
            <a:normAutofit/>
          </a:bodyPr>
          <a:lstStyle/>
          <a:p>
            <a:pPr marL="342900" marR="0" lvl="0" indent="-342900">
              <a:buFont typeface="+mj-lt"/>
              <a:buAutoNum type="romanUcPeriod"/>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 RECOGNIZE &amp; ESTEEM, LEADERS, HIGHLY IN LOVE -</a:t>
            </a:r>
            <a:r>
              <a:rPr lang="en-US" sz="4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 12-13a</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31DF8D-4F2B-D937-DD9D-59A67EC0628A}"/>
              </a:ext>
            </a:extLst>
          </p:cNvPr>
          <p:cNvSpPr>
            <a:spLocks noGrp="1"/>
          </p:cNvSpPr>
          <p:nvPr>
            <p:ph idx="1"/>
          </p:nvPr>
        </p:nvSpPr>
        <p:spPr>
          <a:xfrm>
            <a:off x="220337" y="2514600"/>
            <a:ext cx="8923663" cy="4343399"/>
          </a:xfrm>
        </p:spPr>
        <p:txBody>
          <a:bodyPr/>
          <a:lstStyle/>
          <a:p>
            <a:pPr marL="584200" marR="0" lvl="0" indent="-584200">
              <a:lnSpc>
                <a:spcPct val="100000"/>
              </a:lnSpc>
              <a:buFont typeface="+mj-lt"/>
              <a:buAutoNum type="alphaUcPeriod"/>
            </a:pPr>
            <a:r>
              <a:rPr lang="en-US" sz="3600" kern="100" dirty="0">
                <a:ea typeface="Courier New" panose="02070309020205020404" pitchFamily="49" charset="0"/>
                <a:cs typeface="Arial" panose="020B0604020202020204" pitchFamily="34" charset="0"/>
              </a:rPr>
              <a:t>THOSE WHO LABOR AMONG YOU</a:t>
            </a:r>
            <a:r>
              <a:rPr lang="en-US" sz="3600" kern="100" dirty="0">
                <a:ea typeface="Courier New" panose="02070309020205020404" pitchFamily="49" charset="0"/>
                <a:cs typeface="Times New Roman" panose="02020603050405020304" pitchFamily="18" charset="0"/>
              </a:rPr>
              <a:t> </a:t>
            </a:r>
            <a:endParaRPr lang="en-US" sz="3600" kern="100" dirty="0">
              <a:ea typeface="Times New Roman" panose="02020603050405020304" pitchFamily="18" charset="0"/>
              <a:cs typeface="Times New Roman" panose="02020603050405020304" pitchFamily="18" charset="0"/>
            </a:endParaRPr>
          </a:p>
          <a:p>
            <a:pPr marL="584200" marR="0" lvl="0" indent="-584200">
              <a:lnSpc>
                <a:spcPct val="100000"/>
              </a:lnSpc>
              <a:buFont typeface="+mj-lt"/>
              <a:buAutoNum type="alphaUcPeriod"/>
            </a:pPr>
            <a:r>
              <a:rPr lang="en-US" sz="3600" kern="100" dirty="0">
                <a:ea typeface="Courier New" panose="02070309020205020404" pitchFamily="49" charset="0"/>
                <a:cs typeface="Arial" panose="020B0604020202020204" pitchFamily="34" charset="0"/>
              </a:rPr>
              <a:t>THOSE WHO ARE OVER YOU IN THE LORD </a:t>
            </a:r>
            <a:endParaRPr lang="en-US" sz="3600" kern="100" dirty="0">
              <a:ea typeface="Times New Roman" panose="02020603050405020304" pitchFamily="18" charset="0"/>
              <a:cs typeface="Times New Roman" panose="02020603050405020304" pitchFamily="18" charset="0"/>
            </a:endParaRPr>
          </a:p>
          <a:p>
            <a:pPr marL="584200" marR="0" lvl="0" indent="-584200">
              <a:lnSpc>
                <a:spcPct val="100000"/>
              </a:lnSpc>
              <a:buFont typeface="+mj-lt"/>
              <a:buAutoNum type="alphaUcPeriod"/>
            </a:pPr>
            <a:r>
              <a:rPr lang="en-US" sz="3600" kern="100" dirty="0">
                <a:ea typeface="Courier New" panose="02070309020205020404" pitchFamily="49" charset="0"/>
                <a:cs typeface="Arial" panose="020B0604020202020204" pitchFamily="34" charset="0"/>
              </a:rPr>
              <a:t>THOSE WHO ADMONISH YOU</a:t>
            </a:r>
            <a:endParaRPr lang="en-US" sz="3600" kern="100" dirty="0">
              <a:ea typeface="Times New Roman" panose="02020603050405020304" pitchFamily="18" charset="0"/>
              <a:cs typeface="Times New Roman" panose="02020603050405020304" pitchFamily="18" charset="0"/>
            </a:endParaRPr>
          </a:p>
          <a:p>
            <a:pPr marL="584200" marR="0" lvl="0" indent="-584200">
              <a:lnSpc>
                <a:spcPct val="100000"/>
              </a:lnSpc>
              <a:buFont typeface="+mj-lt"/>
              <a:buAutoNum type="alphaUcPeriod"/>
            </a:pPr>
            <a:r>
              <a:rPr lang="en-US" sz="3600" kern="100" dirty="0">
                <a:ea typeface="Courier New" panose="02070309020205020404" pitchFamily="49" charset="0"/>
                <a:cs typeface="Arial" panose="020B0604020202020204" pitchFamily="34" charset="0"/>
              </a:rPr>
              <a:t>REASON…FOR THEIR WORK'S SAKE</a:t>
            </a:r>
            <a:endParaRPr lang="en-US" dirty="0"/>
          </a:p>
        </p:txBody>
      </p:sp>
    </p:spTree>
    <p:extLst>
      <p:ext uri="{BB962C8B-B14F-4D97-AF65-F5344CB8AC3E}">
        <p14:creationId xmlns:p14="http://schemas.microsoft.com/office/powerpoint/2010/main" val="1604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D0D2-D3A9-7697-B294-F58A11E8307D}"/>
              </a:ext>
            </a:extLst>
          </p:cNvPr>
          <p:cNvSpPr>
            <a:spLocks noGrp="1"/>
          </p:cNvSpPr>
          <p:nvPr>
            <p:ph type="title"/>
          </p:nvPr>
        </p:nvSpPr>
        <p:spPr>
          <a:xfrm>
            <a:off x="0" y="0"/>
            <a:ext cx="9144000" cy="2184400"/>
          </a:xfrm>
        </p:spPr>
        <p:txBody>
          <a:bodyPr>
            <a:normAutofit/>
          </a:bodyPr>
          <a:lstStyle/>
          <a:p>
            <a:pPr marL="0" marR="0">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II.  BE AT PEACE WITH ONE ANOTHER - 13b</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5883801-3D5C-4934-832D-BF33828A3E03}"/>
              </a:ext>
            </a:extLst>
          </p:cNvPr>
          <p:cNvSpPr>
            <a:spLocks noGrp="1"/>
          </p:cNvSpPr>
          <p:nvPr>
            <p:ph idx="1"/>
          </p:nvPr>
        </p:nvSpPr>
        <p:spPr>
          <a:xfrm>
            <a:off x="220337" y="1879600"/>
            <a:ext cx="8923663" cy="4978399"/>
          </a:xfrm>
        </p:spPr>
        <p:txBody>
          <a:bodyPr/>
          <a:lstStyle/>
          <a:p>
            <a:pPr marL="584200" marR="0" lvl="0" indent="-584200">
              <a:lnSpc>
                <a:spcPct val="100000"/>
              </a:lnSpc>
              <a:buFont typeface="+mj-lt"/>
              <a:buAutoNum type="alphaUcPeriod"/>
            </a:pPr>
            <a:r>
              <a:rPr lang="en-US" sz="3600" kern="100" dirty="0">
                <a:ea typeface="Calibri" panose="020F0502020204030204" pitchFamily="34" charset="0"/>
                <a:cs typeface="Arial" panose="020B0604020202020204" pitchFamily="34" charset="0"/>
              </a:rPr>
              <a:t>Mat 5:9 Blessed are the peacemakers, </a:t>
            </a:r>
            <a:r>
              <a:rPr lang="en-US" sz="3600" kern="100" dirty="0">
                <a:ea typeface="Courier New" panose="02070309020205020404" pitchFamily="49" charset="0"/>
                <a:cs typeface="Arial" panose="020B0604020202020204" pitchFamily="34" charset="0"/>
              </a:rPr>
              <a:t>For they shall be called sons of God,</a:t>
            </a:r>
            <a:endParaRPr lang="en-US" sz="3600" kern="100" dirty="0">
              <a:ea typeface="Times New Roman" panose="02020603050405020304" pitchFamily="18" charset="0"/>
              <a:cs typeface="Times New Roman" panose="02020603050405020304" pitchFamily="18" charset="0"/>
            </a:endParaRPr>
          </a:p>
          <a:p>
            <a:pPr marL="584200" marR="0" lvl="0" indent="-584200">
              <a:lnSpc>
                <a:spcPct val="100000"/>
              </a:lnSpc>
              <a:buFont typeface="+mj-lt"/>
              <a:buAutoNum type="alphaUcPeriod"/>
            </a:pPr>
            <a:r>
              <a:rPr lang="en-US" sz="3600" kern="100" dirty="0">
                <a:ea typeface="Courier New" panose="02070309020205020404" pitchFamily="49" charset="0"/>
                <a:cs typeface="Arial" panose="020B0604020202020204" pitchFamily="34" charset="0"/>
              </a:rPr>
              <a:t>Rom 12:18 If it is possible, as much as depends on you, live peaceably with all men.</a:t>
            </a:r>
            <a:endParaRPr lang="en-US" dirty="0"/>
          </a:p>
        </p:txBody>
      </p:sp>
    </p:spTree>
    <p:extLst>
      <p:ext uri="{BB962C8B-B14F-4D97-AF65-F5344CB8AC3E}">
        <p14:creationId xmlns:p14="http://schemas.microsoft.com/office/powerpoint/2010/main" val="205693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7D61-48C9-69BC-8993-A106F0D394C8}"/>
              </a:ext>
            </a:extLst>
          </p:cNvPr>
          <p:cNvSpPr>
            <a:spLocks noGrp="1"/>
          </p:cNvSpPr>
          <p:nvPr>
            <p:ph type="title"/>
          </p:nvPr>
        </p:nvSpPr>
        <p:spPr>
          <a:xfrm>
            <a:off x="0" y="1"/>
            <a:ext cx="9144000" cy="863600"/>
          </a:xfrm>
        </p:spPr>
        <p:txBody>
          <a:bodyPr>
            <a:normAutofit/>
          </a:bodyPr>
          <a:lstStyle/>
          <a:p>
            <a:pPr marL="0" marR="0">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III. WARN THE UNRULY – 14a</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5FA3D99-5FDE-C8A6-1100-E95FE4C60BC0}"/>
              </a:ext>
            </a:extLst>
          </p:cNvPr>
          <p:cNvSpPr>
            <a:spLocks noGrp="1"/>
          </p:cNvSpPr>
          <p:nvPr>
            <p:ph idx="1"/>
          </p:nvPr>
        </p:nvSpPr>
        <p:spPr>
          <a:xfrm>
            <a:off x="220337" y="863602"/>
            <a:ext cx="8923663" cy="5994398"/>
          </a:xfrm>
        </p:spPr>
        <p:txBody>
          <a:bodyPr>
            <a:normAutofit fontScale="92500" lnSpcReduction="10000"/>
          </a:bodyPr>
          <a:lstStyle/>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Brethren, if a man is overtaken in any trespass, you who are spiritual restore such a one in a spirit of gentleness considering yourself lest you also be tempted.</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1 Cor 5:12-13 For what have I to do with judging those also who are outside? Do you not judge those who are inside? {13} But those who are outside God judges. Therefore, put away from yourselves the evi</a:t>
            </a:r>
            <a:r>
              <a:rPr lang="en-US" kern="100" dirty="0">
                <a:ea typeface="Courier New" panose="02070309020205020404" pitchFamily="49" charset="0"/>
                <a:cs typeface="Times New Roman" panose="02020603050405020304" pitchFamily="18" charset="0"/>
              </a:rPr>
              <a:t>l </a:t>
            </a:r>
            <a:r>
              <a:rPr lang="en-US" kern="100" dirty="0">
                <a:ea typeface="Courier New" panose="02070309020205020404" pitchFamily="49" charset="0"/>
                <a:cs typeface="Arial" panose="020B0604020202020204" pitchFamily="34" charset="0"/>
              </a:rPr>
              <a:t>person</a:t>
            </a:r>
            <a:r>
              <a:rPr lang="en-US" kern="100" dirty="0">
                <a:ea typeface="Courier New" panose="02070309020205020404" pitchFamily="49" charset="0"/>
                <a:cs typeface="Times New Roman" panose="02020603050405020304" pitchFamily="18" charset="0"/>
              </a:rPr>
              <a:t> </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2 Th 3:14-15 And if anyone does not obey our word in this epistle, note that person and do not keep company with him, that he may be ashamed. {15} Yet do not count him as an enemy, but admonish him as a brother.</a:t>
            </a:r>
            <a:endParaRPr lang="en-US" dirty="0"/>
          </a:p>
        </p:txBody>
      </p:sp>
    </p:spTree>
    <p:extLst>
      <p:ext uri="{BB962C8B-B14F-4D97-AF65-F5344CB8AC3E}">
        <p14:creationId xmlns:p14="http://schemas.microsoft.com/office/powerpoint/2010/main" val="5698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DF1C-F037-AA8B-D497-36E85A3AD832}"/>
              </a:ext>
            </a:extLst>
          </p:cNvPr>
          <p:cNvSpPr>
            <a:spLocks noGrp="1"/>
          </p:cNvSpPr>
          <p:nvPr>
            <p:ph type="title"/>
          </p:nvPr>
        </p:nvSpPr>
        <p:spPr>
          <a:xfrm>
            <a:off x="0" y="0"/>
            <a:ext cx="9144000" cy="2387600"/>
          </a:xfrm>
        </p:spPr>
        <p:txBody>
          <a:bodyPr>
            <a:normAutofit/>
          </a:bodyPr>
          <a:lstStyle/>
          <a:p>
            <a:pPr marL="0" marR="0">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IV.  COMFORT THE FAINT-HEARTED (EASILY DISCOURGED &amp; ANXIOUS) – 14b </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07811C-D905-2006-EA18-B13A18B35EAE}"/>
              </a:ext>
            </a:extLst>
          </p:cNvPr>
          <p:cNvSpPr>
            <a:spLocks noGrp="1"/>
          </p:cNvSpPr>
          <p:nvPr>
            <p:ph idx="1"/>
          </p:nvPr>
        </p:nvSpPr>
        <p:spPr>
          <a:xfrm>
            <a:off x="220337" y="2387600"/>
            <a:ext cx="8923663" cy="4470399"/>
          </a:xfrm>
        </p:spPr>
        <p:txBody>
          <a:bodyPr/>
          <a:lstStyle/>
          <a:p>
            <a:pPr marL="584200" marR="0" lvl="0" indent="-584200">
              <a:buFont typeface="+mj-lt"/>
              <a:buAutoNum type="alphaUcPeriod"/>
            </a:pPr>
            <a:r>
              <a:rPr lang="en-US" sz="3600" kern="100" dirty="0">
                <a:ea typeface="Courier New" panose="02070309020205020404" pitchFamily="49" charset="0"/>
                <a:cs typeface="Arial" panose="020B0604020202020204" pitchFamily="34" charset="0"/>
              </a:rPr>
              <a:t>1 Th 2:11 as you know how we exhorted, and comforted, and charged every one of you, as a father does his own children,</a:t>
            </a:r>
            <a:endParaRPr lang="en-US" sz="3600" kern="100" dirty="0">
              <a:ea typeface="Times New Roman" panose="02020603050405020304" pitchFamily="18" charset="0"/>
              <a:cs typeface="Times New Roman" panose="02020603050405020304" pitchFamily="18" charset="0"/>
            </a:endParaRPr>
          </a:p>
          <a:p>
            <a:pPr marL="584200" marR="0" lvl="0" indent="-584200">
              <a:buFont typeface="+mj-lt"/>
              <a:buAutoNum type="alphaUcPeriod"/>
            </a:pPr>
            <a:r>
              <a:rPr lang="en-US" sz="3600" kern="100" dirty="0">
                <a:ea typeface="Courier New" panose="02070309020205020404" pitchFamily="49" charset="0"/>
                <a:cs typeface="Arial" panose="020B0604020202020204" pitchFamily="34" charset="0"/>
              </a:rPr>
              <a:t>1 Th 5:11 Therefore comfort each other and edify one another, just as you also are doing.</a:t>
            </a:r>
            <a:endParaRPr lang="en-US" dirty="0"/>
          </a:p>
        </p:txBody>
      </p:sp>
    </p:spTree>
    <p:extLst>
      <p:ext uri="{BB962C8B-B14F-4D97-AF65-F5344CB8AC3E}">
        <p14:creationId xmlns:p14="http://schemas.microsoft.com/office/powerpoint/2010/main" val="95954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E9E0-6189-76A4-FA76-7ED16C02AA55}"/>
              </a:ext>
            </a:extLst>
          </p:cNvPr>
          <p:cNvSpPr>
            <a:spLocks noGrp="1"/>
          </p:cNvSpPr>
          <p:nvPr>
            <p:ph type="title"/>
          </p:nvPr>
        </p:nvSpPr>
        <p:spPr/>
        <p:txBody>
          <a:bodyPr>
            <a:normAutofit/>
          </a:bodyPr>
          <a:lstStyle/>
          <a:p>
            <a:pPr marL="0" marR="0">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 UPHOLD THE WEAK - 14c</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BBC836-66E9-D893-7AD5-67335E253337}"/>
              </a:ext>
            </a:extLst>
          </p:cNvPr>
          <p:cNvSpPr>
            <a:spLocks noGrp="1"/>
          </p:cNvSpPr>
          <p:nvPr>
            <p:ph idx="1"/>
          </p:nvPr>
        </p:nvSpPr>
        <p:spPr>
          <a:xfrm>
            <a:off x="220337" y="1325563"/>
            <a:ext cx="8923663" cy="5532436"/>
          </a:xfrm>
        </p:spPr>
        <p:txBody>
          <a:bodyPr/>
          <a:lstStyle/>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Heb 12:12-13 Therefore strengthen the hands which hang down, and the feeble knees, {13} and make straight paths for your feet, so that what is lame may not be dislocated, but rather be healed.</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alibri" panose="020F0502020204030204" pitchFamily="34" charset="0"/>
                <a:cs typeface="Arial" panose="020B0604020202020204" pitchFamily="34" charset="0"/>
              </a:rPr>
              <a:t>Gal 6:2 </a:t>
            </a:r>
            <a:r>
              <a:rPr lang="en-US" kern="100" dirty="0">
                <a:ea typeface="Courier New" panose="02070309020205020404" pitchFamily="49" charset="0"/>
                <a:cs typeface="Arial" panose="020B0604020202020204" pitchFamily="34" charset="0"/>
              </a:rPr>
              <a:t>Bear one another's burdens, and so fulfill the law of Christ.</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Rom 15:1 We then who are strong ought to bear with the scruples of the weak, and not to please ourselves.</a:t>
            </a:r>
            <a:endParaRPr lang="en-US" dirty="0"/>
          </a:p>
        </p:txBody>
      </p:sp>
    </p:spTree>
    <p:extLst>
      <p:ext uri="{BB962C8B-B14F-4D97-AF65-F5344CB8AC3E}">
        <p14:creationId xmlns:p14="http://schemas.microsoft.com/office/powerpoint/2010/main" val="61102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C6E7-6B49-4C7E-7F56-85678A163239}"/>
              </a:ext>
            </a:extLst>
          </p:cNvPr>
          <p:cNvSpPr>
            <a:spLocks noGrp="1"/>
          </p:cNvSpPr>
          <p:nvPr>
            <p:ph type="title"/>
          </p:nvPr>
        </p:nvSpPr>
        <p:spPr>
          <a:xfrm>
            <a:off x="0" y="1"/>
            <a:ext cx="9144000" cy="1123720"/>
          </a:xfrm>
        </p:spPr>
        <p:txBody>
          <a:bodyPr>
            <a:normAutofit/>
          </a:bodyPr>
          <a:lstStyle/>
          <a:p>
            <a:pPr marL="0" marR="0">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VI.  BE PATIENT WILL ALL – 14d</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6E65D41-71CC-F34D-DA83-9B2E04A54BF9}"/>
              </a:ext>
            </a:extLst>
          </p:cNvPr>
          <p:cNvSpPr>
            <a:spLocks noGrp="1"/>
          </p:cNvSpPr>
          <p:nvPr>
            <p:ph idx="1"/>
          </p:nvPr>
        </p:nvSpPr>
        <p:spPr/>
        <p:txBody>
          <a:bodyPr>
            <a:normAutofit lnSpcReduction="10000"/>
          </a:bodyPr>
          <a:lstStyle/>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Eph 4:1-2  I, therefore, the prisoner of the Lord, beseech you to walk worthy of the calling with which you were called, {2} with all lowliness and gentleness, with longsuffering, bearing with one another in love,</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Col 3:12-13 Therefore, as the elect of God, holy and beloved, put on tender mercies, kindness, humility, meekness, longsuffering; {13} bearing with one another, and forgiving one another, if anyone has a complaint against another; even as Christ forgave you, so you also must do.</a:t>
            </a:r>
            <a:endParaRPr lang="en-US" dirty="0"/>
          </a:p>
        </p:txBody>
      </p:sp>
    </p:spTree>
    <p:extLst>
      <p:ext uri="{BB962C8B-B14F-4D97-AF65-F5344CB8AC3E}">
        <p14:creationId xmlns:p14="http://schemas.microsoft.com/office/powerpoint/2010/main" val="233385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69A0-FBB6-68F6-8C48-D255B6973245}"/>
              </a:ext>
            </a:extLst>
          </p:cNvPr>
          <p:cNvSpPr>
            <a:spLocks noGrp="1"/>
          </p:cNvSpPr>
          <p:nvPr>
            <p:ph type="title"/>
          </p:nvPr>
        </p:nvSpPr>
        <p:spPr>
          <a:xfrm>
            <a:off x="0" y="0"/>
            <a:ext cx="9144000" cy="1879600"/>
          </a:xfrm>
        </p:spPr>
        <p:txBody>
          <a:bodyPr>
            <a:normAutofit/>
          </a:bodyPr>
          <a:lstStyle/>
          <a:p>
            <a:pPr marL="0" marR="0">
              <a:buNone/>
            </a:pPr>
            <a:r>
              <a:rPr lang="en-US"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VII. DO NOT RENDER </a:t>
            </a:r>
            <a:br>
              <a:rPr lang="en-US"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br>
            <a:r>
              <a:rPr lang="en-US"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EVIL FOR EVIL – 15a</a:t>
            </a:r>
            <a:endParaRPr lang="en-US"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FC55D0-00F7-3C42-1F8C-D4CBC151A51B}"/>
              </a:ext>
            </a:extLst>
          </p:cNvPr>
          <p:cNvSpPr>
            <a:spLocks noGrp="1"/>
          </p:cNvSpPr>
          <p:nvPr>
            <p:ph idx="1"/>
          </p:nvPr>
        </p:nvSpPr>
        <p:spPr>
          <a:xfrm>
            <a:off x="220337" y="1879600"/>
            <a:ext cx="8923663" cy="4978399"/>
          </a:xfrm>
        </p:spPr>
        <p:txBody>
          <a:bodyPr>
            <a:normAutofit/>
          </a:bodyPr>
          <a:lstStyle/>
          <a:p>
            <a:pPr marL="457200" marR="0" lvl="0" indent="-457200">
              <a:lnSpc>
                <a:spcPct val="100000"/>
              </a:lnSpc>
              <a:buFont typeface="+mj-lt"/>
              <a:buAutoNum type="alphaUcPeriod"/>
            </a:pPr>
            <a:r>
              <a:rPr lang="en-US" kern="100" dirty="0">
                <a:ea typeface="Calibri" panose="020F0502020204030204" pitchFamily="34" charset="0"/>
                <a:cs typeface="Arial" panose="020B0604020202020204" pitchFamily="34" charset="0"/>
              </a:rPr>
              <a:t>Mat 5:44 </a:t>
            </a:r>
            <a:r>
              <a:rPr lang="en-US" kern="100" dirty="0">
                <a:ea typeface="Courier New" panose="02070309020205020404" pitchFamily="49" charset="0"/>
                <a:cs typeface="Arial" panose="020B0604020202020204" pitchFamily="34" charset="0"/>
              </a:rPr>
              <a:t>"But I say to you, love your enemies, bless those who curse you, do good to those who hate you, and pray for those who spitefully use you and persecute you,</a:t>
            </a:r>
            <a:endParaRPr lang="en-US" kern="100" dirty="0">
              <a:ea typeface="Times New Roman" panose="02020603050405020304" pitchFamily="18" charset="0"/>
              <a:cs typeface="Times New Roman" panose="02020603050405020304" pitchFamily="18" charset="0"/>
            </a:endParaRPr>
          </a:p>
          <a:p>
            <a:pPr marL="457200" indent="-457200">
              <a:lnSpc>
                <a:spcPct val="100000"/>
              </a:lnSpc>
              <a:buFont typeface="+mj-lt"/>
              <a:buAutoNum type="alphaUcPeriod"/>
            </a:pPr>
            <a:r>
              <a:rPr lang="en-US" kern="100" dirty="0">
                <a:ea typeface="Calibri" panose="020F0502020204030204" pitchFamily="34" charset="0"/>
                <a:cs typeface="Arial" panose="020B0604020202020204" pitchFamily="34" charset="0"/>
              </a:rPr>
              <a:t>1 Pet 3:9 </a:t>
            </a:r>
            <a:r>
              <a:rPr lang="en-US" kern="100" dirty="0">
                <a:ea typeface="Courier New" panose="02070309020205020404" pitchFamily="49" charset="0"/>
                <a:cs typeface="Arial" panose="020B0604020202020204" pitchFamily="34" charset="0"/>
              </a:rPr>
              <a:t>not returning evil for evil or reviling for reviling, but on the contrary blessing, knowing that you were called to </a:t>
            </a:r>
            <a:r>
              <a:rPr lang="en-US" kern="100" dirty="0">
                <a:ea typeface="Calibri" panose="020F0502020204030204" pitchFamily="34" charset="0"/>
                <a:cs typeface="Arial" panose="020B0604020202020204" pitchFamily="34" charset="0"/>
              </a:rPr>
              <a:t>this, </a:t>
            </a:r>
            <a:r>
              <a:rPr lang="en-US" kern="100" dirty="0">
                <a:ea typeface="Courier New" panose="02070309020205020404" pitchFamily="49" charset="0"/>
                <a:cs typeface="Arial" panose="020B0604020202020204" pitchFamily="34" charset="0"/>
              </a:rPr>
              <a:t>that you may inherit a blessing.</a:t>
            </a:r>
            <a:endParaRPr lang="en-US" dirty="0"/>
          </a:p>
        </p:txBody>
      </p:sp>
    </p:spTree>
    <p:extLst>
      <p:ext uri="{BB962C8B-B14F-4D97-AF65-F5344CB8AC3E}">
        <p14:creationId xmlns:p14="http://schemas.microsoft.com/office/powerpoint/2010/main" val="8207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5FE8E-88F5-5CC0-D8A5-4BD5FE1064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084F9-1C92-389B-97D7-9050ABD92B6C}"/>
              </a:ext>
            </a:extLst>
          </p:cNvPr>
          <p:cNvSpPr>
            <a:spLocks noGrp="1"/>
          </p:cNvSpPr>
          <p:nvPr>
            <p:ph type="title"/>
          </p:nvPr>
        </p:nvSpPr>
        <p:spPr>
          <a:xfrm>
            <a:off x="0" y="0"/>
            <a:ext cx="9144000" cy="1879600"/>
          </a:xfrm>
        </p:spPr>
        <p:txBody>
          <a:bodyPr>
            <a:normAutofit/>
          </a:bodyPr>
          <a:lstStyle/>
          <a:p>
            <a:pPr marL="0" marR="0">
              <a:buNone/>
            </a:pPr>
            <a:r>
              <a:rPr lang="en-US"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VII. DO NOT RENDER </a:t>
            </a:r>
            <a:br>
              <a:rPr lang="en-US"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br>
            <a:r>
              <a:rPr lang="en-US"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EVIL FOR EVIL – 15a</a:t>
            </a:r>
            <a:endParaRPr lang="en-US"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72F7806-756C-D46C-1DF5-45ACAAD89475}"/>
              </a:ext>
            </a:extLst>
          </p:cNvPr>
          <p:cNvSpPr>
            <a:spLocks noGrp="1"/>
          </p:cNvSpPr>
          <p:nvPr>
            <p:ph idx="1"/>
          </p:nvPr>
        </p:nvSpPr>
        <p:spPr>
          <a:xfrm>
            <a:off x="220337" y="1701801"/>
            <a:ext cx="8923663" cy="5156199"/>
          </a:xfrm>
        </p:spPr>
        <p:txBody>
          <a:bodyPr>
            <a:normAutofit fontScale="92500"/>
          </a:bodyPr>
          <a:lstStyle/>
          <a:p>
            <a:pPr marL="457200" marR="0" lvl="0" indent="-457200">
              <a:buFont typeface="+mj-lt"/>
              <a:buAutoNum type="alphaUcPeriod" startAt="3"/>
            </a:pPr>
            <a:r>
              <a:rPr lang="en-US" kern="100" dirty="0">
                <a:ea typeface="Courier New" panose="02070309020205020404" pitchFamily="49" charset="0"/>
                <a:cs typeface="Arial" panose="020B0604020202020204" pitchFamily="34" charset="0"/>
              </a:rPr>
              <a:t>Rom 12:17-21 Repay no one evil for evil. Have regard for good things in the sight of all men. {18} If it is possible, as much as depends on you, live peaceably with all men. {19} Beloved, do not avenge yourselves, but rather give place to wrath; for it is written, "Vengeance is Mine, I will repay, says the Lords {20} Therefore If your enemy is hungry, feed him; If he is thirsty, give him a drink; For in so doing you will heap coals of fire on his head. {21} Do not be overcome by evil, but overcome evil with good.</a:t>
            </a:r>
            <a:endParaRPr lang="en-US" dirty="0"/>
          </a:p>
        </p:txBody>
      </p:sp>
    </p:spTree>
    <p:extLst>
      <p:ext uri="{BB962C8B-B14F-4D97-AF65-F5344CB8AC3E}">
        <p14:creationId xmlns:p14="http://schemas.microsoft.com/office/powerpoint/2010/main" val="16865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2E33-EE74-ADF2-A632-A0705A1AE90A}"/>
              </a:ext>
            </a:extLst>
          </p:cNvPr>
          <p:cNvSpPr>
            <a:spLocks noGrp="1"/>
          </p:cNvSpPr>
          <p:nvPr>
            <p:ph type="title"/>
          </p:nvPr>
        </p:nvSpPr>
        <p:spPr>
          <a:xfrm>
            <a:off x="0" y="0"/>
            <a:ext cx="9144000" cy="1854200"/>
          </a:xfrm>
        </p:spPr>
        <p:txBody>
          <a:bodyPr>
            <a:normAutofit fontScale="90000"/>
          </a:bodyPr>
          <a:lstStyle/>
          <a:p>
            <a:pPr marL="0" marR="0">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VIII. PURSUE WHAT IS GOOD FOR YOURSELVES AND ALL – 15b</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0D3F8D-5110-9839-72DB-8FC79F367A5D}"/>
              </a:ext>
            </a:extLst>
          </p:cNvPr>
          <p:cNvSpPr>
            <a:spLocks noGrp="1"/>
          </p:cNvSpPr>
          <p:nvPr>
            <p:ph idx="1"/>
          </p:nvPr>
        </p:nvSpPr>
        <p:spPr>
          <a:xfrm>
            <a:off x="220337" y="1625600"/>
            <a:ext cx="8923663" cy="5232399"/>
          </a:xfrm>
        </p:spPr>
        <p:txBody>
          <a:bodyPr/>
          <a:lstStyle/>
          <a:p>
            <a:pPr marL="45720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Gal 6:10 Therefore, as we have opportunity, let us do good to all, especially to those who are of the household of faith.</a:t>
            </a:r>
            <a:endParaRPr lang="en-US" kern="100" dirty="0">
              <a:ea typeface="Times New Roman" panose="02020603050405020304" pitchFamily="18" charset="0"/>
              <a:cs typeface="Times New Roman" panose="02020603050405020304" pitchFamily="18" charset="0"/>
            </a:endParaRPr>
          </a:p>
          <a:p>
            <a:pPr marL="45720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Phil 2:3-4 Let nothing be done through selfish ambition or conceit, but in lowliness of mind let each esteem others better than himself. {4} Let each of you look out not only for his own interests, but also for the interests of others.</a:t>
            </a:r>
            <a:endParaRPr lang="en-US" dirty="0"/>
          </a:p>
        </p:txBody>
      </p:sp>
    </p:spTree>
    <p:extLst>
      <p:ext uri="{BB962C8B-B14F-4D97-AF65-F5344CB8AC3E}">
        <p14:creationId xmlns:p14="http://schemas.microsoft.com/office/powerpoint/2010/main" val="377809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B0AD-8499-D15D-F45C-A3C12F922D2D}"/>
              </a:ext>
            </a:extLst>
          </p:cNvPr>
          <p:cNvSpPr>
            <a:spLocks noGrp="1"/>
          </p:cNvSpPr>
          <p:nvPr>
            <p:ph type="title"/>
          </p:nvPr>
        </p:nvSpPr>
        <p:spPr>
          <a:xfrm>
            <a:off x="0" y="0"/>
            <a:ext cx="9144000" cy="1778000"/>
          </a:xfrm>
        </p:spPr>
        <p:txBody>
          <a:bodyPr>
            <a:normAutofit fontScale="90000"/>
          </a:bodyPr>
          <a:lstStyle/>
          <a:p>
            <a:pPr marL="0" marR="0">
              <a:buNone/>
            </a:pPr>
            <a:r>
              <a:rPr lang="en-US" sz="4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HOW ARE YOU DOING WITH YOUR RELATIONSHIPS WITH OTHERS?</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56978AA-62B1-AE46-6298-1F4AAC428EF2}"/>
              </a:ext>
            </a:extLst>
          </p:cNvPr>
          <p:cNvSpPr>
            <a:spLocks noGrp="1"/>
          </p:cNvSpPr>
          <p:nvPr>
            <p:ph idx="1"/>
          </p:nvPr>
        </p:nvSpPr>
        <p:spPr>
          <a:xfrm>
            <a:off x="220337" y="1574800"/>
            <a:ext cx="8923663" cy="5283199"/>
          </a:xfrm>
        </p:spPr>
        <p:txBody>
          <a:bodyPr>
            <a:normAutofit lnSpcReduction="10000"/>
          </a:bodyPr>
          <a:lstStyle/>
          <a:p>
            <a:pPr marL="457200" marR="0" lvl="0" indent="-457200">
              <a:buFont typeface="+mj-lt"/>
              <a:buAutoNum type="arabicPeriod"/>
            </a:pPr>
            <a:r>
              <a:rPr lang="en-US" kern="100" dirty="0">
                <a:ea typeface="Courier New" panose="02070309020205020404" pitchFamily="49" charset="0"/>
                <a:cs typeface="Arial" panose="020B0604020202020204" pitchFamily="34" charset="0"/>
              </a:rPr>
              <a:t>RECOGNIZE &amp; ESTEEM HIGHLY IN LOVE YOUR LEADERS - 12-13a</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rabicPeriod"/>
            </a:pPr>
            <a:r>
              <a:rPr lang="en-US" kern="100" dirty="0">
                <a:ea typeface="Courier New" panose="02070309020205020404" pitchFamily="49" charset="0"/>
                <a:cs typeface="Arial" panose="020B0604020202020204" pitchFamily="34" charset="0"/>
              </a:rPr>
              <a:t>BE AT PEACE WITH ONE ANOTHER - 13b</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rabicPeriod"/>
            </a:pPr>
            <a:r>
              <a:rPr lang="en-US" kern="100" dirty="0">
                <a:ea typeface="Courier New" panose="02070309020205020404" pitchFamily="49" charset="0"/>
                <a:cs typeface="Arial" panose="020B0604020202020204" pitchFamily="34" charset="0"/>
              </a:rPr>
              <a:t>WARN THE UNRULY – 14a</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rabicPeriod"/>
            </a:pPr>
            <a:r>
              <a:rPr lang="en-US" kern="100" dirty="0">
                <a:ea typeface="Courier New" panose="02070309020205020404" pitchFamily="49" charset="0"/>
                <a:cs typeface="Arial" panose="020B0604020202020204" pitchFamily="34" charset="0"/>
              </a:rPr>
              <a:t>COMFORT THE FAINT-HEARTED (EASILY DISCOURGED &amp; ANXIOUS) – 14b </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rabicPeriod"/>
            </a:pPr>
            <a:r>
              <a:rPr lang="en-US" kern="100" dirty="0">
                <a:ea typeface="Courier New" panose="02070309020205020404" pitchFamily="49" charset="0"/>
                <a:cs typeface="Arial" panose="020B0604020202020204" pitchFamily="34" charset="0"/>
              </a:rPr>
              <a:t>UPHOLD THE WEAK - 14c</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rabicPeriod"/>
            </a:pPr>
            <a:r>
              <a:rPr lang="en-US" kern="100" dirty="0">
                <a:ea typeface="Courier New" panose="02070309020205020404" pitchFamily="49" charset="0"/>
                <a:cs typeface="Arial" panose="020B0604020202020204" pitchFamily="34" charset="0"/>
              </a:rPr>
              <a:t>BE PATIENT WILL ALL – 14d</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rabicPeriod"/>
            </a:pPr>
            <a:r>
              <a:rPr lang="en-US" kern="100" dirty="0">
                <a:ea typeface="Courier New" panose="02070309020205020404" pitchFamily="49" charset="0"/>
                <a:cs typeface="Arial" panose="020B0604020202020204" pitchFamily="34" charset="0"/>
              </a:rPr>
              <a:t>DO NOT RENDER EVIL FOR EVIL – 15a</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rabicPeriod"/>
            </a:pPr>
            <a:r>
              <a:rPr lang="en-US" kern="100" dirty="0">
                <a:ea typeface="Courier New" panose="02070309020205020404" pitchFamily="49" charset="0"/>
                <a:cs typeface="Arial" panose="020B0604020202020204" pitchFamily="34" charset="0"/>
              </a:rPr>
              <a:t>PURSUE WHAT IS GOOD FOR YOURSELVES AND ALL – 15b</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5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C91AF-5321-5D18-B929-E0B59B100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BDA610-65D2-4A93-7568-4BAD65F28B38}"/>
              </a:ext>
            </a:extLst>
          </p:cNvPr>
          <p:cNvSpPr>
            <a:spLocks noGrp="1"/>
          </p:cNvSpPr>
          <p:nvPr>
            <p:ph type="title"/>
          </p:nvPr>
        </p:nvSpPr>
        <p:spPr>
          <a:xfrm>
            <a:off x="0" y="0"/>
            <a:ext cx="9144000" cy="1854200"/>
          </a:xfrm>
        </p:spPr>
        <p:txBody>
          <a:bodyPr>
            <a:normAutofit fontScale="90000"/>
          </a:bodyPr>
          <a:lstStyle/>
          <a:p>
            <a:pPr marL="0" marR="0">
              <a:buNone/>
            </a:pPr>
            <a:r>
              <a:rPr lang="en-US" sz="4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HOW ARE YOU DOING WITH YOUR RELATIONSHIPS WITH OTHERS?</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436D278-0E3B-F0F8-1EB2-D4A11446F794}"/>
              </a:ext>
            </a:extLst>
          </p:cNvPr>
          <p:cNvSpPr>
            <a:spLocks noGrp="1"/>
          </p:cNvSpPr>
          <p:nvPr>
            <p:ph idx="1"/>
          </p:nvPr>
        </p:nvSpPr>
        <p:spPr>
          <a:xfrm>
            <a:off x="220337" y="1600200"/>
            <a:ext cx="8923663" cy="5257799"/>
          </a:xfrm>
        </p:spPr>
        <p:txBody>
          <a:bodyPr>
            <a:normAutofit lnSpcReduction="10000"/>
          </a:bodyPr>
          <a:lstStyle/>
          <a:p>
            <a:pPr marL="457200" marR="0" lvl="0" indent="-457200">
              <a:buFont typeface="+mj-lt"/>
              <a:buAutoNum type="arabicPeriod" startAt="9"/>
            </a:pPr>
            <a:r>
              <a:rPr lang="en-US" kern="100" dirty="0">
                <a:ea typeface="Courier New" panose="02070309020205020404" pitchFamily="49" charset="0"/>
                <a:cs typeface="Arial" panose="020B0604020202020204" pitchFamily="34" charset="0"/>
              </a:rPr>
              <a:t>IT IS ALL SUMMED UP IN ONE WORD – LOVE - Rom 13:8-10 Owe no one anything except to love one another, for he who loves another has fulfilled the law. {9} For the </a:t>
            </a:r>
            <a:r>
              <a:rPr lang="en-US" kern="100" dirty="0">
                <a:ea typeface="Calibri" panose="020F0502020204030204" pitchFamily="34" charset="0"/>
                <a:cs typeface="Arial" panose="020B0604020202020204" pitchFamily="34" charset="0"/>
              </a:rPr>
              <a:t>commandments , </a:t>
            </a:r>
            <a:r>
              <a:rPr lang="en-US" kern="100" dirty="0">
                <a:ea typeface="Courier New" panose="02070309020205020404" pitchFamily="49" charset="0"/>
                <a:cs typeface="Arial" panose="020B0604020202020204" pitchFamily="34" charset="0"/>
              </a:rPr>
              <a:t>"You shall not commit adultery,  “You shall not murder,” "You shall not steal,” "You shall not bear false witness," "You shall not covet," and if there is any other commandment, are all summed up in this saying, namely, "You shall love your neighbor as yourself,” </a:t>
            </a:r>
            <a:r>
              <a:rPr lang="en-US" kern="100" dirty="0">
                <a:ea typeface="Courier New" panose="02070309020205020404" pitchFamily="49" charset="0"/>
                <a:cs typeface="Times New Roman" panose="02020603050405020304" pitchFamily="18" charset="0"/>
              </a:rPr>
              <a:t>{10} </a:t>
            </a:r>
            <a:r>
              <a:rPr lang="en-US" kern="100" dirty="0">
                <a:ea typeface="Courier New" panose="02070309020205020404" pitchFamily="49" charset="0"/>
                <a:cs typeface="Arial" panose="020B0604020202020204" pitchFamily="34" charset="0"/>
              </a:rPr>
              <a:t>Love does no harm to a neighbor; therefore love is the fulfillment of the law.</a:t>
            </a:r>
            <a:endParaRPr lang="en-US" dirty="0"/>
          </a:p>
        </p:txBody>
      </p:sp>
    </p:spTree>
    <p:extLst>
      <p:ext uri="{BB962C8B-B14F-4D97-AF65-F5344CB8AC3E}">
        <p14:creationId xmlns:p14="http://schemas.microsoft.com/office/powerpoint/2010/main" val="296518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2F6E9-C938-6DAE-4196-AE6C72720E2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18143"/>
            <a:ext cx="9144000" cy="6846711"/>
          </a:xfrm>
          <a:prstGeom prst="rect">
            <a:avLst/>
          </a:prstGeom>
        </p:spPr>
      </p:pic>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5132580" y="-18143"/>
            <a:ext cx="4011420" cy="3447143"/>
          </a:xfrm>
          <a:noFill/>
        </p:spPr>
        <p:txBody>
          <a:bodyPr>
            <a:noAutofit/>
          </a:bodyPr>
          <a:lstStyle/>
          <a:p>
            <a:pPr algn="ctr">
              <a:lnSpc>
                <a:spcPct val="100000"/>
              </a:lnSpc>
            </a:pPr>
            <a:r>
              <a:rPr lang="en-US" sz="3200" b="1" dirty="0">
                <a:latin typeface="Arial" panose="020B0604020202020204" pitchFamily="34" charset="0"/>
                <a:cs typeface="Arial" panose="020B0604020202020204" pitchFamily="34" charset="0"/>
              </a:rPr>
              <a:t>TONIGHT’S SERMON:</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THE CHURCH</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SHEEP AND SHEPHERD</a:t>
            </a:r>
            <a:endParaRPr lang="en-US" sz="3200" b="1"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15AB-EE51-1515-B6EB-B575C2202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54D6C-2EEF-BC1C-98DF-28569128ADE4}"/>
              </a:ext>
            </a:extLst>
          </p:cNvPr>
          <p:cNvSpPr>
            <a:spLocks noGrp="1"/>
          </p:cNvSpPr>
          <p:nvPr>
            <p:ph type="title"/>
          </p:nvPr>
        </p:nvSpPr>
        <p:spPr>
          <a:xfrm>
            <a:off x="177800" y="0"/>
            <a:ext cx="8788400" cy="6858000"/>
          </a:xfrm>
        </p:spPr>
        <p:txBody>
          <a:bodyPr>
            <a:noAutofit/>
          </a:bodyPr>
          <a:lstStyle/>
          <a:p>
            <a:pPr lvl="0"/>
            <a:r>
              <a:rPr lang="en-US" sz="3600" kern="100" dirty="0">
                <a:solidFill>
                  <a:prstClr val="black"/>
                </a:solidFill>
                <a:ea typeface="Courier New" panose="02070309020205020404" pitchFamily="49" charset="0"/>
                <a:cs typeface="Arial" panose="020B0604020202020204" pitchFamily="34" charset="0"/>
              </a:rPr>
              <a:t>1 Th 5:12-15 And we urge you, brethren, to recognize those who labor among you, and are over you in the Lord and admonish you, {13} and to esteem them very highly in love for their work's sake. Be at peace among yourselves. {14} Now we exhort you, brethren, warn those who are unruly, comfort the fainthearted, uphold the weak, be patient with all {15} See that no one renders evil for evil to anyone, but always pursue what is good both for yourselves and for all. </a:t>
            </a:r>
            <a:endParaRPr lang="en-US" sz="3600" kern="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08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51229</TotalTime>
  <Words>1167</Words>
  <Application>Microsoft Office PowerPoint</Application>
  <PresentationFormat>On-screen Show (4:3)</PresentationFormat>
  <Paragraphs>57</Paragraphs>
  <Slides>24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Bazooka</vt:lpstr>
      <vt:lpstr>Calibri</vt:lpstr>
      <vt:lpstr>Calibri Light</vt:lpstr>
      <vt:lpstr>Courier New</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1 Th 5:12-15 And we urge you, brethren, to recognize those who labor among you, and are over you in the Lord and admonish you, {13} and to esteem them very highly in love for their work's sake. Be at peace among yourselves. {14} Now we exhort you, brethren, warn those who are unruly, comfort the fainthearted, uphold the weak, be patient with all {15} See that no one renders evil for evil to anyone, but always pursue what is good both for yourselves and for all. </vt:lpstr>
      <vt:lpstr>PowerPoint Presentation</vt:lpstr>
      <vt:lpstr>CHRISTIAN RESPONSIBILITY TOWARD OTHERS</vt:lpstr>
      <vt:lpstr>OUR RELATIONSHIP WITH OTHERS</vt:lpstr>
      <vt:lpstr> RECOGNIZE &amp; ESTEEM, LEADERS, HIGHLY IN LOVE - 12-13a</vt:lpstr>
      <vt:lpstr>II.  BE AT PEACE WITH ONE ANOTHER - 13b</vt:lpstr>
      <vt:lpstr>III. WARN THE UNRULY – 14a</vt:lpstr>
      <vt:lpstr>IV.  COMFORT THE FAINT-HEARTED (EASILY DISCOURGED &amp; ANXIOUS) – 14b </vt:lpstr>
      <vt:lpstr>V. UPHOLD THE WEAK - 14c</vt:lpstr>
      <vt:lpstr>VI.  BE PATIENT WILL ALL – 14d</vt:lpstr>
      <vt:lpstr>VII. DO NOT RENDER  EVIL FOR EVIL – 15a</vt:lpstr>
      <vt:lpstr>VII. DO NOT RENDER  EVIL FOR EVIL – 15a</vt:lpstr>
      <vt:lpstr>VIII. PURSUE WHAT IS GOOD FOR YOURSELVES AND ALL – 15b</vt:lpstr>
      <vt:lpstr>HOW ARE YOU DOING WITH YOUR RELATIONSHIPS WITH OTHERS?</vt:lpstr>
      <vt:lpstr>HOW ARE YOU DOING WITH YOUR RELATIONSHIPS WITH OTHERS?</vt:lpstr>
      <vt:lpstr>SINGING</vt:lpstr>
      <vt:lpstr>TONIGHT’S SERMON: THE CHURCH  -   SHEEP AND SHEPHERD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2021-03-15T23:58:02Z</dcterms:created>
  <dcterms:modified xsi:type="dcterms:W3CDTF">2026-02-22T22:14:12Z</dcterms:modified>
</cp:coreProperties>
</file>