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6" r:id="rId1"/>
    <p:sldMasterId id="2147483668" r:id="rId2"/>
    <p:sldMasterId id="2147483672" r:id="rId3"/>
  </p:sldMasterIdLst>
  <p:notesMasterIdLst>
    <p:notesMasterId r:id="rId26"/>
  </p:notesMasterIdLst>
  <p:sldIdLst>
    <p:sldId id="425" r:id="rId4"/>
    <p:sldId id="361" r:id="rId5"/>
    <p:sldId id="331" r:id="rId6"/>
    <p:sldId id="378" r:id="rId7"/>
    <p:sldId id="492" r:id="rId8"/>
    <p:sldId id="389" r:id="rId9"/>
    <p:sldId id="503" r:id="rId10"/>
    <p:sldId id="511" r:id="rId11"/>
    <p:sldId id="510" r:id="rId12"/>
    <p:sldId id="509" r:id="rId13"/>
    <p:sldId id="508" r:id="rId14"/>
    <p:sldId id="507" r:id="rId15"/>
    <p:sldId id="506" r:id="rId16"/>
    <p:sldId id="505" r:id="rId17"/>
    <p:sldId id="512" r:id="rId18"/>
    <p:sldId id="513" r:id="rId19"/>
    <p:sldId id="504" r:id="rId20"/>
    <p:sldId id="447" r:id="rId21"/>
    <p:sldId id="291" r:id="rId22"/>
    <p:sldId id="284" r:id="rId23"/>
    <p:sldId id="448" r:id="rId24"/>
    <p:sldId id="50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C71647-2E78-4EA2-8E96-E1519945DC05}">
          <p14:sldIdLst>
            <p14:sldId id="425"/>
            <p14:sldId id="361"/>
            <p14:sldId id="331"/>
            <p14:sldId id="378"/>
            <p14:sldId id="492"/>
            <p14:sldId id="389"/>
            <p14:sldId id="503"/>
            <p14:sldId id="511"/>
            <p14:sldId id="510"/>
            <p14:sldId id="509"/>
            <p14:sldId id="508"/>
            <p14:sldId id="507"/>
            <p14:sldId id="506"/>
            <p14:sldId id="505"/>
            <p14:sldId id="512"/>
            <p14:sldId id="513"/>
            <p14:sldId id="504"/>
          </p14:sldIdLst>
        </p14:section>
        <p14:section name="Untitled Section" id="{050467D7-F11F-403E-A584-099E42E2F7E3}">
          <p14:sldIdLst>
            <p14:sldId id="447"/>
            <p14:sldId id="291"/>
            <p14:sldId id="284"/>
            <p14:sldId id="448"/>
            <p14:sldId id="5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66FF66"/>
    <a:srgbClr val="0000FF"/>
    <a:srgbClr val="0099FF"/>
    <a:srgbClr val="2D69FF"/>
    <a:srgbClr val="4F778F"/>
    <a:srgbClr val="4F848F"/>
    <a:srgbClr val="4F698F"/>
    <a:srgbClr val="005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B706B1-AD2A-4B87-B838-FB09204E6AFE}" v="20" dt="2026-02-04T01:35:58.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7" d="100"/>
          <a:sy n="67" d="100"/>
        </p:scale>
        <p:origin x="1512" y="28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5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7DF79-1B8E-4510-A038-C21A4B598AFD}" type="datetimeFigureOut">
              <a:rPr lang="en-US" smtClean="0"/>
              <a:t>2/22/2026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B8DFF-69BA-4FFA-A327-4F676D3F4D2B}" type="slidenum">
              <a:rPr lang="en-US" smtClean="0"/>
              <a:t>‹#›</a:t>
            </a:fld>
            <a:endParaRPr lang="en-US"/>
          </a:p>
        </p:txBody>
      </p:sp>
    </p:spTree>
    <p:extLst>
      <p:ext uri="{BB962C8B-B14F-4D97-AF65-F5344CB8AC3E}">
        <p14:creationId xmlns:p14="http://schemas.microsoft.com/office/powerpoint/2010/main" val="423508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A30491-E474-44C0-AFC9-A27A5448F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8F5A7F-B821-40D9-97F6-9B75BE34E0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B1EA055-5EFC-4F75-8213-ECDA94C8776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65256F-3AF7-42B0-A79F-99AC9B3437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694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DB8DFF-69BA-4FFA-A327-4F676D3F4D2B}" type="slidenum">
              <a:rPr lang="en-US" smtClean="0"/>
              <a:t>14</a:t>
            </a:fld>
            <a:endParaRPr lang="en-US"/>
          </a:p>
        </p:txBody>
      </p:sp>
    </p:spTree>
    <p:extLst>
      <p:ext uri="{BB962C8B-B14F-4D97-AF65-F5344CB8AC3E}">
        <p14:creationId xmlns:p14="http://schemas.microsoft.com/office/powerpoint/2010/main" val="226356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8829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68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408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8899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4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070391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37871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3311793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373237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529702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77613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57655" y="1367603"/>
            <a:ext cx="8986345" cy="5532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31354" y="1145754"/>
            <a:ext cx="8912646" cy="57122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296654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2/22/2026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74707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89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027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5118D96-50EB-4CDF-94A4-F5283BC98F77}" type="datetimeFigureOut">
              <a:rPr lang="en-US" smtClean="0"/>
              <a:t>2/22/2026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84C1A-E1E2-4E74-93E2-8D35E4CE7AFF}" type="slidenum">
              <a:rPr lang="en-US" smtClean="0"/>
              <a:t>‹#›</a:t>
            </a:fld>
            <a:endParaRPr lang="en-US"/>
          </a:p>
        </p:txBody>
      </p:sp>
    </p:spTree>
    <p:extLst>
      <p:ext uri="{BB962C8B-B14F-4D97-AF65-F5344CB8AC3E}">
        <p14:creationId xmlns:p14="http://schemas.microsoft.com/office/powerpoint/2010/main" val="132678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2/22/2026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020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2/22/2026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0767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2/22/2026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513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2/22/2026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355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7655" y="1325562"/>
            <a:ext cx="8986345" cy="55324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7537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2" r:id="rId4"/>
    <p:sldLayoutId id="2147483663" r:id="rId5"/>
    <p:sldLayoutId id="2147483664" r:id="rId6"/>
    <p:sldLayoutId id="2147483665" r:id="rId7"/>
    <p:sldLayoutId id="2147483666" r:id="rId8"/>
    <p:sldLayoutId id="2147483667" r:id="rId9"/>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7A87D-6A80-4A43-B337-C59233659EAF}" type="datetimeFigureOut">
              <a:rPr lang="en-US" smtClean="0"/>
              <a:t>2/22/2026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ED8-BA85-424A-B34E-254D9CCD0148}" type="slidenum">
              <a:rPr lang="en-US" smtClean="0"/>
              <a:t>‹#›</a:t>
            </a:fld>
            <a:endParaRPr lang="en-US"/>
          </a:p>
        </p:txBody>
      </p:sp>
    </p:spTree>
    <p:extLst>
      <p:ext uri="{BB962C8B-B14F-4D97-AF65-F5344CB8AC3E}">
        <p14:creationId xmlns:p14="http://schemas.microsoft.com/office/powerpoint/2010/main" val="1405953961"/>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28766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pxhere.com/en/photo/636495"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E83C1B-51F2-4C54-BFE8-59DACB5F4871}"/>
              </a:ext>
            </a:extLst>
          </p:cNvPr>
          <p:cNvSpPr/>
          <p:nvPr/>
        </p:nvSpPr>
        <p:spPr>
          <a:xfrm>
            <a:off x="0" y="0"/>
            <a:ext cx="9144000"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normalizeH="0" baseline="0" noProof="0" dirty="0">
                <a:solidFill>
                  <a:schemeClr val="bg1"/>
                </a:solidFill>
                <a:uLnTx/>
                <a:uFillTx/>
                <a:latin typeface="Bazooka" pitchFamily="2" charset="0"/>
                <a:ea typeface="+mn-ea"/>
                <a:cs typeface="+mn-cs"/>
              </a:rPr>
              <a:t>WELCOME TO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normalizeH="0" baseline="0" noProof="0" dirty="0">
                <a:solidFill>
                  <a:schemeClr val="bg1"/>
                </a:solidFill>
                <a:uLnTx/>
                <a:uFillTx/>
                <a:latin typeface="Bazooka" pitchFamily="2" charset="0"/>
                <a:ea typeface="+mn-ea"/>
                <a:cs typeface="+mn-cs"/>
              </a:rPr>
              <a:t>JACKSON STREET CHURCH OF CHRIST</a:t>
            </a:r>
            <a:endParaRPr kumimoji="0" lang="en-US" sz="4000" b="1" i="0" u="none" strike="noStrike" kern="1200" normalizeH="0" baseline="0" noProof="0" dirty="0">
              <a:solidFill>
                <a:schemeClr val="bg1"/>
              </a:solidFill>
              <a:uLnTx/>
              <a:uFillTx/>
              <a:latin typeface="Calibri" panose="020F0502020204030204"/>
              <a:ea typeface="+mn-ea"/>
              <a:cs typeface="+mn-cs"/>
            </a:endParaRPr>
          </a:p>
        </p:txBody>
      </p:sp>
      <p:sp>
        <p:nvSpPr>
          <p:cNvPr id="2054" name="TextBox 5">
            <a:extLst>
              <a:ext uri="{FF2B5EF4-FFF2-40B4-BE49-F238E27FC236}">
                <a16:creationId xmlns:a16="http://schemas.microsoft.com/office/drawing/2014/main" id="{F1144962-7E55-4138-B559-0999E85A85AC}"/>
              </a:ext>
            </a:extLst>
          </p:cNvPr>
          <p:cNvSpPr txBox="1">
            <a:spLocks noChangeArrowheads="1"/>
          </p:cNvSpPr>
          <p:nvPr/>
        </p:nvSpPr>
        <p:spPr bwMode="auto">
          <a:xfrm>
            <a:off x="-16756" y="6230853"/>
            <a:ext cx="9144000" cy="590931"/>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100" normalizeH="0" baseline="0" noProof="0" dirty="0">
                <a:solidFill>
                  <a:schemeClr val="bg1"/>
                </a:solidFill>
                <a:uLnTx/>
                <a:uFillTx/>
                <a:latin typeface="Bazooka" pitchFamily="2" charset="0"/>
                <a:ea typeface="+mn-ea"/>
                <a:cs typeface="+mn-cs"/>
              </a:rPr>
              <a:t>PLEASE TURN OFF CELLPHONES</a:t>
            </a:r>
          </a:p>
        </p:txBody>
      </p:sp>
      <p:pic>
        <p:nvPicPr>
          <p:cNvPr id="3" name="Picture 2">
            <a:extLst>
              <a:ext uri="{FF2B5EF4-FFF2-40B4-BE49-F238E27FC236}">
                <a16:creationId xmlns:a16="http://schemas.microsoft.com/office/drawing/2014/main" id="{8A3CC37D-48D6-44AB-5348-63FE56734B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323439"/>
            <a:ext cx="9144000" cy="4851136"/>
          </a:xfrm>
          <a:prstGeom prst="rect">
            <a:avLst/>
          </a:prstGeom>
        </p:spPr>
      </p:pic>
    </p:spTree>
    <p:extLst>
      <p:ext uri="{BB962C8B-B14F-4D97-AF65-F5344CB8AC3E}">
        <p14:creationId xmlns:p14="http://schemas.microsoft.com/office/powerpoint/2010/main" val="8720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931E-9CDA-3DA8-7E19-6DBB47AE856A}"/>
              </a:ext>
            </a:extLst>
          </p:cNvPr>
          <p:cNvSpPr>
            <a:spLocks noGrp="1"/>
          </p:cNvSpPr>
          <p:nvPr>
            <p:ph type="title"/>
          </p:nvPr>
        </p:nvSpPr>
        <p:spPr>
          <a:xfrm>
            <a:off x="0" y="0"/>
            <a:ext cx="9144000" cy="1600200"/>
          </a:xfrm>
        </p:spPr>
        <p:txBody>
          <a:bodyPr>
            <a:normAutofit/>
          </a:bodyPr>
          <a:lstStyle/>
          <a:p>
            <a:pPr marL="0" marR="0">
              <a:lnSpc>
                <a:spcPct val="80000"/>
              </a:lnSpc>
              <a:buNone/>
            </a:pPr>
            <a:r>
              <a:rPr lang="en-US" sz="4000" b="1"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II. </a:t>
            </a:r>
            <a:r>
              <a:rPr lang="en-US" sz="40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WE NEED TO BE AWARE OF OUR TENDENCY TO STRAY</a:t>
            </a:r>
            <a:endParaRPr lang="en-US" sz="40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2A7459F-D06A-58D6-0D0C-82709D3FBF1B}"/>
              </a:ext>
            </a:extLst>
          </p:cNvPr>
          <p:cNvSpPr>
            <a:spLocks noGrp="1"/>
          </p:cNvSpPr>
          <p:nvPr>
            <p:ph idx="1"/>
          </p:nvPr>
        </p:nvSpPr>
        <p:spPr>
          <a:xfrm>
            <a:off x="157655" y="1371600"/>
            <a:ext cx="8986345" cy="5528440"/>
          </a:xfrm>
        </p:spPr>
        <p:txBody>
          <a:bodyPr>
            <a:normAutofit fontScale="70000" lnSpcReduction="20000"/>
          </a:bodyPr>
          <a:lstStyle/>
          <a:p>
            <a:pPr marL="457200" marR="0" lvl="0" indent="-457200">
              <a:lnSpc>
                <a:spcPct val="105000"/>
              </a:lnSpc>
              <a:buFont typeface="+mj-lt"/>
              <a:buAutoNum type="alphaUcPeriod"/>
            </a:pPr>
            <a:r>
              <a:rPr lang="en-US" sz="3900" kern="100" dirty="0">
                <a:ea typeface="Calibri" panose="020F0502020204030204" pitchFamily="34" charset="0"/>
                <a:cs typeface="Arial" panose="020B0604020202020204" pitchFamily="34" charset="0"/>
              </a:rPr>
              <a:t>Isaiah 53:6 </a:t>
            </a:r>
            <a:r>
              <a:rPr lang="en-US" sz="3900" kern="100" dirty="0">
                <a:ea typeface="Courier New" panose="02070309020205020404" pitchFamily="49" charset="0"/>
                <a:cs typeface="Arial" panose="020B0604020202020204" pitchFamily="34" charset="0"/>
              </a:rPr>
              <a:t>All we like sheep have gone astray; We have turned, every one, to his own way; And the LORD has laid on Him the iniquity of us all </a:t>
            </a:r>
            <a:endParaRPr lang="en-US" sz="3900" kern="100" dirty="0">
              <a:ea typeface="Times New Roman" panose="02020603050405020304" pitchFamily="18" charset="0"/>
              <a:cs typeface="Times New Roman" panose="02020603050405020304" pitchFamily="18" charset="0"/>
            </a:endParaRPr>
          </a:p>
          <a:p>
            <a:pPr marL="457200" indent="-457200">
              <a:lnSpc>
                <a:spcPct val="105000"/>
              </a:lnSpc>
              <a:buFont typeface="+mj-lt"/>
              <a:buAutoNum type="alphaUcPeriod"/>
            </a:pPr>
            <a:r>
              <a:rPr lang="en-US" sz="3900" dirty="0"/>
              <a:t>Matthew 18:12–14  “What do you think? If a man has a hundred sheep, and one of them goes astray, does he not leave the ninety-nine and go to the mountains to seek the one that is straying? 13 And if he should find it, assuredly, I say to you, he rejoices more over that sheep than over the ninety-nine that did not go astray. 14 Even so it is not the will of your Father who is in heaven that one of these little ones should perish.</a:t>
            </a:r>
            <a:endParaRPr lang="en-US" sz="4000" dirty="0"/>
          </a:p>
          <a:p>
            <a:pPr marL="457200" marR="0" lvl="0" indent="-457200">
              <a:lnSpc>
                <a:spcPct val="105000"/>
              </a:lnSpc>
              <a:buFont typeface="+mj-lt"/>
              <a:buAutoNum type="alphaUcPeriod"/>
            </a:pPr>
            <a:r>
              <a:rPr lang="en-US" sz="3900" kern="100" dirty="0">
                <a:ea typeface="Courier New" panose="02070309020205020404" pitchFamily="49" charset="0"/>
                <a:cs typeface="Arial" panose="020B0604020202020204" pitchFamily="34" charset="0"/>
              </a:rPr>
              <a:t>1 Peter 2:25 For you were like sheep going astray, but have now returned to the Shepherd and Overseer of your souls.</a:t>
            </a:r>
          </a:p>
        </p:txBody>
      </p:sp>
    </p:spTree>
    <p:extLst>
      <p:ext uri="{BB962C8B-B14F-4D97-AF65-F5344CB8AC3E}">
        <p14:creationId xmlns:p14="http://schemas.microsoft.com/office/powerpoint/2010/main" val="17676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38DC-6D5F-94B9-8472-18FFADA56CB7}"/>
              </a:ext>
            </a:extLst>
          </p:cNvPr>
          <p:cNvSpPr>
            <a:spLocks noGrp="1"/>
          </p:cNvSpPr>
          <p:nvPr>
            <p:ph type="title"/>
          </p:nvPr>
        </p:nvSpPr>
        <p:spPr/>
        <p:txBody>
          <a:bodyPr>
            <a:normAutofit/>
          </a:bodyPr>
          <a:lstStyle/>
          <a:p>
            <a:pPr marL="0" marR="0" indent="-6350">
              <a:buNone/>
            </a:pPr>
            <a:r>
              <a:rPr lang="en-US" sz="40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III. WE NEED TO KNOW WHO OUR ENEMIES ARE</a:t>
            </a:r>
            <a:endParaRPr lang="en-US" sz="40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E19EE7F-9B85-E65D-99AF-3D863FE7FDE5}"/>
              </a:ext>
            </a:extLst>
          </p:cNvPr>
          <p:cNvSpPr>
            <a:spLocks noGrp="1"/>
          </p:cNvSpPr>
          <p:nvPr>
            <p:ph idx="1"/>
          </p:nvPr>
        </p:nvSpPr>
        <p:spPr/>
        <p:txBody>
          <a:bodyPr>
            <a:noAutofit/>
          </a:bodyPr>
          <a:lstStyle/>
          <a:p>
            <a:pPr marL="457200" lvl="0" indent="-457200" fontAlgn="base">
              <a:buClr>
                <a:srgbClr val="000000"/>
              </a:buClr>
              <a:buSzPct val="99000"/>
              <a:buFont typeface="Arial" panose="020B0604020202020204" pitchFamily="34" charset="0"/>
              <a:buAutoNum type="alphaUcPeriod"/>
            </a:pPr>
            <a:r>
              <a:rPr lang="en-US" sz="2800" kern="100" dirty="0">
                <a:uFill>
                  <a:solidFill>
                    <a:srgbClr val="000000"/>
                  </a:solidFill>
                </a:uFill>
                <a:ea typeface="Calibri" panose="020F0502020204030204" pitchFamily="34" charset="0"/>
                <a:cs typeface="Arial" panose="020B0604020202020204" pitchFamily="34" charset="0"/>
              </a:rPr>
              <a:t>Matthew 7:15 </a:t>
            </a:r>
            <a:r>
              <a:rPr lang="en-US" sz="2800" kern="100" dirty="0">
                <a:uFill>
                  <a:solidFill>
                    <a:srgbClr val="000000"/>
                  </a:solidFill>
                </a:uFill>
                <a:ea typeface="Courier New" panose="02070309020205020404" pitchFamily="49" charset="0"/>
                <a:cs typeface="Arial" panose="020B0604020202020204" pitchFamily="34" charset="0"/>
              </a:rPr>
              <a:t>Beware of false prophets, who come to you in sheep's clothing, but inwardly they are ravenous wolves.</a:t>
            </a:r>
            <a:endParaRPr lang="en-US" sz="2800" kern="100" dirty="0">
              <a:uFill>
                <a:solidFill>
                  <a:srgbClr val="000000"/>
                </a:solidFill>
              </a:uFill>
              <a:ea typeface="Calibri" panose="020F0502020204030204" pitchFamily="34" charset="0"/>
              <a:cs typeface="Times New Roman" panose="02020603050405020304" pitchFamily="18" charset="0"/>
            </a:endParaRPr>
          </a:p>
          <a:p>
            <a:pPr marL="457200" lvl="0" indent="-457200" fontAlgn="base">
              <a:buClr>
                <a:srgbClr val="000000"/>
              </a:buClr>
              <a:buSzPct val="99000"/>
              <a:buFont typeface="Arial" panose="020B0604020202020204" pitchFamily="34" charset="0"/>
              <a:buAutoNum type="alphaUcPeriod"/>
            </a:pPr>
            <a:r>
              <a:rPr lang="en-US" sz="2800" kern="100" dirty="0">
                <a:uFill>
                  <a:solidFill>
                    <a:srgbClr val="000000"/>
                  </a:solidFill>
                </a:uFill>
                <a:ea typeface="Courier New" panose="02070309020205020404" pitchFamily="49" charset="0"/>
                <a:cs typeface="Arial" panose="020B0604020202020204" pitchFamily="34" charset="0"/>
              </a:rPr>
              <a:t>John 10:10-13 "The thief does not come except to steal, and to kill, and to destroy. I have come that they may have life, and that they may have it more abundantly. {11} "I am the good shepherd. The good shepherd gives His life for the sheep. {12 "But a hireling, he who is not the shepherd, one who does not own the sheep, sees the wolf coming and leaves the sheep and flees; and the wolf catches the sheep and scatters them. {13} "The hireling flees because he is a hireling and does not care about the sheep.</a:t>
            </a:r>
            <a:endParaRPr lang="en-US" sz="2800" dirty="0"/>
          </a:p>
        </p:txBody>
      </p:sp>
    </p:spTree>
    <p:extLst>
      <p:ext uri="{BB962C8B-B14F-4D97-AF65-F5344CB8AC3E}">
        <p14:creationId xmlns:p14="http://schemas.microsoft.com/office/powerpoint/2010/main" val="155850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8522-6DB3-DF49-0D1F-E0EDA1E0A707}"/>
              </a:ext>
            </a:extLst>
          </p:cNvPr>
          <p:cNvSpPr>
            <a:spLocks noGrp="1"/>
          </p:cNvSpPr>
          <p:nvPr>
            <p:ph type="title"/>
          </p:nvPr>
        </p:nvSpPr>
        <p:spPr/>
        <p:txBody>
          <a:bodyPr>
            <a:normAutofit/>
          </a:bodyPr>
          <a:lstStyle/>
          <a:p>
            <a:pPr marL="342900" marR="0" lvl="0" indent="-342900" fontAlgn="base">
              <a:lnSpc>
                <a:spcPct val="80000"/>
              </a:lnSpc>
              <a:buClr>
                <a:srgbClr val="0000FF"/>
              </a:buClr>
              <a:buSzPct val="99000"/>
              <a:buFont typeface="Arial" panose="020B0604020202020204" pitchFamily="34" charset="0"/>
              <a:buAutoNum type="romanUcPeriod" startAt="4"/>
            </a:pPr>
            <a:r>
              <a:rPr lang="en-US" sz="3600" b="1"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Arial" panose="020B0604020202020204" pitchFamily="34" charset="0"/>
              </a:rPr>
              <a:t> WE NEED TO REALIZE THE SHEPHERD'S LOVE FOR THE SHEEP</a:t>
            </a:r>
            <a:endParaRPr lang="en-US" sz="3600"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02DEFDE-5B92-8991-71E2-5FE815107D33}"/>
              </a:ext>
            </a:extLst>
          </p:cNvPr>
          <p:cNvSpPr>
            <a:spLocks noGrp="1"/>
          </p:cNvSpPr>
          <p:nvPr>
            <p:ph idx="1"/>
          </p:nvPr>
        </p:nvSpPr>
        <p:spPr>
          <a:xfrm>
            <a:off x="157655" y="1143001"/>
            <a:ext cx="8986345" cy="5757040"/>
          </a:xfrm>
        </p:spPr>
        <p:txBody>
          <a:bodyPr>
            <a:normAutofit fontScale="85000" lnSpcReduction="20000"/>
          </a:bodyPr>
          <a:lstStyle/>
          <a:p>
            <a:pPr marL="457200" marR="0" lvl="0" indent="-457200">
              <a:lnSpc>
                <a:spcPct val="95000"/>
              </a:lnSpc>
              <a:buFont typeface="+mj-lt"/>
              <a:buAutoNum type="alphaUcPeriod"/>
            </a:pPr>
            <a:r>
              <a:rPr lang="en-US" kern="100" dirty="0">
                <a:ea typeface="Courier New" panose="02070309020205020404" pitchFamily="49" charset="0"/>
                <a:cs typeface="Arial" panose="020B0604020202020204" pitchFamily="34" charset="0"/>
              </a:rPr>
              <a:t>Ezekiel 34:11-12 ' For thus says the Lord GOD: Indeed, I Myself will search for My sheep and seek them out. {12} "As a shepherd seeks out his flock on the day he is among his scattered sheep, so will seek out My sheep and deliver them from all the places where they were scattered on a cloudy and dark day.</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kern="100" dirty="0">
                <a:ea typeface="Calibri" panose="020F0502020204030204" pitchFamily="34" charset="0"/>
                <a:cs typeface="Arial" panose="020B0604020202020204" pitchFamily="34" charset="0"/>
              </a:rPr>
              <a:t>Matthew 18:11-14 </a:t>
            </a:r>
            <a:r>
              <a:rPr lang="en-US" kern="100" dirty="0">
                <a:ea typeface="Courier New" panose="02070309020205020404" pitchFamily="49" charset="0"/>
                <a:cs typeface="Arial" panose="020B0604020202020204" pitchFamily="34" charset="0"/>
              </a:rPr>
              <a:t>"For the Son of Man has come to save that which was lost.” {12} “What do you think? If a man has a hundred sheep, and one of them goes astray, does he not leave the ninety-nine and go to the mountains to seek the one that is straying? {13} "And if he should find it, assuredly, I say to you, he rejoices more over that sheep than over the ninety-nine that did not go astray. {14} "Even so it is not the will of your Father who is in heaven that one of these little ones should perish.</a:t>
            </a:r>
            <a:endParaRPr lang="en-US" dirty="0"/>
          </a:p>
        </p:txBody>
      </p:sp>
    </p:spTree>
    <p:extLst>
      <p:ext uri="{BB962C8B-B14F-4D97-AF65-F5344CB8AC3E}">
        <p14:creationId xmlns:p14="http://schemas.microsoft.com/office/powerpoint/2010/main" val="35993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80DA-8DB7-1C8D-AC04-92DDCEA7F0F5}"/>
              </a:ext>
            </a:extLst>
          </p:cNvPr>
          <p:cNvSpPr>
            <a:spLocks noGrp="1"/>
          </p:cNvSpPr>
          <p:nvPr>
            <p:ph type="title"/>
          </p:nvPr>
        </p:nvSpPr>
        <p:spPr/>
        <p:txBody>
          <a:bodyPr>
            <a:normAutofit/>
          </a:bodyPr>
          <a:lstStyle/>
          <a:p>
            <a:pPr marR="0" lvl="0" fontAlgn="base">
              <a:buClr>
                <a:srgbClr val="0000FF"/>
              </a:buClr>
              <a:buSzPct val="99000"/>
              <a:buFont typeface="+mj-lt"/>
              <a:buAutoNum type="romanUcPeriod" startAt="5"/>
            </a:pPr>
            <a:r>
              <a:rPr lang="en-US" sz="3600" b="1"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Arial" panose="020B0604020202020204" pitchFamily="34" charset="0"/>
              </a:rPr>
              <a:t> WE NEED TO RECOGNIZE THE DIFFERENCE IN SHEEP AND GOATS</a:t>
            </a:r>
            <a:endParaRPr lang="en-US" sz="3600"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0A0C042-31ED-A190-A21C-FD47E6A5A9FF}"/>
              </a:ext>
            </a:extLst>
          </p:cNvPr>
          <p:cNvSpPr>
            <a:spLocks noGrp="1"/>
          </p:cNvSpPr>
          <p:nvPr>
            <p:ph idx="1"/>
          </p:nvPr>
        </p:nvSpPr>
        <p:spPr/>
        <p:txBody>
          <a:bodyPr>
            <a:normAutofit lnSpcReduction="10000"/>
          </a:bodyPr>
          <a:lstStyle/>
          <a:p>
            <a:pPr marL="584200" marR="0" lvl="0" indent="-584200">
              <a:lnSpc>
                <a:spcPct val="105000"/>
              </a:lnSpc>
              <a:buFont typeface="+mj-lt"/>
              <a:buAutoNum type="alphaUcPeriod"/>
            </a:pPr>
            <a:r>
              <a:rPr lang="en-US" sz="3600" kern="100" dirty="0">
                <a:ea typeface="Calibri" panose="020F0502020204030204" pitchFamily="34" charset="0"/>
                <a:cs typeface="Arial" panose="020B0604020202020204" pitchFamily="34" charset="0"/>
              </a:rPr>
              <a:t>Matthew 25:32-33 </a:t>
            </a:r>
            <a:r>
              <a:rPr lang="en-US" sz="3600" kern="100" dirty="0">
                <a:ea typeface="Courier New" panose="02070309020205020404" pitchFamily="49" charset="0"/>
                <a:cs typeface="Arial" panose="020B0604020202020204" pitchFamily="34" charset="0"/>
              </a:rPr>
              <a:t>"All the nations will be gathered before Him, and He will separate them one from another, as a shepherd divides his sheep from the goats. {33} "And He will set the sheep on His right hand, but the goats on the left.</a:t>
            </a:r>
            <a:endParaRPr lang="en-US" sz="3600" kern="100" dirty="0">
              <a:ea typeface="Times New Roman" panose="02020603050405020304" pitchFamily="18" charset="0"/>
              <a:cs typeface="Times New Roman" panose="02020603050405020304" pitchFamily="18" charset="0"/>
            </a:endParaRPr>
          </a:p>
          <a:p>
            <a:pPr marL="584200" marR="0" lvl="0" indent="-584200">
              <a:lnSpc>
                <a:spcPct val="105000"/>
              </a:lnSpc>
              <a:buFont typeface="+mj-lt"/>
              <a:buAutoNum type="alphaUcPeriod"/>
            </a:pPr>
            <a:r>
              <a:rPr lang="en-US" sz="3600" kern="100" dirty="0">
                <a:ea typeface="Courier New" panose="02070309020205020404" pitchFamily="49" charset="0"/>
                <a:cs typeface="Arial" panose="020B0604020202020204" pitchFamily="34" charset="0"/>
              </a:rPr>
              <a:t>1 Corinthians 15:33 “Do not be deceived: Evil company corrupts good habits.</a:t>
            </a:r>
            <a:r>
              <a:rPr lang="en-US" sz="3600" kern="100" dirty="0">
                <a:ea typeface="Courier New" panose="02070309020205020404" pitchFamily="49" charset="0"/>
                <a:cs typeface="Times New Roman" panose="02020603050405020304" pitchFamily="18" charset="0"/>
              </a:rPr>
              <a:t>”</a:t>
            </a:r>
            <a:endParaRPr lang="en-US" dirty="0"/>
          </a:p>
        </p:txBody>
      </p:sp>
    </p:spTree>
    <p:extLst>
      <p:ext uri="{BB962C8B-B14F-4D97-AF65-F5344CB8AC3E}">
        <p14:creationId xmlns:p14="http://schemas.microsoft.com/office/powerpoint/2010/main" val="13427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8E56-0FBD-BFA5-4D3A-3581BB69C15A}"/>
              </a:ext>
            </a:extLst>
          </p:cNvPr>
          <p:cNvSpPr>
            <a:spLocks noGrp="1"/>
          </p:cNvSpPr>
          <p:nvPr>
            <p:ph type="title"/>
          </p:nvPr>
        </p:nvSpPr>
        <p:spPr>
          <a:xfrm>
            <a:off x="0" y="0"/>
            <a:ext cx="9144000" cy="1651000"/>
          </a:xfrm>
        </p:spPr>
        <p:txBody>
          <a:bodyPr>
            <a:noAutofit/>
          </a:bodyPr>
          <a:lstStyle/>
          <a:p>
            <a:pPr marR="0" lvl="0" fontAlgn="base">
              <a:lnSpc>
                <a:spcPct val="80000"/>
              </a:lnSpc>
              <a:buClr>
                <a:srgbClr val="0000FF"/>
              </a:buClr>
              <a:buSzPct val="99000"/>
              <a:buFont typeface="Arial" panose="020B0604020202020204" pitchFamily="34" charset="0"/>
              <a:buAutoNum type="romanUcPeriod" startAt="4"/>
            </a:pPr>
            <a:r>
              <a:rPr lang="en-US" sz="3200" b="1"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Arial" panose="020B0604020202020204" pitchFamily="34" charset="0"/>
              </a:rPr>
              <a:t> WE NEED TO ACCEPT RESPONSIBILITY TO CARE FOR OUR FELLOW SHEEP AND KEEP THEM FROM HARM AND STRAYING</a:t>
            </a:r>
            <a:endParaRPr lang="en-US" sz="3200"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2269865-253C-D57B-6B90-747603F3368B}"/>
              </a:ext>
            </a:extLst>
          </p:cNvPr>
          <p:cNvSpPr>
            <a:spLocks noGrp="1"/>
          </p:cNvSpPr>
          <p:nvPr>
            <p:ph idx="1"/>
          </p:nvPr>
        </p:nvSpPr>
        <p:spPr>
          <a:xfrm>
            <a:off x="157655" y="1367603"/>
            <a:ext cx="8986345" cy="5490397"/>
          </a:xfrm>
        </p:spPr>
        <p:txBody>
          <a:bodyPr>
            <a:noAutofit/>
          </a:bodyPr>
          <a:lstStyle/>
          <a:p>
            <a:pPr marL="457200" marR="0" lvl="0" indent="-457200">
              <a:buFont typeface="+mj-lt"/>
              <a:buAutoNum type="alphaUcPeriod"/>
            </a:pPr>
            <a:r>
              <a:rPr lang="en-US" sz="2800" kern="100" dirty="0">
                <a:ea typeface="Courier New" panose="02070309020205020404" pitchFamily="49" charset="0"/>
                <a:cs typeface="Arial" panose="020B0604020202020204" pitchFamily="34" charset="0"/>
              </a:rPr>
              <a:t>Ezekiel 34:1-10 And the word of the LORD came to me, saying, {2} "Son of man, prophesy against the shepherds of Israel, prophesy and say to them, 'Thus says the Lord GOD to the shepherds: "Woe to the shepherds of Israel who feed themselves! Should not the shepherds feed the flocks? {3} "You eat the fat and clothe yourselves with the wool; you slaughter the fatlings, but you do not feed the flock. {4} "The weak you have not strengthened, nor have you healed those who were sick, nor bound up the broken, nor brought back what was driven away, nor sought what was lost; but with force and cruelty you have ruled them. &gt;&gt;&gt;</a:t>
            </a:r>
            <a:endParaRPr lang="en-US" sz="2800" dirty="0"/>
          </a:p>
        </p:txBody>
      </p:sp>
    </p:spTree>
    <p:extLst>
      <p:ext uri="{BB962C8B-B14F-4D97-AF65-F5344CB8AC3E}">
        <p14:creationId xmlns:p14="http://schemas.microsoft.com/office/powerpoint/2010/main" val="95005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C12A-4112-8A40-81BD-69F74CFCB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52A49-084F-32E9-33D1-5E587E5CB732}"/>
              </a:ext>
            </a:extLst>
          </p:cNvPr>
          <p:cNvSpPr>
            <a:spLocks noGrp="1"/>
          </p:cNvSpPr>
          <p:nvPr>
            <p:ph type="title"/>
          </p:nvPr>
        </p:nvSpPr>
        <p:spPr>
          <a:xfrm>
            <a:off x="0" y="0"/>
            <a:ext cx="9144000" cy="1651000"/>
          </a:xfrm>
        </p:spPr>
        <p:txBody>
          <a:bodyPr>
            <a:noAutofit/>
          </a:bodyPr>
          <a:lstStyle/>
          <a:p>
            <a:pPr marR="0" lvl="0" fontAlgn="base">
              <a:lnSpc>
                <a:spcPct val="80000"/>
              </a:lnSpc>
              <a:buClr>
                <a:srgbClr val="0000FF"/>
              </a:buClr>
              <a:buSzPct val="99000"/>
              <a:buFont typeface="Arial" panose="020B0604020202020204" pitchFamily="34" charset="0"/>
              <a:buAutoNum type="romanUcPeriod" startAt="4"/>
            </a:pPr>
            <a:r>
              <a:rPr lang="en-US" sz="3200" b="1"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Arial" panose="020B0604020202020204" pitchFamily="34" charset="0"/>
              </a:rPr>
              <a:t> WE NEED TO ACCEPT RESPONSIBILITY TO CARE FOR OUR FELLOW SHEEP AND KEEP THEM FROM HARM AND STRAYING</a:t>
            </a:r>
            <a:endParaRPr lang="en-US" sz="3200"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E8FDE6A-E1A4-56DA-032C-A94700CBEACB}"/>
              </a:ext>
            </a:extLst>
          </p:cNvPr>
          <p:cNvSpPr>
            <a:spLocks noGrp="1"/>
          </p:cNvSpPr>
          <p:nvPr>
            <p:ph idx="1"/>
          </p:nvPr>
        </p:nvSpPr>
        <p:spPr>
          <a:xfrm>
            <a:off x="157655" y="1367603"/>
            <a:ext cx="8986345" cy="5490397"/>
          </a:xfrm>
        </p:spPr>
        <p:txBody>
          <a:bodyPr>
            <a:noAutofit/>
          </a:bodyPr>
          <a:lstStyle/>
          <a:p>
            <a:pPr marL="457200" marR="0" lvl="0" indent="0">
              <a:lnSpc>
                <a:spcPct val="80000"/>
              </a:lnSpc>
              <a:buNone/>
            </a:pPr>
            <a:r>
              <a:rPr lang="en-US" sz="2800" kern="100" dirty="0">
                <a:ea typeface="Courier New" panose="02070309020205020404" pitchFamily="49" charset="0"/>
                <a:cs typeface="Arial" panose="020B0604020202020204" pitchFamily="34" charset="0"/>
              </a:rPr>
              <a:t>{5} "So they were scattered because there was no shepherd; and they became food for all the beasts of the field when they were scattered. {6} "My sheep wandered through all the mountains, and on every high hill; yes, My flock was scattered over the whole face of the earth, and no one was seeking or searching for them." {7} 'Therefore, you shepherds, hear the word of the LORD: {8} </a:t>
            </a:r>
            <a:r>
              <a:rPr lang="en-US" sz="2800" kern="100" dirty="0">
                <a:ea typeface="Calibri" panose="020F0502020204030204" pitchFamily="34" charset="0"/>
                <a:cs typeface="Arial" panose="020B0604020202020204" pitchFamily="34" charset="0"/>
              </a:rPr>
              <a:t>as  I l</a:t>
            </a:r>
            <a:r>
              <a:rPr lang="en-US" sz="2800" kern="100" dirty="0">
                <a:ea typeface="Courier New" panose="02070309020205020404" pitchFamily="49" charset="0"/>
                <a:cs typeface="Times New Roman" panose="02020603050405020304" pitchFamily="18" charset="0"/>
              </a:rPr>
              <a:t>ive</a:t>
            </a:r>
            <a:r>
              <a:rPr lang="en-US" sz="2800" kern="100" dirty="0">
                <a:ea typeface="Courier New" panose="02070309020205020404" pitchFamily="49" charset="0"/>
                <a:cs typeface="Arial" panose="020B0604020202020204" pitchFamily="34" charset="0"/>
              </a:rPr>
              <a:t> says the Lord GOD, "surely because My flock became a prey, and My flock became food for every beast of the field, because  there was no shepherd, nor did My shepherds search for My flock, but the shepherds fed themselves and did not feed My flock", {9} 'therefore, O shepherds, hear the word of I, the LORD! &gt;&gt;&gt;</a:t>
            </a:r>
            <a:endParaRPr lang="en-US" sz="2800" dirty="0"/>
          </a:p>
        </p:txBody>
      </p:sp>
    </p:spTree>
    <p:extLst>
      <p:ext uri="{BB962C8B-B14F-4D97-AF65-F5344CB8AC3E}">
        <p14:creationId xmlns:p14="http://schemas.microsoft.com/office/powerpoint/2010/main" val="280681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B46E4-9292-B799-6D57-44A267615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CC321-707E-5BD3-7180-5AAF26BD520A}"/>
              </a:ext>
            </a:extLst>
          </p:cNvPr>
          <p:cNvSpPr>
            <a:spLocks noGrp="1"/>
          </p:cNvSpPr>
          <p:nvPr>
            <p:ph type="title"/>
          </p:nvPr>
        </p:nvSpPr>
        <p:spPr>
          <a:xfrm>
            <a:off x="0" y="0"/>
            <a:ext cx="9144000" cy="1651000"/>
          </a:xfrm>
        </p:spPr>
        <p:txBody>
          <a:bodyPr>
            <a:noAutofit/>
          </a:bodyPr>
          <a:lstStyle/>
          <a:p>
            <a:pPr marR="0" lvl="0" fontAlgn="base">
              <a:lnSpc>
                <a:spcPct val="80000"/>
              </a:lnSpc>
              <a:buClr>
                <a:srgbClr val="0000FF"/>
              </a:buClr>
              <a:buSzPct val="99000"/>
              <a:buFont typeface="Arial" panose="020B0604020202020204" pitchFamily="34" charset="0"/>
              <a:buAutoNum type="romanUcPeriod" startAt="4"/>
            </a:pPr>
            <a:r>
              <a:rPr lang="en-US" sz="3200" b="1"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Arial" panose="020B0604020202020204" pitchFamily="34" charset="0"/>
              </a:rPr>
              <a:t> WE NEED TO ACCEPT RESPONSIBILITY TO CARE FOR OUR FELLOW SHEEP AND KEEP THEM FROM HARM AND STRAYING</a:t>
            </a:r>
            <a:endParaRPr lang="en-US" sz="3200" u="none" strike="noStrike" kern="100" dirty="0">
              <a:solidFill>
                <a:srgbClr val="0000FF"/>
              </a:solidFill>
              <a:effectLst/>
              <a:uFill>
                <a:solidFill>
                  <a:srgbClr val="000000"/>
                </a:solidFill>
              </a:uFill>
              <a:latin typeface="Arial" panose="020B0604020202020204" pitchFamily="34" charset="0"/>
              <a:ea typeface="Courier New" panose="02070309020205020404" pitchFamily="49"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1A13720-6DC5-C7FF-3458-9E3D68252037}"/>
              </a:ext>
            </a:extLst>
          </p:cNvPr>
          <p:cNvSpPr>
            <a:spLocks noGrp="1"/>
          </p:cNvSpPr>
          <p:nvPr>
            <p:ph idx="1"/>
          </p:nvPr>
        </p:nvSpPr>
        <p:spPr>
          <a:xfrm>
            <a:off x="157655" y="1367603"/>
            <a:ext cx="8986345" cy="5490397"/>
          </a:xfrm>
        </p:spPr>
        <p:txBody>
          <a:bodyPr>
            <a:noAutofit/>
          </a:bodyPr>
          <a:lstStyle/>
          <a:p>
            <a:pPr marL="457200" marR="0" lvl="0" indent="0">
              <a:buNone/>
            </a:pPr>
            <a:r>
              <a:rPr lang="en-US" sz="2600" kern="100" dirty="0">
                <a:ea typeface="Courier New" panose="02070309020205020404" pitchFamily="49" charset="0"/>
                <a:cs typeface="Arial" panose="020B0604020202020204" pitchFamily="34" charset="0"/>
              </a:rPr>
              <a:t>{10} 'Thus says the Lord GOD: "Behold, I am against the shepherds, and I will require My flock at their hand; I will cause them to cease feeding the sheep, and the shepherds shall feed themselves no more; for I will deliver My flock from their mouths, that they may no longer be food for them.</a:t>
            </a:r>
          </a:p>
          <a:p>
            <a:pPr marL="457200" marR="0" lvl="0" indent="-457200">
              <a:buFont typeface="+mj-lt"/>
              <a:buAutoNum type="alphaUcPeriod" startAt="2"/>
            </a:pPr>
            <a:r>
              <a:rPr lang="en-US" sz="2600" kern="100" dirty="0">
                <a:ea typeface="Courier New" panose="02070309020205020404" pitchFamily="49" charset="0"/>
                <a:cs typeface="Arial" panose="020B0604020202020204" pitchFamily="34" charset="0"/>
              </a:rPr>
              <a:t>James 5:19-20 Brethren, if anyone among you wanders from the truth, and someone turns him back, {20} let him know that he who turns a sinner from the error of his way will save a soul from death and cover a multitude of sins.</a:t>
            </a:r>
          </a:p>
          <a:p>
            <a:pPr marL="457200" marR="0" lvl="0" indent="-457200">
              <a:buFont typeface="+mj-lt"/>
              <a:buAutoNum type="alphaUcPeriod" startAt="2"/>
            </a:pPr>
            <a:r>
              <a:rPr lang="en-US" sz="2600" kern="100" dirty="0">
                <a:ea typeface="Courier New" panose="02070309020205020404" pitchFamily="49" charset="0"/>
                <a:cs typeface="Arial" panose="020B0604020202020204" pitchFamily="34" charset="0"/>
              </a:rPr>
              <a:t>Galatians 6:1 Brethren, if a man is overtaken in any trespass, you who are spiritual restore such a one in a spirit of gentleness, considering yourself lest you also be tempted.</a:t>
            </a:r>
          </a:p>
        </p:txBody>
      </p:sp>
    </p:spTree>
    <p:extLst>
      <p:ext uri="{BB962C8B-B14F-4D97-AF65-F5344CB8AC3E}">
        <p14:creationId xmlns:p14="http://schemas.microsoft.com/office/powerpoint/2010/main" val="10344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5383-C875-5005-9488-BE9809FF8EC0}"/>
              </a:ext>
            </a:extLst>
          </p:cNvPr>
          <p:cNvSpPr>
            <a:spLocks noGrp="1"/>
          </p:cNvSpPr>
          <p:nvPr>
            <p:ph type="title"/>
          </p:nvPr>
        </p:nvSpPr>
        <p:spPr>
          <a:xfrm>
            <a:off x="0" y="1"/>
            <a:ext cx="9144000" cy="990600"/>
          </a:xfrm>
        </p:spPr>
        <p:txBody>
          <a:bodyPr>
            <a:normAutofit/>
          </a:bodyPr>
          <a:lstStyle/>
          <a:p>
            <a:pPr marL="0" marR="0">
              <a:buNone/>
            </a:pPr>
            <a:r>
              <a:rPr lang="en-US" kern="100" dirty="0">
                <a:solidFill>
                  <a:srgbClr val="0000FF"/>
                </a:solidFill>
                <a:ea typeface="Times New Roman" panose="02020603050405020304" pitchFamily="18" charset="0"/>
                <a:cs typeface="Arial" panose="020B0604020202020204" pitchFamily="34" charset="0"/>
              </a:rPr>
              <a:t>JESUS’ SHEEP = CHURCH</a:t>
            </a:r>
            <a:endParaRPr lang="en-US" sz="4400" kern="100" dirty="0">
              <a:solidFill>
                <a:srgbClr val="0000FF"/>
              </a:solidFill>
              <a:effectLst/>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FF56FFD-7211-EC93-3E89-D8076EA63238}"/>
              </a:ext>
            </a:extLst>
          </p:cNvPr>
          <p:cNvSpPr>
            <a:spLocks noGrp="1"/>
          </p:cNvSpPr>
          <p:nvPr>
            <p:ph idx="1"/>
          </p:nvPr>
        </p:nvSpPr>
        <p:spPr>
          <a:xfrm>
            <a:off x="157655" y="990601"/>
            <a:ext cx="8986345" cy="5909439"/>
          </a:xfrm>
        </p:spPr>
        <p:txBody>
          <a:bodyPr>
            <a:normAutofit lnSpcReduction="10000"/>
          </a:bodyPr>
          <a:lstStyle/>
          <a:p>
            <a:pPr marL="457200" marR="0" lvl="0" indent="-457200">
              <a:buFont typeface="+mj-lt"/>
              <a:buAutoNum type="alphaUcPeriod"/>
            </a:pPr>
            <a:r>
              <a:rPr lang="en-US" kern="100" dirty="0">
                <a:ea typeface="Courier New" panose="02070309020205020404" pitchFamily="49" charset="0"/>
                <a:cs typeface="Arial" panose="020B0604020202020204" pitchFamily="34" charset="0"/>
              </a:rPr>
              <a:t>John 10: 27-29 'My sheep hear My voice, and I know them, and they follow Me. {28} "And I give them eternal life, and they shall never perish; neither shall anyone snatch them out of My hand. {29} "My Father, who has given them to Me, is greater than all; and no one is able to snatch them out of My Father's hand.</a:t>
            </a:r>
            <a:endParaRPr lang="en-US" kern="100" dirty="0">
              <a:ea typeface="Times New Roman" panose="02020603050405020304" pitchFamily="18" charset="0"/>
              <a:cs typeface="Times New Roman" panose="02020603050405020304" pitchFamily="18" charset="0"/>
            </a:endParaRPr>
          </a:p>
          <a:p>
            <a:pPr marL="457200" marR="0" lvl="0" indent="-457200">
              <a:buFont typeface="+mj-lt"/>
              <a:buAutoNum type="alphaUcPeriod"/>
            </a:pPr>
            <a:r>
              <a:rPr lang="en-US" kern="100" dirty="0">
                <a:ea typeface="Courier New" panose="02070309020205020404" pitchFamily="49" charset="0"/>
                <a:cs typeface="Arial" panose="020B0604020202020204" pitchFamily="34" charset="0"/>
              </a:rPr>
              <a:t>If we are His sheep we will listen to and obey Jesus.</a:t>
            </a:r>
            <a:endParaRPr lang="en-US" kern="100" dirty="0">
              <a:ea typeface="Times New Roman" panose="02020603050405020304" pitchFamily="18" charset="0"/>
              <a:cs typeface="Times New Roman" panose="02020603050405020304" pitchFamily="18" charset="0"/>
            </a:endParaRPr>
          </a:p>
          <a:p>
            <a:pPr marL="457200" marR="0" lvl="0" indent="-457200">
              <a:buFont typeface="+mj-lt"/>
              <a:buAutoNum type="alphaUcPeriod"/>
            </a:pPr>
            <a:r>
              <a:rPr lang="en-US" kern="100" dirty="0">
                <a:ea typeface="Courier New" panose="02070309020205020404" pitchFamily="49" charset="0"/>
                <a:cs typeface="Arial" panose="020B0604020202020204" pitchFamily="34" charset="0"/>
              </a:rPr>
              <a:t>He knows whether we are really following Him. We can’t fake it.</a:t>
            </a:r>
            <a:endParaRPr lang="en-US" kern="100" dirty="0">
              <a:ea typeface="Times New Roman" panose="02020603050405020304" pitchFamily="18" charset="0"/>
              <a:cs typeface="Times New Roman" panose="02020603050405020304" pitchFamily="18" charset="0"/>
            </a:endParaRPr>
          </a:p>
          <a:p>
            <a:pPr marL="457200" marR="0" lvl="0" indent="-457200">
              <a:buFont typeface="+mj-lt"/>
              <a:buAutoNum type="alphaUcPeriod"/>
            </a:pPr>
            <a:r>
              <a:rPr lang="en-US" kern="100" dirty="0">
                <a:ea typeface="Courier New" panose="02070309020205020404" pitchFamily="49" charset="0"/>
                <a:cs typeface="Arial" panose="020B0604020202020204" pitchFamily="34" charset="0"/>
              </a:rPr>
              <a:t>If we follow Him in obedience we will never perish. No one can get us out of His hand.</a:t>
            </a:r>
            <a:endParaRPr lang="en-US" dirty="0"/>
          </a:p>
        </p:txBody>
      </p:sp>
    </p:spTree>
    <p:extLst>
      <p:ext uri="{BB962C8B-B14F-4D97-AF65-F5344CB8AC3E}">
        <p14:creationId xmlns:p14="http://schemas.microsoft.com/office/powerpoint/2010/main" val="5432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9F8-747B-462A-B2DE-1CBA94789046}"/>
              </a:ext>
            </a:extLst>
          </p:cNvPr>
          <p:cNvSpPr>
            <a:spLocks noGrp="1"/>
          </p:cNvSpPr>
          <p:nvPr>
            <p:ph type="title"/>
          </p:nvPr>
        </p:nvSpPr>
        <p:spPr>
          <a:xfrm>
            <a:off x="628650" y="378459"/>
            <a:ext cx="7886700" cy="1325563"/>
          </a:xfrm>
        </p:spPr>
        <p:txBody>
          <a:bodyPr>
            <a:normAutofit/>
          </a:bodyPr>
          <a:lstStyle/>
          <a:p>
            <a:pPr algn="ctr"/>
            <a:r>
              <a:rPr lang="en-US" sz="7200" dirty="0">
                <a:latin typeface="Arial Black" panose="020B0A04020102090204" pitchFamily="34" charset="0"/>
              </a:rPr>
              <a:t>SINGING</a:t>
            </a:r>
          </a:p>
        </p:txBody>
      </p:sp>
      <p:pic>
        <p:nvPicPr>
          <p:cNvPr id="3" name="Picture 2">
            <a:extLst>
              <a:ext uri="{FF2B5EF4-FFF2-40B4-BE49-F238E27FC236}">
                <a16:creationId xmlns:a16="http://schemas.microsoft.com/office/drawing/2014/main" id="{24A352AF-9A5D-0FA2-3346-AC7334A1B2E9}"/>
              </a:ext>
            </a:extLst>
          </p:cNvPr>
          <p:cNvPicPr>
            <a:picLocks noChangeAspect="1"/>
          </p:cNvPicPr>
          <p:nvPr/>
        </p:nvPicPr>
        <p:blipFill>
          <a:blip r:embed="rId2"/>
          <a:stretch>
            <a:fillRect/>
          </a:stretch>
        </p:blipFill>
        <p:spPr>
          <a:xfrm>
            <a:off x="806823" y="2074002"/>
            <a:ext cx="7440705" cy="3514524"/>
          </a:xfrm>
          <a:prstGeom prst="rect">
            <a:avLst/>
          </a:prstGeom>
        </p:spPr>
      </p:pic>
    </p:spTree>
    <p:extLst>
      <p:ext uri="{BB962C8B-B14F-4D97-AF65-F5344CB8AC3E}">
        <p14:creationId xmlns:p14="http://schemas.microsoft.com/office/powerpoint/2010/main" val="116311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sitting, woman&#10;&#10;Description automatically generated">
            <a:extLst>
              <a:ext uri="{FF2B5EF4-FFF2-40B4-BE49-F238E27FC236}">
                <a16:creationId xmlns:a16="http://schemas.microsoft.com/office/drawing/2014/main" id="{48179BA2-A667-4B4D-8F60-84C3156F1FB1}"/>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3" name="Title 1">
            <a:extLst>
              <a:ext uri="{FF2B5EF4-FFF2-40B4-BE49-F238E27FC236}">
                <a16:creationId xmlns:a16="http://schemas.microsoft.com/office/drawing/2014/main" id="{509D91C0-5C01-4485-9A77-3D75FEF307B5}"/>
              </a:ext>
            </a:extLst>
          </p:cNvPr>
          <p:cNvSpPr txBox="1">
            <a:spLocks/>
          </p:cNvSpPr>
          <p:nvPr/>
        </p:nvSpPr>
        <p:spPr>
          <a:xfrm>
            <a:off x="555077" y="5162309"/>
            <a:ext cx="7886700" cy="1037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IN REMEMBRANCE OF JESUS</a:t>
            </a:r>
          </a:p>
        </p:txBody>
      </p:sp>
    </p:spTree>
    <p:extLst>
      <p:ext uri="{BB962C8B-B14F-4D97-AF65-F5344CB8AC3E}">
        <p14:creationId xmlns:p14="http://schemas.microsoft.com/office/powerpoint/2010/main" val="49201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iteboard&#10;&#10;Description automatically generated">
            <a:extLst>
              <a:ext uri="{FF2B5EF4-FFF2-40B4-BE49-F238E27FC236}">
                <a16:creationId xmlns:a16="http://schemas.microsoft.com/office/drawing/2014/main" id="{967C72C7-BD0B-42BA-B00D-788250480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9118600" cy="6858000"/>
          </a:xfrm>
          <a:prstGeom prst="rect">
            <a:avLst/>
          </a:prstGeom>
        </p:spPr>
      </p:pic>
    </p:spTree>
    <p:extLst>
      <p:ext uri="{BB962C8B-B14F-4D97-AF65-F5344CB8AC3E}">
        <p14:creationId xmlns:p14="http://schemas.microsoft.com/office/powerpoint/2010/main" val="756853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rass, indoor, table&#10;&#10;Description automatically generated">
            <a:extLst>
              <a:ext uri="{FF2B5EF4-FFF2-40B4-BE49-F238E27FC236}">
                <a16:creationId xmlns:a16="http://schemas.microsoft.com/office/drawing/2014/main" id="{6DDCA11F-F4A4-400D-B832-397586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20" y="0"/>
            <a:ext cx="10335639" cy="6858000"/>
          </a:xfrm>
          <a:prstGeom prst="rect">
            <a:avLst/>
          </a:prstGeom>
        </p:spPr>
      </p:pic>
      <p:sp>
        <p:nvSpPr>
          <p:cNvPr id="2" name="Title 1">
            <a:extLst>
              <a:ext uri="{FF2B5EF4-FFF2-40B4-BE49-F238E27FC236}">
                <a16:creationId xmlns:a16="http://schemas.microsoft.com/office/drawing/2014/main" id="{C52202E1-4287-490E-9230-CF78EE794C68}"/>
              </a:ext>
            </a:extLst>
          </p:cNvPr>
          <p:cNvSpPr>
            <a:spLocks noGrp="1"/>
          </p:cNvSpPr>
          <p:nvPr>
            <p:ph type="title"/>
          </p:nvPr>
        </p:nvSpPr>
        <p:spPr>
          <a:xfrm>
            <a:off x="0" y="0"/>
            <a:ext cx="9144000" cy="1175657"/>
          </a:xfrm>
          <a:solidFill>
            <a:schemeClr val="tx1">
              <a:alpha val="24000"/>
            </a:schemeClr>
          </a:solidFill>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CONTRIBUTION</a:t>
            </a:r>
          </a:p>
        </p:txBody>
      </p:sp>
    </p:spTree>
    <p:extLst>
      <p:ext uri="{BB962C8B-B14F-4D97-AF65-F5344CB8AC3E}">
        <p14:creationId xmlns:p14="http://schemas.microsoft.com/office/powerpoint/2010/main" val="251900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9F8-747B-462A-B2DE-1CBA94789046}"/>
              </a:ext>
            </a:extLst>
          </p:cNvPr>
          <p:cNvSpPr>
            <a:spLocks noGrp="1"/>
          </p:cNvSpPr>
          <p:nvPr>
            <p:ph type="title"/>
          </p:nvPr>
        </p:nvSpPr>
        <p:spPr>
          <a:xfrm>
            <a:off x="628650" y="378459"/>
            <a:ext cx="7886700" cy="1325563"/>
          </a:xfrm>
        </p:spPr>
        <p:txBody>
          <a:bodyPr>
            <a:normAutofit/>
          </a:bodyPr>
          <a:lstStyle/>
          <a:p>
            <a:pPr algn="ctr"/>
            <a:r>
              <a:rPr lang="en-US" sz="7200" dirty="0">
                <a:latin typeface="Arial Black" panose="020B0A04020102090204" pitchFamily="34" charset="0"/>
              </a:rPr>
              <a:t>SINGING</a:t>
            </a:r>
          </a:p>
        </p:txBody>
      </p:sp>
      <p:pic>
        <p:nvPicPr>
          <p:cNvPr id="3" name="Picture 2">
            <a:extLst>
              <a:ext uri="{FF2B5EF4-FFF2-40B4-BE49-F238E27FC236}">
                <a16:creationId xmlns:a16="http://schemas.microsoft.com/office/drawing/2014/main" id="{3AC3A44F-8E14-F465-4874-CFC9FEC03F57}"/>
              </a:ext>
            </a:extLst>
          </p:cNvPr>
          <p:cNvPicPr>
            <a:picLocks noChangeAspect="1"/>
          </p:cNvPicPr>
          <p:nvPr/>
        </p:nvPicPr>
        <p:blipFill>
          <a:blip r:embed="rId2"/>
          <a:stretch>
            <a:fillRect/>
          </a:stretch>
        </p:blipFill>
        <p:spPr>
          <a:xfrm>
            <a:off x="806823" y="2074002"/>
            <a:ext cx="7440705" cy="3514524"/>
          </a:xfrm>
          <a:prstGeom prst="rect">
            <a:avLst/>
          </a:prstGeom>
        </p:spPr>
      </p:pic>
    </p:spTree>
    <p:extLst>
      <p:ext uri="{BB962C8B-B14F-4D97-AF65-F5344CB8AC3E}">
        <p14:creationId xmlns:p14="http://schemas.microsoft.com/office/powerpoint/2010/main" val="16040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778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9DAE8D-084D-17FD-EBA0-083EDD25A0F5}"/>
              </a:ext>
            </a:extLst>
          </p:cNvPr>
          <p:cNvPicPr>
            <a:picLocks noChangeAspect="1"/>
          </p:cNvPicPr>
          <p:nvPr/>
        </p:nvPicPr>
        <p:blipFill rotWithShape="1">
          <a:blip r:embed="rId2"/>
          <a:srcRect t="12290" b="12290"/>
          <a:stretch>
            <a:fillRect/>
          </a:stretch>
        </p:blipFill>
        <p:spPr>
          <a:xfrm>
            <a:off x="25515" y="-1"/>
            <a:ext cx="9092970" cy="6858001"/>
          </a:xfrm>
          <a:prstGeom prst="rect">
            <a:avLst/>
          </a:prstGeom>
        </p:spPr>
      </p:pic>
      <p:sp>
        <p:nvSpPr>
          <p:cNvPr id="4" name="TextBox 3">
            <a:extLst>
              <a:ext uri="{FF2B5EF4-FFF2-40B4-BE49-F238E27FC236}">
                <a16:creationId xmlns:a16="http://schemas.microsoft.com/office/drawing/2014/main" id="{4AC05058-F7D2-5823-2C2C-AAFDC2D5D996}"/>
              </a:ext>
            </a:extLst>
          </p:cNvPr>
          <p:cNvSpPr txBox="1"/>
          <p:nvPr/>
        </p:nvSpPr>
        <p:spPr>
          <a:xfrm>
            <a:off x="25515" y="6150114"/>
            <a:ext cx="9118488" cy="707886"/>
          </a:xfrm>
          <a:prstGeom prst="rect">
            <a:avLst/>
          </a:prstGeom>
          <a:solidFill>
            <a:schemeClr val="bg1">
              <a:alpha val="73000"/>
            </a:schemeClr>
          </a:solidFill>
        </p:spPr>
        <p:txBody>
          <a:bodyPr wrap="square" rtlCol="0">
            <a:spAutoFit/>
          </a:bodyPr>
          <a:lstStyle/>
          <a:p>
            <a:pPr algn="ctr"/>
            <a:r>
              <a:rPr lang="en-US" sz="4000" b="1" dirty="0">
                <a:latin typeface="Arial" panose="020B0604020202020204" pitchFamily="34" charset="0"/>
                <a:cs typeface="Arial" panose="020B0604020202020204" pitchFamily="34" charset="0"/>
              </a:rPr>
              <a:t>HAVE A CHRIST FOLLOWING WEEK</a:t>
            </a:r>
          </a:p>
        </p:txBody>
      </p:sp>
    </p:spTree>
    <p:extLst>
      <p:ext uri="{BB962C8B-B14F-4D97-AF65-F5344CB8AC3E}">
        <p14:creationId xmlns:p14="http://schemas.microsoft.com/office/powerpoint/2010/main" val="107671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knife&#10;&#10;Description automatically generated">
            <a:extLst>
              <a:ext uri="{FF2B5EF4-FFF2-40B4-BE49-F238E27FC236}">
                <a16:creationId xmlns:a16="http://schemas.microsoft.com/office/drawing/2014/main" id="{E02EB7CC-30E9-41B4-BAB6-03A41CB4C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27" y="0"/>
            <a:ext cx="10297056" cy="6858000"/>
          </a:xfrm>
          <a:prstGeom prst="rect">
            <a:avLst/>
          </a:prstGeom>
        </p:spPr>
      </p:pic>
      <p:sp>
        <p:nvSpPr>
          <p:cNvPr id="2" name="Title 1">
            <a:extLst>
              <a:ext uri="{FF2B5EF4-FFF2-40B4-BE49-F238E27FC236}">
                <a16:creationId xmlns:a16="http://schemas.microsoft.com/office/drawing/2014/main" id="{94BF8241-9643-4BF6-AAC4-DB96DB633A2E}"/>
              </a:ext>
            </a:extLst>
          </p:cNvPr>
          <p:cNvSpPr>
            <a:spLocks noGrp="1"/>
          </p:cNvSpPr>
          <p:nvPr>
            <p:ph type="title"/>
          </p:nvPr>
        </p:nvSpPr>
        <p:spPr>
          <a:xfrm>
            <a:off x="4676172" y="462988"/>
            <a:ext cx="4467828" cy="1325563"/>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LET US PRAY</a:t>
            </a:r>
          </a:p>
        </p:txBody>
      </p:sp>
    </p:spTree>
    <p:extLst>
      <p:ext uri="{BB962C8B-B14F-4D97-AF65-F5344CB8AC3E}">
        <p14:creationId xmlns:p14="http://schemas.microsoft.com/office/powerpoint/2010/main" val="206661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9F8-747B-462A-B2DE-1CBA94789046}"/>
              </a:ext>
            </a:extLst>
          </p:cNvPr>
          <p:cNvSpPr>
            <a:spLocks noGrp="1"/>
          </p:cNvSpPr>
          <p:nvPr>
            <p:ph type="title"/>
          </p:nvPr>
        </p:nvSpPr>
        <p:spPr>
          <a:xfrm>
            <a:off x="628650" y="378459"/>
            <a:ext cx="7886700" cy="1325563"/>
          </a:xfrm>
        </p:spPr>
        <p:txBody>
          <a:bodyPr>
            <a:normAutofit/>
          </a:bodyPr>
          <a:lstStyle/>
          <a:p>
            <a:pPr algn="ctr"/>
            <a:r>
              <a:rPr lang="en-US" sz="7200" dirty="0">
                <a:latin typeface="Arial Black" panose="020B0A04020102090204" pitchFamily="34" charset="0"/>
              </a:rPr>
              <a:t>SINGING</a:t>
            </a:r>
          </a:p>
        </p:txBody>
      </p:sp>
      <p:pic>
        <p:nvPicPr>
          <p:cNvPr id="3" name="Picture 2">
            <a:extLst>
              <a:ext uri="{FF2B5EF4-FFF2-40B4-BE49-F238E27FC236}">
                <a16:creationId xmlns:a16="http://schemas.microsoft.com/office/drawing/2014/main" id="{29E63EBD-606C-379B-4936-32D79507279B}"/>
              </a:ext>
            </a:extLst>
          </p:cNvPr>
          <p:cNvPicPr>
            <a:picLocks noChangeAspect="1"/>
          </p:cNvPicPr>
          <p:nvPr/>
        </p:nvPicPr>
        <p:blipFill>
          <a:blip r:embed="rId2"/>
          <a:stretch>
            <a:fillRect/>
          </a:stretch>
        </p:blipFill>
        <p:spPr>
          <a:xfrm>
            <a:off x="806823" y="2074002"/>
            <a:ext cx="7440705" cy="3514524"/>
          </a:xfrm>
          <a:prstGeom prst="rect">
            <a:avLst/>
          </a:prstGeom>
        </p:spPr>
      </p:pic>
    </p:spTree>
    <p:extLst>
      <p:ext uri="{BB962C8B-B14F-4D97-AF65-F5344CB8AC3E}">
        <p14:creationId xmlns:p14="http://schemas.microsoft.com/office/powerpoint/2010/main" val="197907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F341-73BD-2BC9-787C-8B3E88B669FC}"/>
              </a:ext>
            </a:extLst>
          </p:cNvPr>
          <p:cNvSpPr>
            <a:spLocks noGrp="1"/>
          </p:cNvSpPr>
          <p:nvPr>
            <p:ph type="title"/>
          </p:nvPr>
        </p:nvSpPr>
        <p:spPr>
          <a:xfrm>
            <a:off x="177800" y="0"/>
            <a:ext cx="8737600" cy="6858000"/>
          </a:xfrm>
        </p:spPr>
        <p:txBody>
          <a:bodyPr>
            <a:noAutofit/>
          </a:bodyPr>
          <a:lstStyle/>
          <a:p>
            <a:pPr lvl="0">
              <a:lnSpc>
                <a:spcPct val="80000"/>
              </a:lnSpc>
            </a:pPr>
            <a:r>
              <a:rPr lang="en-US" sz="2700" kern="100" dirty="0">
                <a:solidFill>
                  <a:prstClr val="black"/>
                </a:solidFill>
                <a:ea typeface="Courier New" panose="02070309020205020404" pitchFamily="49" charset="0"/>
                <a:cs typeface="Arial" panose="020B0604020202020204" pitchFamily="34" charset="0"/>
              </a:rPr>
              <a:t>John 10:7-18  Then Jesus said to them again, </a:t>
            </a:r>
            <a:r>
              <a:rPr lang="en-US" sz="2700" kern="100" dirty="0">
                <a:solidFill>
                  <a:prstClr val="black"/>
                </a:solidFill>
                <a:ea typeface="Calibri" panose="020F0502020204030204" pitchFamily="34" charset="0"/>
                <a:cs typeface="Arial" panose="020B0604020202020204" pitchFamily="34" charset="0"/>
              </a:rPr>
              <a:t>"Most assuredly, I say to </a:t>
            </a:r>
            <a:r>
              <a:rPr lang="en-US" sz="2700" kern="100" dirty="0">
                <a:solidFill>
                  <a:prstClr val="black"/>
                </a:solidFill>
                <a:ea typeface="Courier New" panose="02070309020205020404" pitchFamily="49" charset="0"/>
                <a:cs typeface="Arial" panose="020B0604020202020204" pitchFamily="34" charset="0"/>
              </a:rPr>
              <a:t>you, I am the door of the sheep. {8} "All who ever came before Me are thieves and robbers, but the sheep did not hear them. {9} </a:t>
            </a:r>
            <a:r>
              <a:rPr lang="en-US" sz="2700" kern="100" dirty="0">
                <a:solidFill>
                  <a:prstClr val="black"/>
                </a:solidFill>
                <a:ea typeface="Calibri" panose="020F0502020204030204" pitchFamily="34" charset="0"/>
                <a:cs typeface="Arial" panose="020B0604020202020204" pitchFamily="34" charset="0"/>
              </a:rPr>
              <a:t>I am </a:t>
            </a:r>
            <a:r>
              <a:rPr lang="en-US" sz="2700" kern="100" dirty="0">
                <a:solidFill>
                  <a:prstClr val="black"/>
                </a:solidFill>
                <a:ea typeface="Courier New" panose="02070309020205020404" pitchFamily="49" charset="0"/>
                <a:cs typeface="Arial" panose="020B0604020202020204" pitchFamily="34" charset="0"/>
              </a:rPr>
              <a:t>the door. If anyone enters by Me, he will be saved, and will go in and out and find pasture. {10} "The thief does not come except to steal, and to kill  and to destroy. I have come that they may have life, and  that they may have it more abundantly. {11} “I am the good shepherd. The good shepherd gives His life for the sheep. {12} "But a hireling, he who is not the shepherd, one who does not own the sheep, sees the wolf coming and leaves the sheep and flees; and the wolf catches the sheep and scatters them. {13} "The hireling flees because he is a hireling and does not care about the sheep. 14 I am the good shepherd; and I know My sheep, and am known by My own. 15} "As the Father knows Me, even so I know the Father; and I lay down My life for the sheep.</a:t>
            </a:r>
            <a:endParaRPr lang="en-US" sz="2700" kern="100" dirty="0">
              <a:solidFill>
                <a:prstClr val="black"/>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12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knife&#10;&#10;Description automatically generated">
            <a:extLst>
              <a:ext uri="{FF2B5EF4-FFF2-40B4-BE49-F238E27FC236}">
                <a16:creationId xmlns:a16="http://schemas.microsoft.com/office/drawing/2014/main" id="{E02EB7CC-30E9-41B4-BAB6-03A41CB4C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27" y="0"/>
            <a:ext cx="10297056" cy="6858000"/>
          </a:xfrm>
          <a:prstGeom prst="rect">
            <a:avLst/>
          </a:prstGeom>
        </p:spPr>
      </p:pic>
      <p:sp>
        <p:nvSpPr>
          <p:cNvPr id="2" name="Title 1">
            <a:extLst>
              <a:ext uri="{FF2B5EF4-FFF2-40B4-BE49-F238E27FC236}">
                <a16:creationId xmlns:a16="http://schemas.microsoft.com/office/drawing/2014/main" id="{94BF8241-9643-4BF6-AAC4-DB96DB633A2E}"/>
              </a:ext>
            </a:extLst>
          </p:cNvPr>
          <p:cNvSpPr>
            <a:spLocks noGrp="1"/>
          </p:cNvSpPr>
          <p:nvPr>
            <p:ph type="title"/>
          </p:nvPr>
        </p:nvSpPr>
        <p:spPr>
          <a:xfrm>
            <a:off x="4676172" y="462988"/>
            <a:ext cx="4467828" cy="1325563"/>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LET US PRAY</a:t>
            </a:r>
          </a:p>
        </p:txBody>
      </p:sp>
    </p:spTree>
    <p:extLst>
      <p:ext uri="{BB962C8B-B14F-4D97-AF65-F5344CB8AC3E}">
        <p14:creationId xmlns:p14="http://schemas.microsoft.com/office/powerpoint/2010/main" val="187406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9B03-3790-1DCF-7FD8-0B11C2C91B56}"/>
              </a:ext>
            </a:extLst>
          </p:cNvPr>
          <p:cNvSpPr>
            <a:spLocks noGrp="1"/>
          </p:cNvSpPr>
          <p:nvPr>
            <p:ph type="title"/>
          </p:nvPr>
        </p:nvSpPr>
        <p:spPr>
          <a:xfrm>
            <a:off x="50465" y="228600"/>
            <a:ext cx="9144000" cy="1325563"/>
          </a:xfrm>
        </p:spPr>
        <p:txBody>
          <a:bodyPr>
            <a:normAutofit fontScale="90000"/>
          </a:bodyPr>
          <a:lstStyle/>
          <a:p>
            <a:pPr marL="0" marR="0" algn="ctr">
              <a:buNone/>
            </a:pPr>
            <a:r>
              <a:rPr lang="en-US" sz="6000" b="1" kern="100"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THE CHURCH: THE SHEEP AND THE SHEPHERD</a:t>
            </a:r>
            <a:r>
              <a:rPr lang="en-US" sz="4400" kern="100"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endParaRPr lang="en-US" sz="4400" kern="100"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B307F20-4F5A-8412-A598-3BA816C2D324}"/>
              </a:ext>
            </a:extLst>
          </p:cNvPr>
          <p:cNvPicPr>
            <a:picLocks noChangeAspect="1"/>
          </p:cNvPicPr>
          <p:nvPr/>
        </p:nvPicPr>
        <p:blipFill>
          <a:blip r:embed="rId2"/>
          <a:stretch>
            <a:fillRect/>
          </a:stretch>
        </p:blipFill>
        <p:spPr>
          <a:xfrm>
            <a:off x="-3330" y="1757362"/>
            <a:ext cx="9096865" cy="5100638"/>
          </a:xfrm>
          <a:prstGeom prst="rect">
            <a:avLst/>
          </a:prstGeom>
        </p:spPr>
      </p:pic>
    </p:spTree>
    <p:extLst>
      <p:ext uri="{BB962C8B-B14F-4D97-AF65-F5344CB8AC3E}">
        <p14:creationId xmlns:p14="http://schemas.microsoft.com/office/powerpoint/2010/main" val="225880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63CA-2CA6-D326-AB46-112DE269C550}"/>
              </a:ext>
            </a:extLst>
          </p:cNvPr>
          <p:cNvSpPr>
            <a:spLocks noGrp="1"/>
          </p:cNvSpPr>
          <p:nvPr>
            <p:ph type="title"/>
          </p:nvPr>
        </p:nvSpPr>
        <p:spPr>
          <a:xfrm>
            <a:off x="0" y="1"/>
            <a:ext cx="9144000" cy="965200"/>
          </a:xfrm>
        </p:spPr>
        <p:txBody>
          <a:bodyPr>
            <a:normAutofit/>
          </a:bodyPr>
          <a:lstStyle/>
          <a:p>
            <a:pPr marL="0" marR="0">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THE CHURCH AS SHEEP</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5DD9F38-B537-D0BE-A8DF-5E3C0CEB2BC2}"/>
              </a:ext>
            </a:extLst>
          </p:cNvPr>
          <p:cNvSpPr>
            <a:spLocks noGrp="1"/>
          </p:cNvSpPr>
          <p:nvPr>
            <p:ph idx="1"/>
          </p:nvPr>
        </p:nvSpPr>
        <p:spPr>
          <a:xfrm>
            <a:off x="157655" y="965201"/>
            <a:ext cx="8986345" cy="5934839"/>
          </a:xfrm>
        </p:spPr>
        <p:txBody>
          <a:bodyPr>
            <a:normAutofit fontScale="92500" lnSpcReduction="20000"/>
          </a:bodyPr>
          <a:lstStyle/>
          <a:p>
            <a:pPr marL="457200" marR="0" lvl="0" indent="-457200">
              <a:lnSpc>
                <a:spcPct val="95000"/>
              </a:lnSpc>
              <a:buFont typeface="+mj-lt"/>
              <a:buAutoNum type="alphaUcPeriod"/>
            </a:pPr>
            <a:r>
              <a:rPr lang="en-US" sz="3000" kern="100" dirty="0">
                <a:ea typeface="Courier New" panose="02070309020205020404" pitchFamily="49" charset="0"/>
                <a:cs typeface="Arial" panose="020B0604020202020204" pitchFamily="34" charset="0"/>
              </a:rPr>
              <a:t>God uses the parallel of His people and sheep throughout the scriptures.</a:t>
            </a:r>
            <a:endParaRPr lang="en-US" sz="3000"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sz="3000" kern="100" dirty="0">
                <a:ea typeface="Courier New" panose="02070309020205020404" pitchFamily="49" charset="0"/>
                <a:cs typeface="Arial" panose="020B0604020202020204" pitchFamily="34" charset="0"/>
              </a:rPr>
              <a:t>We will see that parallel in many places in the Old Testament as well as the New Testament.</a:t>
            </a:r>
            <a:endParaRPr lang="en-US" sz="3000"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sz="3000" kern="100" dirty="0">
                <a:ea typeface="Courier New" panose="02070309020205020404" pitchFamily="49" charset="0"/>
                <a:cs typeface="Arial" panose="020B0604020202020204" pitchFamily="34" charset="0"/>
              </a:rPr>
              <a:t>God is our shepherd. Psalm 23</a:t>
            </a:r>
            <a:endParaRPr lang="en-US" sz="3000"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sz="3000" kern="100" dirty="0">
                <a:ea typeface="Courier New" panose="02070309020205020404" pitchFamily="49" charset="0"/>
                <a:cs typeface="Arial" panose="020B0604020202020204" pitchFamily="34" charset="0"/>
              </a:rPr>
              <a:t>Jesus is the Good Shepherd. John 10</a:t>
            </a:r>
            <a:endParaRPr lang="en-US" sz="3000"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sz="3000" kern="100" dirty="0">
                <a:ea typeface="Courier New" panose="02070309020205020404" pitchFamily="49" charset="0"/>
                <a:cs typeface="Arial" panose="020B0604020202020204" pitchFamily="34" charset="0"/>
              </a:rPr>
              <a:t>The elders are called shepherds. 1 Peter 5:1–4  The </a:t>
            </a:r>
            <a:r>
              <a:rPr lang="en-US" sz="3000" u="sng" kern="100" dirty="0">
                <a:ea typeface="Courier New" panose="02070309020205020404" pitchFamily="49" charset="0"/>
                <a:cs typeface="Arial" panose="020B0604020202020204" pitchFamily="34" charset="0"/>
              </a:rPr>
              <a:t>elders</a:t>
            </a:r>
            <a:r>
              <a:rPr lang="en-US" sz="3000" kern="100" dirty="0">
                <a:ea typeface="Courier New" panose="02070309020205020404" pitchFamily="49" charset="0"/>
                <a:cs typeface="Arial" panose="020B0604020202020204" pitchFamily="34" charset="0"/>
              </a:rPr>
              <a:t> who are among you I exhort, I who am a fellow elder and a witness of the sufferings of Christ, and also a partaker of the glory that will be revealed: </a:t>
            </a:r>
            <a:r>
              <a:rPr lang="en-US" sz="3000" kern="100" baseline="30000" dirty="0">
                <a:ea typeface="Courier New" panose="02070309020205020404" pitchFamily="49" charset="0"/>
                <a:cs typeface="Arial" panose="020B0604020202020204" pitchFamily="34" charset="0"/>
              </a:rPr>
              <a:t>2</a:t>
            </a:r>
            <a:r>
              <a:rPr lang="en-US" sz="3000" kern="100" dirty="0">
                <a:ea typeface="Courier New" panose="02070309020205020404" pitchFamily="49" charset="0"/>
                <a:cs typeface="Arial" panose="020B0604020202020204" pitchFamily="34" charset="0"/>
              </a:rPr>
              <a:t> </a:t>
            </a:r>
            <a:r>
              <a:rPr lang="en-US" sz="3000" u="sng" kern="100" dirty="0">
                <a:ea typeface="Courier New" panose="02070309020205020404" pitchFamily="49" charset="0"/>
                <a:cs typeface="Arial" panose="020B0604020202020204" pitchFamily="34" charset="0"/>
              </a:rPr>
              <a:t>Shepherd</a:t>
            </a:r>
            <a:r>
              <a:rPr lang="en-US" sz="3000" kern="100" dirty="0">
                <a:ea typeface="Courier New" panose="02070309020205020404" pitchFamily="49" charset="0"/>
                <a:cs typeface="Arial" panose="020B0604020202020204" pitchFamily="34" charset="0"/>
              </a:rPr>
              <a:t> the flock of God which is among you, serving as </a:t>
            </a:r>
            <a:r>
              <a:rPr lang="en-US" sz="3000" u="sng" kern="100" dirty="0">
                <a:ea typeface="Courier New" panose="02070309020205020404" pitchFamily="49" charset="0"/>
                <a:cs typeface="Arial" panose="020B0604020202020204" pitchFamily="34" charset="0"/>
              </a:rPr>
              <a:t>overseers</a:t>
            </a:r>
            <a:r>
              <a:rPr lang="en-US" sz="3000" kern="100" dirty="0">
                <a:ea typeface="Courier New" panose="02070309020205020404" pitchFamily="49" charset="0"/>
                <a:cs typeface="Arial" panose="020B0604020202020204" pitchFamily="34" charset="0"/>
              </a:rPr>
              <a:t>, not by compulsion but willingly, not for dishonest gain but eagerly; </a:t>
            </a:r>
            <a:r>
              <a:rPr lang="en-US" sz="3000" kern="100" baseline="30000" dirty="0">
                <a:ea typeface="Courier New" panose="02070309020205020404" pitchFamily="49" charset="0"/>
                <a:cs typeface="Arial" panose="020B0604020202020204" pitchFamily="34" charset="0"/>
              </a:rPr>
              <a:t>3</a:t>
            </a:r>
            <a:r>
              <a:rPr lang="en-US" sz="3000" kern="100" dirty="0">
                <a:ea typeface="Courier New" panose="02070309020205020404" pitchFamily="49" charset="0"/>
                <a:cs typeface="Arial" panose="020B0604020202020204" pitchFamily="34" charset="0"/>
              </a:rPr>
              <a:t> nor as being lords over those entrusted to you, but being examples to the flock; </a:t>
            </a:r>
            <a:r>
              <a:rPr lang="en-US" sz="3000" kern="100" baseline="30000" dirty="0">
                <a:ea typeface="Courier New" panose="02070309020205020404" pitchFamily="49" charset="0"/>
                <a:cs typeface="Arial" panose="020B0604020202020204" pitchFamily="34" charset="0"/>
              </a:rPr>
              <a:t>4</a:t>
            </a:r>
            <a:r>
              <a:rPr lang="en-US" sz="3000" kern="100" dirty="0">
                <a:ea typeface="Courier New" panose="02070309020205020404" pitchFamily="49" charset="0"/>
                <a:cs typeface="Arial" panose="020B0604020202020204" pitchFamily="34" charset="0"/>
              </a:rPr>
              <a:t> and when the Chief Shepherd appears, you will receive the crown of glory that does not fade away.</a:t>
            </a:r>
            <a:endParaRPr lang="en-US" dirty="0"/>
          </a:p>
        </p:txBody>
      </p:sp>
    </p:spTree>
    <p:extLst>
      <p:ext uri="{BB962C8B-B14F-4D97-AF65-F5344CB8AC3E}">
        <p14:creationId xmlns:p14="http://schemas.microsoft.com/office/powerpoint/2010/main" val="806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1D1E-FDDA-1BF5-F4C1-7DB406308C28}"/>
              </a:ext>
            </a:extLst>
          </p:cNvPr>
          <p:cNvSpPr>
            <a:spLocks noGrp="1"/>
          </p:cNvSpPr>
          <p:nvPr>
            <p:ph type="title"/>
          </p:nvPr>
        </p:nvSpPr>
        <p:spPr>
          <a:xfrm>
            <a:off x="0" y="0"/>
            <a:ext cx="9144000" cy="1828800"/>
          </a:xfrm>
        </p:spPr>
        <p:txBody>
          <a:bodyPr>
            <a:normAutofit/>
          </a:bodyPr>
          <a:lstStyle/>
          <a:p>
            <a:pPr marL="228600" marR="0" indent="-228600">
              <a:lnSpc>
                <a:spcPct val="80000"/>
              </a:lnSpc>
              <a:buNone/>
            </a:pPr>
            <a:r>
              <a:rPr lang="en-US" sz="4000" b="1"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I. </a:t>
            </a:r>
            <a:r>
              <a:rPr lang="en-US" sz="40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WE NEED TO RECOGNIZE OUR NEED FOR A SHEPHERD AND DILIGENTLY FOLLOW HIM.</a:t>
            </a:r>
            <a:endParaRPr lang="en-US" sz="40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4229EBA-8607-C5CE-6961-F86025416022}"/>
              </a:ext>
            </a:extLst>
          </p:cNvPr>
          <p:cNvSpPr>
            <a:spLocks noGrp="1"/>
          </p:cNvSpPr>
          <p:nvPr>
            <p:ph idx="1"/>
          </p:nvPr>
        </p:nvSpPr>
        <p:spPr>
          <a:xfrm>
            <a:off x="157655" y="1600200"/>
            <a:ext cx="8986345" cy="5299840"/>
          </a:xfrm>
        </p:spPr>
        <p:txBody>
          <a:bodyPr>
            <a:noAutofit/>
          </a:bodyPr>
          <a:lstStyle/>
          <a:p>
            <a:pPr marL="457200" marR="0" lvl="0" indent="-457200">
              <a:lnSpc>
                <a:spcPct val="80000"/>
              </a:lnSpc>
              <a:buFont typeface="+mj-lt"/>
              <a:buAutoNum type="alphaUcPeriod"/>
            </a:pPr>
            <a:r>
              <a:rPr lang="en-US" sz="2600" kern="100" dirty="0">
                <a:ea typeface="Calibri" panose="020F0502020204030204" pitchFamily="34" charset="0"/>
                <a:cs typeface="Arial" panose="020B0604020202020204" pitchFamily="34" charset="0"/>
              </a:rPr>
              <a:t>Isaiah 40:11 </a:t>
            </a:r>
            <a:r>
              <a:rPr lang="en-US" sz="2600" kern="100" dirty="0">
                <a:ea typeface="Courier New" panose="02070309020205020404" pitchFamily="49" charset="0"/>
                <a:cs typeface="Arial" panose="020B0604020202020204" pitchFamily="34" charset="0"/>
              </a:rPr>
              <a:t>He will feed His flock like a shepherd; He will gather the lambs with His arm, And carry them in His bosom,  And gently lead those who are with young. </a:t>
            </a:r>
            <a:endParaRPr lang="en-US" sz="2600" kern="100" dirty="0">
              <a:ea typeface="Times New Roman" panose="02020603050405020304" pitchFamily="18" charset="0"/>
              <a:cs typeface="Times New Roman" panose="02020603050405020304" pitchFamily="18" charset="0"/>
            </a:endParaRPr>
          </a:p>
          <a:p>
            <a:pPr marL="457200" marR="0" lvl="0" indent="-457200">
              <a:lnSpc>
                <a:spcPct val="80000"/>
              </a:lnSpc>
              <a:buFont typeface="+mj-lt"/>
              <a:buAutoNum type="alphaUcPeriod"/>
            </a:pPr>
            <a:r>
              <a:rPr lang="en-US" sz="2600" kern="100" dirty="0">
                <a:ea typeface="Courier New" panose="02070309020205020404" pitchFamily="49" charset="0"/>
                <a:cs typeface="Arial" panose="020B0604020202020204" pitchFamily="34" charset="0"/>
              </a:rPr>
              <a:t>Psalm 23 The LORD  is  my shepherd; I shall not want. {2} He makes me to lie down in green pastures; He leads me beside the still waters. {3 He restores my soul; He leads me in the paths of righteousness For His name's sake. {4} Yea, though I walk through the valley of the shadow of death, I will fear no evil; For You are with me; Your rod and Your, staff, they comfort me. {5} You prepare a table before me in the presence of my enemies; You anoint my head with oil; My cup runs over, {6} Surely goodness and mercy shall follow me all the days of my life; And I will dwell in the house of the LORD forever.</a:t>
            </a:r>
            <a:endParaRPr lang="en-US" sz="2600" dirty="0"/>
          </a:p>
        </p:txBody>
      </p:sp>
    </p:spTree>
    <p:extLst>
      <p:ext uri="{BB962C8B-B14F-4D97-AF65-F5344CB8AC3E}">
        <p14:creationId xmlns:p14="http://schemas.microsoft.com/office/powerpoint/2010/main" val="26310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F85D239-1AA2-4A61-A26A-155CD289143E}" vid="{1F5DF8C1-90B5-4122-8C2B-1A05E6D43FCD}"/>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38006</TotalTime>
  <Words>1901</Words>
  <Application>Microsoft Office PowerPoint</Application>
  <PresentationFormat>On-screen Show (4:3)</PresentationFormat>
  <Paragraphs>50</Paragraphs>
  <Slides>22</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Arial Black</vt:lpstr>
      <vt:lpstr>Bazooka</vt:lpstr>
      <vt:lpstr>Calibri</vt:lpstr>
      <vt:lpstr>Calibri Light</vt:lpstr>
      <vt:lpstr>Courier New</vt:lpstr>
      <vt:lpstr>Times New Roman</vt:lpstr>
      <vt:lpstr>Office Theme</vt:lpstr>
      <vt:lpstr>1_Office Theme</vt:lpstr>
      <vt:lpstr>2_Office Theme</vt:lpstr>
      <vt:lpstr>PowerPoint Presentation</vt:lpstr>
      <vt:lpstr>PowerPoint Presentation</vt:lpstr>
      <vt:lpstr>LET US PRAY</vt:lpstr>
      <vt:lpstr>SINGING</vt:lpstr>
      <vt:lpstr>John 10:7-18  Then Jesus said to them again, "Most assuredly, I say to you, I am the door of the sheep. {8} "All who ever came before Me are thieves and robbers, but the sheep did not hear them. {9} I am the door. If anyone enters by Me, he will be saved, and will go in and out and find pasture. {10} "The thief does not come except to steal, and to kill  and to destroy. I have come that they may have life, and  that they may have it more abundantly. {11} “I am the good shepherd. The good shepherd gives His life for the sheep. {12} "But a hireling, he who is not the shepherd, one who does not own the sheep, sees the wolf coming and leaves the sheep and flees; and the wolf catches the sheep and scatters them. {13} "The hireling flees because he is a hireling and does not care about the sheep. 14 I am the good shepherd; and I know My sheep, and am known by My own. 15} "As the Father knows Me, even so I know the Father; and I lay down My life for the sheep.</vt:lpstr>
      <vt:lpstr>LET US PRAY</vt:lpstr>
      <vt:lpstr>THE CHURCH: THE SHEEP AND THE SHEPHERD </vt:lpstr>
      <vt:lpstr>THE CHURCH AS SHEEP</vt:lpstr>
      <vt:lpstr>I. WE NEED TO RECOGNIZE OUR NEED FOR A SHEPHERD AND DILIGENTLY FOLLOW HIM.</vt:lpstr>
      <vt:lpstr>II. WE NEED TO BE AWARE OF OUR TENDENCY TO STRAY</vt:lpstr>
      <vt:lpstr>III. WE NEED TO KNOW WHO OUR ENEMIES ARE</vt:lpstr>
      <vt:lpstr> WE NEED TO REALIZE THE SHEPHERD'S LOVE FOR THE SHEEP</vt:lpstr>
      <vt:lpstr> WE NEED TO RECOGNIZE THE DIFFERENCE IN SHEEP AND GOATS</vt:lpstr>
      <vt:lpstr> WE NEED TO ACCEPT RESPONSIBILITY TO CARE FOR OUR FELLOW SHEEP AND KEEP THEM FROM HARM AND STRAYING</vt:lpstr>
      <vt:lpstr> WE NEED TO ACCEPT RESPONSIBILITY TO CARE FOR OUR FELLOW SHEEP AND KEEP THEM FROM HARM AND STRAYING</vt:lpstr>
      <vt:lpstr> WE NEED TO ACCEPT RESPONSIBILITY TO CARE FOR OUR FELLOW SHEEP AND KEEP THEM FROM HARM AND STRAYING</vt:lpstr>
      <vt:lpstr>JESUS’ SHEEP = CHURCH</vt:lpstr>
      <vt:lpstr>SINGING</vt:lpstr>
      <vt:lpstr>PowerPoint Presentation</vt:lpstr>
      <vt:lpstr>CONTRIBUTION</vt:lpstr>
      <vt:lpstr>SINGING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Pasley</dc:creator>
  <cp:lastModifiedBy>Larry Pasley</cp:lastModifiedBy>
  <cp:revision>5</cp:revision>
  <dcterms:created xsi:type="dcterms:W3CDTF">2021-03-29T21:09:31Z</dcterms:created>
  <dcterms:modified xsi:type="dcterms:W3CDTF">2026-02-22T22:14:51Z</dcterms:modified>
</cp:coreProperties>
</file>