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7"/>
  </p:notesMasterIdLst>
  <p:sldIdLst>
    <p:sldId id="425" r:id="rId3"/>
    <p:sldId id="283" r:id="rId4"/>
    <p:sldId id="290" r:id="rId5"/>
    <p:sldId id="285" r:id="rId6"/>
    <p:sldId id="291" r:id="rId7"/>
    <p:sldId id="434" r:id="rId8"/>
    <p:sldId id="376" r:id="rId9"/>
    <p:sldId id="505" r:id="rId10"/>
    <p:sldId id="493" r:id="rId11"/>
    <p:sldId id="506" r:id="rId12"/>
    <p:sldId id="515" r:id="rId13"/>
    <p:sldId id="514" r:id="rId14"/>
    <p:sldId id="513" r:id="rId15"/>
    <p:sldId id="512" r:id="rId16"/>
    <p:sldId id="511" r:id="rId17"/>
    <p:sldId id="510" r:id="rId18"/>
    <p:sldId id="509" r:id="rId19"/>
    <p:sldId id="516" r:id="rId20"/>
    <p:sldId id="517" r:id="rId21"/>
    <p:sldId id="508" r:id="rId22"/>
    <p:sldId id="518" r:id="rId23"/>
    <p:sldId id="507" r:id="rId24"/>
    <p:sldId id="279" r:id="rId25"/>
    <p:sldId id="4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03A"/>
    <a:srgbClr val="1F004C"/>
    <a:srgbClr val="31007A"/>
    <a:srgbClr val="40009E"/>
    <a:srgbClr val="4E00C0"/>
    <a:srgbClr val="6600FF"/>
    <a:srgbClr val="3333CC"/>
    <a:srgbClr val="221100"/>
    <a:srgbClr val="261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D1F7D-21C6-47CF-AF7D-4F2AD52ECF81}" v="3" dt="2026-02-05T23:03:07.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2" autoAdjust="0"/>
    <p:restoredTop sz="86311" autoAdjust="0"/>
  </p:normalViewPr>
  <p:slideViewPr>
    <p:cSldViewPr snapToGrid="0">
      <p:cViewPr varScale="1">
        <p:scale>
          <a:sx n="67" d="100"/>
          <a:sy n="67" d="100"/>
        </p:scale>
        <p:origin x="1512" y="288"/>
      </p:cViewPr>
      <p:guideLst/>
    </p:cSldViewPr>
  </p:slideViewPr>
  <p:outlineViewPr>
    <p:cViewPr>
      <p:scale>
        <a:sx n="33" d="100"/>
        <a:sy n="33" d="100"/>
      </p:scale>
      <p:origin x="0" y="-462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3/2/2026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90FFAB-2CAE-4E7B-B1BF-7E4BD00F76D5}" type="slidenum">
              <a:rPr lang="en-US" smtClean="0"/>
              <a:t>24</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pamsperambulation.com/2020/10/02/longing-for-dry-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1FEB8FE-D43C-80E7-C593-0DCB118A33FC}"/>
              </a:ext>
            </a:extLst>
          </p:cNvPr>
          <p:cNvPicPr>
            <a:picLocks noChangeAspect="1"/>
          </p:cNvPicPr>
          <p:nvPr/>
        </p:nvPicPr>
        <p:blipFill rotWithShape="1">
          <a:blip r:embed="rId3"/>
          <a:srcRect l="53" t="32615" r="-53" b="27500"/>
          <a:stretch>
            <a:fillRect/>
          </a:stretch>
        </p:blipFill>
        <p:spPr>
          <a:xfrm>
            <a:off x="533400" y="1336307"/>
            <a:ext cx="8077199" cy="4800940"/>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1100">
            <a:alpha val="9294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755D-2159-3E56-9A8C-2772D7D1EBDE}"/>
              </a:ext>
            </a:extLst>
          </p:cNvPr>
          <p:cNvSpPr>
            <a:spLocks noGrp="1"/>
          </p:cNvSpPr>
          <p:nvPr>
            <p:ph type="title"/>
          </p:nvPr>
        </p:nvSpPr>
        <p:spPr>
          <a:xfrm>
            <a:off x="-1" y="0"/>
            <a:ext cx="5391807" cy="4981903"/>
          </a:xfrm>
        </p:spPr>
        <p:txBody>
          <a:bodyPr>
            <a:normAutofit/>
          </a:bodyPr>
          <a:lstStyle/>
          <a:p>
            <a:pPr marL="0" marR="0" algn="ctr">
              <a:lnSpc>
                <a:spcPct val="150000"/>
              </a:lnSpc>
              <a:buNone/>
            </a:pPr>
            <a:r>
              <a:rPr lang="en-US" sz="4000" b="1" kern="100" dirty="0">
                <a:solidFill>
                  <a:schemeClr val="bg1"/>
                </a:solidFill>
                <a:effectLst/>
                <a:latin typeface="Arial" panose="020B0604020202020204" pitchFamily="34" charset="0"/>
                <a:ea typeface="Courier New" panose="02070309020205020404" pitchFamily="49" charset="0"/>
                <a:cs typeface="Arial" panose="020B0604020202020204" pitchFamily="34" charset="0"/>
              </a:rPr>
              <a:t>CHRISTIAN RESPONSIBILITY TOWARD GOD</a:t>
            </a:r>
            <a:endParaRPr lang="en-US" sz="40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C96700F-3543-CB1A-6291-74CA5F3579A5}"/>
              </a:ext>
            </a:extLst>
          </p:cNvPr>
          <p:cNvPicPr>
            <a:picLocks noChangeAspect="1"/>
          </p:cNvPicPr>
          <p:nvPr/>
        </p:nvPicPr>
        <p:blipFill>
          <a:blip r:embed="rId2"/>
          <a:stretch>
            <a:fillRect/>
          </a:stretch>
        </p:blipFill>
        <p:spPr>
          <a:xfrm>
            <a:off x="4878117" y="0"/>
            <a:ext cx="4265883" cy="6858000"/>
          </a:xfrm>
          <a:prstGeom prst="rect">
            <a:avLst/>
          </a:prstGeom>
        </p:spPr>
      </p:pic>
    </p:spTree>
    <p:extLst>
      <p:ext uri="{BB962C8B-B14F-4D97-AF65-F5344CB8AC3E}">
        <p14:creationId xmlns:p14="http://schemas.microsoft.com/office/powerpoint/2010/main" val="148972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CF46-06F3-8DAF-D979-C242C7DCE060}"/>
              </a:ext>
            </a:extLst>
          </p:cNvPr>
          <p:cNvSpPr>
            <a:spLocks noGrp="1"/>
          </p:cNvSpPr>
          <p:nvPr>
            <p:ph type="title"/>
          </p:nvPr>
        </p:nvSpPr>
        <p:spPr/>
        <p:txBody>
          <a:bodyPr>
            <a:normAutofit/>
          </a:bodyPr>
          <a:lstStyle/>
          <a:p>
            <a:pPr marL="0" marR="0">
              <a:lnSpc>
                <a:spcPct val="90000"/>
              </a:lnSpc>
              <a:buNone/>
            </a:pPr>
            <a:r>
              <a:rPr lang="en-US" sz="38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OUR RESPONSIBILITY TOWARD GOD</a:t>
            </a:r>
            <a:endParaRPr lang="en-US" sz="38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A2AB5E8-C8AC-C44F-24EF-4099664ABC67}"/>
              </a:ext>
            </a:extLst>
          </p:cNvPr>
          <p:cNvSpPr>
            <a:spLocks noGrp="1"/>
          </p:cNvSpPr>
          <p:nvPr>
            <p:ph idx="1"/>
          </p:nvPr>
        </p:nvSpPr>
        <p:spPr/>
        <p:txBody>
          <a:bodyPr/>
          <a:lstStyle/>
          <a:p>
            <a:pPr marL="58420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Last week responsibility toward others recognize &amp; esteem leaders; be at peace with one another; warn the unruly; comfort the fainthearted; uphold the weak; be patient with all; do not return evil for evil; pursue what is good for yourselves and all.</a:t>
            </a:r>
            <a:endParaRPr lang="en-US" sz="3600" kern="100" dirty="0">
              <a:ea typeface="Times New Roman" panose="02020603050405020304" pitchFamily="18" charset="0"/>
              <a:cs typeface="Times New Roman" panose="02020603050405020304" pitchFamily="18" charset="0"/>
            </a:endParaRPr>
          </a:p>
          <a:p>
            <a:pPr marL="58420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Today we will be looking at our responsibility toward God.</a:t>
            </a:r>
            <a:endParaRPr lang="en-US" dirty="0"/>
          </a:p>
        </p:txBody>
      </p:sp>
    </p:spTree>
    <p:extLst>
      <p:ext uri="{BB962C8B-B14F-4D97-AF65-F5344CB8AC3E}">
        <p14:creationId xmlns:p14="http://schemas.microsoft.com/office/powerpoint/2010/main" val="14820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8C66-464C-2551-826C-FB64866A9535}"/>
              </a:ext>
            </a:extLst>
          </p:cNvPr>
          <p:cNvSpPr>
            <a:spLocks noGrp="1"/>
          </p:cNvSpPr>
          <p:nvPr>
            <p:ph type="title"/>
          </p:nvPr>
        </p:nvSpPr>
        <p:spPr/>
        <p:txBody>
          <a:bodyPr>
            <a:normAutofit/>
          </a:bodyPr>
          <a:lstStyle/>
          <a:p>
            <a:pPr marL="342900" marR="0" lvl="0" indent="-342900">
              <a:lnSpc>
                <a:spcPct val="90000"/>
              </a:lnSpc>
              <a:buFont typeface="+mj-lt"/>
              <a:buAutoNum type="romanUcPeriod"/>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REJOICE ALWAYS - 16</a:t>
            </a:r>
            <a:endParaRPr lang="en-US" sz="48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8AD37B-E0F8-1FD4-1143-0E89BD29062C}"/>
              </a:ext>
            </a:extLst>
          </p:cNvPr>
          <p:cNvSpPr>
            <a:spLocks noGrp="1"/>
          </p:cNvSpPr>
          <p:nvPr>
            <p:ph idx="1"/>
          </p:nvPr>
        </p:nvSpPr>
        <p:spPr/>
        <p:txBody>
          <a:bodyPr/>
          <a:lstStyle/>
          <a:p>
            <a:pPr marL="457200" lvl="0" indent="-457200">
              <a:lnSpc>
                <a:spcPct val="95000"/>
              </a:lnSpc>
              <a:buFont typeface="+mj-lt"/>
              <a:buAutoNum type="alphaUcPeriod"/>
            </a:pPr>
            <a:r>
              <a:rPr lang="en-US" kern="100" dirty="0">
                <a:ea typeface="Calibri" panose="020F0502020204030204" pitchFamily="34" charset="0"/>
                <a:cs typeface="Arial" panose="020B0604020202020204" pitchFamily="34" charset="0"/>
              </a:rPr>
              <a:t>1 Pet 1:8 </a:t>
            </a:r>
            <a:r>
              <a:rPr lang="en-US" kern="100" dirty="0">
                <a:ea typeface="Courier New" panose="02070309020205020404" pitchFamily="49" charset="0"/>
                <a:cs typeface="Arial" panose="020B0604020202020204" pitchFamily="34" charset="0"/>
              </a:rPr>
              <a:t>whom having not seen you love. Though now you do not see Him, yet believing, you rejoice with joy inexpressible and full of glory.</a:t>
            </a:r>
            <a:endParaRPr lang="en-US" sz="3600" kern="100" dirty="0">
              <a:ea typeface="Times New Roman" panose="02020603050405020304" pitchFamily="18" charset="0"/>
              <a:cs typeface="Times New Roman" panose="02020603050405020304" pitchFamily="18" charset="0"/>
            </a:endParaRPr>
          </a:p>
          <a:p>
            <a:pPr marL="45720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Phil 3:1 Finally, my brethren, rejoice in the Lord. For me to write the same things to you is not tedious, but for you it is safe.</a:t>
            </a:r>
            <a:endParaRPr lang="en-US" sz="3600" kern="100" dirty="0">
              <a:ea typeface="Times New Roman" panose="02020603050405020304" pitchFamily="18" charset="0"/>
              <a:cs typeface="Times New Roman" panose="02020603050405020304" pitchFamily="18" charset="0"/>
            </a:endParaRPr>
          </a:p>
          <a:p>
            <a:pPr marL="45720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Phil 4:4 Rejoice in the Lord always. Again I will say, rejoice!</a:t>
            </a:r>
            <a:endParaRPr lang="en-US" sz="3600" kern="100" dirty="0">
              <a:ea typeface="Times New Roman" panose="02020603050405020304" pitchFamily="18" charset="0"/>
              <a:cs typeface="Times New Roman" panose="02020603050405020304" pitchFamily="18" charset="0"/>
            </a:endParaRPr>
          </a:p>
          <a:p>
            <a:pPr marL="45720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AN UNHAPPY, LONG-FACED CHRISTIAN? NO SUCH THING! REJOICE</a:t>
            </a:r>
            <a:endParaRPr lang="en-US" dirty="0"/>
          </a:p>
        </p:txBody>
      </p:sp>
    </p:spTree>
    <p:extLst>
      <p:ext uri="{BB962C8B-B14F-4D97-AF65-F5344CB8AC3E}">
        <p14:creationId xmlns:p14="http://schemas.microsoft.com/office/powerpoint/2010/main" val="35496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0CBD-8A7C-F2EF-F8FF-FDB3477DC824}"/>
              </a:ext>
            </a:extLst>
          </p:cNvPr>
          <p:cNvSpPr>
            <a:spLocks noGrp="1"/>
          </p:cNvSpPr>
          <p:nvPr>
            <p:ph type="title"/>
          </p:nvPr>
        </p:nvSpPr>
        <p:spPr/>
        <p:txBody>
          <a:bodyPr>
            <a:normAutofit/>
          </a:bodyPr>
          <a:lstStyle/>
          <a:p>
            <a:pPr marL="0" marR="0" lvl="0" indent="0">
              <a:lnSpc>
                <a:spcPct val="90000"/>
              </a:lnSpc>
              <a:buFont typeface="+mj-lt"/>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 PRAY WITHOUT CEASING - 17</a:t>
            </a:r>
            <a:endParaRPr lang="en-US" sz="48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1E7A58-5076-FB47-57F2-A45B6B347AAE}"/>
              </a:ext>
            </a:extLst>
          </p:cNvPr>
          <p:cNvSpPr>
            <a:spLocks noGrp="1"/>
          </p:cNvSpPr>
          <p:nvPr>
            <p:ph idx="1"/>
          </p:nvPr>
        </p:nvSpPr>
        <p:spPr/>
        <p:txBody>
          <a:bodyPr>
            <a:normAutofit fontScale="92500" lnSpcReduction="10000"/>
          </a:bodyPr>
          <a:lstStyle/>
          <a:p>
            <a:pPr marL="457200" lvl="0" indent="-457200">
              <a:buFont typeface="+mj-lt"/>
              <a:buAutoNum type="alphaUcPeriod"/>
            </a:pPr>
            <a:r>
              <a:rPr lang="en-US" kern="100" dirty="0">
                <a:ea typeface="Calibri" panose="020F0502020204030204" pitchFamily="34" charset="0"/>
                <a:cs typeface="Arial" panose="020B0604020202020204" pitchFamily="34" charset="0"/>
              </a:rPr>
              <a:t>Mat 26:41 </a:t>
            </a:r>
            <a:r>
              <a:rPr lang="en-US" kern="100" dirty="0">
                <a:ea typeface="Courier New" panose="02070309020205020404" pitchFamily="49" charset="0"/>
                <a:cs typeface="Arial" panose="020B0604020202020204" pitchFamily="34" charset="0"/>
              </a:rPr>
              <a:t>"Watch and pray, lest you enter into temptation. The spirit indeed is willing, but the flesh is weak.</a:t>
            </a:r>
            <a:endParaRPr lang="en-US" sz="3600" kern="100" dirty="0">
              <a:ea typeface="Times New Roman" panose="02020603050405020304" pitchFamily="18" charset="0"/>
              <a:cs typeface="Times New Roman" panose="02020603050405020304" pitchFamily="18" charset="0"/>
            </a:endParaRPr>
          </a:p>
          <a:p>
            <a:pPr marL="457200" lvl="0" indent="-457200">
              <a:buFont typeface="+mj-lt"/>
              <a:buAutoNum type="alphaUcPeriod"/>
            </a:pPr>
            <a:r>
              <a:rPr lang="en-US" kern="100" dirty="0">
                <a:ea typeface="Courier New" panose="02070309020205020404" pitchFamily="49" charset="0"/>
                <a:cs typeface="Arial" panose="020B0604020202020204" pitchFamily="34" charset="0"/>
              </a:rPr>
              <a:t>Luke 18:1 Then He spoke a parable to them, that men always ought to pray and not lose heart, (The unjust judge)</a:t>
            </a:r>
            <a:endParaRPr lang="en-US" sz="3600" kern="100" dirty="0">
              <a:ea typeface="Times New Roman" panose="02020603050405020304" pitchFamily="18" charset="0"/>
              <a:cs typeface="Times New Roman" panose="02020603050405020304" pitchFamily="18" charset="0"/>
            </a:endParaRPr>
          </a:p>
          <a:p>
            <a:pPr marL="457200" lvl="0" indent="-457200">
              <a:buFont typeface="+mj-lt"/>
              <a:buAutoNum type="alphaUcPeriod"/>
            </a:pPr>
            <a:r>
              <a:rPr lang="en-US" kern="100" dirty="0">
                <a:ea typeface="Courier New" panose="02070309020205020404" pitchFamily="49" charset="0"/>
                <a:cs typeface="Arial" panose="020B0604020202020204" pitchFamily="34" charset="0"/>
              </a:rPr>
              <a:t>Hebrews 13:15  Therefore by Him let us continually offer the sacrifice of praise to God, that is, the fruit of our lips, giving thanks to His name.</a:t>
            </a:r>
            <a:endParaRPr lang="en-US" sz="3600" kern="100" dirty="0">
              <a:ea typeface="Times New Roman" panose="02020603050405020304" pitchFamily="18" charset="0"/>
              <a:cs typeface="Times New Roman" panose="02020603050405020304" pitchFamily="18" charset="0"/>
            </a:endParaRPr>
          </a:p>
          <a:p>
            <a:pPr marL="457200" lvl="0" indent="-457200">
              <a:buFont typeface="+mj-lt"/>
              <a:buAutoNum type="alphaUcPeriod"/>
            </a:pPr>
            <a:r>
              <a:rPr lang="en-US" kern="100" dirty="0">
                <a:ea typeface="Courier New" panose="02070309020205020404" pitchFamily="49" charset="0"/>
                <a:cs typeface="Arial" panose="020B0604020202020204" pitchFamily="34" charset="0"/>
              </a:rPr>
              <a:t>FOR YOUR NEEDS &amp; OTHERS; SICK; LORD'S WORK; ENEMIES; LEADERS; THERE'S ALWAYS SOMEONE OR SOMETHING TO PRAY FOR.</a:t>
            </a:r>
            <a:endParaRPr lang="en-US" dirty="0"/>
          </a:p>
        </p:txBody>
      </p:sp>
    </p:spTree>
    <p:extLst>
      <p:ext uri="{BB962C8B-B14F-4D97-AF65-F5344CB8AC3E}">
        <p14:creationId xmlns:p14="http://schemas.microsoft.com/office/powerpoint/2010/main" val="48099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50FF9-DDA6-2CC8-E20B-530D36E4B548}"/>
              </a:ext>
            </a:extLst>
          </p:cNvPr>
          <p:cNvSpPr>
            <a:spLocks noGrp="1"/>
          </p:cNvSpPr>
          <p:nvPr>
            <p:ph type="title"/>
          </p:nvPr>
        </p:nvSpPr>
        <p:spPr>
          <a:xfrm>
            <a:off x="0" y="1"/>
            <a:ext cx="9144000" cy="787400"/>
          </a:xfrm>
        </p:spPr>
        <p:txBody>
          <a:bodyPr>
            <a:normAutofit/>
          </a:bodyPr>
          <a:lstStyle/>
          <a:p>
            <a:pPr marL="0" marR="0" lvl="0" indent="0">
              <a:lnSpc>
                <a:spcPct val="80000"/>
              </a:lnSpc>
              <a:buFont typeface="+mj-lt"/>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III. IN EVERYTHING GIVE THANKS - 18</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702D62-4032-44EE-8DF7-24C58DF2DAED}"/>
              </a:ext>
            </a:extLst>
          </p:cNvPr>
          <p:cNvSpPr>
            <a:spLocks noGrp="1"/>
          </p:cNvSpPr>
          <p:nvPr>
            <p:ph idx="1"/>
          </p:nvPr>
        </p:nvSpPr>
        <p:spPr>
          <a:xfrm>
            <a:off x="220337" y="787402"/>
            <a:ext cx="8923663" cy="6070598"/>
          </a:xfrm>
        </p:spPr>
        <p:txBody>
          <a:bodyPr>
            <a:normAutofit fontScale="85000" lnSpcReduction="20000"/>
          </a:bodyPr>
          <a:lstStyle/>
          <a:p>
            <a:pPr marL="45720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Eph 5:20 giving thanks always for all things to God the Father in the name of our Lord Jesus Christ,</a:t>
            </a:r>
            <a:endParaRPr lang="en-US" sz="3600" kern="100" dirty="0">
              <a:ea typeface="Times New Roman" panose="02020603050405020304" pitchFamily="18" charset="0"/>
              <a:cs typeface="Times New Roman" panose="02020603050405020304" pitchFamily="18" charset="0"/>
            </a:endParaRPr>
          </a:p>
          <a:p>
            <a:pPr marL="45720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Col 4:2 Continue earnestly in prayer, being vigilant in </a:t>
            </a:r>
            <a:r>
              <a:rPr lang="en-US" kern="100" dirty="0">
                <a:ea typeface="Calibri" panose="020F0502020204030204" pitchFamily="34" charset="0"/>
                <a:cs typeface="Arial" panose="020B0604020202020204" pitchFamily="34" charset="0"/>
              </a:rPr>
              <a:t>it </a:t>
            </a:r>
            <a:r>
              <a:rPr lang="en-US" kern="100" dirty="0">
                <a:ea typeface="Courier New" panose="02070309020205020404" pitchFamily="49" charset="0"/>
                <a:cs typeface="Arial" panose="020B0604020202020204" pitchFamily="34" charset="0"/>
              </a:rPr>
              <a:t>with thanksgiving;</a:t>
            </a:r>
            <a:endParaRPr lang="en-US" sz="3600" kern="100" dirty="0">
              <a:ea typeface="Times New Roman" panose="02020603050405020304" pitchFamily="18" charset="0"/>
              <a:cs typeface="Times New Roman" panose="02020603050405020304" pitchFamily="18" charset="0"/>
            </a:endParaRPr>
          </a:p>
          <a:p>
            <a:pPr marL="45720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Colossians 3:15–17  And let the peace of God rule in your hearts, to which also you were called in one body; and be thankful. </a:t>
            </a:r>
            <a:r>
              <a:rPr lang="en-US" kern="100" baseline="30000" dirty="0">
                <a:ea typeface="Courier New" panose="02070309020205020404" pitchFamily="49" charset="0"/>
                <a:cs typeface="Arial" panose="020B0604020202020204" pitchFamily="34" charset="0"/>
              </a:rPr>
              <a:t>16</a:t>
            </a:r>
            <a:r>
              <a:rPr lang="en-US" kern="100" dirty="0">
                <a:ea typeface="Courier New" panose="02070309020205020404" pitchFamily="49" charset="0"/>
                <a:cs typeface="Arial" panose="020B0604020202020204" pitchFamily="34" charset="0"/>
              </a:rPr>
              <a:t> Let the word of Christ dwell in you richly in all wisdom, teaching and admonishing one another in psalms and hymns and spiritual songs, singing with grace in your hearts to the Lord. </a:t>
            </a:r>
            <a:r>
              <a:rPr lang="en-US" kern="100" baseline="30000" dirty="0">
                <a:ea typeface="Courier New" panose="02070309020205020404" pitchFamily="49" charset="0"/>
                <a:cs typeface="Arial" panose="020B0604020202020204" pitchFamily="34" charset="0"/>
              </a:rPr>
              <a:t>17</a:t>
            </a:r>
            <a:r>
              <a:rPr lang="en-US" kern="100" dirty="0">
                <a:ea typeface="Courier New" panose="02070309020205020404" pitchFamily="49" charset="0"/>
                <a:cs typeface="Arial" panose="020B0604020202020204" pitchFamily="34" charset="0"/>
              </a:rPr>
              <a:t> And whatever you do in word or deed, do all in the name of the Lord Jesus, giving thanks to God the Father through Him.</a:t>
            </a:r>
            <a:endParaRPr lang="en-US" sz="3600" kern="100" dirty="0">
              <a:ea typeface="Times New Roman" panose="02020603050405020304" pitchFamily="18" charset="0"/>
              <a:cs typeface="Times New Roman" panose="02020603050405020304" pitchFamily="18" charset="0"/>
            </a:endParaRPr>
          </a:p>
          <a:p>
            <a:pPr marL="45720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NO MATTER HOW BAD THINGS MAY GET THERE IS ALWAYS SOMETHING FOR WHICH TO BE THANKFUL</a:t>
            </a:r>
            <a:endParaRPr lang="en-US" dirty="0"/>
          </a:p>
        </p:txBody>
      </p:sp>
    </p:spTree>
    <p:extLst>
      <p:ext uri="{BB962C8B-B14F-4D97-AF65-F5344CB8AC3E}">
        <p14:creationId xmlns:p14="http://schemas.microsoft.com/office/powerpoint/2010/main" val="277324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2BD0-D7F8-79B6-7098-636D61AE7E06}"/>
              </a:ext>
            </a:extLst>
          </p:cNvPr>
          <p:cNvSpPr>
            <a:spLocks noGrp="1"/>
          </p:cNvSpPr>
          <p:nvPr>
            <p:ph type="title"/>
          </p:nvPr>
        </p:nvSpPr>
        <p:spPr>
          <a:xfrm>
            <a:off x="0" y="1"/>
            <a:ext cx="9144000" cy="838200"/>
          </a:xfrm>
        </p:spPr>
        <p:txBody>
          <a:bodyPr>
            <a:normAutofit/>
          </a:bodyPr>
          <a:lstStyle/>
          <a:p>
            <a:pPr marL="0" marR="0" lvl="0" indent="0">
              <a:lnSpc>
                <a:spcPct val="90000"/>
              </a:lnSpc>
              <a:buFont typeface="+mj-lt"/>
              <a:buNone/>
            </a:pPr>
            <a:r>
              <a:rPr lang="en-US" sz="39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IV. DO NOT QUENCH THE SPIRIT - 19</a:t>
            </a:r>
            <a:endParaRPr lang="en-US" sz="3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708E31-367A-F02E-918B-1A4FBA5E32EF}"/>
              </a:ext>
            </a:extLst>
          </p:cNvPr>
          <p:cNvSpPr>
            <a:spLocks noGrp="1"/>
          </p:cNvSpPr>
          <p:nvPr>
            <p:ph idx="1"/>
          </p:nvPr>
        </p:nvSpPr>
        <p:spPr>
          <a:xfrm>
            <a:off x="220337" y="838202"/>
            <a:ext cx="8923663" cy="6019798"/>
          </a:xfrm>
        </p:spPr>
        <p:txBody>
          <a:bodyPr>
            <a:normAutofit fontScale="85000" lnSpcReduction="20000"/>
          </a:bodyPr>
          <a:lstStyle/>
          <a:p>
            <a:pPr marL="457200" lvl="0" indent="-457200">
              <a:lnSpc>
                <a:spcPct val="95000"/>
              </a:lnSpc>
              <a:spcBef>
                <a:spcPts val="0"/>
              </a:spcBef>
              <a:buFont typeface="+mj-lt"/>
              <a:buAutoNum type="alphaUcPeriod"/>
            </a:pPr>
            <a:r>
              <a:rPr lang="en-US" kern="100" dirty="0">
                <a:ea typeface="Courier New" panose="02070309020205020404" pitchFamily="49" charset="0"/>
                <a:cs typeface="Arial" panose="020B0604020202020204" pitchFamily="34" charset="0"/>
              </a:rPr>
              <a:t>Ephesians 4:25–32  Therefore, putting away lying, “Let each one of you speak truth with his neighbor,” for we are members of one another. </a:t>
            </a:r>
            <a:r>
              <a:rPr lang="en-US" kern="100" baseline="30000" dirty="0">
                <a:ea typeface="Courier New" panose="02070309020205020404" pitchFamily="49" charset="0"/>
                <a:cs typeface="Arial" panose="020B0604020202020204" pitchFamily="34" charset="0"/>
              </a:rPr>
              <a:t>26</a:t>
            </a:r>
            <a:r>
              <a:rPr lang="en-US" kern="100" dirty="0">
                <a:ea typeface="Courier New" panose="02070309020205020404" pitchFamily="49" charset="0"/>
                <a:cs typeface="Arial" panose="020B0604020202020204" pitchFamily="34" charset="0"/>
              </a:rPr>
              <a:t> “Be angry, and do not sin”: do not let the sun go down on your wrath, </a:t>
            </a:r>
            <a:r>
              <a:rPr lang="en-US" kern="100" baseline="30000" dirty="0">
                <a:ea typeface="Courier New" panose="02070309020205020404" pitchFamily="49" charset="0"/>
                <a:cs typeface="Arial" panose="020B0604020202020204" pitchFamily="34" charset="0"/>
              </a:rPr>
              <a:t>27</a:t>
            </a:r>
            <a:r>
              <a:rPr lang="en-US" kern="100" dirty="0">
                <a:ea typeface="Courier New" panose="02070309020205020404" pitchFamily="49" charset="0"/>
                <a:cs typeface="Arial" panose="020B0604020202020204" pitchFamily="34" charset="0"/>
              </a:rPr>
              <a:t> nor give place to the devil. </a:t>
            </a:r>
            <a:r>
              <a:rPr lang="en-US" kern="100" baseline="30000" dirty="0">
                <a:ea typeface="Courier New" panose="02070309020205020404" pitchFamily="49" charset="0"/>
                <a:cs typeface="Arial" panose="020B0604020202020204" pitchFamily="34" charset="0"/>
              </a:rPr>
              <a:t>28</a:t>
            </a:r>
            <a:r>
              <a:rPr lang="en-US" kern="100" dirty="0">
                <a:ea typeface="Courier New" panose="02070309020205020404" pitchFamily="49" charset="0"/>
                <a:cs typeface="Arial" panose="020B0604020202020204" pitchFamily="34" charset="0"/>
              </a:rPr>
              <a:t> Let him who stole steal no longer, but rather let him labor, working with his hands what is good, that he may have something to give him who has need. </a:t>
            </a:r>
            <a:r>
              <a:rPr lang="en-US" kern="100" baseline="30000" dirty="0">
                <a:ea typeface="Courier New" panose="02070309020205020404" pitchFamily="49" charset="0"/>
                <a:cs typeface="Arial" panose="020B0604020202020204" pitchFamily="34" charset="0"/>
              </a:rPr>
              <a:t>29</a:t>
            </a:r>
            <a:r>
              <a:rPr lang="en-US" kern="100" dirty="0">
                <a:ea typeface="Courier New" panose="02070309020205020404" pitchFamily="49" charset="0"/>
                <a:cs typeface="Arial" panose="020B0604020202020204" pitchFamily="34" charset="0"/>
              </a:rPr>
              <a:t> Let no corrupt word proceed out of your mouth, but what is good for necessary edification, that it may impart grace to the hearers. </a:t>
            </a:r>
            <a:r>
              <a:rPr lang="en-US" kern="100" baseline="30000" dirty="0">
                <a:ea typeface="Courier New" panose="02070309020205020404" pitchFamily="49" charset="0"/>
                <a:cs typeface="Arial" panose="020B0604020202020204" pitchFamily="34" charset="0"/>
              </a:rPr>
              <a:t>30</a:t>
            </a:r>
            <a:r>
              <a:rPr lang="en-US" kern="100" dirty="0">
                <a:ea typeface="Courier New" panose="02070309020205020404" pitchFamily="49" charset="0"/>
                <a:cs typeface="Arial" panose="020B0604020202020204" pitchFamily="34" charset="0"/>
              </a:rPr>
              <a:t> And do not grieve the Holy Spirit of God, by whom you were sealed for the day of redemption. </a:t>
            </a:r>
            <a:r>
              <a:rPr lang="en-US" kern="100" baseline="30000" dirty="0">
                <a:ea typeface="Courier New" panose="02070309020205020404" pitchFamily="49" charset="0"/>
                <a:cs typeface="Arial" panose="020B0604020202020204" pitchFamily="34" charset="0"/>
              </a:rPr>
              <a:t>31</a:t>
            </a:r>
            <a:r>
              <a:rPr lang="en-US" kern="100" dirty="0">
                <a:ea typeface="Courier New" panose="02070309020205020404" pitchFamily="49" charset="0"/>
                <a:cs typeface="Arial" panose="020B0604020202020204" pitchFamily="34" charset="0"/>
              </a:rPr>
              <a:t> Let all bitterness, wrath, anger, clamor, and evil speaking be put away from you, with all malice. </a:t>
            </a:r>
            <a:r>
              <a:rPr lang="en-US" kern="100" baseline="30000" dirty="0">
                <a:ea typeface="Courier New" panose="02070309020205020404" pitchFamily="49" charset="0"/>
                <a:cs typeface="Arial" panose="020B0604020202020204" pitchFamily="34" charset="0"/>
              </a:rPr>
              <a:t>32</a:t>
            </a:r>
            <a:r>
              <a:rPr lang="en-US" kern="100" dirty="0">
                <a:ea typeface="Courier New" panose="02070309020205020404" pitchFamily="49" charset="0"/>
                <a:cs typeface="Arial" panose="020B0604020202020204" pitchFamily="34" charset="0"/>
              </a:rPr>
              <a:t> And be kind to one another, tenderhearted, forgiving one another, even as God in Christ forgave you.</a:t>
            </a:r>
            <a:endParaRPr lang="en-US" sz="3600" kern="100" dirty="0">
              <a:ea typeface="Times New Roman" panose="02020603050405020304" pitchFamily="18" charset="0"/>
              <a:cs typeface="Times New Roman" panose="02020603050405020304" pitchFamily="18" charset="0"/>
            </a:endParaRPr>
          </a:p>
          <a:p>
            <a:pPr marL="457200" lvl="0" indent="-457200">
              <a:lnSpc>
                <a:spcPct val="95000"/>
              </a:lnSpc>
              <a:spcBef>
                <a:spcPts val="0"/>
              </a:spcBef>
              <a:buFont typeface="+mj-lt"/>
              <a:buAutoNum type="alphaUcPeriod"/>
            </a:pPr>
            <a:r>
              <a:rPr lang="en-US" kern="100" dirty="0">
                <a:ea typeface="Courier New" panose="02070309020205020404" pitchFamily="49" charset="0"/>
                <a:cs typeface="Arial" panose="020B0604020202020204" pitchFamily="34" charset="0"/>
              </a:rPr>
              <a:t>2 Tim 1:7 For God has not given us a spirit of fear, but of power and of love and of a sound mind.</a:t>
            </a:r>
            <a:endParaRPr lang="en-US" dirty="0"/>
          </a:p>
        </p:txBody>
      </p:sp>
    </p:spTree>
    <p:extLst>
      <p:ext uri="{BB962C8B-B14F-4D97-AF65-F5344CB8AC3E}">
        <p14:creationId xmlns:p14="http://schemas.microsoft.com/office/powerpoint/2010/main" val="36413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14DA-25C1-7368-DD1F-B360DA6ADB1C}"/>
              </a:ext>
            </a:extLst>
          </p:cNvPr>
          <p:cNvSpPr>
            <a:spLocks noGrp="1"/>
          </p:cNvSpPr>
          <p:nvPr>
            <p:ph type="title"/>
          </p:nvPr>
        </p:nvSpPr>
        <p:spPr>
          <a:xfrm>
            <a:off x="0" y="0"/>
            <a:ext cx="9144000" cy="1549400"/>
          </a:xfrm>
        </p:spPr>
        <p:txBody>
          <a:bodyPr>
            <a:normAutofit/>
          </a:bodyPr>
          <a:lstStyle/>
          <a:p>
            <a:pPr marL="0" marR="0" lvl="0" indent="0">
              <a:lnSpc>
                <a:spcPct val="90000"/>
              </a:lnSpc>
              <a:buFont typeface="+mj-lt"/>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 THE SPIRIT WANTS TO CONTROL OUR LIVES FOR OUR OWN GOOD - 20</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4D0340-24EA-98CE-A099-F1D71ED2E338}"/>
              </a:ext>
            </a:extLst>
          </p:cNvPr>
          <p:cNvSpPr>
            <a:spLocks noGrp="1"/>
          </p:cNvSpPr>
          <p:nvPr>
            <p:ph idx="1"/>
          </p:nvPr>
        </p:nvSpPr>
        <p:spPr>
          <a:xfrm>
            <a:off x="220337" y="1549400"/>
            <a:ext cx="8923663" cy="5308599"/>
          </a:xfrm>
        </p:spPr>
        <p:txBody>
          <a:bodyPr/>
          <a:lstStyle/>
          <a:p>
            <a:pPr marL="457200" lvl="0" indent="-457200">
              <a:lnSpc>
                <a:spcPct val="100000"/>
              </a:lnSpc>
              <a:buFont typeface="+mj-lt"/>
              <a:buAutoNum type="alphaUcPeriod"/>
            </a:pPr>
            <a:r>
              <a:rPr lang="en-US" kern="100" dirty="0" err="1">
                <a:ea typeface="Calibri" panose="020F0502020204030204" pitchFamily="34" charset="0"/>
                <a:cs typeface="Arial" panose="020B0604020202020204" pitchFamily="34" charset="0"/>
              </a:rPr>
              <a:t>Psa</a:t>
            </a:r>
            <a:r>
              <a:rPr lang="en-US" kern="100" dirty="0">
                <a:ea typeface="Calibri" panose="020F0502020204030204" pitchFamily="34" charset="0"/>
                <a:cs typeface="Arial" panose="020B0604020202020204" pitchFamily="34" charset="0"/>
              </a:rPr>
              <a:t> 119:140 </a:t>
            </a:r>
            <a:r>
              <a:rPr lang="en-US" kern="100" dirty="0">
                <a:ea typeface="Courier New" panose="02070309020205020404" pitchFamily="49" charset="0"/>
                <a:cs typeface="Arial" panose="020B0604020202020204" pitchFamily="34" charset="0"/>
              </a:rPr>
              <a:t>Your word is very pure; Therefore Your servant loves it.</a:t>
            </a:r>
            <a:endParaRPr lang="en-US" sz="3600" kern="100" dirty="0">
              <a:ea typeface="Times New Roman" panose="02020603050405020304" pitchFamily="18" charset="0"/>
              <a:cs typeface="Times New Roman" panose="02020603050405020304" pitchFamily="18" charset="0"/>
            </a:endParaRPr>
          </a:p>
          <a:p>
            <a:pPr marL="457200" lvl="0" indent="-457200">
              <a:lnSpc>
                <a:spcPct val="100000"/>
              </a:lnSpc>
              <a:buFont typeface="+mj-lt"/>
              <a:buAutoNum type="alphaUcPeriod"/>
            </a:pPr>
            <a:r>
              <a:rPr lang="en-US" kern="100" dirty="0" err="1">
                <a:ea typeface="Calibri" panose="020F0502020204030204" pitchFamily="34" charset="0"/>
                <a:cs typeface="Arial" panose="020B0604020202020204" pitchFamily="34" charset="0"/>
              </a:rPr>
              <a:t>Psa</a:t>
            </a:r>
            <a:r>
              <a:rPr lang="en-US" kern="100" dirty="0">
                <a:ea typeface="Calibri" panose="020F0502020204030204" pitchFamily="34" charset="0"/>
                <a:cs typeface="Arial" panose="020B0604020202020204" pitchFamily="34" charset="0"/>
              </a:rPr>
              <a:t> 119:97 </a:t>
            </a:r>
            <a:r>
              <a:rPr lang="en-US" kern="100" dirty="0">
                <a:ea typeface="Courier New" panose="02070309020205020404" pitchFamily="49" charset="0"/>
                <a:cs typeface="Arial" panose="020B0604020202020204" pitchFamily="34" charset="0"/>
              </a:rPr>
              <a:t>Oh, how I love Your law! It is my meditation all </a:t>
            </a:r>
            <a:r>
              <a:rPr lang="en-US" kern="100" dirty="0">
                <a:ea typeface="Calibri" panose="020F0502020204030204" pitchFamily="34" charset="0"/>
                <a:cs typeface="Arial" panose="020B0604020202020204" pitchFamily="34" charset="0"/>
              </a:rPr>
              <a:t>the day.</a:t>
            </a:r>
            <a:r>
              <a:rPr lang="en-US" kern="100" dirty="0">
                <a:ea typeface="Courier New" panose="02070309020205020404" pitchFamily="49" charset="0"/>
                <a:cs typeface="Times New Roman" panose="02020603050405020304" pitchFamily="18" charset="0"/>
              </a:rPr>
              <a:t> </a:t>
            </a:r>
            <a:endParaRPr lang="en-US" sz="3600" kern="100" dirty="0">
              <a:ea typeface="Times New Roman" panose="02020603050405020304" pitchFamily="18" charset="0"/>
              <a:cs typeface="Times New Roman" panose="02020603050405020304" pitchFamily="18" charset="0"/>
            </a:endParaRPr>
          </a:p>
          <a:p>
            <a:pPr marL="457200" lvl="0" indent="-457200">
              <a:lnSpc>
                <a:spcPct val="100000"/>
              </a:lnSpc>
              <a:buFont typeface="+mj-lt"/>
              <a:buAutoNum type="alphaUcPeriod"/>
            </a:pPr>
            <a:r>
              <a:rPr lang="en-US" kern="100" dirty="0" err="1">
                <a:ea typeface="Calibri" panose="020F0502020204030204" pitchFamily="34" charset="0"/>
                <a:cs typeface="Arial" panose="020B0604020202020204" pitchFamily="34" charset="0"/>
              </a:rPr>
              <a:t>Psa</a:t>
            </a:r>
            <a:r>
              <a:rPr lang="en-US" kern="100" dirty="0">
                <a:ea typeface="Calibri" panose="020F0502020204030204" pitchFamily="34" charset="0"/>
                <a:cs typeface="Arial" panose="020B0604020202020204" pitchFamily="34" charset="0"/>
              </a:rPr>
              <a:t> 119:65 </a:t>
            </a:r>
            <a:r>
              <a:rPr lang="en-US" kern="100" dirty="0">
                <a:ea typeface="Courier New" panose="02070309020205020404" pitchFamily="49" charset="0"/>
                <a:cs typeface="Arial" panose="020B0604020202020204" pitchFamily="34" charset="0"/>
              </a:rPr>
              <a:t>Great peace have those who love Your law, And </a:t>
            </a:r>
            <a:r>
              <a:rPr lang="en-US" kern="100" dirty="0">
                <a:ea typeface="Calibri" panose="020F0502020204030204" pitchFamily="34" charset="0"/>
                <a:cs typeface="Arial" panose="020B0604020202020204" pitchFamily="34" charset="0"/>
              </a:rPr>
              <a:t>nothing causes them </a:t>
            </a:r>
            <a:r>
              <a:rPr lang="en-US" kern="100">
                <a:ea typeface="Calibri" panose="020F0502020204030204" pitchFamily="34" charset="0"/>
                <a:cs typeface="Arial" panose="020B0604020202020204" pitchFamily="34" charset="0"/>
              </a:rPr>
              <a:t>to </a:t>
            </a:r>
            <a:r>
              <a:rPr lang="en-US" kern="100">
                <a:ea typeface="Courier New" panose="02070309020205020404" pitchFamily="49" charset="0"/>
                <a:cs typeface="Arial" panose="020B0604020202020204" pitchFamily="34" charset="0"/>
              </a:rPr>
              <a:t>stumble.</a:t>
            </a:r>
            <a:endParaRPr lang="en-US" sz="3600" kern="100" dirty="0">
              <a:ea typeface="Times New Roman" panose="02020603050405020304" pitchFamily="18" charset="0"/>
              <a:cs typeface="Times New Roman" panose="02020603050405020304" pitchFamily="18" charset="0"/>
            </a:endParaRPr>
          </a:p>
          <a:p>
            <a:pPr marL="45720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James 1:22 But be doers of the word, and not hearers only, deceiving yourselves.</a:t>
            </a:r>
            <a:endParaRPr lang="en-US" dirty="0"/>
          </a:p>
        </p:txBody>
      </p:sp>
    </p:spTree>
    <p:extLst>
      <p:ext uri="{BB962C8B-B14F-4D97-AF65-F5344CB8AC3E}">
        <p14:creationId xmlns:p14="http://schemas.microsoft.com/office/powerpoint/2010/main" val="83715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56B6-56FF-3CB2-AA7C-7611C0C1FCC1}"/>
              </a:ext>
            </a:extLst>
          </p:cNvPr>
          <p:cNvSpPr>
            <a:spLocks noGrp="1"/>
          </p:cNvSpPr>
          <p:nvPr>
            <p:ph type="title"/>
          </p:nvPr>
        </p:nvSpPr>
        <p:spPr>
          <a:xfrm>
            <a:off x="0" y="0"/>
            <a:ext cx="9144000" cy="1092199"/>
          </a:xfrm>
        </p:spPr>
        <p:txBody>
          <a:bodyPr>
            <a:normAutofit/>
          </a:bodyPr>
          <a:lstStyle/>
          <a:p>
            <a:pPr marL="0" marR="0" lvl="0" indent="0">
              <a:lnSpc>
                <a:spcPct val="95000"/>
              </a:lnSpc>
              <a:buFont typeface="+mj-lt"/>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 DO NOT DESPISE PROPHECIES – 20</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441B5A-7F46-9263-DCD6-1B2567DDB620}"/>
              </a:ext>
            </a:extLst>
          </p:cNvPr>
          <p:cNvSpPr>
            <a:spLocks noGrp="1"/>
          </p:cNvSpPr>
          <p:nvPr>
            <p:ph idx="1"/>
          </p:nvPr>
        </p:nvSpPr>
        <p:spPr>
          <a:xfrm>
            <a:off x="220337" y="889002"/>
            <a:ext cx="8923663" cy="5968998"/>
          </a:xfrm>
        </p:spPr>
        <p:txBody>
          <a:bodyPr>
            <a:noAutofit/>
          </a:bodyPr>
          <a:lstStyle/>
          <a:p>
            <a:pPr marL="457200" marR="0" lvl="0" indent="-457200">
              <a:lnSpc>
                <a:spcPct val="85000"/>
              </a:lnSpc>
              <a:buFont typeface="+mj-lt"/>
              <a:buAutoNum type="alphaUcPeriod"/>
            </a:pPr>
            <a:r>
              <a:rPr lang="en-US" sz="2800" kern="100" dirty="0">
                <a:ea typeface="Courier New" panose="02070309020205020404" pitchFamily="49" charset="0"/>
                <a:cs typeface="Arial" panose="020B0604020202020204" pitchFamily="34" charset="0"/>
              </a:rPr>
              <a:t>Matthew 23:29–34  “Woe to you, scribes and Pharisees, hypocrites! Because you build the tombs of the prophets and adorn the monuments of the righteous, </a:t>
            </a:r>
            <a:r>
              <a:rPr lang="en-US" sz="2800" kern="100" baseline="30000" dirty="0">
                <a:ea typeface="Courier New" panose="02070309020205020404" pitchFamily="49" charset="0"/>
                <a:cs typeface="Arial" panose="020B0604020202020204" pitchFamily="34" charset="0"/>
              </a:rPr>
              <a:t>30</a:t>
            </a:r>
            <a:r>
              <a:rPr lang="en-US" sz="2800" kern="100" dirty="0">
                <a:ea typeface="Courier New" panose="02070309020205020404" pitchFamily="49" charset="0"/>
                <a:cs typeface="Arial" panose="020B0604020202020204" pitchFamily="34" charset="0"/>
              </a:rPr>
              <a:t> and say, ‘If we had lived in the days of our fathers, we would not have been partakers with them in the blood of the prophets.’ </a:t>
            </a:r>
            <a:r>
              <a:rPr lang="en-US" sz="2800" kern="100" baseline="30000" dirty="0">
                <a:ea typeface="Courier New" panose="02070309020205020404" pitchFamily="49" charset="0"/>
                <a:cs typeface="Arial" panose="020B0604020202020204" pitchFamily="34" charset="0"/>
              </a:rPr>
              <a:t>31</a:t>
            </a:r>
            <a:r>
              <a:rPr lang="en-US" sz="2800" kern="100" dirty="0">
                <a:ea typeface="Courier New" panose="02070309020205020404" pitchFamily="49" charset="0"/>
                <a:cs typeface="Arial" panose="020B0604020202020204" pitchFamily="34" charset="0"/>
              </a:rPr>
              <a:t> “Therefore you are witnesses against yourselves that you are sons of those who murdered the prophets. </a:t>
            </a:r>
            <a:r>
              <a:rPr lang="en-US" sz="2800" kern="100" baseline="30000" dirty="0">
                <a:ea typeface="Courier New" panose="02070309020205020404" pitchFamily="49" charset="0"/>
                <a:cs typeface="Arial" panose="020B0604020202020204" pitchFamily="34" charset="0"/>
              </a:rPr>
              <a:t>32</a:t>
            </a:r>
            <a:r>
              <a:rPr lang="en-US" sz="2800" kern="100" dirty="0">
                <a:ea typeface="Courier New" panose="02070309020205020404" pitchFamily="49" charset="0"/>
                <a:cs typeface="Arial" panose="020B0604020202020204" pitchFamily="34" charset="0"/>
              </a:rPr>
              <a:t> Fill up, then, the measure of your fathers’ guilt. </a:t>
            </a:r>
            <a:r>
              <a:rPr lang="en-US" sz="2800" kern="100" baseline="30000" dirty="0">
                <a:ea typeface="Courier New" panose="02070309020205020404" pitchFamily="49" charset="0"/>
                <a:cs typeface="Arial" panose="020B0604020202020204" pitchFamily="34" charset="0"/>
              </a:rPr>
              <a:t>33</a:t>
            </a:r>
            <a:r>
              <a:rPr lang="en-US" sz="2800" kern="100" dirty="0">
                <a:ea typeface="Courier New" panose="02070309020205020404" pitchFamily="49" charset="0"/>
                <a:cs typeface="Arial" panose="020B0604020202020204" pitchFamily="34" charset="0"/>
              </a:rPr>
              <a:t> Serpents, brood of vipers! How can you escape the condemnation of hell? </a:t>
            </a:r>
            <a:r>
              <a:rPr lang="en-US" sz="2800" kern="100" baseline="30000" dirty="0">
                <a:ea typeface="Courier New" panose="02070309020205020404" pitchFamily="49" charset="0"/>
                <a:cs typeface="Arial" panose="020B0604020202020204" pitchFamily="34" charset="0"/>
              </a:rPr>
              <a:t>34</a:t>
            </a:r>
            <a:r>
              <a:rPr lang="en-US" sz="2800" kern="100" dirty="0">
                <a:ea typeface="Courier New" panose="02070309020205020404" pitchFamily="49" charset="0"/>
                <a:cs typeface="Arial" panose="020B0604020202020204" pitchFamily="34" charset="0"/>
              </a:rPr>
              <a:t> Therefore, indeed, I send you prophets, wise men, and scribes: some of them you will kill and crucify, and some of them you will scourge in your synagogues and persecute from city to city,</a:t>
            </a:r>
            <a:endParaRPr lang="en-US" sz="28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7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37730-667D-9143-F387-0E4413225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069C1-9C99-CE72-1FC9-87F30C4F8F9C}"/>
              </a:ext>
            </a:extLst>
          </p:cNvPr>
          <p:cNvSpPr>
            <a:spLocks noGrp="1"/>
          </p:cNvSpPr>
          <p:nvPr>
            <p:ph type="title"/>
          </p:nvPr>
        </p:nvSpPr>
        <p:spPr>
          <a:xfrm>
            <a:off x="0" y="0"/>
            <a:ext cx="9144000" cy="1092199"/>
          </a:xfrm>
        </p:spPr>
        <p:txBody>
          <a:bodyPr>
            <a:normAutofit/>
          </a:bodyPr>
          <a:lstStyle/>
          <a:p>
            <a:pPr marL="0" marR="0" lvl="0" indent="0">
              <a:lnSpc>
                <a:spcPct val="95000"/>
              </a:lnSpc>
              <a:buFont typeface="+mj-lt"/>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 DO NOT DESPISE PROPHECIES – 20</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32EE99-06EA-D834-7353-E7C5F2F9B1DE}"/>
              </a:ext>
            </a:extLst>
          </p:cNvPr>
          <p:cNvSpPr>
            <a:spLocks noGrp="1"/>
          </p:cNvSpPr>
          <p:nvPr>
            <p:ph idx="1"/>
          </p:nvPr>
        </p:nvSpPr>
        <p:spPr>
          <a:xfrm>
            <a:off x="220337" y="889002"/>
            <a:ext cx="8923663" cy="5968998"/>
          </a:xfrm>
        </p:spPr>
        <p:txBody>
          <a:bodyPr>
            <a:normAutofit fontScale="92500" lnSpcReduction="10000"/>
          </a:bodyPr>
          <a:lstStyle/>
          <a:p>
            <a:pPr marL="457200" marR="0" lvl="0" indent="-457200">
              <a:lnSpc>
                <a:spcPct val="100000"/>
              </a:lnSpc>
              <a:buFont typeface="+mj-lt"/>
              <a:buAutoNum type="alphaUcPeriod" startAt="2"/>
            </a:pPr>
            <a:r>
              <a:rPr lang="en-US" kern="100" dirty="0">
                <a:ea typeface="Courier New" panose="02070309020205020404" pitchFamily="49" charset="0"/>
                <a:cs typeface="Arial" panose="020B0604020202020204" pitchFamily="34" charset="0"/>
              </a:rPr>
              <a:t>Acts 2:36–39  “Therefore let all the house of Israel know assuredly that God has made this Jesus, whom you crucified, both Lord and Christ.” </a:t>
            </a:r>
            <a:r>
              <a:rPr lang="en-US" kern="100" baseline="30000" dirty="0">
                <a:ea typeface="Courier New" panose="02070309020205020404" pitchFamily="49" charset="0"/>
                <a:cs typeface="Arial" panose="020B0604020202020204" pitchFamily="34" charset="0"/>
              </a:rPr>
              <a:t>37</a:t>
            </a:r>
            <a:r>
              <a:rPr lang="en-US" kern="100" dirty="0">
                <a:ea typeface="Courier New" panose="02070309020205020404" pitchFamily="49" charset="0"/>
                <a:cs typeface="Arial" panose="020B0604020202020204" pitchFamily="34" charset="0"/>
              </a:rPr>
              <a:t> Now when they heard this, they were cut to the heart, and said to Peter and the rest of the apostles, “Men and brethren, what shall we do?” </a:t>
            </a:r>
            <a:r>
              <a:rPr lang="en-US" kern="100" baseline="30000" dirty="0">
                <a:ea typeface="Courier New" panose="02070309020205020404" pitchFamily="49" charset="0"/>
                <a:cs typeface="Arial" panose="020B0604020202020204" pitchFamily="34" charset="0"/>
              </a:rPr>
              <a:t>38</a:t>
            </a:r>
            <a:r>
              <a:rPr lang="en-US" kern="100" dirty="0">
                <a:ea typeface="Courier New" panose="02070309020205020404" pitchFamily="49" charset="0"/>
                <a:cs typeface="Arial" panose="020B0604020202020204" pitchFamily="34" charset="0"/>
              </a:rPr>
              <a:t> Then Peter said to them, “Repent, and let every one of you be baptized in the name of Jesus Christ for the remission of sins; and you shall receive the gift of the Holy Spirit. </a:t>
            </a:r>
            <a:r>
              <a:rPr lang="en-US" kern="100" baseline="30000" dirty="0">
                <a:ea typeface="Courier New" panose="02070309020205020404" pitchFamily="49" charset="0"/>
                <a:cs typeface="Arial" panose="020B0604020202020204" pitchFamily="34" charset="0"/>
              </a:rPr>
              <a:t>39</a:t>
            </a:r>
            <a:r>
              <a:rPr lang="en-US" kern="100" dirty="0">
                <a:ea typeface="Courier New" panose="02070309020205020404" pitchFamily="49" charset="0"/>
                <a:cs typeface="Arial" panose="020B0604020202020204" pitchFamily="34" charset="0"/>
              </a:rPr>
              <a:t> For the promise is to you and to your children, and to all who are afar off, as many as the Lord our God will call.”</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10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816F-3092-DEED-3459-E8EC4CDCE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088AF-3FDB-2A2E-7D13-EE88424E4FBB}"/>
              </a:ext>
            </a:extLst>
          </p:cNvPr>
          <p:cNvSpPr>
            <a:spLocks noGrp="1"/>
          </p:cNvSpPr>
          <p:nvPr>
            <p:ph type="title"/>
          </p:nvPr>
        </p:nvSpPr>
        <p:spPr>
          <a:xfrm>
            <a:off x="0" y="0"/>
            <a:ext cx="9144000" cy="1092199"/>
          </a:xfrm>
        </p:spPr>
        <p:txBody>
          <a:bodyPr>
            <a:normAutofit/>
          </a:bodyPr>
          <a:lstStyle/>
          <a:p>
            <a:pPr marL="0" marR="0" lvl="0" indent="0">
              <a:lnSpc>
                <a:spcPct val="95000"/>
              </a:lnSpc>
              <a:buFont typeface="+mj-lt"/>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 DO NOT DESPISE PROPHECIES – 20</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665FBE-2916-E217-6CA1-9CB387BAECE4}"/>
              </a:ext>
            </a:extLst>
          </p:cNvPr>
          <p:cNvSpPr>
            <a:spLocks noGrp="1"/>
          </p:cNvSpPr>
          <p:nvPr>
            <p:ph idx="1"/>
          </p:nvPr>
        </p:nvSpPr>
        <p:spPr>
          <a:xfrm>
            <a:off x="220337" y="889002"/>
            <a:ext cx="8923663" cy="5968998"/>
          </a:xfrm>
        </p:spPr>
        <p:txBody>
          <a:bodyPr>
            <a:normAutofit fontScale="77500" lnSpcReduction="20000"/>
          </a:bodyPr>
          <a:lstStyle/>
          <a:p>
            <a:pPr marL="457200" marR="0" lvl="0" indent="-457200">
              <a:lnSpc>
                <a:spcPct val="95000"/>
              </a:lnSpc>
              <a:buFont typeface="+mj-lt"/>
              <a:buAutoNum type="alphaUcPeriod" startAt="3"/>
            </a:pPr>
            <a:r>
              <a:rPr lang="en-US" kern="100" dirty="0">
                <a:ea typeface="Courier New" panose="02070309020205020404" pitchFamily="49" charset="0"/>
                <a:cs typeface="Arial" panose="020B0604020202020204" pitchFamily="34" charset="0"/>
              </a:rPr>
              <a:t>Acts 7:51–59  “You stiff-necked and uncircumcised in heart and ears! You always resist the Holy Spirit; as your fathers did, so do you. </a:t>
            </a:r>
            <a:r>
              <a:rPr lang="en-US" kern="100" baseline="30000" dirty="0">
                <a:ea typeface="Courier New" panose="02070309020205020404" pitchFamily="49" charset="0"/>
                <a:cs typeface="Arial" panose="020B0604020202020204" pitchFamily="34" charset="0"/>
              </a:rPr>
              <a:t>52</a:t>
            </a:r>
            <a:r>
              <a:rPr lang="en-US" kern="100" dirty="0">
                <a:ea typeface="Courier New" panose="02070309020205020404" pitchFamily="49" charset="0"/>
                <a:cs typeface="Arial" panose="020B0604020202020204" pitchFamily="34" charset="0"/>
              </a:rPr>
              <a:t> Which of the prophets did your fathers not persecute? And they killed those who foretold the coming of the Just One, of whom you now have become the betrayers and murderers, </a:t>
            </a:r>
            <a:r>
              <a:rPr lang="en-US" kern="100" baseline="30000" dirty="0">
                <a:ea typeface="Courier New" panose="02070309020205020404" pitchFamily="49" charset="0"/>
                <a:cs typeface="Arial" panose="020B0604020202020204" pitchFamily="34" charset="0"/>
              </a:rPr>
              <a:t>53</a:t>
            </a:r>
            <a:r>
              <a:rPr lang="en-US" kern="100" dirty="0">
                <a:ea typeface="Courier New" panose="02070309020205020404" pitchFamily="49" charset="0"/>
                <a:cs typeface="Arial" panose="020B0604020202020204" pitchFamily="34" charset="0"/>
              </a:rPr>
              <a:t> who have received the law by the direction of angels and have not kept it.” </a:t>
            </a:r>
            <a:r>
              <a:rPr lang="en-US" kern="100" baseline="30000" dirty="0">
                <a:ea typeface="Courier New" panose="02070309020205020404" pitchFamily="49" charset="0"/>
                <a:cs typeface="Arial" panose="020B0604020202020204" pitchFamily="34" charset="0"/>
              </a:rPr>
              <a:t>54</a:t>
            </a:r>
            <a:r>
              <a:rPr lang="en-US" kern="100" dirty="0">
                <a:ea typeface="Courier New" panose="02070309020205020404" pitchFamily="49" charset="0"/>
                <a:cs typeface="Arial" panose="020B0604020202020204" pitchFamily="34" charset="0"/>
              </a:rPr>
              <a:t> When they heard these things they were cut to the heart, and they gnashed at him with their teeth. </a:t>
            </a:r>
            <a:r>
              <a:rPr lang="en-US" kern="100" baseline="30000" dirty="0">
                <a:ea typeface="Courier New" panose="02070309020205020404" pitchFamily="49" charset="0"/>
                <a:cs typeface="Arial" panose="020B0604020202020204" pitchFamily="34" charset="0"/>
              </a:rPr>
              <a:t>55</a:t>
            </a:r>
            <a:r>
              <a:rPr lang="en-US" kern="100" dirty="0">
                <a:ea typeface="Courier New" panose="02070309020205020404" pitchFamily="49" charset="0"/>
                <a:cs typeface="Arial" panose="020B0604020202020204" pitchFamily="34" charset="0"/>
              </a:rPr>
              <a:t> But he, being full of the Holy Spirit, gazed into heaven and saw the glory of God, and Jesus standing at the right hand of God, </a:t>
            </a:r>
            <a:r>
              <a:rPr lang="en-US" kern="100" baseline="30000" dirty="0">
                <a:ea typeface="Courier New" panose="02070309020205020404" pitchFamily="49" charset="0"/>
                <a:cs typeface="Arial" panose="020B0604020202020204" pitchFamily="34" charset="0"/>
              </a:rPr>
              <a:t>56</a:t>
            </a:r>
            <a:r>
              <a:rPr lang="en-US" kern="100" dirty="0">
                <a:ea typeface="Courier New" panose="02070309020205020404" pitchFamily="49" charset="0"/>
                <a:cs typeface="Arial" panose="020B0604020202020204" pitchFamily="34" charset="0"/>
              </a:rPr>
              <a:t> and said, “Look! I see the heavens opened and the Son of Man standing at the right hand of God!” </a:t>
            </a:r>
            <a:r>
              <a:rPr lang="en-US" kern="100" baseline="30000" dirty="0">
                <a:ea typeface="Courier New" panose="02070309020205020404" pitchFamily="49" charset="0"/>
                <a:cs typeface="Arial" panose="020B0604020202020204" pitchFamily="34" charset="0"/>
              </a:rPr>
              <a:t>57</a:t>
            </a:r>
            <a:r>
              <a:rPr lang="en-US" kern="100" dirty="0">
                <a:ea typeface="Courier New" panose="02070309020205020404" pitchFamily="49" charset="0"/>
                <a:cs typeface="Arial" panose="020B0604020202020204" pitchFamily="34" charset="0"/>
              </a:rPr>
              <a:t> Then they cried out with a loud voice, stopped their ears, and ran at him with one accord; </a:t>
            </a:r>
            <a:r>
              <a:rPr lang="en-US" kern="100" baseline="30000" dirty="0">
                <a:ea typeface="Courier New" panose="02070309020205020404" pitchFamily="49" charset="0"/>
                <a:cs typeface="Arial" panose="020B0604020202020204" pitchFamily="34" charset="0"/>
              </a:rPr>
              <a:t>58</a:t>
            </a:r>
            <a:r>
              <a:rPr lang="en-US" kern="100" dirty="0">
                <a:ea typeface="Courier New" panose="02070309020205020404" pitchFamily="49" charset="0"/>
                <a:cs typeface="Arial" panose="020B0604020202020204" pitchFamily="34" charset="0"/>
              </a:rPr>
              <a:t> and they cast him out of the city and stoned him. And the witnesses laid down their clothes at the feet of a young man named Saul. </a:t>
            </a:r>
            <a:r>
              <a:rPr lang="en-US" kern="100" baseline="30000" dirty="0">
                <a:ea typeface="Courier New" panose="02070309020205020404" pitchFamily="49" charset="0"/>
                <a:cs typeface="Arial" panose="020B0604020202020204" pitchFamily="34" charset="0"/>
              </a:rPr>
              <a:t>59</a:t>
            </a:r>
            <a:r>
              <a:rPr lang="en-US" kern="100" dirty="0">
                <a:ea typeface="Courier New" panose="02070309020205020404" pitchFamily="49" charset="0"/>
                <a:cs typeface="Arial" panose="020B0604020202020204" pitchFamily="34" charset="0"/>
              </a:rPr>
              <a:t> And they stoned Stephen as he was calling on God and saying, “Lord Jesus, receive my spirit.”</a:t>
            </a:r>
            <a:endParaRPr lang="en-US" dirty="0"/>
          </a:p>
        </p:txBody>
      </p:sp>
    </p:spTree>
    <p:extLst>
      <p:ext uri="{BB962C8B-B14F-4D97-AF65-F5344CB8AC3E}">
        <p14:creationId xmlns:p14="http://schemas.microsoft.com/office/powerpoint/2010/main" val="299959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3250-3BB6-D6B4-2D44-43D22AA3F318}"/>
              </a:ext>
            </a:extLst>
          </p:cNvPr>
          <p:cNvSpPr>
            <a:spLocks noGrp="1"/>
          </p:cNvSpPr>
          <p:nvPr>
            <p:ph type="title"/>
          </p:nvPr>
        </p:nvSpPr>
        <p:spPr>
          <a:xfrm>
            <a:off x="0" y="0"/>
            <a:ext cx="9144000" cy="1600200"/>
          </a:xfrm>
        </p:spPr>
        <p:txBody>
          <a:bodyPr>
            <a:noAutofit/>
          </a:bodyPr>
          <a:lstStyle/>
          <a:p>
            <a:pPr marL="0" marR="0" lvl="0" indent="0">
              <a:lnSpc>
                <a:spcPct val="80000"/>
              </a:lnSpc>
              <a:buFont typeface="+mj-lt"/>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VII. TEST ALL THINGS; HOLD FAST WHAT IS GOOD. ABSTAIN FROM EVERY FORM OF EVIL. – 21-22</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BA1BA6-3224-A2CF-5E1A-590C41F87D47}"/>
              </a:ext>
            </a:extLst>
          </p:cNvPr>
          <p:cNvSpPr>
            <a:spLocks noGrp="1"/>
          </p:cNvSpPr>
          <p:nvPr>
            <p:ph idx="1"/>
          </p:nvPr>
        </p:nvSpPr>
        <p:spPr>
          <a:xfrm>
            <a:off x="220337" y="1600200"/>
            <a:ext cx="8923663" cy="5257799"/>
          </a:xfrm>
        </p:spPr>
        <p:txBody>
          <a:bodyPr>
            <a:normAutofit fontScale="92500" lnSpcReduction="20000"/>
          </a:bodyPr>
          <a:lstStyle/>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Heb 5:14 But solid food belongs to those who are of full </a:t>
            </a:r>
            <a:r>
              <a:rPr lang="en-US" kern="100" dirty="0">
                <a:uFill>
                  <a:solidFill>
                    <a:srgbClr val="000000"/>
                  </a:solidFill>
                </a:uFill>
                <a:ea typeface="Calibri" panose="020F0502020204030204" pitchFamily="34" charset="0"/>
                <a:cs typeface="Arial" panose="020B0604020202020204" pitchFamily="34" charset="0"/>
              </a:rPr>
              <a:t>age, that is, those who by reason of use have their senses exercised to </a:t>
            </a:r>
            <a:r>
              <a:rPr lang="en-US" kern="100" dirty="0">
                <a:uFill>
                  <a:solidFill>
                    <a:srgbClr val="000000"/>
                  </a:solidFill>
                </a:uFill>
                <a:ea typeface="Courier New" panose="02070309020205020404" pitchFamily="49" charset="0"/>
                <a:cs typeface="Arial" panose="020B0604020202020204" pitchFamily="34" charset="0"/>
              </a:rPr>
              <a:t>discern both good and evil </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1 Corinthians 2:13–15  These things we also speak, not in words which man’s wisdom teaches but which the Holy Spirit teaches, comparing spiritual things with spiritual. </a:t>
            </a:r>
            <a:r>
              <a:rPr lang="en-US" kern="100" baseline="30000" dirty="0">
                <a:uFill>
                  <a:solidFill>
                    <a:srgbClr val="000000"/>
                  </a:solidFill>
                </a:uFill>
                <a:ea typeface="Courier New" panose="02070309020205020404" pitchFamily="49" charset="0"/>
                <a:cs typeface="Arial" panose="020B0604020202020204" pitchFamily="34" charset="0"/>
              </a:rPr>
              <a:t>14</a:t>
            </a:r>
            <a:r>
              <a:rPr lang="en-US" kern="100" dirty="0">
                <a:uFill>
                  <a:solidFill>
                    <a:srgbClr val="000000"/>
                  </a:solidFill>
                </a:uFill>
                <a:ea typeface="Courier New" panose="02070309020205020404" pitchFamily="49" charset="0"/>
                <a:cs typeface="Arial" panose="020B0604020202020204" pitchFamily="34" charset="0"/>
              </a:rPr>
              <a:t> But the natural man does not receive the things of the Spirit of God, for they are foolishness to him; nor can he know them, because they are spiritually discerned. </a:t>
            </a:r>
            <a:r>
              <a:rPr lang="en-US" kern="100" baseline="30000" dirty="0">
                <a:uFill>
                  <a:solidFill>
                    <a:srgbClr val="000000"/>
                  </a:solidFill>
                </a:uFill>
                <a:ea typeface="Courier New" panose="02070309020205020404" pitchFamily="49" charset="0"/>
                <a:cs typeface="Arial" panose="020B0604020202020204" pitchFamily="34" charset="0"/>
              </a:rPr>
              <a:t>15</a:t>
            </a:r>
            <a:r>
              <a:rPr lang="en-US" kern="100" dirty="0">
                <a:uFill>
                  <a:solidFill>
                    <a:srgbClr val="000000"/>
                  </a:solidFill>
                </a:uFill>
                <a:ea typeface="Courier New" panose="02070309020205020404" pitchFamily="49" charset="0"/>
                <a:cs typeface="Arial" panose="020B0604020202020204" pitchFamily="34" charset="0"/>
              </a:rPr>
              <a:t> But he who is spiritual judges all things, yet he himself is rightly judged by no one.</a:t>
            </a:r>
            <a:endParaRPr lang="en-US" dirty="0"/>
          </a:p>
        </p:txBody>
      </p:sp>
    </p:spTree>
    <p:extLst>
      <p:ext uri="{BB962C8B-B14F-4D97-AF65-F5344CB8AC3E}">
        <p14:creationId xmlns:p14="http://schemas.microsoft.com/office/powerpoint/2010/main" val="57422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E0C83-E607-8E58-E806-A86D98CA5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D86BD-9CF8-8788-F40E-0F9AE9577CA4}"/>
              </a:ext>
            </a:extLst>
          </p:cNvPr>
          <p:cNvSpPr>
            <a:spLocks noGrp="1"/>
          </p:cNvSpPr>
          <p:nvPr>
            <p:ph type="title"/>
          </p:nvPr>
        </p:nvSpPr>
        <p:spPr>
          <a:xfrm>
            <a:off x="0" y="0"/>
            <a:ext cx="9144000" cy="1600200"/>
          </a:xfrm>
        </p:spPr>
        <p:txBody>
          <a:bodyPr>
            <a:noAutofit/>
          </a:bodyPr>
          <a:lstStyle/>
          <a:p>
            <a:pPr marL="0" marR="0" lvl="0" indent="0">
              <a:lnSpc>
                <a:spcPct val="80000"/>
              </a:lnSpc>
              <a:buFont typeface="+mj-lt"/>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VII. TEST ALL THINGS; HOLD FAST WHAT IS GOOD. ABSTAIN FROM EVERY FORM OF EVIL. – 21-22</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799350-D76D-6109-DD12-F736818F3E04}"/>
              </a:ext>
            </a:extLst>
          </p:cNvPr>
          <p:cNvSpPr>
            <a:spLocks noGrp="1"/>
          </p:cNvSpPr>
          <p:nvPr>
            <p:ph idx="1"/>
          </p:nvPr>
        </p:nvSpPr>
        <p:spPr>
          <a:xfrm>
            <a:off x="220337" y="1600200"/>
            <a:ext cx="8923663" cy="5257799"/>
          </a:xfrm>
        </p:spPr>
        <p:txBody>
          <a:bodyPr>
            <a:normAutofit fontScale="92500" lnSpcReduction="10000"/>
          </a:bodyPr>
          <a:lstStyle/>
          <a:p>
            <a:pPr marL="457200" lvl="0" indent="-457200" fontAlgn="base">
              <a:lnSpc>
                <a:spcPct val="100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Rom 12:2 And do not be conformed to this world, but be transformed by the renewing of your mind that you may prove </a:t>
            </a:r>
            <a:r>
              <a:rPr lang="en-US" kern="100" dirty="0">
                <a:uFill>
                  <a:solidFill>
                    <a:srgbClr val="000000"/>
                  </a:solidFill>
                </a:uFill>
                <a:ea typeface="Calibri" panose="020F0502020204030204" pitchFamily="34" charset="0"/>
                <a:cs typeface="Arial" panose="020B0604020202020204" pitchFamily="34" charset="0"/>
              </a:rPr>
              <a:t>what is </a:t>
            </a:r>
            <a:r>
              <a:rPr lang="en-US" kern="100" dirty="0">
                <a:uFill>
                  <a:solidFill>
                    <a:srgbClr val="000000"/>
                  </a:solidFill>
                </a:uFill>
                <a:ea typeface="Courier New" panose="02070309020205020404" pitchFamily="49" charset="0"/>
                <a:cs typeface="Arial" panose="020B0604020202020204" pitchFamily="34" charset="0"/>
              </a:rPr>
              <a:t>that good and acceptable and perfect will of God.</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Philippians 1:9–11  And this I pray, that your love may abound still more and more in knowledge and all discernment, </a:t>
            </a:r>
            <a:r>
              <a:rPr lang="en-US" kern="100" baseline="30000" dirty="0">
                <a:uFill>
                  <a:solidFill>
                    <a:srgbClr val="000000"/>
                  </a:solidFill>
                </a:uFill>
                <a:ea typeface="Courier New" panose="02070309020205020404" pitchFamily="49" charset="0"/>
                <a:cs typeface="Arial" panose="020B0604020202020204" pitchFamily="34" charset="0"/>
              </a:rPr>
              <a:t>10</a:t>
            </a:r>
            <a:r>
              <a:rPr lang="en-US" kern="100" dirty="0">
                <a:uFill>
                  <a:solidFill>
                    <a:srgbClr val="000000"/>
                  </a:solidFill>
                </a:uFill>
                <a:ea typeface="Courier New" panose="02070309020205020404" pitchFamily="49" charset="0"/>
                <a:cs typeface="Arial" panose="020B0604020202020204" pitchFamily="34" charset="0"/>
              </a:rPr>
              <a:t> that you may approve the things that are excellent, that you may be sincere and without offense till the day of Christ, </a:t>
            </a:r>
            <a:r>
              <a:rPr lang="en-US" kern="100" baseline="30000" dirty="0">
                <a:uFill>
                  <a:solidFill>
                    <a:srgbClr val="000000"/>
                  </a:solidFill>
                </a:uFill>
                <a:ea typeface="Courier New" panose="02070309020205020404" pitchFamily="49" charset="0"/>
                <a:cs typeface="Arial" panose="020B0604020202020204" pitchFamily="34" charset="0"/>
              </a:rPr>
              <a:t>11</a:t>
            </a:r>
            <a:r>
              <a:rPr lang="en-US" kern="100" dirty="0">
                <a:uFill>
                  <a:solidFill>
                    <a:srgbClr val="000000"/>
                  </a:solidFill>
                </a:uFill>
                <a:ea typeface="Courier New" panose="02070309020205020404" pitchFamily="49" charset="0"/>
                <a:cs typeface="Arial" panose="020B0604020202020204" pitchFamily="34" charset="0"/>
              </a:rPr>
              <a:t> being filled with the fruits of righteousness which are by Jesus Christ, to the glory and praise of God.</a:t>
            </a:r>
            <a:endParaRPr lang="en-US" dirty="0"/>
          </a:p>
        </p:txBody>
      </p:sp>
    </p:spTree>
    <p:extLst>
      <p:ext uri="{BB962C8B-B14F-4D97-AF65-F5344CB8AC3E}">
        <p14:creationId xmlns:p14="http://schemas.microsoft.com/office/powerpoint/2010/main" val="20932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CBB4-37AD-0ED9-B127-2D4941829112}"/>
              </a:ext>
            </a:extLst>
          </p:cNvPr>
          <p:cNvSpPr>
            <a:spLocks noGrp="1"/>
          </p:cNvSpPr>
          <p:nvPr>
            <p:ph type="title"/>
          </p:nvPr>
        </p:nvSpPr>
        <p:spPr/>
        <p:txBody>
          <a:bodyPr>
            <a:normAutofit fontScale="90000"/>
          </a:bodyPr>
          <a:lstStyle/>
          <a:p>
            <a:pPr marL="0" marR="0">
              <a:lnSpc>
                <a:spcPct val="95000"/>
              </a:lnSpc>
              <a:buNone/>
            </a:pPr>
            <a:r>
              <a:rPr lang="en-US" sz="48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RESPONSIBILITY TOWARD GOD</a:t>
            </a:r>
            <a:endParaRPr lang="en-US" sz="48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42E6C1-F1A0-7904-D82F-1714DB196B5A}"/>
              </a:ext>
            </a:extLst>
          </p:cNvPr>
          <p:cNvSpPr>
            <a:spLocks noGrp="1"/>
          </p:cNvSpPr>
          <p:nvPr>
            <p:ph idx="1"/>
          </p:nvPr>
        </p:nvSpPr>
        <p:spPr/>
        <p:txBody>
          <a:bodyPr>
            <a:normAutofit fontScale="85000" lnSpcReduction="10000"/>
          </a:bodyPr>
          <a:lstStyle/>
          <a:p>
            <a:pPr marL="457200" marR="0" lvl="0" indent="-457200">
              <a:lnSpc>
                <a:spcPct val="100000"/>
              </a:lnSpc>
              <a:spcBef>
                <a:spcPts val="0"/>
              </a:spcBef>
              <a:buFont typeface="+mj-lt"/>
              <a:buAutoNum type="alphaUcPeriod"/>
            </a:pPr>
            <a:r>
              <a:rPr lang="en-US" kern="100" dirty="0">
                <a:ea typeface="Calibri" panose="020F0502020204030204" pitchFamily="34" charset="0"/>
                <a:cs typeface="Arial" panose="020B0604020202020204" pitchFamily="34" charset="0"/>
              </a:rPr>
              <a:t>Mat 22:37-40 </a:t>
            </a:r>
            <a:r>
              <a:rPr lang="en-US" kern="100" dirty="0">
                <a:ea typeface="Courier New" panose="02070309020205020404" pitchFamily="49" charset="0"/>
                <a:cs typeface="Arial" panose="020B0604020202020204" pitchFamily="34" charset="0"/>
              </a:rPr>
              <a:t>Jesus said to him, “You shall l</a:t>
            </a:r>
            <a:r>
              <a:rPr lang="en-US" kern="100" dirty="0">
                <a:ea typeface="Calibri" panose="020F0502020204030204" pitchFamily="34" charset="0"/>
                <a:cs typeface="Arial" panose="020B0604020202020204" pitchFamily="34" charset="0"/>
              </a:rPr>
              <a:t>ove the </a:t>
            </a:r>
            <a:r>
              <a:rPr lang="en-US" kern="100" dirty="0">
                <a:ea typeface="Courier New" panose="02070309020205020404" pitchFamily="49" charset="0"/>
                <a:cs typeface="Arial" panose="020B0604020202020204" pitchFamily="34" charset="0"/>
              </a:rPr>
              <a:t>LORD your God with all your heart, with all your soul , and with all your mind.' {38} "This is the first and great commandment, {39} 'And the second is like it: 'You shall love your neighbor as yourself.' {40} "on these two commandments hang all the Law and the Prophets.</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Times New Roman" panose="02020603050405020304" pitchFamily="18" charset="0"/>
              </a:rPr>
              <a:t>JUST AS WE SAW LAST WEEK WITH OUR RESPONSIBILITY TO OTHERS, LOVE IS THE ANSWER.</a:t>
            </a:r>
          </a:p>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Times New Roman" panose="02020603050405020304" pitchFamily="18" charset="0"/>
              </a:rPr>
              <a:t>IF WE LOVE OUR NEIGHBER, WE WON’T DO ANYTHING TO HURT THEM BUT RATHER, HELP THEM.</a:t>
            </a:r>
          </a:p>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Times New Roman" panose="02020603050405020304" pitchFamily="18" charset="0"/>
              </a:rPr>
              <a:t>IF WE LOVE GOD, WE WILL KEEP HIS ALL OF HIS OTHER COMMANDMENTS.</a:t>
            </a:r>
            <a:endParaRPr lang="en-US" dirty="0"/>
          </a:p>
        </p:txBody>
      </p:sp>
    </p:spTree>
    <p:extLst>
      <p:ext uri="{BB962C8B-B14F-4D97-AF65-F5344CB8AC3E}">
        <p14:creationId xmlns:p14="http://schemas.microsoft.com/office/powerpoint/2010/main" val="14769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984E9D-AC29-6C8E-42ED-8A35A783529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973" b="3619"/>
          <a:stretch>
            <a:fillRect/>
          </a:stretch>
        </p:blipFill>
        <p:spPr>
          <a:xfrm>
            <a:off x="0" y="0"/>
            <a:ext cx="9715502" cy="6858000"/>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0" y="0"/>
            <a:ext cx="3499945" cy="6858000"/>
          </a:xfrm>
          <a:solidFill>
            <a:srgbClr val="17003A">
              <a:alpha val="65490"/>
            </a:srgbClr>
          </a:solidFill>
        </p:spPr>
        <p:txBody>
          <a:bodyPr>
            <a:noAutofit/>
          </a:bodyPr>
          <a:lstStyle/>
          <a:p>
            <a:pPr algn="ctr">
              <a:lnSpc>
                <a:spcPct val="100000"/>
              </a:lnSpc>
            </a:pPr>
            <a:r>
              <a:rPr lang="en-US" sz="3000" b="1" dirty="0">
                <a:solidFill>
                  <a:schemeClr val="bg1"/>
                </a:solidFill>
                <a:latin typeface="Arial" panose="020B0604020202020204" pitchFamily="34" charset="0"/>
                <a:cs typeface="Arial" panose="020B0604020202020204" pitchFamily="34" charset="0"/>
              </a:rPr>
              <a:t>TONIGHT’S SERMON:</a:t>
            </a:r>
            <a:br>
              <a:rPr lang="en-US" sz="3000" b="1" dirty="0">
                <a:solidFill>
                  <a:schemeClr val="bg1"/>
                </a:solidFill>
                <a:latin typeface="Arial" panose="020B0604020202020204" pitchFamily="34" charset="0"/>
                <a:cs typeface="Arial" panose="020B0604020202020204" pitchFamily="34" charset="0"/>
              </a:rPr>
            </a:br>
            <a:br>
              <a:rPr lang="en-US" sz="3000" b="1" dirty="0">
                <a:solidFill>
                  <a:schemeClr val="bg1"/>
                </a:solidFill>
                <a:latin typeface="Arial" panose="020B0604020202020204" pitchFamily="34" charset="0"/>
                <a:cs typeface="Arial" panose="020B0604020202020204" pitchFamily="34" charset="0"/>
              </a:rPr>
            </a:br>
            <a:r>
              <a:rPr lang="en-US" sz="3000" b="1" dirty="0">
                <a:solidFill>
                  <a:schemeClr val="bg1"/>
                </a:solidFill>
                <a:latin typeface="Arial" panose="020B0604020202020204" pitchFamily="34" charset="0"/>
                <a:cs typeface="Arial" panose="020B0604020202020204" pitchFamily="34" charset="0"/>
              </a:rPr>
              <a:t>THE CHURCH</a:t>
            </a:r>
            <a:br>
              <a:rPr lang="en-US" sz="3000" b="1" dirty="0">
                <a:solidFill>
                  <a:schemeClr val="bg1"/>
                </a:solidFill>
                <a:latin typeface="Arial" panose="020B0604020202020204" pitchFamily="34" charset="0"/>
                <a:cs typeface="Arial" panose="020B0604020202020204" pitchFamily="34" charset="0"/>
              </a:rPr>
            </a:br>
            <a:r>
              <a:rPr lang="en-US" sz="3000" b="1" dirty="0">
                <a:solidFill>
                  <a:schemeClr val="bg1"/>
                </a:solidFill>
                <a:latin typeface="Arial" panose="020B0604020202020204" pitchFamily="34" charset="0"/>
                <a:cs typeface="Arial" panose="020B0604020202020204" pitchFamily="34" charset="0"/>
              </a:rPr>
              <a:t> -  </a:t>
            </a:r>
            <a:br>
              <a:rPr lang="en-US" sz="3000" b="1" dirty="0">
                <a:solidFill>
                  <a:schemeClr val="bg1"/>
                </a:solidFill>
                <a:latin typeface="Arial" panose="020B0604020202020204" pitchFamily="34" charset="0"/>
                <a:cs typeface="Arial" panose="020B0604020202020204" pitchFamily="34" charset="0"/>
              </a:rPr>
            </a:br>
            <a:r>
              <a:rPr lang="en-US" sz="3000" b="1" dirty="0">
                <a:solidFill>
                  <a:schemeClr val="bg1"/>
                </a:solidFill>
                <a:latin typeface="Arial" panose="020B0604020202020204" pitchFamily="34" charset="0"/>
                <a:cs typeface="Arial" panose="020B0604020202020204" pitchFamily="34" charset="0"/>
              </a:rPr>
              <a:t>AS A BOAT</a:t>
            </a:r>
            <a:endParaRPr lang="en-US" sz="30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5AB-EE51-1515-B6EB-B575C22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54D6C-2EEF-BC1C-98DF-28569128ADE4}"/>
              </a:ext>
            </a:extLst>
          </p:cNvPr>
          <p:cNvSpPr>
            <a:spLocks noGrp="1"/>
          </p:cNvSpPr>
          <p:nvPr>
            <p:ph type="title"/>
          </p:nvPr>
        </p:nvSpPr>
        <p:spPr>
          <a:xfrm>
            <a:off x="177800" y="0"/>
            <a:ext cx="8788400" cy="6858000"/>
          </a:xfrm>
        </p:spPr>
        <p:txBody>
          <a:bodyPr>
            <a:noAutofit/>
          </a:bodyPr>
          <a:lstStyle/>
          <a:p>
            <a:pPr lvl="0"/>
            <a:r>
              <a:rPr lang="en-US" kern="100" dirty="0">
                <a:solidFill>
                  <a:prstClr val="black"/>
                </a:solidFill>
                <a:ea typeface="Courier New" panose="02070309020205020404" pitchFamily="49" charset="0"/>
                <a:cs typeface="Arial" panose="020B0604020202020204" pitchFamily="34" charset="0"/>
              </a:rPr>
              <a:t>1 Th 5:16-22 Rejoice always, {17} pray without ceasing, {18} in everything give thanks; for this is the will of God in Christ Jesus for you, {19} Do not quench the Spirit. {20} Do not despise prophecies. {21} Test all things; hold fast what is good. {22} Abstain from every form of evil.</a:t>
            </a:r>
            <a:endParaRPr lang="en-US"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8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TotalTime>
  <Words>1779</Words>
  <Application>Microsoft Office PowerPoint</Application>
  <PresentationFormat>On-screen Show (4:3)</PresentationFormat>
  <Paragraphs>56</Paragraphs>
  <Slides>24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1 Th 5:16-22 Rejoice always, {17} pray without ceasing, {18} in everything give thanks; for this is the will of God in Christ Jesus for you, {19} Do not quench the Spirit. {20} Do not despise prophecies. {21} Test all things; hold fast what is good. {22} Abstain from every form of evil.</vt:lpstr>
      <vt:lpstr>PowerPoint Presentation</vt:lpstr>
      <vt:lpstr>CHRISTIAN RESPONSIBILITY TOWARD GOD</vt:lpstr>
      <vt:lpstr>OUR RESPONSIBILITY TOWARD GOD</vt:lpstr>
      <vt:lpstr> REJOICE ALWAYS - 16</vt:lpstr>
      <vt:lpstr>II. PRAY WITHOUT CEASING - 17</vt:lpstr>
      <vt:lpstr>III. IN EVERYTHING GIVE THANKS - 18</vt:lpstr>
      <vt:lpstr>IV. DO NOT QUENCH THE SPIRIT - 19</vt:lpstr>
      <vt:lpstr>V. THE SPIRIT WANTS TO CONTROL OUR LIVES FOR OUR OWN GOOD - 20</vt:lpstr>
      <vt:lpstr>VI. DO NOT DESPISE PROPHECIES – 20</vt:lpstr>
      <vt:lpstr>VI. DO NOT DESPISE PROPHECIES – 20</vt:lpstr>
      <vt:lpstr>VI. DO NOT DESPISE PROPHECIES – 20</vt:lpstr>
      <vt:lpstr>VII. TEST ALL THINGS; HOLD FAST WHAT IS GOOD. ABSTAIN FROM EVERY FORM OF EVIL. – 21-22</vt:lpstr>
      <vt:lpstr>VII. TEST ALL THINGS; HOLD FAST WHAT IS GOOD. ABSTAIN FROM EVERY FORM OF EVIL. – 21-22</vt:lpstr>
      <vt:lpstr>RESPONSIBILITY TOWARD GOD</vt:lpstr>
      <vt:lpstr>SINGING</vt:lpstr>
      <vt:lpstr>TONIGHT’S SERMON:  THE CHURCH  -   AS A BOAT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3</cp:revision>
  <dcterms:created xsi:type="dcterms:W3CDTF">2021-03-15T23:58:02Z</dcterms:created>
  <dcterms:modified xsi:type="dcterms:W3CDTF">2026-03-02T15:52:35Z</dcterms:modified>
</cp:coreProperties>
</file>