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1"/>
  </p:notesMasterIdLst>
  <p:sldIdLst>
    <p:sldId id="425" r:id="rId4"/>
    <p:sldId id="361" r:id="rId5"/>
    <p:sldId id="331" r:id="rId6"/>
    <p:sldId id="378" r:id="rId7"/>
    <p:sldId id="492" r:id="rId8"/>
    <p:sldId id="389" r:id="rId9"/>
    <p:sldId id="503" r:id="rId10"/>
    <p:sldId id="512" r:id="rId11"/>
    <p:sldId id="513" r:id="rId12"/>
    <p:sldId id="511" r:id="rId13"/>
    <p:sldId id="514" r:id="rId14"/>
    <p:sldId id="510" r:id="rId15"/>
    <p:sldId id="509" r:id="rId16"/>
    <p:sldId id="508" r:id="rId17"/>
    <p:sldId id="507" r:id="rId18"/>
    <p:sldId id="506" r:id="rId19"/>
    <p:sldId id="515" r:id="rId20"/>
    <p:sldId id="505" r:id="rId21"/>
    <p:sldId id="516" r:id="rId22"/>
    <p:sldId id="504" r:id="rId23"/>
    <p:sldId id="518" r:id="rId24"/>
    <p:sldId id="517" r:id="rId25"/>
    <p:sldId id="447" r:id="rId26"/>
    <p:sldId id="291" r:id="rId27"/>
    <p:sldId id="284" r:id="rId28"/>
    <p:sldId id="448" r:id="rId29"/>
    <p:sldId id="5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92"/>
            <p14:sldId id="389"/>
            <p14:sldId id="503"/>
            <p14:sldId id="512"/>
            <p14:sldId id="513"/>
            <p14:sldId id="511"/>
            <p14:sldId id="514"/>
            <p14:sldId id="510"/>
            <p14:sldId id="509"/>
            <p14:sldId id="508"/>
            <p14:sldId id="507"/>
            <p14:sldId id="506"/>
            <p14:sldId id="515"/>
            <p14:sldId id="505"/>
            <p14:sldId id="516"/>
            <p14:sldId id="504"/>
            <p14:sldId id="518"/>
            <p14:sldId id="517"/>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2D69FF"/>
    <a:srgbClr val="4F778F"/>
    <a:srgbClr val="4F848F"/>
    <a:srgbClr val="4F698F"/>
    <a:srgbClr val="0059BF"/>
    <a:srgbClr val="4159BF"/>
    <a:srgbClr val="275899"/>
    <a:srgbClr val="276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FA453-9664-40AC-9F3D-FBC25478F02E}" v="489" dt="2026-02-07T19:25:41.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30930"/>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3/2/2026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3/2/2026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bg1">
              <a:alpha val="7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bg1">
              <a:alpha val="70000"/>
            </a:schemeClr>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2" name="Picture 1">
            <a:extLst>
              <a:ext uri="{FF2B5EF4-FFF2-40B4-BE49-F238E27FC236}">
                <a16:creationId xmlns:a16="http://schemas.microsoft.com/office/drawing/2014/main" id="{448B218E-30CB-D7EA-23A6-E2BF64290EB5}"/>
              </a:ext>
            </a:extLst>
          </p:cNvPr>
          <p:cNvPicPr>
            <a:picLocks noChangeAspect="1"/>
          </p:cNvPicPr>
          <p:nvPr/>
        </p:nvPicPr>
        <p:blipFill rotWithShape="1">
          <a:blip r:embed="rId3"/>
          <a:srcRect t="7401" b="7189"/>
          <a:stretch>
            <a:fillRect/>
          </a:stretch>
        </p:blipFill>
        <p:spPr>
          <a:xfrm flipH="1">
            <a:off x="844062" y="1323439"/>
            <a:ext cx="7455876" cy="4907413"/>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F972-AB43-8497-8908-841BAF5F226D}"/>
              </a:ext>
            </a:extLst>
          </p:cNvPr>
          <p:cNvSpPr>
            <a:spLocks noGrp="1"/>
          </p:cNvSpPr>
          <p:nvPr>
            <p:ph type="title"/>
          </p:nvPr>
        </p:nvSpPr>
        <p:spPr/>
        <p:txBody>
          <a:bodyPr>
            <a:normAutofit/>
          </a:bodyPr>
          <a:lstStyle/>
          <a:p>
            <a:pPr marL="342900" marR="0" lvl="0" indent="-342900">
              <a:lnSpc>
                <a:spcPct val="80000"/>
              </a:lnSpc>
              <a:buFont typeface="+mj-lt"/>
              <a:buAutoNum type="romanUcPeriod"/>
            </a:pPr>
            <a:r>
              <a:rPr lang="en-US" sz="4000" b="1" kern="100" dirty="0">
                <a:solidFill>
                  <a:srgbClr val="0000FF"/>
                </a:solidFill>
                <a:effectLst/>
                <a:ea typeface="Times New Roman" panose="02020603050405020304" pitchFamily="18" charset="0"/>
                <a:cs typeface="Times New Roman" panose="02020603050405020304" pitchFamily="18" charset="0"/>
              </a:rPr>
              <a:t>THE CHURCH AND THE BOAT GET US TO THE OTHER SIDE</a:t>
            </a:r>
            <a:endParaRPr lang="en-US" sz="4000" dirty="0">
              <a:solidFill>
                <a:srgbClr val="0000FF"/>
              </a:solidFill>
            </a:endParaRPr>
          </a:p>
        </p:txBody>
      </p:sp>
      <p:sp>
        <p:nvSpPr>
          <p:cNvPr id="3" name="Content Placeholder 2">
            <a:extLst>
              <a:ext uri="{FF2B5EF4-FFF2-40B4-BE49-F238E27FC236}">
                <a16:creationId xmlns:a16="http://schemas.microsoft.com/office/drawing/2014/main" id="{8E697F15-A5A3-CFAD-FC43-95380A34D169}"/>
              </a:ext>
            </a:extLst>
          </p:cNvPr>
          <p:cNvSpPr>
            <a:spLocks noGrp="1"/>
          </p:cNvSpPr>
          <p:nvPr>
            <p:ph idx="1"/>
          </p:nvPr>
        </p:nvSpPr>
        <p:spPr/>
        <p:txBody>
          <a:bodyPr>
            <a:normAutofit fontScale="85000" lnSpcReduction="10000"/>
          </a:bodyPr>
          <a:lstStyle/>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Mark 4:35 On the same day, when evening had come, He said to them, “Let us cross over to the other side.” </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The boat took them to the other side of the lake.</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The church takes us to the other side of this life to eternal life.</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Crossing the Bar - By Alfred, Lord Tennyson</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Sunset and evening star, </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	And one clear call for me!</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And may there be no moaning of the bar, </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	When I put out to sea,</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But such a tide as moving seems asleep, </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	Too full for sound and foam,</a:t>
            </a:r>
          </a:p>
          <a:p>
            <a:pPr marL="914400" marR="0" indent="-457200">
              <a:lnSpc>
                <a:spcPct val="95000"/>
              </a:lnSpc>
              <a:buNone/>
            </a:pPr>
            <a:r>
              <a:rPr lang="en-US" kern="100" dirty="0">
                <a:ea typeface="Times New Roman" panose="02020603050405020304" pitchFamily="18" charset="0"/>
                <a:cs typeface="Times New Roman" panose="02020603050405020304" pitchFamily="18" charset="0"/>
              </a:rPr>
              <a:t>When that which drew out of the boundless deep Turns again home. &gt;&gt;&gt;</a:t>
            </a:r>
          </a:p>
        </p:txBody>
      </p:sp>
    </p:spTree>
    <p:extLst>
      <p:ext uri="{BB962C8B-B14F-4D97-AF65-F5344CB8AC3E}">
        <p14:creationId xmlns:p14="http://schemas.microsoft.com/office/powerpoint/2010/main" val="771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7BAB-3424-E605-C336-714A8F227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9F2E3-380A-257F-0A33-CDC0DEC5420B}"/>
              </a:ext>
            </a:extLst>
          </p:cNvPr>
          <p:cNvSpPr>
            <a:spLocks noGrp="1"/>
          </p:cNvSpPr>
          <p:nvPr>
            <p:ph type="title"/>
          </p:nvPr>
        </p:nvSpPr>
        <p:spPr/>
        <p:txBody>
          <a:bodyPr>
            <a:normAutofit/>
          </a:bodyPr>
          <a:lstStyle/>
          <a:p>
            <a:pPr marL="342900" marR="0" lvl="0" indent="-342900">
              <a:lnSpc>
                <a:spcPct val="80000"/>
              </a:lnSpc>
              <a:buFont typeface="+mj-lt"/>
              <a:buAutoNum type="romanUcPeriod"/>
            </a:pPr>
            <a:r>
              <a:rPr lang="en-US" sz="4000" b="1" kern="100" dirty="0">
                <a:solidFill>
                  <a:srgbClr val="0000FF"/>
                </a:solidFill>
                <a:effectLst/>
                <a:ea typeface="Times New Roman" panose="02020603050405020304" pitchFamily="18" charset="0"/>
                <a:cs typeface="Times New Roman" panose="02020603050405020304" pitchFamily="18" charset="0"/>
              </a:rPr>
              <a:t>THE CHURCH AND THE BOAT GET US TO THE OTHER SIDE</a:t>
            </a:r>
            <a:endParaRPr lang="en-US" sz="4000" dirty="0">
              <a:solidFill>
                <a:srgbClr val="0000FF"/>
              </a:solidFill>
            </a:endParaRPr>
          </a:p>
        </p:txBody>
      </p:sp>
      <p:sp>
        <p:nvSpPr>
          <p:cNvPr id="3" name="Content Placeholder 2">
            <a:extLst>
              <a:ext uri="{FF2B5EF4-FFF2-40B4-BE49-F238E27FC236}">
                <a16:creationId xmlns:a16="http://schemas.microsoft.com/office/drawing/2014/main" id="{7FD1A1D8-1A33-8E1F-F40C-63619A4957FE}"/>
              </a:ext>
            </a:extLst>
          </p:cNvPr>
          <p:cNvSpPr>
            <a:spLocks noGrp="1"/>
          </p:cNvSpPr>
          <p:nvPr>
            <p:ph idx="1"/>
          </p:nvPr>
        </p:nvSpPr>
        <p:spPr/>
        <p:txBody>
          <a:bodyPr>
            <a:normAutofit/>
          </a:bodyPr>
          <a:lstStyle/>
          <a:p>
            <a:pPr marL="914400" lvl="1" indent="-457200">
              <a:lnSpc>
                <a:spcPct val="95000"/>
              </a:lnSpc>
              <a:buNone/>
            </a:pPr>
            <a:r>
              <a:rPr lang="en-US" kern="100" dirty="0">
                <a:ea typeface="Times New Roman" panose="02020603050405020304" pitchFamily="18" charset="0"/>
                <a:cs typeface="Times New Roman" panose="02020603050405020304" pitchFamily="18" charset="0"/>
              </a:rPr>
              <a:t>Twilight and evening bell, </a:t>
            </a:r>
          </a:p>
          <a:p>
            <a:pPr marL="914400" lvl="1" indent="-457200">
              <a:lnSpc>
                <a:spcPct val="95000"/>
              </a:lnSpc>
              <a:buNone/>
            </a:pPr>
            <a:r>
              <a:rPr lang="en-US" kern="100" dirty="0">
                <a:ea typeface="Times New Roman" panose="02020603050405020304" pitchFamily="18" charset="0"/>
                <a:cs typeface="Times New Roman" panose="02020603050405020304" pitchFamily="18" charset="0"/>
              </a:rPr>
              <a:t>	And after that the dark!</a:t>
            </a:r>
          </a:p>
          <a:p>
            <a:pPr marL="914400" lvl="1" indent="-457200">
              <a:lnSpc>
                <a:spcPct val="95000"/>
              </a:lnSpc>
              <a:buNone/>
            </a:pPr>
            <a:r>
              <a:rPr lang="en-US" kern="100" dirty="0">
                <a:ea typeface="Times New Roman" panose="02020603050405020304" pitchFamily="18" charset="0"/>
                <a:cs typeface="Times New Roman" panose="02020603050405020304" pitchFamily="18" charset="0"/>
              </a:rPr>
              <a:t>And may there be no sadness of farewell, When I embark;</a:t>
            </a:r>
          </a:p>
          <a:p>
            <a:pPr marL="914400" lvl="1" indent="-457200">
              <a:lnSpc>
                <a:spcPct val="95000"/>
              </a:lnSpc>
              <a:buNone/>
            </a:pPr>
            <a:r>
              <a:rPr lang="en-US" kern="100" dirty="0">
                <a:ea typeface="Times New Roman" panose="02020603050405020304" pitchFamily="18" charset="0"/>
                <a:cs typeface="Times New Roman" panose="02020603050405020304" pitchFamily="18" charset="0"/>
              </a:rPr>
              <a:t>For </a:t>
            </a:r>
            <a:r>
              <a:rPr lang="en-US" kern="100" dirty="0" err="1">
                <a:ea typeface="Times New Roman" panose="02020603050405020304" pitchFamily="18" charset="0"/>
                <a:cs typeface="Times New Roman" panose="02020603050405020304" pitchFamily="18" charset="0"/>
              </a:rPr>
              <a:t>tho</a:t>
            </a:r>
            <a:r>
              <a:rPr lang="en-US" kern="100" dirty="0">
                <a:ea typeface="Times New Roman" panose="02020603050405020304" pitchFamily="18" charset="0"/>
                <a:cs typeface="Times New Roman" panose="02020603050405020304" pitchFamily="18" charset="0"/>
              </a:rPr>
              <a:t>' from out our </a:t>
            </a:r>
            <a:r>
              <a:rPr lang="en-US" kern="100" dirty="0" err="1">
                <a:ea typeface="Times New Roman" panose="02020603050405020304" pitchFamily="18" charset="0"/>
                <a:cs typeface="Times New Roman" panose="02020603050405020304" pitchFamily="18" charset="0"/>
              </a:rPr>
              <a:t>bourne</a:t>
            </a:r>
            <a:r>
              <a:rPr lang="en-US" kern="100" dirty="0">
                <a:ea typeface="Times New Roman" panose="02020603050405020304" pitchFamily="18" charset="0"/>
                <a:cs typeface="Times New Roman" panose="02020603050405020304" pitchFamily="18" charset="0"/>
              </a:rPr>
              <a:t> of Time and Place The flood may bear me far,</a:t>
            </a:r>
          </a:p>
          <a:p>
            <a:pPr marL="914400" lvl="1" indent="-457200">
              <a:lnSpc>
                <a:spcPct val="95000"/>
              </a:lnSpc>
              <a:buNone/>
            </a:pPr>
            <a:r>
              <a:rPr lang="en-US" kern="100" dirty="0">
                <a:ea typeface="Times New Roman" panose="02020603050405020304" pitchFamily="18" charset="0"/>
                <a:cs typeface="Times New Roman" panose="02020603050405020304" pitchFamily="18" charset="0"/>
              </a:rPr>
              <a:t>I hope to see my Pilot face to face </a:t>
            </a:r>
          </a:p>
          <a:p>
            <a:pPr marL="914400" lvl="1" indent="-457200">
              <a:lnSpc>
                <a:spcPct val="95000"/>
              </a:lnSpc>
              <a:buNone/>
            </a:pPr>
            <a:r>
              <a:rPr lang="en-US" kern="100" dirty="0">
                <a:ea typeface="Times New Roman" panose="02020603050405020304" pitchFamily="18" charset="0"/>
                <a:cs typeface="Times New Roman" panose="02020603050405020304" pitchFamily="18" charset="0"/>
              </a:rPr>
              <a:t>	When I have </a:t>
            </a:r>
            <a:r>
              <a:rPr lang="en-US" kern="100" dirty="0" err="1">
                <a:ea typeface="Times New Roman" panose="02020603050405020304" pitchFamily="18" charset="0"/>
                <a:cs typeface="Times New Roman" panose="02020603050405020304" pitchFamily="18" charset="0"/>
              </a:rPr>
              <a:t>crost</a:t>
            </a:r>
            <a:r>
              <a:rPr lang="en-US" kern="100" dirty="0">
                <a:ea typeface="Times New Roman" panose="02020603050405020304" pitchFamily="18" charset="0"/>
                <a:cs typeface="Times New Roman" panose="02020603050405020304" pitchFamily="18" charset="0"/>
              </a:rPr>
              <a:t> the bar.</a:t>
            </a:r>
          </a:p>
          <a:p>
            <a:pPr marL="514350" marR="0" lvl="0" indent="-514350">
              <a:lnSpc>
                <a:spcPct val="95000"/>
              </a:lnSpc>
              <a:buFont typeface="+mj-lt"/>
              <a:buAutoNum type="alphaUcPeriod" startAt="5"/>
            </a:pPr>
            <a:r>
              <a:rPr lang="en-US" kern="100" dirty="0">
                <a:ea typeface="Times New Roman" panose="02020603050405020304" pitchFamily="18" charset="0"/>
                <a:cs typeface="Times New Roman" panose="02020603050405020304" pitchFamily="18" charset="0"/>
              </a:rPr>
              <a:t>Ephesians 5:23  For the husband is head of the wife, as also Christ is head of the church; and He is the Savior of the body.</a:t>
            </a:r>
            <a:endParaRPr lang="en-US" dirty="0"/>
          </a:p>
        </p:txBody>
      </p:sp>
    </p:spTree>
    <p:extLst>
      <p:ext uri="{BB962C8B-B14F-4D97-AF65-F5344CB8AC3E}">
        <p14:creationId xmlns:p14="http://schemas.microsoft.com/office/powerpoint/2010/main" val="39918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9517-FDCE-179C-0F17-6553088B9C18}"/>
              </a:ext>
            </a:extLst>
          </p:cNvPr>
          <p:cNvSpPr>
            <a:spLocks noGrp="1"/>
          </p:cNvSpPr>
          <p:nvPr>
            <p:ph type="title"/>
          </p:nvPr>
        </p:nvSpPr>
        <p:spPr/>
        <p:txBody>
          <a:bodyPr>
            <a:normAutofit fontScale="90000"/>
          </a:bodyPr>
          <a:lstStyle/>
          <a:p>
            <a:pPr marL="0" marR="0" lvl="0" indent="0">
              <a:lnSpc>
                <a:spcPct val="80000"/>
              </a:lnSpc>
              <a:buFont typeface="+mj-lt"/>
              <a:buNone/>
            </a:pPr>
            <a:r>
              <a:rPr lang="en-US" sz="4400" b="1" kern="100" dirty="0">
                <a:solidFill>
                  <a:srgbClr val="0000FF"/>
                </a:solidFill>
                <a:effectLst/>
                <a:ea typeface="Times New Roman" panose="02020603050405020304" pitchFamily="18" charset="0"/>
                <a:cs typeface="Times New Roman" panose="02020603050405020304" pitchFamily="18" charset="0"/>
              </a:rPr>
              <a:t>II. BE SURE YOU ARE IN THE SAME BOAT AND CHURCH AS JESUS</a:t>
            </a:r>
            <a:endParaRPr lang="en-US" dirty="0">
              <a:solidFill>
                <a:srgbClr val="0000FF"/>
              </a:solidFill>
            </a:endParaRPr>
          </a:p>
        </p:txBody>
      </p:sp>
      <p:sp>
        <p:nvSpPr>
          <p:cNvPr id="3" name="Content Placeholder 2">
            <a:extLst>
              <a:ext uri="{FF2B5EF4-FFF2-40B4-BE49-F238E27FC236}">
                <a16:creationId xmlns:a16="http://schemas.microsoft.com/office/drawing/2014/main" id="{612BD177-246F-E61C-0B88-05D6E9914386}"/>
              </a:ext>
            </a:extLst>
          </p:cNvPr>
          <p:cNvSpPr>
            <a:spLocks noGrp="1"/>
          </p:cNvSpPr>
          <p:nvPr>
            <p:ph idx="1"/>
          </p:nvPr>
        </p:nvSpPr>
        <p:spPr>
          <a:xfrm>
            <a:off x="157655" y="1143001"/>
            <a:ext cx="8986345" cy="5757040"/>
          </a:xfrm>
        </p:spPr>
        <p:txBody>
          <a:bodyPr>
            <a:normAutofit fontScale="85000" lnSpcReduction="20000"/>
          </a:bodyPr>
          <a:lstStyle/>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Mark 4:36 Now when they had left the multitude, they took Him along in the boat as He was. And other little boats were also with Him. </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The significance of the other little boats with Him is not explained so it is up to interpretation.</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Matthew 7:21–23  “Not everyone who says to Me, ‘Lord, Lord,’ shall enter the kingdom of heaven, but he who does the will of My Father in heaven. </a:t>
            </a:r>
            <a:r>
              <a:rPr lang="en-US" kern="100" baseline="30000" dirty="0">
                <a:ea typeface="Times New Roman" panose="02020603050405020304" pitchFamily="18" charset="0"/>
                <a:cs typeface="Times New Roman" panose="02020603050405020304" pitchFamily="18" charset="0"/>
              </a:rPr>
              <a:t>22</a:t>
            </a:r>
            <a:r>
              <a:rPr lang="en-US" kern="100" dirty="0">
                <a:ea typeface="Times New Roman" panose="02020603050405020304" pitchFamily="18" charset="0"/>
                <a:cs typeface="Times New Roman" panose="02020603050405020304" pitchFamily="18" charset="0"/>
              </a:rPr>
              <a:t> Many will say to Me in that day, ‘Lord, Lord, have we not prophesied in Your name, cast out demons in Your name, and done many wonders in Your name?’ </a:t>
            </a:r>
            <a:r>
              <a:rPr lang="en-US" kern="100" baseline="30000" dirty="0">
                <a:ea typeface="Times New Roman" panose="02020603050405020304" pitchFamily="18" charset="0"/>
                <a:cs typeface="Times New Roman" panose="02020603050405020304" pitchFamily="18" charset="0"/>
              </a:rPr>
              <a:t>23</a:t>
            </a:r>
            <a:r>
              <a:rPr lang="en-US" kern="100" dirty="0">
                <a:ea typeface="Times New Roman" panose="02020603050405020304" pitchFamily="18" charset="0"/>
                <a:cs typeface="Times New Roman" panose="02020603050405020304" pitchFamily="18" charset="0"/>
              </a:rPr>
              <a:t> And then I will declare to them, ‘I never knew you; depart from Me, you who practice lawlessness!’</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Matthew 12:30  He who is not with Me is against Me, and he who does not gather with Me scatters abroad.</a:t>
            </a:r>
            <a:endParaRPr lang="en-US" dirty="0"/>
          </a:p>
        </p:txBody>
      </p:sp>
    </p:spTree>
    <p:extLst>
      <p:ext uri="{BB962C8B-B14F-4D97-AF65-F5344CB8AC3E}">
        <p14:creationId xmlns:p14="http://schemas.microsoft.com/office/powerpoint/2010/main" val="40066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F4D0-F35A-98D5-9BF6-4B511521C3E5}"/>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ea typeface="Times New Roman" panose="02020603050405020304" pitchFamily="18" charset="0"/>
                <a:cs typeface="Times New Roman" panose="02020603050405020304" pitchFamily="18" charset="0"/>
              </a:rPr>
              <a:t>III. THOSE IN THE CHURCH FACE STORMS JUST AS BOATS DO</a:t>
            </a:r>
            <a:endParaRPr lang="en-US" sz="4000" dirty="0">
              <a:solidFill>
                <a:srgbClr val="0000FF"/>
              </a:solidFill>
            </a:endParaRPr>
          </a:p>
        </p:txBody>
      </p:sp>
      <p:sp>
        <p:nvSpPr>
          <p:cNvPr id="3" name="Content Placeholder 2">
            <a:extLst>
              <a:ext uri="{FF2B5EF4-FFF2-40B4-BE49-F238E27FC236}">
                <a16:creationId xmlns:a16="http://schemas.microsoft.com/office/drawing/2014/main" id="{C3722505-0FA2-E725-229F-59179E7664D9}"/>
              </a:ext>
            </a:extLst>
          </p:cNvPr>
          <p:cNvSpPr>
            <a:spLocks noGrp="1"/>
          </p:cNvSpPr>
          <p:nvPr>
            <p:ph idx="1"/>
          </p:nvPr>
        </p:nvSpPr>
        <p:spPr>
          <a:xfrm>
            <a:off x="157655" y="1143001"/>
            <a:ext cx="8986345" cy="5757040"/>
          </a:xfrm>
        </p:spPr>
        <p:txBody>
          <a:bodyPr>
            <a:normAutofit fontScale="85000" lnSpcReduction="10000"/>
          </a:bodyPr>
          <a:lstStyle/>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Mark 4:37 And a great windstorm arose, and the waves beat into the boat, so that it was already filling. </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If you stay in the boat long enough you will face storms.</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Being in the church does not keep us from facing storms.</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2 Timothy 3:10–12  But you have carefully followed my doctrine, manner of life, purpose, faith, longsuffering, love, perseverance, </a:t>
            </a:r>
            <a:r>
              <a:rPr lang="en-US" kern="100" baseline="30000" dirty="0">
                <a:ea typeface="Times New Roman" panose="02020603050405020304" pitchFamily="18" charset="0"/>
                <a:cs typeface="Times New Roman" panose="02020603050405020304" pitchFamily="18" charset="0"/>
              </a:rPr>
              <a:t>11</a:t>
            </a:r>
            <a:r>
              <a:rPr lang="en-US" kern="100" dirty="0">
                <a:ea typeface="Times New Roman" panose="02020603050405020304" pitchFamily="18" charset="0"/>
                <a:cs typeface="Times New Roman" panose="02020603050405020304" pitchFamily="18" charset="0"/>
              </a:rPr>
              <a:t> persecutions, afflictions, which happened to me at Antioch, at Iconium, at Lystra—what persecutions I endured. And out of them all the Lord delivered me. </a:t>
            </a:r>
            <a:r>
              <a:rPr lang="en-US" kern="100" baseline="30000" dirty="0">
                <a:ea typeface="Times New Roman" panose="02020603050405020304" pitchFamily="18" charset="0"/>
                <a:cs typeface="Times New Roman" panose="02020603050405020304" pitchFamily="18" charset="0"/>
              </a:rPr>
              <a:t>12</a:t>
            </a:r>
            <a:r>
              <a:rPr lang="en-US" kern="100" dirty="0">
                <a:ea typeface="Times New Roman" panose="02020603050405020304" pitchFamily="18" charset="0"/>
                <a:cs typeface="Times New Roman" panose="02020603050405020304" pitchFamily="18" charset="0"/>
              </a:rPr>
              <a:t> Yes, and all who desire to live godly in Christ Jesus will suffer persecution.</a:t>
            </a:r>
            <a:endParaRPr lang="en-US" dirty="0"/>
          </a:p>
        </p:txBody>
      </p:sp>
    </p:spTree>
    <p:extLst>
      <p:ext uri="{BB962C8B-B14F-4D97-AF65-F5344CB8AC3E}">
        <p14:creationId xmlns:p14="http://schemas.microsoft.com/office/powerpoint/2010/main" val="7677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FDBE-4958-27E1-7E55-5A936F14D10C}"/>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ea typeface="Times New Roman" panose="02020603050405020304" pitchFamily="18" charset="0"/>
                <a:cs typeface="Times New Roman" panose="02020603050405020304" pitchFamily="18" charset="0"/>
              </a:rPr>
              <a:t>IV. JESUS IS WITH US EVEN WHEN WE DON’T REALIZE IT</a:t>
            </a:r>
            <a:endParaRPr lang="en-US" sz="4000" dirty="0">
              <a:solidFill>
                <a:srgbClr val="0000FF"/>
              </a:solidFill>
            </a:endParaRPr>
          </a:p>
        </p:txBody>
      </p:sp>
      <p:sp>
        <p:nvSpPr>
          <p:cNvPr id="3" name="Content Placeholder 2">
            <a:extLst>
              <a:ext uri="{FF2B5EF4-FFF2-40B4-BE49-F238E27FC236}">
                <a16:creationId xmlns:a16="http://schemas.microsoft.com/office/drawing/2014/main" id="{DDC9A3E0-43BA-4E22-A2BF-DEC18E279D73}"/>
              </a:ext>
            </a:extLst>
          </p:cNvPr>
          <p:cNvSpPr>
            <a:spLocks noGrp="1"/>
          </p:cNvSpPr>
          <p:nvPr>
            <p:ph idx="1"/>
          </p:nvPr>
        </p:nvSpPr>
        <p:spPr>
          <a:xfrm>
            <a:off x="157655" y="1325563"/>
            <a:ext cx="8986345" cy="5574477"/>
          </a:xfrm>
        </p:spPr>
        <p:txBody>
          <a:bodyPr>
            <a:normAutofit fontScale="92500" lnSpcReduction="10000"/>
          </a:bodyPr>
          <a:lstStyle/>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Mark 4:38 But He was in the stern, asleep on a pillow. And they awoke Him and said to Him, “Teacher, do You not care that we are perishing?”</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Jesus may not seem to be there for us at times, but He is there.</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Matthew 18:20  For where two or three are gathered together in My name, I am there in the midst of them.”</a:t>
            </a:r>
          </a:p>
          <a:p>
            <a:pPr marL="514350" marR="0" lvl="0" indent="-514350">
              <a:lnSpc>
                <a:spcPct val="95000"/>
              </a:lnSpc>
              <a:buFont typeface="+mj-lt"/>
              <a:buAutoNum type="alphaUcPeriod"/>
            </a:pPr>
            <a:r>
              <a:rPr lang="en-US" kern="100" dirty="0">
                <a:ea typeface="Times New Roman" panose="02020603050405020304" pitchFamily="18" charset="0"/>
                <a:cs typeface="Times New Roman" panose="02020603050405020304" pitchFamily="18" charset="0"/>
              </a:rPr>
              <a:t>Acts 18:9–10  Now the Lord spoke to Paul in the night by a vision, “Do not be afraid, but speak, and do not keep silent; </a:t>
            </a:r>
            <a:r>
              <a:rPr lang="en-US" kern="100" baseline="30000" dirty="0">
                <a:ea typeface="Times New Roman" panose="02020603050405020304" pitchFamily="18" charset="0"/>
                <a:cs typeface="Times New Roman" panose="02020603050405020304" pitchFamily="18" charset="0"/>
              </a:rPr>
              <a:t>10</a:t>
            </a:r>
            <a:r>
              <a:rPr lang="en-US" kern="100" dirty="0">
                <a:ea typeface="Times New Roman" panose="02020603050405020304" pitchFamily="18" charset="0"/>
                <a:cs typeface="Times New Roman" panose="02020603050405020304" pitchFamily="18" charset="0"/>
              </a:rPr>
              <a:t> for I am with you, and no one will attack you to hurt you; for I have many people in this city.”</a:t>
            </a:r>
            <a:endParaRPr lang="en-US" dirty="0"/>
          </a:p>
        </p:txBody>
      </p:sp>
    </p:spTree>
    <p:extLst>
      <p:ext uri="{BB962C8B-B14F-4D97-AF65-F5344CB8AC3E}">
        <p14:creationId xmlns:p14="http://schemas.microsoft.com/office/powerpoint/2010/main" val="18461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5126-B89F-9B26-C83D-360C1368666A}"/>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ea typeface="Times New Roman" panose="02020603050405020304" pitchFamily="18" charset="0"/>
                <a:cs typeface="Times New Roman" panose="02020603050405020304" pitchFamily="18" charset="0"/>
              </a:rPr>
              <a:t>V. WE NEED TO REALIZE HOW POWERFUL OUR LORD IS</a:t>
            </a:r>
            <a:endParaRPr lang="en-US" sz="4000" dirty="0">
              <a:solidFill>
                <a:srgbClr val="0000FF"/>
              </a:solidFill>
            </a:endParaRPr>
          </a:p>
        </p:txBody>
      </p:sp>
      <p:sp>
        <p:nvSpPr>
          <p:cNvPr id="3" name="Content Placeholder 2">
            <a:extLst>
              <a:ext uri="{FF2B5EF4-FFF2-40B4-BE49-F238E27FC236}">
                <a16:creationId xmlns:a16="http://schemas.microsoft.com/office/drawing/2014/main" id="{D9C771BE-8201-E773-9090-B78593165D46}"/>
              </a:ext>
            </a:extLst>
          </p:cNvPr>
          <p:cNvSpPr>
            <a:spLocks noGrp="1"/>
          </p:cNvSpPr>
          <p:nvPr>
            <p:ph idx="1"/>
          </p:nvPr>
        </p:nvSpPr>
        <p:spPr/>
        <p:txBody>
          <a:bodyPr>
            <a:normAutofit lnSpcReduction="10000"/>
          </a:bodyPr>
          <a:lstStyle/>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Mark 4:39 Then He arose and rebuked the wind, and said to the sea, “Peace, be still!” And the wind ceased and there was a great calm. </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Since Jesus is with us we have nothing to fear.</a:t>
            </a:r>
          </a:p>
          <a:p>
            <a:pPr marL="514350" marR="0" lvl="0" indent="-51435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Romans 8:31–32  What then shall we say to these things? If God is for us, who can be against us? </a:t>
            </a:r>
            <a:r>
              <a:rPr lang="en-US" kern="100" baseline="30000" dirty="0">
                <a:ea typeface="Times New Roman" panose="02020603050405020304" pitchFamily="18" charset="0"/>
                <a:cs typeface="Times New Roman" panose="02020603050405020304" pitchFamily="18" charset="0"/>
              </a:rPr>
              <a:t>32</a:t>
            </a:r>
            <a:r>
              <a:rPr lang="en-US" kern="100" dirty="0">
                <a:ea typeface="Times New Roman" panose="02020603050405020304" pitchFamily="18" charset="0"/>
                <a:cs typeface="Times New Roman" panose="02020603050405020304" pitchFamily="18" charset="0"/>
              </a:rPr>
              <a:t> He who did not spare His own Son, but delivered Him up for us all, how shall He not with Him also freely give us all things?</a:t>
            </a:r>
            <a:endParaRPr lang="en-US" dirty="0"/>
          </a:p>
        </p:txBody>
      </p:sp>
    </p:spTree>
    <p:extLst>
      <p:ext uri="{BB962C8B-B14F-4D97-AF65-F5344CB8AC3E}">
        <p14:creationId xmlns:p14="http://schemas.microsoft.com/office/powerpoint/2010/main" val="20987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4E5B-6672-7B7C-6067-B72D94990BFA}"/>
              </a:ext>
            </a:extLst>
          </p:cNvPr>
          <p:cNvSpPr>
            <a:spLocks noGrp="1"/>
          </p:cNvSpPr>
          <p:nvPr>
            <p:ph type="title"/>
          </p:nvPr>
        </p:nvSpPr>
        <p:spPr/>
        <p:txBody>
          <a:bodyPr>
            <a:normAutofit/>
          </a:bodyPr>
          <a:lstStyle/>
          <a:p>
            <a:pPr marL="0" marR="0" lvl="0" indent="0">
              <a:lnSpc>
                <a:spcPct val="80000"/>
              </a:lnSpc>
              <a:buFont typeface="+mj-lt"/>
              <a:buNone/>
            </a:pPr>
            <a:r>
              <a:rPr lang="en-US" sz="3500" b="1" kern="100" dirty="0">
                <a:solidFill>
                  <a:srgbClr val="0000FF"/>
                </a:solidFill>
                <a:effectLst/>
                <a:ea typeface="Times New Roman" panose="02020603050405020304" pitchFamily="18" charset="0"/>
                <a:cs typeface="Times New Roman" panose="02020603050405020304" pitchFamily="18" charset="0"/>
              </a:rPr>
              <a:t>VI. SINCE WE SERVE SUCH A POWERFUL LORD, WE SHOULD NOT FEAR</a:t>
            </a:r>
            <a:endParaRPr lang="en-US" sz="3500" dirty="0">
              <a:solidFill>
                <a:srgbClr val="0000FF"/>
              </a:solidFill>
            </a:endParaRPr>
          </a:p>
        </p:txBody>
      </p:sp>
      <p:sp>
        <p:nvSpPr>
          <p:cNvPr id="3" name="Content Placeholder 2">
            <a:extLst>
              <a:ext uri="{FF2B5EF4-FFF2-40B4-BE49-F238E27FC236}">
                <a16:creationId xmlns:a16="http://schemas.microsoft.com/office/drawing/2014/main" id="{FAC56FB7-3941-9591-5180-CE1E7D44031F}"/>
              </a:ext>
            </a:extLst>
          </p:cNvPr>
          <p:cNvSpPr>
            <a:spLocks noGrp="1"/>
          </p:cNvSpPr>
          <p:nvPr>
            <p:ph idx="1"/>
          </p:nvPr>
        </p:nvSpPr>
        <p:spPr>
          <a:xfrm>
            <a:off x="157655" y="1143001"/>
            <a:ext cx="8986345" cy="5757040"/>
          </a:xfrm>
        </p:spPr>
        <p:txBody>
          <a:bodyPr>
            <a:normAutofit fontScale="92500" lnSpcReduction="2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Mark 4:40 But He said to them, “Why are you so fearful? How is it that you have no faith?” </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Even in the church, if we are not careful we can become fearful of the world around us.</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2 Timothy 1:7  For God has not given us a spirit of fear, but of power and of love and of a sound mind.</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Matthew 14:25–33  Now in the fourth watch of the night Jesus went to them, walking on the sea. </a:t>
            </a:r>
            <a:r>
              <a:rPr lang="en-US" kern="100" baseline="30000" dirty="0">
                <a:ea typeface="Times New Roman" panose="02020603050405020304" pitchFamily="18" charset="0"/>
                <a:cs typeface="Times New Roman" panose="02020603050405020304" pitchFamily="18" charset="0"/>
              </a:rPr>
              <a:t>26</a:t>
            </a:r>
            <a:r>
              <a:rPr lang="en-US" kern="100" dirty="0">
                <a:ea typeface="Times New Roman" panose="02020603050405020304" pitchFamily="18" charset="0"/>
                <a:cs typeface="Times New Roman" panose="02020603050405020304" pitchFamily="18" charset="0"/>
              </a:rPr>
              <a:t> And when the disciples saw Him walking on the sea, they were troubled, saying, “It is a ghost!” And they cried out for fear. </a:t>
            </a:r>
            <a:r>
              <a:rPr lang="en-US" kern="100" baseline="30000" dirty="0">
                <a:ea typeface="Times New Roman" panose="02020603050405020304" pitchFamily="18" charset="0"/>
                <a:cs typeface="Times New Roman" panose="02020603050405020304" pitchFamily="18" charset="0"/>
              </a:rPr>
              <a:t>27</a:t>
            </a:r>
            <a:r>
              <a:rPr lang="en-US" kern="100" dirty="0">
                <a:ea typeface="Times New Roman" panose="02020603050405020304" pitchFamily="18" charset="0"/>
                <a:cs typeface="Times New Roman" panose="02020603050405020304" pitchFamily="18" charset="0"/>
              </a:rPr>
              <a:t> But immediately Jesus spoke to them, saying, “Be of good cheer! It is I; do not be afraid.”&gt;&gt;&gt;</a:t>
            </a:r>
            <a:endParaRPr lang="en-US" dirty="0"/>
          </a:p>
        </p:txBody>
      </p:sp>
    </p:spTree>
    <p:extLst>
      <p:ext uri="{BB962C8B-B14F-4D97-AF65-F5344CB8AC3E}">
        <p14:creationId xmlns:p14="http://schemas.microsoft.com/office/powerpoint/2010/main" val="2256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0ABD-AC82-D8F6-8B5A-F92BA723D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2F024-ED1F-8477-95ED-EEE413563434}"/>
              </a:ext>
            </a:extLst>
          </p:cNvPr>
          <p:cNvSpPr>
            <a:spLocks noGrp="1"/>
          </p:cNvSpPr>
          <p:nvPr>
            <p:ph type="title"/>
          </p:nvPr>
        </p:nvSpPr>
        <p:spPr/>
        <p:txBody>
          <a:bodyPr>
            <a:normAutofit/>
          </a:bodyPr>
          <a:lstStyle/>
          <a:p>
            <a:pPr marL="0" marR="0" lvl="0" indent="0">
              <a:lnSpc>
                <a:spcPct val="80000"/>
              </a:lnSpc>
              <a:buFont typeface="+mj-lt"/>
              <a:buNone/>
            </a:pPr>
            <a:r>
              <a:rPr lang="en-US" sz="3500" b="1" kern="100" dirty="0">
                <a:solidFill>
                  <a:srgbClr val="0000FF"/>
                </a:solidFill>
                <a:effectLst/>
                <a:ea typeface="Times New Roman" panose="02020603050405020304" pitchFamily="18" charset="0"/>
                <a:cs typeface="Times New Roman" panose="02020603050405020304" pitchFamily="18" charset="0"/>
              </a:rPr>
              <a:t>VI. SINCE WE SERVE SUCH A POWERFUL LORD, WE SHOULD NOT FEAR</a:t>
            </a:r>
            <a:endParaRPr lang="en-US" sz="3500" dirty="0">
              <a:solidFill>
                <a:srgbClr val="0000FF"/>
              </a:solidFill>
            </a:endParaRPr>
          </a:p>
        </p:txBody>
      </p:sp>
      <p:sp>
        <p:nvSpPr>
          <p:cNvPr id="3" name="Content Placeholder 2">
            <a:extLst>
              <a:ext uri="{FF2B5EF4-FFF2-40B4-BE49-F238E27FC236}">
                <a16:creationId xmlns:a16="http://schemas.microsoft.com/office/drawing/2014/main" id="{3032281C-6858-238F-B12E-194508722616}"/>
              </a:ext>
            </a:extLst>
          </p:cNvPr>
          <p:cNvSpPr>
            <a:spLocks noGrp="1"/>
          </p:cNvSpPr>
          <p:nvPr>
            <p:ph idx="1"/>
          </p:nvPr>
        </p:nvSpPr>
        <p:spPr>
          <a:xfrm>
            <a:off x="157655" y="1143001"/>
            <a:ext cx="8986345" cy="5757040"/>
          </a:xfrm>
        </p:spPr>
        <p:txBody>
          <a:bodyPr>
            <a:noAutofit/>
          </a:bodyPr>
          <a:lstStyle/>
          <a:p>
            <a:pPr marL="457200" lvl="0" indent="0">
              <a:lnSpc>
                <a:spcPct val="95000"/>
              </a:lnSpc>
              <a:buNone/>
            </a:pPr>
            <a:r>
              <a:rPr lang="en-US" sz="2800" kern="100" baseline="30000" dirty="0">
                <a:solidFill>
                  <a:prstClr val="black"/>
                </a:solidFill>
                <a:ea typeface="Times New Roman" panose="02020603050405020304" pitchFamily="18" charset="0"/>
                <a:cs typeface="Times New Roman" panose="02020603050405020304" pitchFamily="18" charset="0"/>
              </a:rPr>
              <a:t>28</a:t>
            </a:r>
            <a:r>
              <a:rPr lang="en-US" sz="2800" kern="100" dirty="0">
                <a:solidFill>
                  <a:prstClr val="black"/>
                </a:solidFill>
                <a:ea typeface="Times New Roman" panose="02020603050405020304" pitchFamily="18" charset="0"/>
                <a:cs typeface="Times New Roman" panose="02020603050405020304" pitchFamily="18" charset="0"/>
              </a:rPr>
              <a:t> And Peter answered Him and said, “Lord, if it is You, command me to come to You on the water.” </a:t>
            </a:r>
            <a:r>
              <a:rPr lang="en-US" sz="2800" kern="100" baseline="30000" dirty="0">
                <a:solidFill>
                  <a:prstClr val="black"/>
                </a:solidFill>
                <a:ea typeface="Times New Roman" panose="02020603050405020304" pitchFamily="18" charset="0"/>
                <a:cs typeface="Times New Roman" panose="02020603050405020304" pitchFamily="18" charset="0"/>
              </a:rPr>
              <a:t>29</a:t>
            </a:r>
            <a:r>
              <a:rPr lang="en-US" sz="2800" kern="100" dirty="0">
                <a:solidFill>
                  <a:prstClr val="black"/>
                </a:solidFill>
                <a:ea typeface="Times New Roman" panose="02020603050405020304" pitchFamily="18" charset="0"/>
                <a:cs typeface="Times New Roman" panose="02020603050405020304" pitchFamily="18" charset="0"/>
              </a:rPr>
              <a:t> So He said, “Come.” And when Peter had come down out of the boat, he walked on the water to go to Jesus. </a:t>
            </a:r>
            <a:r>
              <a:rPr lang="en-US" sz="2800" kern="100" baseline="30000" dirty="0">
                <a:solidFill>
                  <a:prstClr val="black"/>
                </a:solidFill>
                <a:ea typeface="Times New Roman" panose="02020603050405020304" pitchFamily="18" charset="0"/>
                <a:cs typeface="Times New Roman" panose="02020603050405020304" pitchFamily="18" charset="0"/>
              </a:rPr>
              <a:t>30</a:t>
            </a:r>
            <a:r>
              <a:rPr lang="en-US" sz="2800" kern="100" dirty="0">
                <a:solidFill>
                  <a:prstClr val="black"/>
                </a:solidFill>
                <a:ea typeface="Times New Roman" panose="02020603050405020304" pitchFamily="18" charset="0"/>
                <a:cs typeface="Times New Roman" panose="02020603050405020304" pitchFamily="18" charset="0"/>
              </a:rPr>
              <a:t> But when he saw that the wind was boisterous, he was afraid; and beginning to sink he cried out, saying, “Lord, save me!” </a:t>
            </a:r>
            <a:r>
              <a:rPr lang="en-US" sz="2800" kern="100" baseline="30000" dirty="0">
                <a:solidFill>
                  <a:prstClr val="black"/>
                </a:solidFill>
                <a:ea typeface="Times New Roman" panose="02020603050405020304" pitchFamily="18" charset="0"/>
                <a:cs typeface="Times New Roman" panose="02020603050405020304" pitchFamily="18" charset="0"/>
              </a:rPr>
              <a:t>31</a:t>
            </a:r>
            <a:r>
              <a:rPr lang="en-US" sz="2800" kern="100" dirty="0">
                <a:solidFill>
                  <a:prstClr val="black"/>
                </a:solidFill>
                <a:ea typeface="Times New Roman" panose="02020603050405020304" pitchFamily="18" charset="0"/>
                <a:cs typeface="Times New Roman" panose="02020603050405020304" pitchFamily="18" charset="0"/>
              </a:rPr>
              <a:t> And immediately Jesus stretched out His hand and caught him, and said to him, “O you of little faith, why did you doubt?” </a:t>
            </a:r>
            <a:r>
              <a:rPr lang="en-US" sz="2800" kern="100" baseline="30000" dirty="0">
                <a:solidFill>
                  <a:prstClr val="black"/>
                </a:solidFill>
                <a:ea typeface="Times New Roman" panose="02020603050405020304" pitchFamily="18" charset="0"/>
                <a:cs typeface="Times New Roman" panose="02020603050405020304" pitchFamily="18" charset="0"/>
              </a:rPr>
              <a:t>32</a:t>
            </a:r>
            <a:r>
              <a:rPr lang="en-US" sz="2800" kern="100" dirty="0">
                <a:solidFill>
                  <a:prstClr val="black"/>
                </a:solidFill>
                <a:ea typeface="Times New Roman" panose="02020603050405020304" pitchFamily="18" charset="0"/>
                <a:cs typeface="Times New Roman" panose="02020603050405020304" pitchFamily="18" charset="0"/>
              </a:rPr>
              <a:t> And when they got into the boat, the wind ceased. </a:t>
            </a:r>
            <a:r>
              <a:rPr lang="en-US" sz="2800" kern="100" baseline="30000" dirty="0">
                <a:solidFill>
                  <a:prstClr val="black"/>
                </a:solidFill>
                <a:ea typeface="Times New Roman" panose="02020603050405020304" pitchFamily="18" charset="0"/>
                <a:cs typeface="Times New Roman" panose="02020603050405020304" pitchFamily="18" charset="0"/>
              </a:rPr>
              <a:t>33</a:t>
            </a:r>
            <a:r>
              <a:rPr lang="en-US" sz="2800" kern="100" dirty="0">
                <a:solidFill>
                  <a:prstClr val="black"/>
                </a:solidFill>
                <a:ea typeface="Times New Roman" panose="02020603050405020304" pitchFamily="18" charset="0"/>
                <a:cs typeface="Times New Roman" panose="02020603050405020304" pitchFamily="18" charset="0"/>
              </a:rPr>
              <a:t> Then those who were in the boat came and worshiped Him, saying, “Truly You are the Son of God.”</a:t>
            </a:r>
            <a:endParaRPr lang="en-US" sz="2800" dirty="0">
              <a:solidFill>
                <a:prstClr val="black"/>
              </a:solidFill>
            </a:endParaRPr>
          </a:p>
        </p:txBody>
      </p:sp>
    </p:spTree>
    <p:extLst>
      <p:ext uri="{BB962C8B-B14F-4D97-AF65-F5344CB8AC3E}">
        <p14:creationId xmlns:p14="http://schemas.microsoft.com/office/powerpoint/2010/main" val="322972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E046-4942-3F6E-0A9A-FF158D0D8FD1}"/>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ea typeface="Times New Roman" panose="02020603050405020304" pitchFamily="18" charset="0"/>
                <a:cs typeface="Times New Roman" panose="02020603050405020304" pitchFamily="18" charset="0"/>
              </a:rPr>
              <a:t>VII.</a:t>
            </a:r>
            <a:r>
              <a:rPr lang="en-US" sz="4000" b="1" kern="100" baseline="0" dirty="0">
                <a:solidFill>
                  <a:srgbClr val="0000FF"/>
                </a:solidFill>
                <a:effectLst/>
                <a:ea typeface="Times New Roman" panose="02020603050405020304" pitchFamily="18" charset="0"/>
                <a:cs typeface="Times New Roman" panose="02020603050405020304" pitchFamily="18" charset="0"/>
              </a:rPr>
              <a:t> </a:t>
            </a:r>
            <a:r>
              <a:rPr lang="en-US" sz="4000" b="1" kern="100" dirty="0">
                <a:solidFill>
                  <a:srgbClr val="0000FF"/>
                </a:solidFill>
                <a:effectLst/>
                <a:ea typeface="Times New Roman" panose="02020603050405020304" pitchFamily="18" charset="0"/>
                <a:cs typeface="Times New Roman" panose="02020603050405020304" pitchFamily="18" charset="0"/>
              </a:rPr>
              <a:t>WE SHOULD HAVE GREAT FEAR FOR OUR LORD AND SAVIOR</a:t>
            </a:r>
            <a:endParaRPr lang="en-US" sz="4000" dirty="0">
              <a:solidFill>
                <a:srgbClr val="0000FF"/>
              </a:solidFill>
            </a:endParaRPr>
          </a:p>
        </p:txBody>
      </p:sp>
      <p:sp>
        <p:nvSpPr>
          <p:cNvPr id="3" name="Content Placeholder 2">
            <a:extLst>
              <a:ext uri="{FF2B5EF4-FFF2-40B4-BE49-F238E27FC236}">
                <a16:creationId xmlns:a16="http://schemas.microsoft.com/office/drawing/2014/main" id="{442D5EDF-ED58-92F7-5030-110330946853}"/>
              </a:ext>
            </a:extLst>
          </p:cNvPr>
          <p:cNvSpPr>
            <a:spLocks noGrp="1"/>
          </p:cNvSpPr>
          <p:nvPr>
            <p:ph idx="1"/>
          </p:nvPr>
        </p:nvSpPr>
        <p:spPr/>
        <p:txBody>
          <a:bodyPr>
            <a:normAutofit lnSpcReduction="1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Mark 4:41 And they feared exceedingly, and said to one another, “Who can this be, that even the wind and the sea obey Him!”</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This is a different kind of fear, it is awe and respect for his power.</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Hebrews 11:7  By faith Noah, being divinely warned of things not yet seen, moved with godly fear, prepared an ark for the saving of his household, by which he condemned the world and became heir of the righteousness which is according to faith.</a:t>
            </a:r>
          </a:p>
        </p:txBody>
      </p:sp>
    </p:spTree>
    <p:extLst>
      <p:ext uri="{BB962C8B-B14F-4D97-AF65-F5344CB8AC3E}">
        <p14:creationId xmlns:p14="http://schemas.microsoft.com/office/powerpoint/2010/main" val="20184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8CDF-5AE9-E8F9-FBA6-8BB428C3B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13F67-9FFD-DF4E-DF09-19190FB5BC1C}"/>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ea typeface="Times New Roman" panose="02020603050405020304" pitchFamily="18" charset="0"/>
                <a:cs typeface="Times New Roman" panose="02020603050405020304" pitchFamily="18" charset="0"/>
              </a:rPr>
              <a:t>VII.</a:t>
            </a:r>
            <a:r>
              <a:rPr lang="en-US" sz="4000" b="1" kern="100" baseline="0" dirty="0">
                <a:solidFill>
                  <a:srgbClr val="0000FF"/>
                </a:solidFill>
                <a:effectLst/>
                <a:ea typeface="Times New Roman" panose="02020603050405020304" pitchFamily="18" charset="0"/>
                <a:cs typeface="Times New Roman" panose="02020603050405020304" pitchFamily="18" charset="0"/>
              </a:rPr>
              <a:t> </a:t>
            </a:r>
            <a:r>
              <a:rPr lang="en-US" sz="4000" b="1" kern="100" dirty="0">
                <a:solidFill>
                  <a:srgbClr val="0000FF"/>
                </a:solidFill>
                <a:effectLst/>
                <a:ea typeface="Times New Roman" panose="02020603050405020304" pitchFamily="18" charset="0"/>
                <a:cs typeface="Times New Roman" panose="02020603050405020304" pitchFamily="18" charset="0"/>
              </a:rPr>
              <a:t>WE SHOULD GREAT FEAR FOR OUR LORD AND SAVIOR</a:t>
            </a:r>
            <a:endParaRPr lang="en-US" sz="4000" dirty="0">
              <a:solidFill>
                <a:srgbClr val="0000FF"/>
              </a:solidFill>
            </a:endParaRPr>
          </a:p>
        </p:txBody>
      </p:sp>
      <p:sp>
        <p:nvSpPr>
          <p:cNvPr id="3" name="Content Placeholder 2">
            <a:extLst>
              <a:ext uri="{FF2B5EF4-FFF2-40B4-BE49-F238E27FC236}">
                <a16:creationId xmlns:a16="http://schemas.microsoft.com/office/drawing/2014/main" id="{9FA3D49F-99A4-E483-8FD0-FC988BEF5407}"/>
              </a:ext>
            </a:extLst>
          </p:cNvPr>
          <p:cNvSpPr>
            <a:spLocks noGrp="1"/>
          </p:cNvSpPr>
          <p:nvPr>
            <p:ph idx="1"/>
          </p:nvPr>
        </p:nvSpPr>
        <p:spPr/>
        <p:txBody>
          <a:bodyPr>
            <a:normAutofit/>
          </a:bodyPr>
          <a:lstStyle/>
          <a:p>
            <a:pPr marL="457200" marR="0" lvl="0" indent="-457200">
              <a:lnSpc>
                <a:spcPct val="95000"/>
              </a:lnSpc>
              <a:buFont typeface="+mj-lt"/>
              <a:buAutoNum type="alphaUcPeriod" startAt="4"/>
            </a:pPr>
            <a:r>
              <a:rPr lang="en-US" kern="100" dirty="0">
                <a:ea typeface="Times New Roman" panose="02020603050405020304" pitchFamily="18" charset="0"/>
                <a:cs typeface="Times New Roman" panose="02020603050405020304" pitchFamily="18" charset="0"/>
              </a:rPr>
              <a:t>Romans 8:14–17  For as many as are led by the Spirit of God, these are sons of God. </a:t>
            </a:r>
            <a:r>
              <a:rPr lang="en-US" kern="100" baseline="30000" dirty="0">
                <a:ea typeface="Times New Roman" panose="02020603050405020304" pitchFamily="18" charset="0"/>
                <a:cs typeface="Times New Roman" panose="02020603050405020304" pitchFamily="18" charset="0"/>
              </a:rPr>
              <a:t>15</a:t>
            </a:r>
            <a:r>
              <a:rPr lang="en-US" kern="100" dirty="0">
                <a:ea typeface="Times New Roman" panose="02020603050405020304" pitchFamily="18" charset="0"/>
                <a:cs typeface="Times New Roman" panose="02020603050405020304" pitchFamily="18" charset="0"/>
              </a:rPr>
              <a:t> For you did not receive the spirit of bondage again to fear, but you received the Spirit of adoption by whom we cry out, “Abba, Father.” </a:t>
            </a:r>
            <a:r>
              <a:rPr lang="en-US" kern="100" baseline="30000" dirty="0">
                <a:ea typeface="Times New Roman" panose="02020603050405020304" pitchFamily="18" charset="0"/>
                <a:cs typeface="Times New Roman" panose="02020603050405020304" pitchFamily="18" charset="0"/>
              </a:rPr>
              <a:t>16</a:t>
            </a:r>
            <a:r>
              <a:rPr lang="en-US" kern="100" dirty="0">
                <a:ea typeface="Times New Roman" panose="02020603050405020304" pitchFamily="18" charset="0"/>
                <a:cs typeface="Times New Roman" panose="02020603050405020304" pitchFamily="18" charset="0"/>
              </a:rPr>
              <a:t> The Spirit Himself bears witness with our spirit that we are children of God, </a:t>
            </a:r>
            <a:r>
              <a:rPr lang="en-US" kern="100" baseline="30000" dirty="0">
                <a:ea typeface="Times New Roman" panose="02020603050405020304" pitchFamily="18" charset="0"/>
                <a:cs typeface="Times New Roman" panose="02020603050405020304" pitchFamily="18" charset="0"/>
              </a:rPr>
              <a:t>17</a:t>
            </a:r>
            <a:r>
              <a:rPr lang="en-US" kern="100" dirty="0">
                <a:ea typeface="Times New Roman" panose="02020603050405020304" pitchFamily="18" charset="0"/>
                <a:cs typeface="Times New Roman" panose="02020603050405020304" pitchFamily="18" charset="0"/>
              </a:rPr>
              <a:t> and if children, then heirs—heirs of God and joint heirs with Christ, if indeed we suffer with Him, that we may also be glorified together.</a:t>
            </a:r>
            <a:endParaRPr lang="en-US" dirty="0"/>
          </a:p>
        </p:txBody>
      </p:sp>
    </p:spTree>
    <p:extLst>
      <p:ext uri="{BB962C8B-B14F-4D97-AF65-F5344CB8AC3E}">
        <p14:creationId xmlns:p14="http://schemas.microsoft.com/office/powerpoint/2010/main" val="25682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2C89-9C76-B0E0-B8C5-A93B6A077F33}"/>
              </a:ext>
            </a:extLst>
          </p:cNvPr>
          <p:cNvSpPr>
            <a:spLocks noGrp="1"/>
          </p:cNvSpPr>
          <p:nvPr>
            <p:ph type="title"/>
          </p:nvPr>
        </p:nvSpPr>
        <p:spPr>
          <a:xfrm>
            <a:off x="0" y="1"/>
            <a:ext cx="9144000" cy="838200"/>
          </a:xfrm>
        </p:spPr>
        <p:txBody>
          <a:bodyPr>
            <a:normAutofit/>
          </a:bodyPr>
          <a:lstStyle/>
          <a:p>
            <a:pPr marL="0" marR="0">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412727-A33A-E74B-2130-44045D82620D}"/>
              </a:ext>
            </a:extLst>
          </p:cNvPr>
          <p:cNvSpPr>
            <a:spLocks noGrp="1"/>
          </p:cNvSpPr>
          <p:nvPr>
            <p:ph idx="1"/>
          </p:nvPr>
        </p:nvSpPr>
        <p:spPr>
          <a:xfrm>
            <a:off x="157655" y="838201"/>
            <a:ext cx="8986345" cy="6061839"/>
          </a:xfrm>
        </p:spPr>
        <p:txBody>
          <a:bodyPr>
            <a:normAutofit fontScale="92500" lnSpcReduction="2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A BOAT SAVED NOAH AND HIS FAMILY FROM THE FLOOD - 1 Peter 3:18–21  For Christ also suffered once for sins, the just for the unjust, that He might bring us to God, being put to death in the flesh but made alive by the Spirit, </a:t>
            </a:r>
            <a:r>
              <a:rPr lang="en-US" kern="100" baseline="30000" dirty="0">
                <a:ea typeface="Times New Roman" panose="02020603050405020304" pitchFamily="18" charset="0"/>
                <a:cs typeface="Times New Roman" panose="02020603050405020304" pitchFamily="18" charset="0"/>
              </a:rPr>
              <a:t>19</a:t>
            </a:r>
            <a:r>
              <a:rPr lang="en-US" kern="100" dirty="0">
                <a:ea typeface="Times New Roman" panose="02020603050405020304" pitchFamily="18" charset="0"/>
                <a:cs typeface="Times New Roman" panose="02020603050405020304" pitchFamily="18" charset="0"/>
              </a:rPr>
              <a:t> by whom also He went and preached to the spirits in prison, </a:t>
            </a:r>
            <a:r>
              <a:rPr lang="en-US" kern="100" baseline="30000" dirty="0">
                <a:ea typeface="Times New Roman" panose="02020603050405020304" pitchFamily="18" charset="0"/>
                <a:cs typeface="Times New Roman" panose="02020603050405020304" pitchFamily="18" charset="0"/>
              </a:rPr>
              <a:t>20</a:t>
            </a:r>
            <a:r>
              <a:rPr lang="en-US" kern="100" dirty="0">
                <a:ea typeface="Times New Roman" panose="02020603050405020304" pitchFamily="18" charset="0"/>
                <a:cs typeface="Times New Roman" panose="02020603050405020304" pitchFamily="18" charset="0"/>
              </a:rPr>
              <a:t> who formerly were disobedient, when once the Divine longsuffering waited in the days of Noah, while the ark was being prepared, in which a few, that is, eight souls, were saved through water. </a:t>
            </a:r>
            <a:r>
              <a:rPr lang="en-US" kern="100" baseline="30000" dirty="0">
                <a:ea typeface="Times New Roman" panose="02020603050405020304" pitchFamily="18" charset="0"/>
                <a:cs typeface="Times New Roman" panose="02020603050405020304" pitchFamily="18" charset="0"/>
              </a:rPr>
              <a:t>21</a:t>
            </a:r>
            <a:r>
              <a:rPr lang="en-US" kern="100" dirty="0">
                <a:ea typeface="Times New Roman" panose="02020603050405020304" pitchFamily="18" charset="0"/>
                <a:cs typeface="Times New Roman" panose="02020603050405020304" pitchFamily="18" charset="0"/>
              </a:rPr>
              <a:t> There is also an antitype which now saves us—baptism (not the removal of the filth of the flesh, but the answer of a good conscience toward God), through the resurrection of Jesus Christ,</a:t>
            </a:r>
          </a:p>
        </p:txBody>
      </p:sp>
    </p:spTree>
    <p:extLst>
      <p:ext uri="{BB962C8B-B14F-4D97-AF65-F5344CB8AC3E}">
        <p14:creationId xmlns:p14="http://schemas.microsoft.com/office/powerpoint/2010/main" val="34085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A760C-F3F3-5E1E-0F2C-C58515371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055EF-0F8F-E204-BD13-9F0CBA99CC74}"/>
              </a:ext>
            </a:extLst>
          </p:cNvPr>
          <p:cNvSpPr>
            <a:spLocks noGrp="1"/>
          </p:cNvSpPr>
          <p:nvPr>
            <p:ph type="title"/>
          </p:nvPr>
        </p:nvSpPr>
        <p:spPr>
          <a:xfrm>
            <a:off x="0" y="1"/>
            <a:ext cx="9144000" cy="838200"/>
          </a:xfrm>
        </p:spPr>
        <p:txBody>
          <a:bodyPr>
            <a:normAutofit/>
          </a:bodyPr>
          <a:lstStyle/>
          <a:p>
            <a:pPr marL="0" marR="0">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DE8663-9528-B459-8D59-7FFD4623FA2A}"/>
              </a:ext>
            </a:extLst>
          </p:cNvPr>
          <p:cNvSpPr>
            <a:spLocks noGrp="1"/>
          </p:cNvSpPr>
          <p:nvPr>
            <p:ph idx="1"/>
          </p:nvPr>
        </p:nvSpPr>
        <p:spPr>
          <a:xfrm>
            <a:off x="157655" y="838201"/>
            <a:ext cx="8986345" cy="6061839"/>
          </a:xfrm>
        </p:spPr>
        <p:txBody>
          <a:bodyPr>
            <a:noAutofit/>
          </a:bodyPr>
          <a:lstStyle/>
          <a:p>
            <a:pPr marL="457200" marR="0" lvl="0" indent="-457200">
              <a:lnSpc>
                <a:spcPct val="100000"/>
              </a:lnSpc>
              <a:buFont typeface="+mj-lt"/>
              <a:buAutoNum type="alphaUcPeriod" startAt="2"/>
            </a:pPr>
            <a:r>
              <a:rPr lang="en-US" sz="3500" kern="100" dirty="0">
                <a:ea typeface="Times New Roman" panose="02020603050405020304" pitchFamily="18" charset="0"/>
                <a:cs typeface="Times New Roman" panose="02020603050405020304" pitchFamily="18" charset="0"/>
              </a:rPr>
              <a:t>BAPTISM SAVES US BECAUSE IT PUTS US INTO THE CHURCH WHERE SALVATION IS FOUND.</a:t>
            </a:r>
          </a:p>
          <a:p>
            <a:pPr marL="457200" marR="0" lvl="0" indent="-457200">
              <a:lnSpc>
                <a:spcPct val="100000"/>
              </a:lnSpc>
              <a:buFont typeface="+mj-lt"/>
              <a:buAutoNum type="alphaUcPeriod" startAt="2"/>
            </a:pPr>
            <a:r>
              <a:rPr lang="en-US" sz="3500" kern="100" dirty="0">
                <a:ea typeface="Times New Roman" panose="02020603050405020304" pitchFamily="18" charset="0"/>
                <a:cs typeface="Times New Roman" panose="02020603050405020304" pitchFamily="18" charset="0"/>
              </a:rPr>
              <a:t>THE ONLY WAY THE BIBLE EVER SAYS WE GET INTO CHRIST, HIS BODY, THE CHURCH, IS THROUGH BAPTISM.</a:t>
            </a:r>
          </a:p>
          <a:p>
            <a:pPr marL="457200" marR="0" lvl="0" indent="-457200">
              <a:lnSpc>
                <a:spcPct val="100000"/>
              </a:lnSpc>
              <a:buFont typeface="+mj-lt"/>
              <a:buAutoNum type="alphaUcPeriod" startAt="2"/>
            </a:pPr>
            <a:r>
              <a:rPr lang="en-US" sz="3500" kern="100" dirty="0">
                <a:ea typeface="Times New Roman" panose="02020603050405020304" pitchFamily="18" charset="0"/>
                <a:cs typeface="Times New Roman" panose="02020603050405020304" pitchFamily="18" charset="0"/>
              </a:rPr>
              <a:t>Galatians 3:26–27  For you are all sons of God through faith in Christ Jesus. </a:t>
            </a:r>
            <a:r>
              <a:rPr lang="en-US" sz="3500" kern="100" baseline="30000" dirty="0">
                <a:ea typeface="Times New Roman" panose="02020603050405020304" pitchFamily="18" charset="0"/>
                <a:cs typeface="Times New Roman" panose="02020603050405020304" pitchFamily="18" charset="0"/>
              </a:rPr>
              <a:t>27</a:t>
            </a:r>
            <a:r>
              <a:rPr lang="en-US" sz="3500" kern="100" dirty="0">
                <a:ea typeface="Times New Roman" panose="02020603050405020304" pitchFamily="18" charset="0"/>
                <a:cs typeface="Times New Roman" panose="02020603050405020304" pitchFamily="18" charset="0"/>
              </a:rPr>
              <a:t> For as many of you as were baptized into Christ have put on Christ.</a:t>
            </a:r>
          </a:p>
        </p:txBody>
      </p:sp>
    </p:spTree>
    <p:extLst>
      <p:ext uri="{BB962C8B-B14F-4D97-AF65-F5344CB8AC3E}">
        <p14:creationId xmlns:p14="http://schemas.microsoft.com/office/powerpoint/2010/main" val="5532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5A83D-7519-C81A-6E48-1A83993A9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0CF91-609F-3B97-86B6-27BEA1AAC5C7}"/>
              </a:ext>
            </a:extLst>
          </p:cNvPr>
          <p:cNvSpPr>
            <a:spLocks noGrp="1"/>
          </p:cNvSpPr>
          <p:nvPr>
            <p:ph type="title"/>
          </p:nvPr>
        </p:nvSpPr>
        <p:spPr>
          <a:xfrm>
            <a:off x="0" y="1"/>
            <a:ext cx="9144000" cy="838200"/>
          </a:xfrm>
        </p:spPr>
        <p:txBody>
          <a:bodyPr>
            <a:normAutofit/>
          </a:bodyPr>
          <a:lstStyle/>
          <a:p>
            <a:pPr marL="0" marR="0">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78264A-F198-A25F-1018-9598C60F9F72}"/>
              </a:ext>
            </a:extLst>
          </p:cNvPr>
          <p:cNvSpPr>
            <a:spLocks noGrp="1"/>
          </p:cNvSpPr>
          <p:nvPr>
            <p:ph idx="1"/>
          </p:nvPr>
        </p:nvSpPr>
        <p:spPr>
          <a:xfrm>
            <a:off x="157655" y="838201"/>
            <a:ext cx="8986345" cy="6061839"/>
          </a:xfrm>
        </p:spPr>
        <p:txBody>
          <a:bodyPr>
            <a:normAutofit fontScale="85000" lnSpcReduction="10000"/>
          </a:bodyPr>
          <a:lstStyle/>
          <a:p>
            <a:pPr marL="457200" marR="0" lvl="0" indent="-457200">
              <a:lnSpc>
                <a:spcPct val="105000"/>
              </a:lnSpc>
              <a:buFont typeface="+mj-lt"/>
              <a:buAutoNum type="alphaUcPeriod" startAt="5"/>
            </a:pPr>
            <a:r>
              <a:rPr lang="en-US" kern="100" dirty="0">
                <a:ea typeface="Times New Roman" panose="02020603050405020304" pitchFamily="18" charset="0"/>
                <a:cs typeface="Times New Roman" panose="02020603050405020304" pitchFamily="18" charset="0"/>
              </a:rPr>
              <a:t>Romans 6:3–8  Or do you not know that as many of us as were baptized into Christ Jesus were baptized into His death? </a:t>
            </a:r>
            <a:r>
              <a:rPr lang="en-US" kern="100" baseline="30000" dirty="0">
                <a:ea typeface="Times New Roman" panose="02020603050405020304" pitchFamily="18" charset="0"/>
                <a:cs typeface="Times New Roman" panose="02020603050405020304" pitchFamily="18" charset="0"/>
              </a:rPr>
              <a:t>4</a:t>
            </a:r>
            <a:r>
              <a:rPr lang="en-US" kern="100" dirty="0">
                <a:ea typeface="Times New Roman" panose="02020603050405020304" pitchFamily="18" charset="0"/>
                <a:cs typeface="Times New Roman" panose="02020603050405020304" pitchFamily="18" charset="0"/>
              </a:rPr>
              <a:t> Therefore we were buried with Him through baptism into death, that just as Christ was raised from the dead by the glory of the Father, even so we also should walk in newness of life. </a:t>
            </a:r>
            <a:r>
              <a:rPr lang="en-US" kern="100" baseline="30000" dirty="0">
                <a:ea typeface="Times New Roman" panose="02020603050405020304" pitchFamily="18" charset="0"/>
                <a:cs typeface="Times New Roman" panose="02020603050405020304" pitchFamily="18" charset="0"/>
              </a:rPr>
              <a:t>5</a:t>
            </a:r>
            <a:r>
              <a:rPr lang="en-US" kern="100" dirty="0">
                <a:ea typeface="Times New Roman" panose="02020603050405020304" pitchFamily="18" charset="0"/>
                <a:cs typeface="Times New Roman" panose="02020603050405020304" pitchFamily="18" charset="0"/>
              </a:rPr>
              <a:t> For if we have been united together in the likeness of His death, certainly we also shall be in the likeness of His resurrection, </a:t>
            </a:r>
            <a:r>
              <a:rPr lang="en-US" kern="100" baseline="30000" dirty="0">
                <a:ea typeface="Times New Roman" panose="02020603050405020304" pitchFamily="18" charset="0"/>
                <a:cs typeface="Times New Roman" panose="02020603050405020304" pitchFamily="18" charset="0"/>
              </a:rPr>
              <a:t>6</a:t>
            </a:r>
            <a:r>
              <a:rPr lang="en-US" kern="100" dirty="0">
                <a:ea typeface="Times New Roman" panose="02020603050405020304" pitchFamily="18" charset="0"/>
                <a:cs typeface="Times New Roman" panose="02020603050405020304" pitchFamily="18" charset="0"/>
              </a:rPr>
              <a:t> knowing this, that our old man was crucified with Him, that the body of sin might be done away with, that we should no longer be slaves of sin. </a:t>
            </a:r>
            <a:r>
              <a:rPr lang="en-US" kern="100" baseline="30000" dirty="0">
                <a:ea typeface="Times New Roman" panose="02020603050405020304" pitchFamily="18" charset="0"/>
                <a:cs typeface="Times New Roman" panose="02020603050405020304" pitchFamily="18" charset="0"/>
              </a:rPr>
              <a:t>7</a:t>
            </a:r>
            <a:r>
              <a:rPr lang="en-US" kern="100" dirty="0">
                <a:ea typeface="Times New Roman" panose="02020603050405020304" pitchFamily="18" charset="0"/>
                <a:cs typeface="Times New Roman" panose="02020603050405020304" pitchFamily="18" charset="0"/>
              </a:rPr>
              <a:t> For he who has died has been freed from sin. </a:t>
            </a:r>
            <a:r>
              <a:rPr lang="en-US" kern="100" baseline="30000" dirty="0">
                <a:ea typeface="Times New Roman" panose="02020603050405020304" pitchFamily="18" charset="0"/>
                <a:cs typeface="Times New Roman" panose="02020603050405020304" pitchFamily="18" charset="0"/>
              </a:rPr>
              <a:t>8</a:t>
            </a:r>
            <a:r>
              <a:rPr lang="en-US" kern="100" dirty="0">
                <a:ea typeface="Times New Roman" panose="02020603050405020304" pitchFamily="18" charset="0"/>
                <a:cs typeface="Times New Roman" panose="02020603050405020304" pitchFamily="18" charset="0"/>
              </a:rPr>
              <a:t> Now if we died with Christ, we believe that we shall also live with Him,</a:t>
            </a:r>
          </a:p>
        </p:txBody>
      </p:sp>
    </p:spTree>
    <p:extLst>
      <p:ext uri="{BB962C8B-B14F-4D97-AF65-F5344CB8AC3E}">
        <p14:creationId xmlns:p14="http://schemas.microsoft.com/office/powerpoint/2010/main" val="78108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F778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A4522-33F5-4AF2-668C-AB3EC032E4B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25512" y="6273225"/>
            <a:ext cx="9118488" cy="584775"/>
          </a:xfrm>
          <a:prstGeom prst="rect">
            <a:avLst/>
          </a:prstGeom>
          <a:solidFill>
            <a:schemeClr val="tx1">
              <a:alpha val="34000"/>
            </a:schemeClr>
          </a:solid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HAVE A LIFE IN THE BOAT WITH JESUS</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0" cy="6858000"/>
          </a:xfrm>
        </p:spPr>
        <p:txBody>
          <a:bodyPr>
            <a:noAutofit/>
          </a:bodyPr>
          <a:lstStyle/>
          <a:p>
            <a:pPr lvl="0">
              <a:lnSpc>
                <a:spcPct val="80000"/>
              </a:lnSpc>
            </a:pPr>
            <a:r>
              <a:rPr lang="en-US" sz="3000" kern="100" dirty="0">
                <a:solidFill>
                  <a:prstClr val="black"/>
                </a:solidFill>
                <a:ea typeface="Times New Roman" panose="02020603050405020304" pitchFamily="18" charset="0"/>
                <a:cs typeface="Times New Roman" panose="02020603050405020304" pitchFamily="18" charset="0"/>
              </a:rPr>
              <a:t>Mark 4:35–41  On the same day, when evening had come, He said to them, “Let us cross over to the other side.” </a:t>
            </a:r>
            <a:r>
              <a:rPr lang="en-US" sz="3000" kern="100" baseline="30000" dirty="0">
                <a:solidFill>
                  <a:prstClr val="black"/>
                </a:solidFill>
                <a:ea typeface="Times New Roman" panose="02020603050405020304" pitchFamily="18" charset="0"/>
                <a:cs typeface="Times New Roman" panose="02020603050405020304" pitchFamily="18" charset="0"/>
              </a:rPr>
              <a:t>36</a:t>
            </a:r>
            <a:r>
              <a:rPr lang="en-US" sz="3000" kern="100" dirty="0">
                <a:solidFill>
                  <a:prstClr val="black"/>
                </a:solidFill>
                <a:ea typeface="Times New Roman" panose="02020603050405020304" pitchFamily="18" charset="0"/>
                <a:cs typeface="Times New Roman" panose="02020603050405020304" pitchFamily="18" charset="0"/>
              </a:rPr>
              <a:t> Now when they had left the multitude, they took Him along in the boat as He was. And other little boats were also with Him. </a:t>
            </a:r>
            <a:r>
              <a:rPr lang="en-US" sz="3000" kern="100" baseline="30000" dirty="0">
                <a:solidFill>
                  <a:prstClr val="black"/>
                </a:solidFill>
                <a:ea typeface="Times New Roman" panose="02020603050405020304" pitchFamily="18" charset="0"/>
                <a:cs typeface="Times New Roman" panose="02020603050405020304" pitchFamily="18" charset="0"/>
              </a:rPr>
              <a:t>37</a:t>
            </a:r>
            <a:r>
              <a:rPr lang="en-US" sz="3000" kern="100" dirty="0">
                <a:solidFill>
                  <a:prstClr val="black"/>
                </a:solidFill>
                <a:ea typeface="Times New Roman" panose="02020603050405020304" pitchFamily="18" charset="0"/>
                <a:cs typeface="Times New Roman" panose="02020603050405020304" pitchFamily="18" charset="0"/>
              </a:rPr>
              <a:t> And a great windstorm arose, and the waves beat into the boat, so that it was already filling. </a:t>
            </a:r>
            <a:r>
              <a:rPr lang="en-US" sz="3000" kern="100" baseline="30000" dirty="0">
                <a:solidFill>
                  <a:prstClr val="black"/>
                </a:solidFill>
                <a:ea typeface="Times New Roman" panose="02020603050405020304" pitchFamily="18" charset="0"/>
                <a:cs typeface="Times New Roman" panose="02020603050405020304" pitchFamily="18" charset="0"/>
              </a:rPr>
              <a:t>38</a:t>
            </a:r>
            <a:r>
              <a:rPr lang="en-US" sz="3000" kern="100" dirty="0">
                <a:solidFill>
                  <a:prstClr val="black"/>
                </a:solidFill>
                <a:ea typeface="Times New Roman" panose="02020603050405020304" pitchFamily="18" charset="0"/>
                <a:cs typeface="Times New Roman" panose="02020603050405020304" pitchFamily="18" charset="0"/>
              </a:rPr>
              <a:t> But He was in the stern, asleep on a pillow. And they awoke Him and said to Him, “Teacher, do You not care that we are perishing?” </a:t>
            </a:r>
            <a:r>
              <a:rPr lang="en-US" sz="3000" kern="100" baseline="30000" dirty="0">
                <a:solidFill>
                  <a:prstClr val="black"/>
                </a:solidFill>
                <a:ea typeface="Times New Roman" panose="02020603050405020304" pitchFamily="18" charset="0"/>
                <a:cs typeface="Times New Roman" panose="02020603050405020304" pitchFamily="18" charset="0"/>
              </a:rPr>
              <a:t>39</a:t>
            </a:r>
            <a:r>
              <a:rPr lang="en-US" sz="3000" kern="100" dirty="0">
                <a:solidFill>
                  <a:prstClr val="black"/>
                </a:solidFill>
                <a:ea typeface="Times New Roman" panose="02020603050405020304" pitchFamily="18" charset="0"/>
                <a:cs typeface="Times New Roman" panose="02020603050405020304" pitchFamily="18" charset="0"/>
              </a:rPr>
              <a:t> Then He arose and rebuked the wind, and said to the sea, “Peace, be still!” And the wind ceased and there was a great calm. </a:t>
            </a:r>
            <a:r>
              <a:rPr lang="en-US" sz="3000" kern="100" baseline="30000" dirty="0">
                <a:solidFill>
                  <a:prstClr val="black"/>
                </a:solidFill>
                <a:ea typeface="Times New Roman" panose="02020603050405020304" pitchFamily="18" charset="0"/>
                <a:cs typeface="Times New Roman" panose="02020603050405020304" pitchFamily="18" charset="0"/>
              </a:rPr>
              <a:t>40</a:t>
            </a:r>
            <a:r>
              <a:rPr lang="en-US" sz="3000" kern="100" dirty="0">
                <a:solidFill>
                  <a:prstClr val="black"/>
                </a:solidFill>
                <a:ea typeface="Times New Roman" panose="02020603050405020304" pitchFamily="18" charset="0"/>
                <a:cs typeface="Times New Roman" panose="02020603050405020304" pitchFamily="18" charset="0"/>
              </a:rPr>
              <a:t> But He said to them, “Why are you so fearful? How is it that you have no faith?” </a:t>
            </a:r>
            <a:r>
              <a:rPr lang="en-US" sz="3000" kern="100" baseline="30000" dirty="0">
                <a:solidFill>
                  <a:prstClr val="black"/>
                </a:solidFill>
                <a:ea typeface="Times New Roman" panose="02020603050405020304" pitchFamily="18" charset="0"/>
                <a:cs typeface="Times New Roman" panose="02020603050405020304" pitchFamily="18" charset="0"/>
              </a:rPr>
              <a:t>41</a:t>
            </a:r>
            <a:r>
              <a:rPr lang="en-US" sz="3000" kern="100" dirty="0">
                <a:solidFill>
                  <a:prstClr val="black"/>
                </a:solidFill>
                <a:ea typeface="Times New Roman" panose="02020603050405020304" pitchFamily="18" charset="0"/>
                <a:cs typeface="Times New Roman" panose="02020603050405020304" pitchFamily="18" charset="0"/>
              </a:rPr>
              <a:t> And they feared exceedingly, and said to one another, “Who can this be, that even the wind and the sea obey Him!”</a:t>
            </a:r>
          </a:p>
        </p:txBody>
      </p:sp>
    </p:spTree>
    <p:extLst>
      <p:ext uri="{BB962C8B-B14F-4D97-AF65-F5344CB8AC3E}">
        <p14:creationId xmlns:p14="http://schemas.microsoft.com/office/powerpoint/2010/main" val="26171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DA3006-40AC-9A31-8354-C7872C1D0B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A23828B-5C03-5010-A5BA-714C13525C65}"/>
              </a:ext>
            </a:extLst>
          </p:cNvPr>
          <p:cNvSpPr>
            <a:spLocks noGrp="1"/>
          </p:cNvSpPr>
          <p:nvPr>
            <p:ph type="title"/>
          </p:nvPr>
        </p:nvSpPr>
        <p:spPr>
          <a:xfrm>
            <a:off x="0" y="5532437"/>
            <a:ext cx="9144000" cy="1325563"/>
          </a:xfrm>
        </p:spPr>
        <p:txBody>
          <a:bodyPr>
            <a:normAutofit/>
          </a:bodyPr>
          <a:lstStyle/>
          <a:p>
            <a:pPr marL="0" marR="0" algn="ctr">
              <a:buNone/>
            </a:pPr>
            <a:r>
              <a:rPr lang="en-US" sz="54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5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60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7F0E-4DFD-6830-D401-3D28D723D791}"/>
              </a:ext>
            </a:extLst>
          </p:cNvPr>
          <p:cNvSpPr>
            <a:spLocks noGrp="1"/>
          </p:cNvSpPr>
          <p:nvPr>
            <p:ph type="title"/>
          </p:nvPr>
        </p:nvSpPr>
        <p:spPr>
          <a:xfrm>
            <a:off x="0" y="1"/>
            <a:ext cx="9144000" cy="762000"/>
          </a:xfrm>
        </p:spPr>
        <p:txBody>
          <a:bodyPr>
            <a:normAutofit/>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CF43FB-87EF-948D-A429-465D03E64A53}"/>
              </a:ext>
            </a:extLst>
          </p:cNvPr>
          <p:cNvSpPr>
            <a:spLocks noGrp="1"/>
          </p:cNvSpPr>
          <p:nvPr>
            <p:ph idx="1"/>
          </p:nvPr>
        </p:nvSpPr>
        <p:spPr>
          <a:xfrm>
            <a:off x="157655" y="762001"/>
            <a:ext cx="8986345" cy="6138039"/>
          </a:xfrm>
        </p:spPr>
        <p:txBody>
          <a:bodyPr>
            <a:normAutofit fontScale="85000" lnSpcReduction="1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The earliest believers in the first and second centuries marked their meeting places with rough drawings of a boat and sail, a sign that the church gathered in that place. Among the earliest Christian artworks are representations of the church as a boat.</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In a letter attributed to Clement, the apostle Peter delivers a sermon on the church and describes it in these terms: For the whole business of the Church is like unto a great ship, bearing through a violent storm, men who are of many places, and who desire to inhabit the city of the good kingdom. Let, therefore, God be your shipmaster; and let the pilot be likened to Christ . . . . Let those sailing expect every tribulation, as traveling over a great and troubled sea, the world.</a:t>
            </a:r>
          </a:p>
        </p:txBody>
      </p:sp>
    </p:spTree>
    <p:extLst>
      <p:ext uri="{BB962C8B-B14F-4D97-AF65-F5344CB8AC3E}">
        <p14:creationId xmlns:p14="http://schemas.microsoft.com/office/powerpoint/2010/main" val="299473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8EA1-B55A-5EB2-A27E-125B957A9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8AA5C-0FAE-1890-7406-E4F4611F8C0A}"/>
              </a:ext>
            </a:extLst>
          </p:cNvPr>
          <p:cNvSpPr>
            <a:spLocks noGrp="1"/>
          </p:cNvSpPr>
          <p:nvPr>
            <p:ph type="title"/>
          </p:nvPr>
        </p:nvSpPr>
        <p:spPr>
          <a:xfrm>
            <a:off x="0" y="1"/>
            <a:ext cx="9144000" cy="762000"/>
          </a:xfrm>
        </p:spPr>
        <p:txBody>
          <a:bodyPr>
            <a:normAutofit/>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THE CHURCH AS A BOAT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D50D05-2184-2152-7125-5E98FCADA17F}"/>
              </a:ext>
            </a:extLst>
          </p:cNvPr>
          <p:cNvSpPr>
            <a:spLocks noGrp="1"/>
          </p:cNvSpPr>
          <p:nvPr>
            <p:ph idx="1"/>
          </p:nvPr>
        </p:nvSpPr>
        <p:spPr>
          <a:xfrm>
            <a:off x="157655" y="762001"/>
            <a:ext cx="8986345" cy="6138039"/>
          </a:xfrm>
        </p:spPr>
        <p:txBody>
          <a:bodyPr>
            <a:normAutofit/>
          </a:bodyPr>
          <a:lstStyle/>
          <a:p>
            <a:pPr marL="457200" marR="0" lvl="0" indent="-457200">
              <a:lnSpc>
                <a:spcPct val="95000"/>
              </a:lnSpc>
              <a:buFont typeface="+mj-lt"/>
              <a:buAutoNum type="alphaUcPeriod" startAt="3"/>
            </a:pPr>
            <a:r>
              <a:rPr lang="en-US" kern="100" dirty="0">
                <a:ea typeface="Times New Roman" panose="02020603050405020304" pitchFamily="18" charset="0"/>
                <a:cs typeface="Times New Roman" panose="02020603050405020304" pitchFamily="18" charset="0"/>
              </a:rPr>
              <a:t>The central part of Medieval churches where the congregation sat to worship, came to be called the “nave”. The word comes from the Latin “</a:t>
            </a:r>
            <a:r>
              <a:rPr lang="en-US" kern="100" dirty="0" err="1">
                <a:ea typeface="Times New Roman" panose="02020603050405020304" pitchFamily="18" charset="0"/>
                <a:cs typeface="Times New Roman" panose="02020603050405020304" pitchFamily="18" charset="0"/>
              </a:rPr>
              <a:t>navis</a:t>
            </a:r>
            <a:r>
              <a:rPr lang="en-US" kern="100" dirty="0">
                <a:ea typeface="Times New Roman" panose="02020603050405020304" pitchFamily="18" charset="0"/>
                <a:cs typeface="Times New Roman" panose="02020603050405020304" pitchFamily="18" charset="0"/>
              </a:rPr>
              <a:t>,” meaning "ship," showing the popularity and power of the boat symbol a thousand years after Christ.</a:t>
            </a:r>
          </a:p>
          <a:p>
            <a:pPr marL="457200" marR="0" lvl="0" indent="-457200">
              <a:lnSpc>
                <a:spcPct val="95000"/>
              </a:lnSpc>
              <a:buFont typeface="+mj-lt"/>
              <a:buAutoNum type="alphaUcPeriod" startAt="3"/>
            </a:pPr>
            <a:r>
              <a:rPr lang="en-US" kern="100" dirty="0">
                <a:ea typeface="Times New Roman" panose="02020603050405020304" pitchFamily="18" charset="0"/>
                <a:cs typeface="Times New Roman" panose="02020603050405020304" pitchFamily="18" charset="0"/>
              </a:rPr>
              <a:t>A boat is a wonderful picture of the church sailing through dangerous times.</a:t>
            </a:r>
          </a:p>
          <a:p>
            <a:pPr marL="457200" marR="0" lvl="0" indent="-457200">
              <a:lnSpc>
                <a:spcPct val="95000"/>
              </a:lnSpc>
              <a:buFont typeface="+mj-lt"/>
              <a:buAutoNum type="alphaUcPeriod" startAt="3"/>
            </a:pPr>
            <a:r>
              <a:rPr lang="en-US" kern="100" dirty="0">
                <a:ea typeface="Times New Roman" panose="02020603050405020304" pitchFamily="18" charset="0"/>
                <a:cs typeface="Times New Roman" panose="02020603050405020304" pitchFamily="18" charset="0"/>
              </a:rPr>
              <a:t>The boat is important to Mark's story from 4:1 -  8:21.</a:t>
            </a:r>
          </a:p>
          <a:p>
            <a:pPr marL="457200" marR="0" lvl="0" indent="-457200">
              <a:lnSpc>
                <a:spcPct val="95000"/>
              </a:lnSpc>
              <a:buFont typeface="+mj-lt"/>
              <a:buAutoNum type="alphaUcPeriod" startAt="3"/>
            </a:pPr>
            <a:r>
              <a:rPr lang="en-US" kern="100" dirty="0">
                <a:ea typeface="Times New Roman" panose="02020603050405020304" pitchFamily="18" charset="0"/>
                <a:cs typeface="Times New Roman" panose="02020603050405020304" pitchFamily="18" charset="0"/>
              </a:rPr>
              <a:t>We will be looking at the boat in Mark 4:35-41 and compare it to the church.</a:t>
            </a:r>
            <a:endParaRPr lang="en-US" dirty="0"/>
          </a:p>
        </p:txBody>
      </p:sp>
    </p:spTree>
    <p:extLst>
      <p:ext uri="{BB962C8B-B14F-4D97-AF65-F5344CB8AC3E}">
        <p14:creationId xmlns:p14="http://schemas.microsoft.com/office/powerpoint/2010/main" val="37869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39130</TotalTime>
  <Words>2215</Words>
  <Application>Microsoft Office PowerPoint</Application>
  <PresentationFormat>On-screen Show (4:3)</PresentationFormat>
  <Paragraphs>82</Paragraphs>
  <Slides>27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Arial Black</vt:lpstr>
      <vt:lpstr>Bazooka</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Mark 4:35–41  On the same day, when evening had come, He said to them, “Let us cross over to the other side.” 36 Now when they had left the multitude, they took Him along in the boat as He was. And other little boats were also with Him. 37 And a great windstorm arose, and the waves beat into the boat, so that it was already filling. 38 But He was in the stern, asleep on a pillow. And they awoke Him and said to Him, “Teacher, do You not care that we are perishing?” 39 Then He arose and rebuked the wind, and said to the sea, “Peace, be still!” And the wind ceased and there was a great calm. 40 But He said to them, “Why are you so fearful? How is it that you have no faith?” 41 And they feared exceedingly, and said to one another, “Who can this be, that even the wind and the sea obey Him!”</vt:lpstr>
      <vt:lpstr>LET US PRAY</vt:lpstr>
      <vt:lpstr>THE CHURCH AS A BOAT</vt:lpstr>
      <vt:lpstr>THE CHURCH AS A BOAT</vt:lpstr>
      <vt:lpstr>THE CHURCH AS A BOAT</vt:lpstr>
      <vt:lpstr>THE CHURCH AND THE BOAT GET US TO THE OTHER SIDE</vt:lpstr>
      <vt:lpstr>THE CHURCH AND THE BOAT GET US TO THE OTHER SIDE</vt:lpstr>
      <vt:lpstr>II. BE SURE YOU ARE IN THE SAME BOAT AND CHURCH AS JESUS</vt:lpstr>
      <vt:lpstr>III. THOSE IN THE CHURCH FACE STORMS JUST AS BOATS DO</vt:lpstr>
      <vt:lpstr>IV. JESUS IS WITH US EVEN WHEN WE DON’T REALIZE IT</vt:lpstr>
      <vt:lpstr>V. WE NEED TO REALIZE HOW POWERFUL OUR LORD IS</vt:lpstr>
      <vt:lpstr>VI. SINCE WE SERVE SUCH A POWERFUL LORD, WE SHOULD NOT FEAR</vt:lpstr>
      <vt:lpstr>VI. SINCE WE SERVE SUCH A POWERFUL LORD, WE SHOULD NOT FEAR</vt:lpstr>
      <vt:lpstr>VII. WE SHOULD HAVE GREAT FEAR FOR OUR LORD AND SAVIOR</vt:lpstr>
      <vt:lpstr>VII. WE SHOULD GREAT FEAR FOR OUR LORD AND SAVIOR</vt:lpstr>
      <vt:lpstr>THE CHURCH AS A BOAT</vt:lpstr>
      <vt:lpstr>THE CHURCH AS A BOAT</vt:lpstr>
      <vt:lpstr>THE CHURCH AS A BOAT</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2026-03-02T15:53:08Z</dcterms:modified>
</cp:coreProperties>
</file>