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6" r:id="rId1"/>
    <p:sldMasterId id="2147483668" r:id="rId2"/>
    <p:sldMasterId id="2147483672" r:id="rId3"/>
  </p:sldMasterIdLst>
  <p:notesMasterIdLst>
    <p:notesMasterId r:id="rId26"/>
  </p:notesMasterIdLst>
  <p:sldIdLst>
    <p:sldId id="425" r:id="rId4"/>
    <p:sldId id="361" r:id="rId5"/>
    <p:sldId id="331" r:id="rId6"/>
    <p:sldId id="378" r:id="rId7"/>
    <p:sldId id="492" r:id="rId8"/>
    <p:sldId id="389" r:id="rId9"/>
    <p:sldId id="503" r:id="rId10"/>
    <p:sldId id="508" r:id="rId11"/>
    <p:sldId id="507" r:id="rId12"/>
    <p:sldId id="506" r:id="rId13"/>
    <p:sldId id="509" r:id="rId14"/>
    <p:sldId id="505" r:id="rId15"/>
    <p:sldId id="511" r:id="rId16"/>
    <p:sldId id="510" r:id="rId17"/>
    <p:sldId id="504" r:id="rId18"/>
    <p:sldId id="257" r:id="rId19"/>
    <p:sldId id="256" r:id="rId20"/>
    <p:sldId id="447" r:id="rId21"/>
    <p:sldId id="291" r:id="rId22"/>
    <p:sldId id="284" r:id="rId23"/>
    <p:sldId id="448" r:id="rId24"/>
    <p:sldId id="50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C71647-2E78-4EA2-8E96-E1519945DC05}">
          <p14:sldIdLst>
            <p14:sldId id="425"/>
            <p14:sldId id="361"/>
            <p14:sldId id="331"/>
            <p14:sldId id="378"/>
            <p14:sldId id="492"/>
            <p14:sldId id="389"/>
            <p14:sldId id="503"/>
            <p14:sldId id="508"/>
            <p14:sldId id="507"/>
            <p14:sldId id="506"/>
            <p14:sldId id="509"/>
            <p14:sldId id="505"/>
            <p14:sldId id="511"/>
            <p14:sldId id="510"/>
            <p14:sldId id="504"/>
            <p14:sldId id="257"/>
            <p14:sldId id="256"/>
          </p14:sldIdLst>
        </p14:section>
        <p14:section name="Untitled Section" id="{050467D7-F11F-403E-A584-099E42E2F7E3}">
          <p14:sldIdLst>
            <p14:sldId id="447"/>
            <p14:sldId id="291"/>
            <p14:sldId id="284"/>
            <p14:sldId id="448"/>
            <p14:sldId id="5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FF"/>
    <a:srgbClr val="2D69FF"/>
    <a:srgbClr val="4F778F"/>
    <a:srgbClr val="4F848F"/>
    <a:srgbClr val="4F698F"/>
    <a:srgbClr val="0059BF"/>
    <a:srgbClr val="4159BF"/>
    <a:srgbClr val="275899"/>
    <a:srgbClr val="276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FA453-9664-40AC-9F3D-FBC25478F02E}" v="907" dt="2026-02-17T01:23:34.286"/>
    <p1510:client id="{C5859399-71EE-4B50-BD47-3A8D4FA685EB}" v="2" dt="2026-02-17T01:34:26.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7" d="100"/>
          <a:sy n="67" d="100"/>
        </p:scale>
        <p:origin x="1512" y="288"/>
      </p:cViewPr>
      <p:guideLst/>
    </p:cSldViewPr>
  </p:slideViewPr>
  <p:outlineViewPr>
    <p:cViewPr>
      <p:scale>
        <a:sx n="33" d="100"/>
        <a:sy n="33" d="100"/>
      </p:scale>
      <p:origin x="0" y="-498"/>
    </p:cViewPr>
  </p:outlineViewPr>
  <p:notesTextViewPr>
    <p:cViewPr>
      <p:scale>
        <a:sx n="1" d="1"/>
        <a:sy n="1" d="1"/>
      </p:scale>
      <p:origin x="0" y="0"/>
    </p:cViewPr>
  </p:notesTextViewPr>
  <p:sorterViewPr>
    <p:cViewPr varScale="1">
      <p:scale>
        <a:sx n="100" d="100"/>
        <a:sy n="100" d="100"/>
      </p:scale>
      <p:origin x="0" y="-15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7DF79-1B8E-4510-A038-C21A4B598AFD}" type="datetimeFigureOut">
              <a:rPr lang="en-US" smtClean="0"/>
              <a:t>3/9/2026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B8DFF-69BA-4FFA-A327-4F676D3F4D2B}" type="slidenum">
              <a:rPr lang="en-US" smtClean="0"/>
              <a:t>‹#›</a:t>
            </a:fld>
            <a:endParaRPr lang="en-US"/>
          </a:p>
        </p:txBody>
      </p:sp>
    </p:spTree>
    <p:extLst>
      <p:ext uri="{BB962C8B-B14F-4D97-AF65-F5344CB8AC3E}">
        <p14:creationId xmlns:p14="http://schemas.microsoft.com/office/powerpoint/2010/main" val="4235088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0A30491-E474-44C0-AFC9-A27A5448F5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F8F5A7F-B821-40D9-97F6-9B75BE34E0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B1EA055-5EFC-4F75-8213-ECDA94C8776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65256F-3AF7-42B0-A79F-99AC9B3437E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694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94AB492-678F-402D-A122-F7231DB52F6D}"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115064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FCDCF09-D61A-4C57-A9AB-A509C1ED24F3}" type="slidenum">
              <a:rPr lang="en-US"/>
              <a:pPr fontAlgn="base">
                <a:spcBef>
                  <a:spcPct val="0"/>
                </a:spcBef>
                <a:spcAft>
                  <a:spcPct val="0"/>
                </a:spcAft>
              </a:pPr>
              <a:t>17</a:t>
            </a:fld>
            <a:endParaRPr lang="en-US"/>
          </a:p>
        </p:txBody>
      </p:sp>
    </p:spTree>
    <p:extLst>
      <p:ext uri="{BB962C8B-B14F-4D97-AF65-F5344CB8AC3E}">
        <p14:creationId xmlns:p14="http://schemas.microsoft.com/office/powerpoint/2010/main" val="24764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8829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68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408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8899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44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3/9/2026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2070391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3/9/2026</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237871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3/9/2026</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3311793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3/9/2026</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373237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3/9/2026</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2529702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3/9/2026</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77613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57655" y="1367603"/>
            <a:ext cx="8986345" cy="5532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6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31354" y="1145754"/>
            <a:ext cx="8912646" cy="57122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3/9/2026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2296654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3/9/2026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dirty="0"/>
          </a:p>
        </p:txBody>
      </p:sp>
    </p:spTree>
    <p:extLst>
      <p:ext uri="{BB962C8B-B14F-4D97-AF65-F5344CB8AC3E}">
        <p14:creationId xmlns:p14="http://schemas.microsoft.com/office/powerpoint/2010/main" val="274707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989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0273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85118D96-50EB-4CDF-94A4-F5283BC98F77}" type="datetimeFigureOut">
              <a:rPr lang="en-US" smtClean="0"/>
              <a:t>3/9/2026</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D84C1A-E1E2-4E74-93E2-8D35E4CE7AFF}" type="slidenum">
              <a:rPr lang="en-US" smtClean="0"/>
              <a:t>‹#›</a:t>
            </a:fld>
            <a:endParaRPr lang="en-US"/>
          </a:p>
        </p:txBody>
      </p:sp>
    </p:spTree>
    <p:extLst>
      <p:ext uri="{BB962C8B-B14F-4D97-AF65-F5344CB8AC3E}">
        <p14:creationId xmlns:p14="http://schemas.microsoft.com/office/powerpoint/2010/main" val="132678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3/9/2026</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5020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3/9/2026</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60767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3/9/2026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05132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3/9/2026</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3551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7655" y="1325562"/>
            <a:ext cx="8986345" cy="55324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75373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2" r:id="rId4"/>
    <p:sldLayoutId id="2147483663" r:id="rId5"/>
    <p:sldLayoutId id="2147483664" r:id="rId6"/>
    <p:sldLayoutId id="2147483665" r:id="rId7"/>
    <p:sldLayoutId id="2147483666" r:id="rId8"/>
    <p:sldLayoutId id="2147483667" r:id="rId9"/>
  </p:sldLayoutIdLst>
  <p:txStyles>
    <p:titleStyle>
      <a:lvl1pPr algn="ctr"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7A87D-6A80-4A43-B337-C59233659EAF}" type="datetimeFigureOut">
              <a:rPr lang="en-US" smtClean="0"/>
              <a:t>3/9/2026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24ED8-BA85-424A-B34E-254D9CCD0148}" type="slidenum">
              <a:rPr lang="en-US" smtClean="0"/>
              <a:t>‹#›</a:t>
            </a:fld>
            <a:endParaRPr lang="en-US"/>
          </a:p>
        </p:txBody>
      </p:sp>
    </p:spTree>
    <p:extLst>
      <p:ext uri="{BB962C8B-B14F-4D97-AF65-F5344CB8AC3E}">
        <p14:creationId xmlns:p14="http://schemas.microsoft.com/office/powerpoint/2010/main" val="1405953961"/>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28766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ctr"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E83C1B-51F2-4C54-BFE8-59DACB5F4871}"/>
              </a:ext>
            </a:extLst>
          </p:cNvPr>
          <p:cNvSpPr/>
          <p:nvPr/>
        </p:nvSpPr>
        <p:spPr>
          <a:xfrm>
            <a:off x="0" y="0"/>
            <a:ext cx="9144000" cy="1200329"/>
          </a:xfrm>
          <a:prstGeom prst="rect">
            <a:avLst/>
          </a:prstGeom>
          <a:solidFill>
            <a:schemeClr val="bg1">
              <a:alpha val="72000"/>
            </a:schemeClr>
          </a:solidFill>
        </p:spPr>
        <p:txBody>
          <a:bodyPr wrap="square" lIns="91440" tIns="45720" rIns="91440" bIns="4572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1" i="0" u="none" strike="noStrike" kern="1100" normalizeH="0" baseline="0" noProof="0" dirty="0">
                <a:uLnTx/>
                <a:uFillTx/>
                <a:latin typeface="Bazooka" pitchFamily="2" charset="0"/>
                <a:ea typeface="+mn-ea"/>
                <a:cs typeface="+mn-cs"/>
              </a:rPr>
              <a:t>WELCOME TO THE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1" i="0" u="none" strike="noStrike" kern="1100" normalizeH="0" baseline="0" noProof="0" dirty="0">
                <a:uLnTx/>
                <a:uFillTx/>
                <a:latin typeface="Bazooka" pitchFamily="2" charset="0"/>
                <a:ea typeface="+mn-ea"/>
                <a:cs typeface="+mn-cs"/>
              </a:rPr>
              <a:t>JACKSON STREET CHURCH OF CHRIST</a:t>
            </a:r>
            <a:endParaRPr kumimoji="0" lang="en-US" sz="4000" b="1" i="0" u="none" strike="noStrike" kern="1200" normalizeH="0" baseline="0" noProof="0" dirty="0">
              <a:uLnTx/>
              <a:uFillTx/>
              <a:latin typeface="Calibri" panose="020F0502020204030204"/>
              <a:ea typeface="+mn-ea"/>
              <a:cs typeface="+mn-cs"/>
            </a:endParaRPr>
          </a:p>
        </p:txBody>
      </p:sp>
      <p:sp>
        <p:nvSpPr>
          <p:cNvPr id="2054" name="TextBox 5">
            <a:extLst>
              <a:ext uri="{FF2B5EF4-FFF2-40B4-BE49-F238E27FC236}">
                <a16:creationId xmlns:a16="http://schemas.microsoft.com/office/drawing/2014/main" id="{F1144962-7E55-4138-B559-0999E85A85AC}"/>
              </a:ext>
            </a:extLst>
          </p:cNvPr>
          <p:cNvSpPr txBox="1">
            <a:spLocks noChangeArrowheads="1"/>
          </p:cNvSpPr>
          <p:nvPr/>
        </p:nvSpPr>
        <p:spPr bwMode="auto">
          <a:xfrm>
            <a:off x="-16756" y="6230853"/>
            <a:ext cx="9144000" cy="590931"/>
          </a:xfrm>
          <a:prstGeom prst="rect">
            <a:avLst/>
          </a:prstGeom>
          <a:solidFill>
            <a:schemeClr val="bg1">
              <a:alpha val="70000"/>
            </a:schemeClr>
          </a:solidFill>
          <a:ln w="9525">
            <a:noFill/>
            <a:miter lim="800000"/>
            <a:headEnd/>
            <a:tailEnd/>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1" i="0" u="none" strike="noStrike" kern="1100" normalizeH="0" baseline="0" noProof="0" dirty="0">
                <a:uLnTx/>
                <a:uFillTx/>
                <a:latin typeface="Bazooka" pitchFamily="2" charset="0"/>
                <a:ea typeface="+mn-ea"/>
                <a:cs typeface="+mn-cs"/>
              </a:rPr>
              <a:t>PLEASE TURN OFF CELLPHONES</a:t>
            </a:r>
          </a:p>
        </p:txBody>
      </p:sp>
      <p:pic>
        <p:nvPicPr>
          <p:cNvPr id="3" name="Picture 2">
            <a:extLst>
              <a:ext uri="{FF2B5EF4-FFF2-40B4-BE49-F238E27FC236}">
                <a16:creationId xmlns:a16="http://schemas.microsoft.com/office/drawing/2014/main" id="{C94220AB-6F87-30F7-7846-4C9E655AFEF8}"/>
              </a:ext>
            </a:extLst>
          </p:cNvPr>
          <p:cNvPicPr>
            <a:picLocks noChangeAspect="1"/>
          </p:cNvPicPr>
          <p:nvPr/>
        </p:nvPicPr>
        <p:blipFill rotWithShape="1">
          <a:blip r:embed="rId3"/>
          <a:srcRect t="8148" b="6298"/>
          <a:stretch>
            <a:fillRect/>
          </a:stretch>
        </p:blipFill>
        <p:spPr>
          <a:xfrm>
            <a:off x="1397232" y="1232586"/>
            <a:ext cx="6349535" cy="4998267"/>
          </a:xfrm>
          <a:prstGeom prst="rect">
            <a:avLst/>
          </a:prstGeom>
        </p:spPr>
      </p:pic>
    </p:spTree>
    <p:extLst>
      <p:ext uri="{BB962C8B-B14F-4D97-AF65-F5344CB8AC3E}">
        <p14:creationId xmlns:p14="http://schemas.microsoft.com/office/powerpoint/2010/main" val="8720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462B-C763-4FA0-B79A-7A68E2B1BE35}"/>
              </a:ext>
            </a:extLst>
          </p:cNvPr>
          <p:cNvSpPr>
            <a:spLocks noGrp="1"/>
          </p:cNvSpPr>
          <p:nvPr>
            <p:ph type="title"/>
          </p:nvPr>
        </p:nvSpPr>
        <p:spPr>
          <a:xfrm>
            <a:off x="0" y="1"/>
            <a:ext cx="9144000" cy="1016000"/>
          </a:xfrm>
        </p:spPr>
        <p:txBody>
          <a:bodyPr>
            <a:normAutofit/>
          </a:bodyPr>
          <a:lstStyle/>
          <a:p>
            <a:pPr marL="0" marR="0" lvl="0" indent="0">
              <a:lnSpc>
                <a:spcPct val="95000"/>
              </a:lnSpc>
              <a:buFont typeface="+mj-lt"/>
              <a:buNone/>
            </a:pPr>
            <a:r>
              <a:rPr lang="en-US" sz="44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II. WE ARE GOD'S BUILDING</a:t>
            </a:r>
            <a:endParaRPr lang="en-US" sz="44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8047701-E536-E186-C17B-E7D25E0BC61B}"/>
              </a:ext>
            </a:extLst>
          </p:cNvPr>
          <p:cNvSpPr>
            <a:spLocks noGrp="1"/>
          </p:cNvSpPr>
          <p:nvPr>
            <p:ph idx="1"/>
          </p:nvPr>
        </p:nvSpPr>
        <p:spPr>
          <a:xfrm>
            <a:off x="157655" y="812799"/>
            <a:ext cx="8986345" cy="6087241"/>
          </a:xfrm>
        </p:spPr>
        <p:txBody>
          <a:bodyPr>
            <a:normAutofit fontScale="77500" lnSpcReduction="20000"/>
          </a:bodyPr>
          <a:lstStyle/>
          <a:p>
            <a:pPr marL="406400" marR="0" lvl="0" indent="-406400">
              <a:lnSpc>
                <a:spcPct val="100000"/>
              </a:lnSpc>
              <a:buFont typeface="+mj-lt"/>
              <a:buAutoNum type="alphaUcPeriod"/>
            </a:pPr>
            <a:r>
              <a:rPr lang="en-US" kern="100" dirty="0">
                <a:ea typeface="Courier New" panose="02070309020205020404" pitchFamily="49" charset="0"/>
                <a:cs typeface="Arial" panose="020B0604020202020204" pitchFamily="34" charset="0"/>
              </a:rPr>
              <a:t>1 Corinthians 3:9-17 For we are God's fellow workers; you are God's field, you are God’s building. {10} According to the grace </a:t>
            </a:r>
            <a:r>
              <a:rPr lang="en-US" kern="100" dirty="0">
                <a:ea typeface="Times New Roman" panose="02020603050405020304" pitchFamily="18" charset="0"/>
                <a:cs typeface="Arial" panose="020B0604020202020204" pitchFamily="34" charset="0"/>
              </a:rPr>
              <a:t>of God which was given to me, as a wise master builder I have laid the </a:t>
            </a:r>
            <a:r>
              <a:rPr lang="en-US" kern="100" dirty="0">
                <a:ea typeface="Courier New" panose="02070309020205020404" pitchFamily="49" charset="0"/>
                <a:cs typeface="Arial" panose="020B0604020202020204" pitchFamily="34" charset="0"/>
              </a:rPr>
              <a:t>foundation, and another builds on it. But let each one take heed how he builds on it. {11} For no other foundation can anyone lay than that which is laid, which is Jesus Christ. {12} Now if anyone builds on this foundation with gold, silver, </a:t>
            </a:r>
            <a:r>
              <a:rPr lang="en-US" kern="100" dirty="0">
                <a:ea typeface="Times New Roman" panose="02020603050405020304" pitchFamily="18" charset="0"/>
                <a:cs typeface="Arial" panose="020B0604020202020204" pitchFamily="34" charset="0"/>
              </a:rPr>
              <a:t>precious stones, wood, hay, straw, {13} each one's work will become clear; </a:t>
            </a:r>
            <a:r>
              <a:rPr lang="en-US" kern="100" dirty="0">
                <a:ea typeface="Courier New" panose="02070309020205020404" pitchFamily="49" charset="0"/>
                <a:cs typeface="Arial" panose="020B0604020202020204" pitchFamily="34" charset="0"/>
              </a:rPr>
              <a:t>for the Day will declare it, because it will be revealed by fire; and the fire will </a:t>
            </a:r>
            <a:r>
              <a:rPr lang="en-US" kern="100" dirty="0">
                <a:ea typeface="Times New Roman" panose="02020603050405020304" pitchFamily="18" charset="0"/>
                <a:cs typeface="Arial" panose="020B0604020202020204" pitchFamily="34" charset="0"/>
              </a:rPr>
              <a:t>test each one's work, of what sort it, is. {14} If anyone's work which </a:t>
            </a:r>
            <a:r>
              <a:rPr lang="en-US" kern="100" dirty="0">
                <a:ea typeface="Courier New" panose="02070309020205020404" pitchFamily="49" charset="0"/>
                <a:cs typeface="Arial" panose="020B0604020202020204" pitchFamily="34" charset="0"/>
              </a:rPr>
              <a:t>he has built on it endures, he will receive a reward. </a:t>
            </a:r>
            <a:r>
              <a:rPr lang="en-US" kern="100" dirty="0">
                <a:ea typeface="Times New Roman" panose="02020603050405020304" pitchFamily="18" charset="0"/>
                <a:cs typeface="Arial" panose="020B0604020202020204" pitchFamily="34" charset="0"/>
              </a:rPr>
              <a:t>{15} If </a:t>
            </a:r>
            <a:r>
              <a:rPr lang="en-US" kern="100" dirty="0">
                <a:ea typeface="Courier New" panose="02070309020205020404" pitchFamily="49" charset="0"/>
                <a:cs typeface="Arial" panose="020B0604020202020204" pitchFamily="34" charset="0"/>
              </a:rPr>
              <a:t>anyone's work is burned, he will suffer loss; but he himself will be </a:t>
            </a:r>
            <a:r>
              <a:rPr lang="en-US" kern="100" dirty="0">
                <a:ea typeface="Times New Roman" panose="02020603050405020304" pitchFamily="18" charset="0"/>
                <a:cs typeface="Arial" panose="020B0604020202020204" pitchFamily="34" charset="0"/>
              </a:rPr>
              <a:t>saved, yet so as through fire. {16} Do you not know that you are the </a:t>
            </a:r>
            <a:r>
              <a:rPr lang="en-US" kern="100" dirty="0">
                <a:ea typeface="Courier New" panose="02070309020205020404" pitchFamily="49" charset="0"/>
                <a:cs typeface="Arial" panose="020B0604020202020204" pitchFamily="34" charset="0"/>
              </a:rPr>
              <a:t>temple of God and that the Spirit of God dwells in you? {17} If anyone defiles the temple of God, God will destroy him. For the temple of God is holy, which temple you are.</a:t>
            </a:r>
            <a:endParaRPr lang="en-US" kern="1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64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F3F79-D0D0-57D1-B53B-D5BCB193A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B444F-AD22-8F5C-54BD-47198052D690}"/>
              </a:ext>
            </a:extLst>
          </p:cNvPr>
          <p:cNvSpPr>
            <a:spLocks noGrp="1"/>
          </p:cNvSpPr>
          <p:nvPr>
            <p:ph type="title"/>
          </p:nvPr>
        </p:nvSpPr>
        <p:spPr>
          <a:xfrm>
            <a:off x="0" y="1"/>
            <a:ext cx="9144000" cy="1016000"/>
          </a:xfrm>
        </p:spPr>
        <p:txBody>
          <a:bodyPr>
            <a:normAutofit/>
          </a:bodyPr>
          <a:lstStyle/>
          <a:p>
            <a:pPr marL="0" marR="0" lvl="0" indent="0">
              <a:lnSpc>
                <a:spcPct val="95000"/>
              </a:lnSpc>
              <a:buFont typeface="+mj-lt"/>
              <a:buNone/>
            </a:pPr>
            <a:r>
              <a:rPr lang="en-US" sz="44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II. WE ARE GOD'S BUILDING</a:t>
            </a:r>
            <a:endParaRPr lang="en-US" sz="44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EB0820F-FDF9-88DE-C00D-7A8DE7270959}"/>
              </a:ext>
            </a:extLst>
          </p:cNvPr>
          <p:cNvSpPr>
            <a:spLocks noGrp="1"/>
          </p:cNvSpPr>
          <p:nvPr>
            <p:ph idx="1"/>
          </p:nvPr>
        </p:nvSpPr>
        <p:spPr>
          <a:xfrm>
            <a:off x="157655" y="1016001"/>
            <a:ext cx="8986345" cy="5884039"/>
          </a:xfrm>
        </p:spPr>
        <p:txBody>
          <a:bodyPr>
            <a:normAutofit fontScale="85000" lnSpcReduction="10000"/>
          </a:bodyPr>
          <a:lstStyle/>
          <a:p>
            <a:pPr marL="457200" marR="0" lvl="0" indent="-457200">
              <a:lnSpc>
                <a:spcPct val="95000"/>
              </a:lnSpc>
              <a:buFont typeface="+mj-lt"/>
              <a:buAutoNum type="alphaUcPeriod" startAt="2"/>
            </a:pPr>
            <a:r>
              <a:rPr lang="en-US" kern="100" dirty="0">
                <a:ea typeface="Courier New" panose="02070309020205020404" pitchFamily="49" charset="0"/>
                <a:cs typeface="Arial" panose="020B0604020202020204" pitchFamily="34" charset="0"/>
              </a:rPr>
              <a:t>Ephesians 2:19-22 Now, therefore, you are no longer strangers and foreigners, but fellow citizens with the saints and members of the household of God {20} having been built, on the foundation of the apostles and prophets, Jesus Christ Himself being </a:t>
            </a:r>
            <a:r>
              <a:rPr lang="en-US" kern="100" dirty="0">
                <a:ea typeface="Times New Roman" panose="02020603050405020304" pitchFamily="18" charset="0"/>
                <a:cs typeface="Arial" panose="020B0604020202020204" pitchFamily="34" charset="0"/>
              </a:rPr>
              <a:t>the chief corner stone, {21}  </a:t>
            </a:r>
            <a:r>
              <a:rPr lang="en-US" kern="100" dirty="0">
                <a:ea typeface="Courier New" panose="02070309020205020404" pitchFamily="49" charset="0"/>
                <a:cs typeface="Arial" panose="020B0604020202020204" pitchFamily="34" charset="0"/>
              </a:rPr>
              <a:t>in whom the whole building, </a:t>
            </a:r>
            <a:r>
              <a:rPr lang="en-US" kern="100" dirty="0">
                <a:ea typeface="Times New Roman" panose="02020603050405020304" pitchFamily="18" charset="0"/>
                <a:cs typeface="Arial" panose="020B0604020202020204" pitchFamily="34" charset="0"/>
              </a:rPr>
              <a:t>being joined together, grows into a holy temple in the Lord, {22 </a:t>
            </a:r>
            <a:r>
              <a:rPr lang="en-US" kern="100" dirty="0">
                <a:ea typeface="Courier New" panose="02070309020205020404" pitchFamily="49" charset="0"/>
                <a:cs typeface="Arial" panose="020B0604020202020204" pitchFamily="34" charset="0"/>
              </a:rPr>
              <a:t>in whom you also are being built together for a dwelling place of God in the Spirit.</a:t>
            </a:r>
            <a:endParaRPr lang="en-US" kern="100" dirty="0">
              <a:ea typeface="Times New Roman" panose="02020603050405020304" pitchFamily="18" charset="0"/>
              <a:cs typeface="Times New Roman" panose="02020603050405020304" pitchFamily="18" charset="0"/>
            </a:endParaRPr>
          </a:p>
          <a:p>
            <a:pPr marL="457200" marR="0" lvl="0" indent="-457200">
              <a:lnSpc>
                <a:spcPct val="95000"/>
              </a:lnSpc>
              <a:buFont typeface="+mj-lt"/>
              <a:buAutoNum type="alphaUcPeriod" startAt="2"/>
            </a:pPr>
            <a:r>
              <a:rPr lang="en-US" kern="100" dirty="0">
                <a:ea typeface="Times New Roman" panose="02020603050405020304" pitchFamily="18" charset="0"/>
                <a:cs typeface="Arial" panose="020B0604020202020204" pitchFamily="34" charset="0"/>
              </a:rPr>
              <a:t>1 Pet 2:4-5 Coming to Him as to a living stone, </a:t>
            </a:r>
            <a:r>
              <a:rPr lang="en-US" kern="100" dirty="0">
                <a:ea typeface="Courier New" panose="02070309020205020404" pitchFamily="49" charset="0"/>
                <a:cs typeface="Arial" panose="020B0604020202020204" pitchFamily="34" charset="0"/>
              </a:rPr>
              <a:t>rejected indeed by men, but chosen by God  and  precious, </a:t>
            </a:r>
            <a:r>
              <a:rPr lang="en-US" kern="100" dirty="0">
                <a:ea typeface="Times New Roman" panose="02020603050405020304" pitchFamily="18" charset="0"/>
                <a:cs typeface="Arial" panose="020B0604020202020204" pitchFamily="34" charset="0"/>
              </a:rPr>
              <a:t>{5} you </a:t>
            </a:r>
            <a:r>
              <a:rPr lang="en-US" kern="100" dirty="0">
                <a:ea typeface="Courier New" panose="02070309020205020404" pitchFamily="49" charset="0"/>
                <a:cs typeface="Arial" panose="020B0604020202020204" pitchFamily="34" charset="0"/>
              </a:rPr>
              <a:t>also, as living stones, are being built up a spiritual house, a holy </a:t>
            </a:r>
            <a:r>
              <a:rPr lang="en-US" kern="100" dirty="0">
                <a:ea typeface="Times New Roman" panose="02020603050405020304" pitchFamily="18" charset="0"/>
                <a:cs typeface="Arial" panose="020B0604020202020204" pitchFamily="34" charset="0"/>
              </a:rPr>
              <a:t>priesthood, to offer up spiritual sacrifices acceptable to God through Jesus Christ.</a:t>
            </a:r>
            <a:endParaRPr lang="en-US" dirty="0"/>
          </a:p>
        </p:txBody>
      </p:sp>
    </p:spTree>
    <p:extLst>
      <p:ext uri="{BB962C8B-B14F-4D97-AF65-F5344CB8AC3E}">
        <p14:creationId xmlns:p14="http://schemas.microsoft.com/office/powerpoint/2010/main" val="288428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079C-D2A9-FCE4-11AF-7E02172E49D4}"/>
              </a:ext>
            </a:extLst>
          </p:cNvPr>
          <p:cNvSpPr>
            <a:spLocks noGrp="1"/>
          </p:cNvSpPr>
          <p:nvPr>
            <p:ph type="title"/>
          </p:nvPr>
        </p:nvSpPr>
        <p:spPr>
          <a:xfrm>
            <a:off x="0" y="0"/>
            <a:ext cx="9144000" cy="1828800"/>
          </a:xfrm>
        </p:spPr>
        <p:txBody>
          <a:bodyPr>
            <a:normAutofit fontScale="90000"/>
          </a:bodyPr>
          <a:lstStyle/>
          <a:p>
            <a:pPr marL="0" marR="0" lvl="0" indent="0">
              <a:lnSpc>
                <a:spcPct val="80000"/>
              </a:lnSpc>
              <a:buFont typeface="+mj-lt"/>
              <a:buNone/>
            </a:pPr>
            <a:r>
              <a:rPr lang="en-US" sz="44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III. WE MUST DO OUR PART TO KEEP THE BUILDING OR TEMPLE OF GOD FIT FOR HABITATION</a:t>
            </a:r>
            <a:endParaRPr lang="en-US" sz="44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AA81709-3AF7-26AF-C786-CE32A25E8C93}"/>
              </a:ext>
            </a:extLst>
          </p:cNvPr>
          <p:cNvSpPr>
            <a:spLocks noGrp="1"/>
          </p:cNvSpPr>
          <p:nvPr>
            <p:ph idx="1"/>
          </p:nvPr>
        </p:nvSpPr>
        <p:spPr>
          <a:xfrm>
            <a:off x="157655" y="1651000"/>
            <a:ext cx="8986345" cy="5249040"/>
          </a:xfrm>
        </p:spPr>
        <p:txBody>
          <a:bodyPr>
            <a:normAutofit lnSpcReduction="10000"/>
          </a:bodyPr>
          <a:lstStyle/>
          <a:p>
            <a:pPr marL="457200" marR="0" lvl="0" indent="-457200">
              <a:lnSpc>
                <a:spcPct val="95000"/>
              </a:lnSpc>
              <a:buFont typeface="+mj-lt"/>
              <a:buAutoNum type="alphaUcPeriod"/>
            </a:pPr>
            <a:r>
              <a:rPr lang="en-US" kern="100" dirty="0">
                <a:ea typeface="Courier New" panose="02070309020205020404" pitchFamily="49" charset="0"/>
                <a:cs typeface="Arial" panose="020B0604020202020204" pitchFamily="34" charset="0"/>
              </a:rPr>
              <a:t>WE MUST BE SURE WE HAVE THE PROPER FOUNDATION - 1 Corinthians </a:t>
            </a:r>
            <a:r>
              <a:rPr lang="en-US" kern="100" dirty="0">
                <a:ea typeface="Times New Roman" panose="02020603050405020304" pitchFamily="18" charset="0"/>
                <a:cs typeface="Arial" panose="020B0604020202020204" pitchFamily="34" charset="0"/>
              </a:rPr>
              <a:t>3:11 </a:t>
            </a:r>
            <a:r>
              <a:rPr lang="en-US" kern="100" dirty="0">
                <a:ea typeface="Courier New" panose="02070309020205020404" pitchFamily="49" charset="0"/>
                <a:cs typeface="Arial" panose="020B0604020202020204" pitchFamily="34" charset="0"/>
              </a:rPr>
              <a:t>For no other foundation can anyone lay than that which is laid, which is Jesus Christ. </a:t>
            </a:r>
            <a:endParaRPr lang="en-US" kern="100" dirty="0">
              <a:ea typeface="Times New Roman" panose="02020603050405020304" pitchFamily="18" charset="0"/>
              <a:cs typeface="Times New Roman" panose="02020603050405020304" pitchFamily="18" charset="0"/>
            </a:endParaRPr>
          </a:p>
          <a:p>
            <a:pPr marL="457200" marR="0" lvl="0" indent="-457200">
              <a:lnSpc>
                <a:spcPct val="95000"/>
              </a:lnSpc>
              <a:buFont typeface="+mj-lt"/>
              <a:buAutoNum type="alphaUcPeriod"/>
            </a:pPr>
            <a:r>
              <a:rPr lang="en-US" kern="100" dirty="0">
                <a:ea typeface="Courier New" panose="02070309020205020404" pitchFamily="49" charset="0"/>
                <a:cs typeface="Arial" panose="020B0604020202020204" pitchFamily="34" charset="0"/>
              </a:rPr>
              <a:t>WE MUST BUILD BUT BE CAREFUL HOW WE BUILD - 1 Corinthians </a:t>
            </a:r>
            <a:r>
              <a:rPr lang="en-US" kern="100" dirty="0">
                <a:ea typeface="Times New Roman" panose="02020603050405020304" pitchFamily="18" charset="0"/>
                <a:cs typeface="Arial" panose="020B0604020202020204" pitchFamily="34" charset="0"/>
              </a:rPr>
              <a:t>3:10-15 According to the grace of God which was given to me, as a </a:t>
            </a:r>
            <a:r>
              <a:rPr lang="en-US" kern="100" dirty="0">
                <a:ea typeface="Courier New" panose="02070309020205020404" pitchFamily="49" charset="0"/>
                <a:cs typeface="Arial" panose="020B0604020202020204" pitchFamily="34" charset="0"/>
              </a:rPr>
              <a:t>wise master builder I have laid the foundation, and another builds on it, But let each one take heed how he builds on it. &gt;&gt;&gt;</a:t>
            </a:r>
            <a:endParaRPr lang="en-US" dirty="0"/>
          </a:p>
        </p:txBody>
      </p:sp>
    </p:spTree>
    <p:extLst>
      <p:ext uri="{BB962C8B-B14F-4D97-AF65-F5344CB8AC3E}">
        <p14:creationId xmlns:p14="http://schemas.microsoft.com/office/powerpoint/2010/main" val="317789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F7145-482C-E1D8-80B1-B56CBC0CC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AED3C-D290-E054-7524-07421DD2F8E5}"/>
              </a:ext>
            </a:extLst>
          </p:cNvPr>
          <p:cNvSpPr>
            <a:spLocks noGrp="1"/>
          </p:cNvSpPr>
          <p:nvPr>
            <p:ph type="title"/>
          </p:nvPr>
        </p:nvSpPr>
        <p:spPr>
          <a:xfrm>
            <a:off x="0" y="0"/>
            <a:ext cx="9144000" cy="1828800"/>
          </a:xfrm>
        </p:spPr>
        <p:txBody>
          <a:bodyPr>
            <a:normAutofit fontScale="90000"/>
          </a:bodyPr>
          <a:lstStyle/>
          <a:p>
            <a:pPr marL="0" marR="0" lvl="0" indent="0">
              <a:lnSpc>
                <a:spcPct val="80000"/>
              </a:lnSpc>
              <a:buFont typeface="+mj-lt"/>
              <a:buNone/>
            </a:pPr>
            <a:r>
              <a:rPr lang="en-US" sz="44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III. WE MUST DO OUR PART TO KEEP THE BUILDING OR TEMPLE OF GOD FIT FOR HABITATION</a:t>
            </a:r>
            <a:endParaRPr lang="en-US" sz="44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1A05A4E-9693-4812-1C4E-FC148E924645}"/>
              </a:ext>
            </a:extLst>
          </p:cNvPr>
          <p:cNvSpPr>
            <a:spLocks noGrp="1"/>
          </p:cNvSpPr>
          <p:nvPr>
            <p:ph idx="1"/>
          </p:nvPr>
        </p:nvSpPr>
        <p:spPr>
          <a:xfrm>
            <a:off x="157655" y="1651000"/>
            <a:ext cx="8986345" cy="5249040"/>
          </a:xfrm>
        </p:spPr>
        <p:txBody>
          <a:bodyPr>
            <a:normAutofit fontScale="92500" lnSpcReduction="10000"/>
          </a:bodyPr>
          <a:lstStyle/>
          <a:p>
            <a:pPr marL="457200" marR="0" lvl="0" indent="0">
              <a:lnSpc>
                <a:spcPct val="95000"/>
              </a:lnSpc>
              <a:buNone/>
            </a:pPr>
            <a:r>
              <a:rPr lang="en-US" kern="100" dirty="0">
                <a:ea typeface="Courier New" panose="02070309020205020404" pitchFamily="49" charset="0"/>
                <a:cs typeface="Arial" panose="020B0604020202020204" pitchFamily="34" charset="0"/>
              </a:rPr>
              <a:t>{11}  For no other foundation can anyone lay than that which is laid, which is Jesus Christ. {12} Now if anyone builds on this foundation with gold, silver, precious stones, wood, hay, straw, {13} each one's work will become clear; for the Day will declare it, because it will be revealed by fire; and the fire will test each one's work, of what sort it is. {14} If anyone's work which he has built on it endures, he will receive a reward. {15} If anyone' s work is burned, he will suffer loss; but he himself will be saved, yet so as through fire.</a:t>
            </a:r>
          </a:p>
        </p:txBody>
      </p:sp>
    </p:spTree>
    <p:extLst>
      <p:ext uri="{BB962C8B-B14F-4D97-AF65-F5344CB8AC3E}">
        <p14:creationId xmlns:p14="http://schemas.microsoft.com/office/powerpoint/2010/main" val="3668687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89918-96B7-EFCB-481C-33F6C2DC20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4F5F8-FC3C-C7A3-F77C-5BFFC845F79A}"/>
              </a:ext>
            </a:extLst>
          </p:cNvPr>
          <p:cNvSpPr>
            <a:spLocks noGrp="1"/>
          </p:cNvSpPr>
          <p:nvPr>
            <p:ph type="title"/>
          </p:nvPr>
        </p:nvSpPr>
        <p:spPr>
          <a:xfrm>
            <a:off x="0" y="0"/>
            <a:ext cx="9144000" cy="1828800"/>
          </a:xfrm>
        </p:spPr>
        <p:txBody>
          <a:bodyPr>
            <a:normAutofit fontScale="90000"/>
          </a:bodyPr>
          <a:lstStyle/>
          <a:p>
            <a:pPr marL="0" marR="0" lvl="0" indent="0">
              <a:lnSpc>
                <a:spcPct val="80000"/>
              </a:lnSpc>
              <a:buFont typeface="+mj-lt"/>
              <a:buNone/>
            </a:pPr>
            <a:r>
              <a:rPr lang="en-US" sz="44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III. WE MUST DO OUR PART TO KEEP THE BUILDING OR TEMPLE OF GOD FIT FOR HABITATION</a:t>
            </a:r>
            <a:endParaRPr lang="en-US" sz="44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9101BF8-403E-627E-C41A-5C191D34B453}"/>
              </a:ext>
            </a:extLst>
          </p:cNvPr>
          <p:cNvSpPr>
            <a:spLocks noGrp="1"/>
          </p:cNvSpPr>
          <p:nvPr>
            <p:ph idx="1"/>
          </p:nvPr>
        </p:nvSpPr>
        <p:spPr>
          <a:xfrm>
            <a:off x="157655" y="1651000"/>
            <a:ext cx="8986345" cy="5249040"/>
          </a:xfrm>
        </p:spPr>
        <p:txBody>
          <a:bodyPr>
            <a:noAutofit/>
          </a:bodyPr>
          <a:lstStyle/>
          <a:p>
            <a:pPr marL="457200" marR="0" lvl="0" indent="-457200">
              <a:lnSpc>
                <a:spcPct val="80000"/>
              </a:lnSpc>
              <a:buFont typeface="+mj-lt"/>
              <a:buAutoNum type="alphaUcPeriod" startAt="3"/>
            </a:pPr>
            <a:r>
              <a:rPr lang="en-US" sz="2600" kern="100" dirty="0">
                <a:ea typeface="Courier New" panose="02070309020205020404" pitchFamily="49" charset="0"/>
                <a:cs typeface="Arial" panose="020B0604020202020204" pitchFamily="34" charset="0"/>
              </a:rPr>
              <a:t>WE MUST OFFER SPIRITUAL SACRIFICES. WE WERE BUILT FOR THAT PURPOSE - 1 Pet 2:5 you also, as living stones, are being built up a spiritual house, a holy priesthood, to offer up spiritual sacrifices </a:t>
            </a:r>
            <a:r>
              <a:rPr lang="en-US" sz="2600" kern="100" dirty="0">
                <a:ea typeface="Times New Roman" panose="02020603050405020304" pitchFamily="18" charset="0"/>
                <a:cs typeface="Arial" panose="020B0604020202020204" pitchFamily="34" charset="0"/>
              </a:rPr>
              <a:t>acceptable to God through Jesus Christ.</a:t>
            </a:r>
            <a:endParaRPr lang="en-US" sz="2600" kern="100" dirty="0">
              <a:ea typeface="Times New Roman" panose="02020603050405020304" pitchFamily="18" charset="0"/>
              <a:cs typeface="Times New Roman" panose="02020603050405020304" pitchFamily="18" charset="0"/>
            </a:endParaRPr>
          </a:p>
          <a:p>
            <a:pPr marL="457200" marR="0" lvl="0" indent="-457200">
              <a:lnSpc>
                <a:spcPct val="80000"/>
              </a:lnSpc>
              <a:buFont typeface="+mj-lt"/>
              <a:buAutoNum type="alphaUcPeriod" startAt="3"/>
            </a:pPr>
            <a:r>
              <a:rPr lang="en-US" sz="2600" kern="100" dirty="0">
                <a:ea typeface="Courier New" panose="02070309020205020404" pitchFamily="49" charset="0"/>
                <a:cs typeface="Arial" panose="020B0604020202020204" pitchFamily="34" charset="0"/>
              </a:rPr>
              <a:t>WE MUST PROCLAIM THE PRAISES OF GOD - 1 Peter 2:9-10 </a:t>
            </a:r>
            <a:r>
              <a:rPr lang="en-US" sz="2600" kern="100" dirty="0">
                <a:ea typeface="Times New Roman" panose="02020603050405020304" pitchFamily="18" charset="0"/>
                <a:cs typeface="Arial" panose="020B0604020202020204" pitchFamily="34" charset="0"/>
              </a:rPr>
              <a:t>But you are a chosen generation, a royal priesthood, a holy nation, His </a:t>
            </a:r>
            <a:r>
              <a:rPr lang="en-US" sz="2600" kern="100" dirty="0">
                <a:ea typeface="Courier New" panose="02070309020205020404" pitchFamily="49" charset="0"/>
                <a:cs typeface="Arial" panose="020B0604020202020204" pitchFamily="34" charset="0"/>
              </a:rPr>
              <a:t>own special people, that you may proclaim the praises of Him who called you out of darkness into His marvelous light; {10} who once </a:t>
            </a:r>
            <a:r>
              <a:rPr lang="en-US" sz="2600" kern="100" dirty="0">
                <a:ea typeface="Times New Roman" panose="02020603050405020304" pitchFamily="18" charset="0"/>
                <a:cs typeface="Arial" panose="020B0604020202020204" pitchFamily="34" charset="0"/>
              </a:rPr>
              <a:t>were not a people but are now the people of God, who had not </a:t>
            </a:r>
            <a:r>
              <a:rPr lang="en-US" sz="2600" kern="100" dirty="0">
                <a:ea typeface="Courier New" panose="02070309020205020404" pitchFamily="49" charset="0"/>
                <a:cs typeface="Arial" panose="020B0604020202020204" pitchFamily="34" charset="0"/>
              </a:rPr>
              <a:t>obtained mercy but now have obtained mercy.</a:t>
            </a:r>
            <a:endParaRPr lang="en-US" sz="2600" kern="100" dirty="0">
              <a:ea typeface="Times New Roman" panose="02020603050405020304" pitchFamily="18" charset="0"/>
              <a:cs typeface="Times New Roman" panose="02020603050405020304" pitchFamily="18" charset="0"/>
            </a:endParaRPr>
          </a:p>
          <a:p>
            <a:pPr marL="457200" marR="0" lvl="0" indent="-457200">
              <a:lnSpc>
                <a:spcPct val="80000"/>
              </a:lnSpc>
              <a:buFont typeface="+mj-lt"/>
              <a:buAutoNum type="alphaUcPeriod" startAt="3"/>
            </a:pPr>
            <a:r>
              <a:rPr lang="en-US" sz="2600" kern="100" dirty="0">
                <a:ea typeface="Courier New" panose="02070309020205020404" pitchFamily="49" charset="0"/>
                <a:cs typeface="Arial" panose="020B0604020202020204" pitchFamily="34" charset="0"/>
              </a:rPr>
              <a:t>WE MUST KEEP THE BUILDING CEMENTED TOGETHER - Colossians 3:14 But above all these things put on love, which is the bond of perfection.</a:t>
            </a:r>
            <a:endParaRPr lang="en-US" sz="2600" dirty="0"/>
          </a:p>
        </p:txBody>
      </p:sp>
    </p:spTree>
    <p:extLst>
      <p:ext uri="{BB962C8B-B14F-4D97-AF65-F5344CB8AC3E}">
        <p14:creationId xmlns:p14="http://schemas.microsoft.com/office/powerpoint/2010/main" val="158459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FDE9-77F6-4A1C-517D-95BF0918D4FD}"/>
              </a:ext>
            </a:extLst>
          </p:cNvPr>
          <p:cNvSpPr>
            <a:spLocks noGrp="1"/>
          </p:cNvSpPr>
          <p:nvPr>
            <p:ph type="title"/>
          </p:nvPr>
        </p:nvSpPr>
        <p:spPr/>
        <p:txBody>
          <a:bodyPr>
            <a:normAutofit/>
          </a:bodyPr>
          <a:lstStyle/>
          <a:p>
            <a:pPr marL="0" marR="0">
              <a:buNone/>
            </a:pPr>
            <a:r>
              <a:rPr lang="en-US" kern="100" dirty="0">
                <a:solidFill>
                  <a:srgbClr val="0000FF"/>
                </a:solidFill>
                <a:ea typeface="Times New Roman" panose="02020603050405020304" pitchFamily="18" charset="0"/>
                <a:cs typeface="Arial" panose="020B0604020202020204" pitchFamily="34" charset="0"/>
              </a:rPr>
              <a:t>THE CHURCH AS A BUILDING</a:t>
            </a:r>
            <a:endParaRPr lang="en-US" sz="4400" kern="100" dirty="0">
              <a:solidFill>
                <a:srgbClr val="0000FF"/>
              </a:solidFill>
              <a:effectLst/>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3443C06-4ECA-65A7-525F-3B526F37EA45}"/>
              </a:ext>
            </a:extLst>
          </p:cNvPr>
          <p:cNvSpPr>
            <a:spLocks noGrp="1"/>
          </p:cNvSpPr>
          <p:nvPr>
            <p:ph idx="1"/>
          </p:nvPr>
        </p:nvSpPr>
        <p:spPr/>
        <p:txBody>
          <a:bodyPr/>
          <a:lstStyle/>
          <a:p>
            <a:pPr marL="457200" marR="0" lvl="0" indent="-457200">
              <a:lnSpc>
                <a:spcPct val="100000"/>
              </a:lnSpc>
              <a:spcAft>
                <a:spcPts val="1800"/>
              </a:spcAft>
              <a:buFont typeface="+mj-lt"/>
              <a:buAutoNum type="alphaUcPeriod"/>
            </a:pPr>
            <a:r>
              <a:rPr lang="en-US" kern="100" dirty="0">
                <a:ea typeface="Courier New" panose="02070309020205020404" pitchFamily="49" charset="0"/>
                <a:cs typeface="Arial" panose="020B0604020202020204" pitchFamily="34" charset="0"/>
              </a:rPr>
              <a:t>Jesus is the cornerstone and foundation </a:t>
            </a:r>
            <a:endParaRPr lang="en-US" kern="100" dirty="0">
              <a:ea typeface="Times New Roman" panose="02020603050405020304" pitchFamily="18" charset="0"/>
              <a:cs typeface="Times New Roman" panose="02020603050405020304" pitchFamily="18" charset="0"/>
            </a:endParaRPr>
          </a:p>
          <a:p>
            <a:pPr marL="457200" marR="0" lvl="0" indent="-457200">
              <a:lnSpc>
                <a:spcPct val="100000"/>
              </a:lnSpc>
              <a:spcAft>
                <a:spcPts val="1800"/>
              </a:spcAft>
              <a:buFont typeface="+mj-lt"/>
              <a:buAutoNum type="alphaUcPeriod"/>
            </a:pPr>
            <a:r>
              <a:rPr lang="en-US" kern="100" dirty="0">
                <a:ea typeface="Courier New" panose="02070309020205020404" pitchFamily="49" charset="0"/>
                <a:cs typeface="Arial" panose="020B0604020202020204" pitchFamily="34" charset="0"/>
              </a:rPr>
              <a:t>And each Christian is a living stone in God's building. </a:t>
            </a:r>
            <a:endParaRPr lang="en-US" kern="100" dirty="0">
              <a:ea typeface="Times New Roman" panose="02020603050405020304" pitchFamily="18" charset="0"/>
              <a:cs typeface="Times New Roman" panose="02020603050405020304" pitchFamily="18" charset="0"/>
            </a:endParaRPr>
          </a:p>
          <a:p>
            <a:pPr marL="457200" marR="0" lvl="0" indent="-457200">
              <a:lnSpc>
                <a:spcPct val="100000"/>
              </a:lnSpc>
              <a:spcAft>
                <a:spcPts val="1800"/>
              </a:spcAft>
              <a:buFont typeface="+mj-lt"/>
              <a:buAutoNum type="alphaUcPeriod"/>
            </a:pPr>
            <a:r>
              <a:rPr lang="en-US" kern="100" dirty="0">
                <a:ea typeface="Courier New" panose="02070309020205020404" pitchFamily="49" charset="0"/>
                <a:cs typeface="Arial" panose="020B0604020202020204" pitchFamily="34" charset="0"/>
              </a:rPr>
              <a:t>Is the building stronger because you are a part of it </a:t>
            </a:r>
            <a:endParaRPr lang="en-US" kern="100" dirty="0">
              <a:ea typeface="Times New Roman" panose="02020603050405020304" pitchFamily="18" charset="0"/>
              <a:cs typeface="Times New Roman" panose="02020603050405020304" pitchFamily="18" charset="0"/>
            </a:endParaRPr>
          </a:p>
          <a:p>
            <a:pPr marL="457200" marR="0" lvl="0" indent="-457200">
              <a:lnSpc>
                <a:spcPct val="100000"/>
              </a:lnSpc>
              <a:spcAft>
                <a:spcPts val="1800"/>
              </a:spcAft>
              <a:buFont typeface="+mj-lt"/>
              <a:buAutoNum type="alphaUcPeriod"/>
            </a:pPr>
            <a:r>
              <a:rPr lang="en-US" kern="100" dirty="0">
                <a:ea typeface="Courier New" panose="02070309020205020404" pitchFamily="49" charset="0"/>
                <a:cs typeface="Arial" panose="020B0604020202020204" pitchFamily="34" charset="0"/>
              </a:rPr>
              <a:t>Or is it possibly weakened because of </a:t>
            </a:r>
            <a:r>
              <a:rPr lang="en-US" kern="100" dirty="0">
                <a:ea typeface="Times New Roman" panose="02020603050405020304" pitchFamily="18" charset="0"/>
                <a:cs typeface="Arial" panose="020B0604020202020204" pitchFamily="34" charset="0"/>
              </a:rPr>
              <a:t>you?</a:t>
            </a:r>
            <a:r>
              <a:rPr lang="en-US" kern="100" dirty="0">
                <a:ea typeface="Courier New" panose="02070309020205020404" pitchFamily="49" charset="0"/>
                <a:cs typeface="Times New Roman" panose="02020603050405020304" pitchFamily="18" charset="0"/>
              </a:rPr>
              <a:t> </a:t>
            </a:r>
            <a:endParaRPr lang="en-US" dirty="0"/>
          </a:p>
        </p:txBody>
      </p:sp>
    </p:spTree>
    <p:extLst>
      <p:ext uri="{BB962C8B-B14F-4D97-AF65-F5344CB8AC3E}">
        <p14:creationId xmlns:p14="http://schemas.microsoft.com/office/powerpoint/2010/main" val="219198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endParaRPr lang="en-US" dirty="0"/>
          </a:p>
        </p:txBody>
      </p:sp>
      <p:sp>
        <p:nvSpPr>
          <p:cNvPr id="2051" name="Content Placeholder 2"/>
          <p:cNvSpPr>
            <a:spLocks noGrp="1"/>
          </p:cNvSpPr>
          <p:nvPr>
            <p:ph idx="1"/>
          </p:nvPr>
        </p:nvSpPr>
        <p:spPr/>
        <p:txBody>
          <a:bodyPr/>
          <a:lstStyle/>
          <a:p>
            <a:endParaRPr lang="en-US"/>
          </a:p>
        </p:txBody>
      </p:sp>
      <p:pic>
        <p:nvPicPr>
          <p:cNvPr id="20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922" t="5882" r="3529" b="470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52400" y="5029200"/>
            <a:ext cx="3352800" cy="1033463"/>
          </a:xfrm>
          <a:prstGeom prst="rect">
            <a:avLst/>
          </a:prstGeom>
          <a:solidFill>
            <a:schemeClr val="bg1">
              <a:alpha val="65000"/>
            </a:schemeClr>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400"/>
              </a:lnSpc>
            </a:pPr>
            <a:r>
              <a:rPr lang="en-US" sz="2800" b="1" dirty="0"/>
              <a:t>Its Building Surface</a:t>
            </a:r>
          </a:p>
          <a:p>
            <a:pPr algn="ctr">
              <a:lnSpc>
                <a:spcPts val="2400"/>
              </a:lnSpc>
            </a:pPr>
            <a:r>
              <a:rPr lang="en-US" sz="2800" b="1" dirty="0"/>
              <a:t>(The Deity of Christ)</a:t>
            </a:r>
          </a:p>
          <a:p>
            <a:pPr algn="ctr">
              <a:lnSpc>
                <a:spcPts val="2400"/>
              </a:lnSpc>
            </a:pPr>
            <a:r>
              <a:rPr lang="en-US" sz="2800" b="1" dirty="0"/>
              <a:t>Matthew 16:13-19</a:t>
            </a:r>
          </a:p>
        </p:txBody>
      </p:sp>
      <p:cxnSp>
        <p:nvCxnSpPr>
          <p:cNvPr id="8" name="Straight Arrow Connector 7"/>
          <p:cNvCxnSpPr/>
          <p:nvPr/>
        </p:nvCxnSpPr>
        <p:spPr>
          <a:xfrm>
            <a:off x="3200400" y="5867400"/>
            <a:ext cx="1371600" cy="1524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0" y="3886200"/>
            <a:ext cx="3352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400"/>
              </a:lnSpc>
            </a:pPr>
            <a:r>
              <a:rPr lang="en-US" sz="2800" b="1" dirty="0"/>
              <a:t>The Chief Cornerstone - Jesus </a:t>
            </a:r>
          </a:p>
          <a:p>
            <a:pPr algn="ctr">
              <a:lnSpc>
                <a:spcPts val="2400"/>
              </a:lnSpc>
            </a:pPr>
            <a:r>
              <a:rPr lang="en-US" sz="2800" b="1" dirty="0"/>
              <a:t>Ephesians 2:19-22</a:t>
            </a:r>
          </a:p>
        </p:txBody>
      </p:sp>
      <p:cxnSp>
        <p:nvCxnSpPr>
          <p:cNvPr id="10" name="Straight Arrow Connector 9"/>
          <p:cNvCxnSpPr/>
          <p:nvPr/>
        </p:nvCxnSpPr>
        <p:spPr>
          <a:xfrm>
            <a:off x="2819400" y="4724400"/>
            <a:ext cx="2667000" cy="9144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57" name="TextBox 12"/>
          <p:cNvSpPr txBox="1">
            <a:spLocks noChangeArrowheads="1"/>
          </p:cNvSpPr>
          <p:nvPr/>
        </p:nvSpPr>
        <p:spPr bwMode="auto">
          <a:xfrm>
            <a:off x="0" y="0"/>
            <a:ext cx="556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4000" dirty="0">
                <a:solidFill>
                  <a:srgbClr val="0000CC"/>
                </a:solidFill>
                <a:latin typeface="Arial Rounded MT Bold" pitchFamily="34" charset="0"/>
              </a:rPr>
              <a:t>God’s Spiritual House</a:t>
            </a:r>
          </a:p>
          <a:p>
            <a:pPr algn="ctr"/>
            <a:r>
              <a:rPr lang="en-US" sz="4000" dirty="0">
                <a:solidFill>
                  <a:srgbClr val="0000CC"/>
                </a:solidFill>
                <a:latin typeface="Arial Rounded MT Bold" pitchFamily="34" charset="0"/>
              </a:rPr>
              <a:t>“The Church”</a:t>
            </a:r>
          </a:p>
        </p:txBody>
      </p:sp>
      <p:sp>
        <p:nvSpPr>
          <p:cNvPr id="14" name="TextBox 13"/>
          <p:cNvSpPr txBox="1">
            <a:spLocks noChangeArrowheads="1"/>
          </p:cNvSpPr>
          <p:nvPr/>
        </p:nvSpPr>
        <p:spPr bwMode="auto">
          <a:xfrm>
            <a:off x="48986" y="2667000"/>
            <a:ext cx="3657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400"/>
              </a:lnSpc>
            </a:pPr>
            <a:r>
              <a:rPr lang="en-US" sz="2800" b="1" dirty="0"/>
              <a:t>The Foundation (Apostles &amp; Prophets)</a:t>
            </a:r>
          </a:p>
          <a:p>
            <a:pPr algn="ctr">
              <a:lnSpc>
                <a:spcPts val="2400"/>
              </a:lnSpc>
            </a:pPr>
            <a:r>
              <a:rPr lang="en-US" sz="2800" b="1" dirty="0" err="1"/>
              <a:t>Epehsians</a:t>
            </a:r>
            <a:r>
              <a:rPr lang="en-US" sz="2800" b="1" dirty="0"/>
              <a:t> 2:20</a:t>
            </a:r>
          </a:p>
        </p:txBody>
      </p:sp>
      <p:cxnSp>
        <p:nvCxnSpPr>
          <p:cNvPr id="17" name="Straight Arrow Connector 16"/>
          <p:cNvCxnSpPr/>
          <p:nvPr/>
        </p:nvCxnSpPr>
        <p:spPr>
          <a:xfrm>
            <a:off x="2895600" y="3581400"/>
            <a:ext cx="1905000" cy="16002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1447800" y="1524000"/>
            <a:ext cx="259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400"/>
              </a:lnSpc>
            </a:pPr>
            <a:r>
              <a:rPr lang="en-US" sz="2800" b="1" dirty="0"/>
              <a:t>Its Protection</a:t>
            </a:r>
          </a:p>
          <a:p>
            <a:pPr algn="ctr">
              <a:lnSpc>
                <a:spcPts val="2400"/>
              </a:lnSpc>
            </a:pPr>
            <a:r>
              <a:rPr lang="en-US" sz="2800" b="1" dirty="0"/>
              <a:t>(The Scriptures)</a:t>
            </a:r>
          </a:p>
          <a:p>
            <a:pPr algn="ctr">
              <a:lnSpc>
                <a:spcPts val="2400"/>
              </a:lnSpc>
            </a:pPr>
            <a:r>
              <a:rPr lang="en-US" sz="2800" b="1" dirty="0"/>
              <a:t>1 Timothy 3:15</a:t>
            </a:r>
          </a:p>
        </p:txBody>
      </p:sp>
      <p:cxnSp>
        <p:nvCxnSpPr>
          <p:cNvPr id="21" name="Straight Arrow Connector 20"/>
          <p:cNvCxnSpPr/>
          <p:nvPr/>
        </p:nvCxnSpPr>
        <p:spPr>
          <a:xfrm>
            <a:off x="3886200" y="2362200"/>
            <a:ext cx="990600" cy="1524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62" name="TextBox 25"/>
          <p:cNvSpPr txBox="1">
            <a:spLocks noChangeArrowheads="1"/>
          </p:cNvSpPr>
          <p:nvPr/>
        </p:nvSpPr>
        <p:spPr bwMode="auto">
          <a:xfrm>
            <a:off x="6553200" y="762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p>
        </p:txBody>
      </p:sp>
      <p:sp>
        <p:nvSpPr>
          <p:cNvPr id="27" name="TextBox 26"/>
          <p:cNvSpPr txBox="1">
            <a:spLocks noChangeArrowheads="1"/>
          </p:cNvSpPr>
          <p:nvPr/>
        </p:nvSpPr>
        <p:spPr bwMode="auto">
          <a:xfrm>
            <a:off x="5638800" y="0"/>
            <a:ext cx="3124200" cy="1323439"/>
          </a:xfrm>
          <a:prstGeom prst="rect">
            <a:avLst/>
          </a:prstGeom>
          <a:solidFill>
            <a:schemeClr val="bg1">
              <a:alpha val="50000"/>
            </a:schemeClr>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400"/>
              </a:lnSpc>
            </a:pPr>
            <a:r>
              <a:rPr lang="en-US" sz="2800" b="1" dirty="0"/>
              <a:t>The Building Blocks Christians</a:t>
            </a:r>
          </a:p>
          <a:p>
            <a:pPr algn="ctr">
              <a:lnSpc>
                <a:spcPts val="2400"/>
              </a:lnSpc>
            </a:pPr>
            <a:r>
              <a:rPr lang="en-US" sz="2800" b="1" dirty="0"/>
              <a:t>(Living Stones)</a:t>
            </a:r>
          </a:p>
          <a:p>
            <a:pPr algn="ctr">
              <a:lnSpc>
                <a:spcPts val="2400"/>
              </a:lnSpc>
            </a:pPr>
            <a:r>
              <a:rPr lang="en-US" sz="2800" b="1" dirty="0"/>
              <a:t>1 Peter 2:5</a:t>
            </a:r>
          </a:p>
        </p:txBody>
      </p:sp>
      <p:cxnSp>
        <p:nvCxnSpPr>
          <p:cNvPr id="28" name="Straight Arrow Connector 27"/>
          <p:cNvCxnSpPr/>
          <p:nvPr/>
        </p:nvCxnSpPr>
        <p:spPr>
          <a:xfrm rot="5400000">
            <a:off x="5981700" y="1790700"/>
            <a:ext cx="1828800" cy="762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a:spLocks noChangeArrowheads="1"/>
          </p:cNvSpPr>
          <p:nvPr/>
        </p:nvSpPr>
        <p:spPr bwMode="auto">
          <a:xfrm>
            <a:off x="7315200" y="1312553"/>
            <a:ext cx="1828800" cy="1016000"/>
          </a:xfrm>
          <a:prstGeom prst="rect">
            <a:avLst/>
          </a:prstGeom>
          <a:solidFill>
            <a:schemeClr val="bg1">
              <a:alpha val="50000"/>
            </a:schemeClr>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400"/>
              </a:lnSpc>
            </a:pPr>
            <a:r>
              <a:rPr lang="en-US" sz="2800" b="1" dirty="0"/>
              <a:t>Jesus</a:t>
            </a:r>
          </a:p>
          <a:p>
            <a:pPr algn="ctr">
              <a:lnSpc>
                <a:spcPts val="2400"/>
              </a:lnSpc>
            </a:pPr>
            <a:r>
              <a:rPr lang="en-US" sz="2800" b="1" dirty="0"/>
              <a:t>(The Door)</a:t>
            </a:r>
          </a:p>
          <a:p>
            <a:pPr algn="ctr">
              <a:lnSpc>
                <a:spcPts val="2400"/>
              </a:lnSpc>
            </a:pPr>
            <a:r>
              <a:rPr lang="en-US" sz="2800" b="1" dirty="0"/>
              <a:t>John 10:9</a:t>
            </a:r>
          </a:p>
        </p:txBody>
      </p:sp>
      <p:cxnSp>
        <p:nvCxnSpPr>
          <p:cNvPr id="31" name="Straight Arrow Connector 30"/>
          <p:cNvCxnSpPr/>
          <p:nvPr/>
        </p:nvCxnSpPr>
        <p:spPr>
          <a:xfrm rot="5400000">
            <a:off x="6172200" y="2819400"/>
            <a:ext cx="2286000" cy="6096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99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2000"/>
                                        <p:tgtEl>
                                          <p:spTgt spid="2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20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0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4" grpId="0"/>
      <p:bldP spid="20" grpId="0"/>
      <p:bldP spid="27"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l="62611" t="47603" r="6863" b="1805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639" t="10068" r="81250" b="85556"/>
          <a:stretch>
            <a:fillRect/>
          </a:stretch>
        </p:blipFill>
        <p:spPr bwMode="auto">
          <a:xfrm rot="322351">
            <a:off x="4386263" y="5942013"/>
            <a:ext cx="30480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a:spLocks noGrp="1"/>
          </p:cNvSpPr>
          <p:nvPr>
            <p:ph type="ctrTitle"/>
          </p:nvPr>
        </p:nvSpPr>
        <p:spPr>
          <a:xfrm>
            <a:off x="0" y="-356"/>
            <a:ext cx="9144000" cy="1801375"/>
          </a:xfrm>
          <a:solidFill>
            <a:schemeClr val="bg1">
              <a:alpha val="63136"/>
            </a:schemeClr>
          </a:solidFill>
        </p:spPr>
        <p:txBody>
          <a:bodyPr>
            <a:normAutofit/>
          </a:bodyPr>
          <a:lstStyle/>
          <a:p>
            <a:r>
              <a:rPr lang="en-US" dirty="0">
                <a:solidFill>
                  <a:srgbClr val="0000CC"/>
                </a:solidFill>
                <a:latin typeface="Arial Black" pitchFamily="34" charset="0"/>
              </a:rPr>
              <a:t>How To Get Into The Church</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dirty="0"/>
          </a:p>
        </p:txBody>
      </p:sp>
      <p:sp>
        <p:nvSpPr>
          <p:cNvPr id="6" name="TextBox 5"/>
          <p:cNvSpPr txBox="1">
            <a:spLocks noChangeArrowheads="1"/>
          </p:cNvSpPr>
          <p:nvPr/>
        </p:nvSpPr>
        <p:spPr bwMode="auto">
          <a:xfrm rot="21235509">
            <a:off x="2351824" y="4424459"/>
            <a:ext cx="3513997" cy="52322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dirty="0"/>
              <a:t>Be Baptized Mar 16:16</a:t>
            </a:r>
          </a:p>
        </p:txBody>
      </p:sp>
      <p:sp>
        <p:nvSpPr>
          <p:cNvPr id="7" name="TextBox 6"/>
          <p:cNvSpPr txBox="1">
            <a:spLocks noChangeArrowheads="1"/>
          </p:cNvSpPr>
          <p:nvPr/>
        </p:nvSpPr>
        <p:spPr bwMode="auto">
          <a:xfrm rot="-422648">
            <a:off x="2833688" y="4835525"/>
            <a:ext cx="3343275" cy="52228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Confess Rom 10:9-10</a:t>
            </a:r>
          </a:p>
        </p:txBody>
      </p:sp>
      <p:sp>
        <p:nvSpPr>
          <p:cNvPr id="8" name="TextBox 7"/>
          <p:cNvSpPr txBox="1">
            <a:spLocks noChangeArrowheads="1"/>
          </p:cNvSpPr>
          <p:nvPr/>
        </p:nvSpPr>
        <p:spPr bwMode="auto">
          <a:xfrm rot="-375038">
            <a:off x="3295650" y="5265738"/>
            <a:ext cx="2981325" cy="5238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Repent Luke 13:3</a:t>
            </a:r>
          </a:p>
        </p:txBody>
      </p:sp>
      <p:sp>
        <p:nvSpPr>
          <p:cNvPr id="9" name="TextBox 8"/>
          <p:cNvSpPr txBox="1">
            <a:spLocks noChangeArrowheads="1"/>
          </p:cNvSpPr>
          <p:nvPr/>
        </p:nvSpPr>
        <p:spPr bwMode="auto">
          <a:xfrm rot="21176228">
            <a:off x="3900487" y="5688419"/>
            <a:ext cx="2979737" cy="5238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dirty="0"/>
              <a:t>Believe John 8:24</a:t>
            </a:r>
          </a:p>
        </p:txBody>
      </p:sp>
      <p:sp>
        <p:nvSpPr>
          <p:cNvPr id="10" name="TextBox 9"/>
          <p:cNvSpPr txBox="1">
            <a:spLocks noChangeArrowheads="1"/>
          </p:cNvSpPr>
          <p:nvPr/>
        </p:nvSpPr>
        <p:spPr bwMode="auto">
          <a:xfrm rot="-488407">
            <a:off x="4365625" y="6126163"/>
            <a:ext cx="2979738" cy="5238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Hear John 6:45</a:t>
            </a:r>
          </a:p>
        </p:txBody>
      </p:sp>
    </p:spTree>
    <p:extLst>
      <p:ext uri="{BB962C8B-B14F-4D97-AF65-F5344CB8AC3E}">
        <p14:creationId xmlns:p14="http://schemas.microsoft.com/office/powerpoint/2010/main" val="3511597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19F8-747B-462A-B2DE-1CBA94789046}"/>
              </a:ext>
            </a:extLst>
          </p:cNvPr>
          <p:cNvSpPr>
            <a:spLocks noGrp="1"/>
          </p:cNvSpPr>
          <p:nvPr>
            <p:ph type="title"/>
          </p:nvPr>
        </p:nvSpPr>
        <p:spPr>
          <a:xfrm>
            <a:off x="628650" y="378459"/>
            <a:ext cx="7886700" cy="1325563"/>
          </a:xfrm>
        </p:spPr>
        <p:txBody>
          <a:bodyPr>
            <a:normAutofit/>
          </a:bodyPr>
          <a:lstStyle/>
          <a:p>
            <a:pPr algn="ctr"/>
            <a:r>
              <a:rPr lang="en-US" sz="7200" dirty="0">
                <a:latin typeface="Arial Black" panose="020B0A04020102090204" pitchFamily="34" charset="0"/>
              </a:rPr>
              <a:t>SINGING</a:t>
            </a:r>
          </a:p>
        </p:txBody>
      </p:sp>
      <p:pic>
        <p:nvPicPr>
          <p:cNvPr id="3" name="Picture 2">
            <a:extLst>
              <a:ext uri="{FF2B5EF4-FFF2-40B4-BE49-F238E27FC236}">
                <a16:creationId xmlns:a16="http://schemas.microsoft.com/office/drawing/2014/main" id="{24A352AF-9A5D-0FA2-3346-AC7334A1B2E9}"/>
              </a:ext>
            </a:extLst>
          </p:cNvPr>
          <p:cNvPicPr>
            <a:picLocks noChangeAspect="1"/>
          </p:cNvPicPr>
          <p:nvPr/>
        </p:nvPicPr>
        <p:blipFill>
          <a:blip r:embed="rId2"/>
          <a:stretch>
            <a:fillRect/>
          </a:stretch>
        </p:blipFill>
        <p:spPr>
          <a:xfrm>
            <a:off x="806823" y="2074002"/>
            <a:ext cx="7440705" cy="3514524"/>
          </a:xfrm>
          <a:prstGeom prst="rect">
            <a:avLst/>
          </a:prstGeom>
        </p:spPr>
      </p:pic>
    </p:spTree>
    <p:extLst>
      <p:ext uri="{BB962C8B-B14F-4D97-AF65-F5344CB8AC3E}">
        <p14:creationId xmlns:p14="http://schemas.microsoft.com/office/powerpoint/2010/main" val="1163116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indoor, sitting, woman&#10;&#10;Description automatically generated">
            <a:extLst>
              <a:ext uri="{FF2B5EF4-FFF2-40B4-BE49-F238E27FC236}">
                <a16:creationId xmlns:a16="http://schemas.microsoft.com/office/drawing/2014/main" id="{48179BA2-A667-4B4D-8F60-84C3156F1FB1}"/>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0"/>
            <a:ext cx="9144000" cy="6858000"/>
          </a:xfrm>
          <a:prstGeom prst="rect">
            <a:avLst/>
          </a:prstGeom>
        </p:spPr>
      </p:pic>
      <p:sp>
        <p:nvSpPr>
          <p:cNvPr id="3" name="Title 1">
            <a:extLst>
              <a:ext uri="{FF2B5EF4-FFF2-40B4-BE49-F238E27FC236}">
                <a16:creationId xmlns:a16="http://schemas.microsoft.com/office/drawing/2014/main" id="{509D91C0-5C01-4485-9A77-3D75FEF307B5}"/>
              </a:ext>
            </a:extLst>
          </p:cNvPr>
          <p:cNvSpPr txBox="1">
            <a:spLocks/>
          </p:cNvSpPr>
          <p:nvPr/>
        </p:nvSpPr>
        <p:spPr>
          <a:xfrm>
            <a:off x="555077" y="5162309"/>
            <a:ext cx="7886700" cy="1037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IN REMEMBRANCE OF JESUS</a:t>
            </a:r>
          </a:p>
        </p:txBody>
      </p:sp>
    </p:spTree>
    <p:extLst>
      <p:ext uri="{BB962C8B-B14F-4D97-AF65-F5344CB8AC3E}">
        <p14:creationId xmlns:p14="http://schemas.microsoft.com/office/powerpoint/2010/main" val="492015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hiteboard&#10;&#10;Description automatically generated">
            <a:extLst>
              <a:ext uri="{FF2B5EF4-FFF2-40B4-BE49-F238E27FC236}">
                <a16:creationId xmlns:a16="http://schemas.microsoft.com/office/drawing/2014/main" id="{967C72C7-BD0B-42BA-B00D-788250480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9118600" cy="6858000"/>
          </a:xfrm>
          <a:prstGeom prst="rect">
            <a:avLst/>
          </a:prstGeom>
        </p:spPr>
      </p:pic>
    </p:spTree>
    <p:extLst>
      <p:ext uri="{BB962C8B-B14F-4D97-AF65-F5344CB8AC3E}">
        <p14:creationId xmlns:p14="http://schemas.microsoft.com/office/powerpoint/2010/main" val="756853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brass, indoor, table&#10;&#10;Description automatically generated">
            <a:extLst>
              <a:ext uri="{FF2B5EF4-FFF2-40B4-BE49-F238E27FC236}">
                <a16:creationId xmlns:a16="http://schemas.microsoft.com/office/drawing/2014/main" id="{6DDCA11F-F4A4-400D-B832-3975866BE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20" y="0"/>
            <a:ext cx="10335639" cy="6858000"/>
          </a:xfrm>
          <a:prstGeom prst="rect">
            <a:avLst/>
          </a:prstGeom>
        </p:spPr>
      </p:pic>
      <p:sp>
        <p:nvSpPr>
          <p:cNvPr id="2" name="Title 1">
            <a:extLst>
              <a:ext uri="{FF2B5EF4-FFF2-40B4-BE49-F238E27FC236}">
                <a16:creationId xmlns:a16="http://schemas.microsoft.com/office/drawing/2014/main" id="{C52202E1-4287-490E-9230-CF78EE794C68}"/>
              </a:ext>
            </a:extLst>
          </p:cNvPr>
          <p:cNvSpPr>
            <a:spLocks noGrp="1"/>
          </p:cNvSpPr>
          <p:nvPr>
            <p:ph type="title"/>
          </p:nvPr>
        </p:nvSpPr>
        <p:spPr>
          <a:xfrm>
            <a:off x="0" y="0"/>
            <a:ext cx="9144000" cy="1175657"/>
          </a:xfrm>
          <a:solidFill>
            <a:schemeClr val="tx1">
              <a:alpha val="24000"/>
            </a:schemeClr>
          </a:solidFill>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CONTRIBUTION</a:t>
            </a:r>
          </a:p>
        </p:txBody>
      </p:sp>
    </p:spTree>
    <p:extLst>
      <p:ext uri="{BB962C8B-B14F-4D97-AF65-F5344CB8AC3E}">
        <p14:creationId xmlns:p14="http://schemas.microsoft.com/office/powerpoint/2010/main" val="2519004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19F8-747B-462A-B2DE-1CBA94789046}"/>
              </a:ext>
            </a:extLst>
          </p:cNvPr>
          <p:cNvSpPr>
            <a:spLocks noGrp="1"/>
          </p:cNvSpPr>
          <p:nvPr>
            <p:ph type="title"/>
          </p:nvPr>
        </p:nvSpPr>
        <p:spPr>
          <a:xfrm>
            <a:off x="628650" y="378459"/>
            <a:ext cx="7886700" cy="1325563"/>
          </a:xfrm>
        </p:spPr>
        <p:txBody>
          <a:bodyPr>
            <a:normAutofit/>
          </a:bodyPr>
          <a:lstStyle/>
          <a:p>
            <a:pPr algn="ctr"/>
            <a:r>
              <a:rPr lang="en-US" sz="7200" dirty="0">
                <a:latin typeface="Arial Black" panose="020B0A04020102090204" pitchFamily="34" charset="0"/>
              </a:rPr>
              <a:t>SINGING</a:t>
            </a:r>
          </a:p>
        </p:txBody>
      </p:sp>
      <p:pic>
        <p:nvPicPr>
          <p:cNvPr id="3" name="Picture 2">
            <a:extLst>
              <a:ext uri="{FF2B5EF4-FFF2-40B4-BE49-F238E27FC236}">
                <a16:creationId xmlns:a16="http://schemas.microsoft.com/office/drawing/2014/main" id="{3AC3A44F-8E14-F465-4874-CFC9FEC03F57}"/>
              </a:ext>
            </a:extLst>
          </p:cNvPr>
          <p:cNvPicPr>
            <a:picLocks noChangeAspect="1"/>
          </p:cNvPicPr>
          <p:nvPr/>
        </p:nvPicPr>
        <p:blipFill>
          <a:blip r:embed="rId2"/>
          <a:stretch>
            <a:fillRect/>
          </a:stretch>
        </p:blipFill>
        <p:spPr>
          <a:xfrm>
            <a:off x="806823" y="2074002"/>
            <a:ext cx="7440705" cy="3514524"/>
          </a:xfrm>
          <a:prstGeom prst="rect">
            <a:avLst/>
          </a:prstGeom>
        </p:spPr>
      </p:pic>
    </p:spTree>
    <p:extLst>
      <p:ext uri="{BB962C8B-B14F-4D97-AF65-F5344CB8AC3E}">
        <p14:creationId xmlns:p14="http://schemas.microsoft.com/office/powerpoint/2010/main" val="16040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F778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D4ECC-54EB-4F62-BBA9-DCC9564C5DE0}"/>
              </a:ext>
            </a:extLst>
          </p:cNvPr>
          <p:cNvPicPr>
            <a:picLocks noChangeAspect="1"/>
          </p:cNvPicPr>
          <p:nvPr/>
        </p:nvPicPr>
        <p:blipFill rotWithShape="1">
          <a:blip r:embed="rId2"/>
          <a:srcRect l="4445" t="19630" r="2963"/>
          <a:stretch>
            <a:fillRect/>
          </a:stretch>
        </p:blipFill>
        <p:spPr>
          <a:xfrm>
            <a:off x="25513" y="0"/>
            <a:ext cx="9092976" cy="6858000"/>
          </a:xfrm>
          <a:prstGeom prst="rect">
            <a:avLst/>
          </a:prstGeom>
        </p:spPr>
      </p:pic>
      <p:sp>
        <p:nvSpPr>
          <p:cNvPr id="4" name="TextBox 3">
            <a:extLst>
              <a:ext uri="{FF2B5EF4-FFF2-40B4-BE49-F238E27FC236}">
                <a16:creationId xmlns:a16="http://schemas.microsoft.com/office/drawing/2014/main" id="{4AC05058-F7D2-5823-2C2C-AAFDC2D5D996}"/>
              </a:ext>
            </a:extLst>
          </p:cNvPr>
          <p:cNvSpPr txBox="1"/>
          <p:nvPr/>
        </p:nvSpPr>
        <p:spPr>
          <a:xfrm>
            <a:off x="25512" y="6273225"/>
            <a:ext cx="9118488" cy="584775"/>
          </a:xfrm>
          <a:prstGeom prst="rect">
            <a:avLst/>
          </a:prstGeom>
          <a:solidFill>
            <a:schemeClr val="tx1">
              <a:alpha val="34000"/>
            </a:schemeClr>
          </a:solid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HAVE A HOLY, SPIRITUAL LIFE</a:t>
            </a:r>
          </a:p>
        </p:txBody>
      </p:sp>
    </p:spTree>
    <p:extLst>
      <p:ext uri="{BB962C8B-B14F-4D97-AF65-F5344CB8AC3E}">
        <p14:creationId xmlns:p14="http://schemas.microsoft.com/office/powerpoint/2010/main" val="1076713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knife&#10;&#10;Description automatically generated">
            <a:extLst>
              <a:ext uri="{FF2B5EF4-FFF2-40B4-BE49-F238E27FC236}">
                <a16:creationId xmlns:a16="http://schemas.microsoft.com/office/drawing/2014/main" id="{E02EB7CC-30E9-41B4-BAB6-03A41CB4C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27" y="0"/>
            <a:ext cx="10297056" cy="6858000"/>
          </a:xfrm>
          <a:prstGeom prst="rect">
            <a:avLst/>
          </a:prstGeom>
        </p:spPr>
      </p:pic>
      <p:sp>
        <p:nvSpPr>
          <p:cNvPr id="2" name="Title 1">
            <a:extLst>
              <a:ext uri="{FF2B5EF4-FFF2-40B4-BE49-F238E27FC236}">
                <a16:creationId xmlns:a16="http://schemas.microsoft.com/office/drawing/2014/main" id="{94BF8241-9643-4BF6-AAC4-DB96DB633A2E}"/>
              </a:ext>
            </a:extLst>
          </p:cNvPr>
          <p:cNvSpPr>
            <a:spLocks noGrp="1"/>
          </p:cNvSpPr>
          <p:nvPr>
            <p:ph type="title"/>
          </p:nvPr>
        </p:nvSpPr>
        <p:spPr>
          <a:xfrm>
            <a:off x="4676172" y="462988"/>
            <a:ext cx="4467828" cy="1325563"/>
          </a:xfrm>
        </p:spPr>
        <p:txBody>
          <a:bodyPr>
            <a:normAutofit/>
          </a:bodyPr>
          <a:lstStyle/>
          <a:p>
            <a:pPr algn="ctr"/>
            <a:r>
              <a:rPr lang="en-US" sz="4800" b="1" dirty="0">
                <a:solidFill>
                  <a:schemeClr val="bg1"/>
                </a:solidFill>
                <a:latin typeface="Arial" panose="020B0604020202020204" pitchFamily="34" charset="0"/>
                <a:cs typeface="Arial" panose="020B0604020202020204" pitchFamily="34" charset="0"/>
              </a:rPr>
              <a:t>LET US PRAY</a:t>
            </a:r>
          </a:p>
        </p:txBody>
      </p:sp>
    </p:spTree>
    <p:extLst>
      <p:ext uri="{BB962C8B-B14F-4D97-AF65-F5344CB8AC3E}">
        <p14:creationId xmlns:p14="http://schemas.microsoft.com/office/powerpoint/2010/main" val="206661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19F8-747B-462A-B2DE-1CBA94789046}"/>
              </a:ext>
            </a:extLst>
          </p:cNvPr>
          <p:cNvSpPr>
            <a:spLocks noGrp="1"/>
          </p:cNvSpPr>
          <p:nvPr>
            <p:ph type="title"/>
          </p:nvPr>
        </p:nvSpPr>
        <p:spPr>
          <a:xfrm>
            <a:off x="628650" y="378459"/>
            <a:ext cx="7886700" cy="1325563"/>
          </a:xfrm>
        </p:spPr>
        <p:txBody>
          <a:bodyPr>
            <a:normAutofit/>
          </a:bodyPr>
          <a:lstStyle/>
          <a:p>
            <a:pPr algn="ctr"/>
            <a:r>
              <a:rPr lang="en-US" sz="7200" dirty="0">
                <a:latin typeface="Arial Black" panose="020B0A04020102090204" pitchFamily="34" charset="0"/>
              </a:rPr>
              <a:t>SINGING</a:t>
            </a:r>
          </a:p>
        </p:txBody>
      </p:sp>
      <p:pic>
        <p:nvPicPr>
          <p:cNvPr id="3" name="Picture 2">
            <a:extLst>
              <a:ext uri="{FF2B5EF4-FFF2-40B4-BE49-F238E27FC236}">
                <a16:creationId xmlns:a16="http://schemas.microsoft.com/office/drawing/2014/main" id="{29E63EBD-606C-379B-4936-32D79507279B}"/>
              </a:ext>
            </a:extLst>
          </p:cNvPr>
          <p:cNvPicPr>
            <a:picLocks noChangeAspect="1"/>
          </p:cNvPicPr>
          <p:nvPr/>
        </p:nvPicPr>
        <p:blipFill>
          <a:blip r:embed="rId2"/>
          <a:stretch>
            <a:fillRect/>
          </a:stretch>
        </p:blipFill>
        <p:spPr>
          <a:xfrm>
            <a:off x="806823" y="2074002"/>
            <a:ext cx="7440705" cy="3514524"/>
          </a:xfrm>
          <a:prstGeom prst="rect">
            <a:avLst/>
          </a:prstGeom>
        </p:spPr>
      </p:pic>
    </p:spTree>
    <p:extLst>
      <p:ext uri="{BB962C8B-B14F-4D97-AF65-F5344CB8AC3E}">
        <p14:creationId xmlns:p14="http://schemas.microsoft.com/office/powerpoint/2010/main" val="1979071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F341-73BD-2BC9-787C-8B3E88B669FC}"/>
              </a:ext>
            </a:extLst>
          </p:cNvPr>
          <p:cNvSpPr>
            <a:spLocks noGrp="1"/>
          </p:cNvSpPr>
          <p:nvPr>
            <p:ph type="title"/>
          </p:nvPr>
        </p:nvSpPr>
        <p:spPr>
          <a:xfrm>
            <a:off x="177800" y="0"/>
            <a:ext cx="8737600" cy="6858000"/>
          </a:xfrm>
        </p:spPr>
        <p:txBody>
          <a:bodyPr>
            <a:noAutofit/>
          </a:bodyPr>
          <a:lstStyle/>
          <a:p>
            <a:pPr lvl="0">
              <a:lnSpc>
                <a:spcPct val="85000"/>
              </a:lnSpc>
            </a:pPr>
            <a:r>
              <a:rPr lang="en-US" sz="2800" kern="100" dirty="0">
                <a:solidFill>
                  <a:prstClr val="black"/>
                </a:solidFill>
                <a:ea typeface="Courier New" panose="02070309020205020404" pitchFamily="49" charset="0"/>
                <a:cs typeface="Arial" panose="020B0604020202020204" pitchFamily="34" charset="0"/>
              </a:rPr>
              <a:t>Matthew 16:13–19  When Jesus came into the region of Caesarea Philippi, He asked His disciples, saying, “Who do men say that I, the Son of Man, am?” </a:t>
            </a:r>
            <a:r>
              <a:rPr lang="en-US" sz="2800" kern="100" baseline="30000" dirty="0">
                <a:solidFill>
                  <a:prstClr val="black"/>
                </a:solidFill>
                <a:ea typeface="Courier New" panose="02070309020205020404" pitchFamily="49" charset="0"/>
                <a:cs typeface="Arial" panose="020B0604020202020204" pitchFamily="34" charset="0"/>
              </a:rPr>
              <a:t>14</a:t>
            </a:r>
            <a:r>
              <a:rPr lang="en-US" sz="2800" kern="100" dirty="0">
                <a:solidFill>
                  <a:prstClr val="black"/>
                </a:solidFill>
                <a:ea typeface="Courier New" panose="02070309020205020404" pitchFamily="49" charset="0"/>
                <a:cs typeface="Arial" panose="020B0604020202020204" pitchFamily="34" charset="0"/>
              </a:rPr>
              <a:t> So they said, “Some say John the Baptist, some Elijah, and others Jeremiah or one of the prophets.” </a:t>
            </a:r>
            <a:r>
              <a:rPr lang="en-US" sz="2800" kern="100" baseline="30000" dirty="0">
                <a:solidFill>
                  <a:prstClr val="black"/>
                </a:solidFill>
                <a:ea typeface="Courier New" panose="02070309020205020404" pitchFamily="49" charset="0"/>
                <a:cs typeface="Arial" panose="020B0604020202020204" pitchFamily="34" charset="0"/>
              </a:rPr>
              <a:t>15</a:t>
            </a:r>
            <a:r>
              <a:rPr lang="en-US" sz="2800" kern="100" dirty="0">
                <a:solidFill>
                  <a:prstClr val="black"/>
                </a:solidFill>
                <a:ea typeface="Courier New" panose="02070309020205020404" pitchFamily="49" charset="0"/>
                <a:cs typeface="Arial" panose="020B0604020202020204" pitchFamily="34" charset="0"/>
              </a:rPr>
              <a:t> He said to them, “But who do you say that I am?” </a:t>
            </a:r>
            <a:r>
              <a:rPr lang="en-US" sz="2800" kern="100" baseline="30000" dirty="0">
                <a:solidFill>
                  <a:prstClr val="black"/>
                </a:solidFill>
                <a:ea typeface="Courier New" panose="02070309020205020404" pitchFamily="49" charset="0"/>
                <a:cs typeface="Arial" panose="020B0604020202020204" pitchFamily="34" charset="0"/>
              </a:rPr>
              <a:t>16</a:t>
            </a:r>
            <a:r>
              <a:rPr lang="en-US" sz="2800" kern="100" dirty="0">
                <a:solidFill>
                  <a:prstClr val="black"/>
                </a:solidFill>
                <a:ea typeface="Courier New" panose="02070309020205020404" pitchFamily="49" charset="0"/>
                <a:cs typeface="Arial" panose="020B0604020202020204" pitchFamily="34" charset="0"/>
              </a:rPr>
              <a:t> Simon Peter answered and said, “You are the Christ, the Son of the living God.” </a:t>
            </a:r>
            <a:r>
              <a:rPr lang="en-US" sz="2800" kern="100" baseline="30000" dirty="0">
                <a:solidFill>
                  <a:prstClr val="black"/>
                </a:solidFill>
                <a:ea typeface="Courier New" panose="02070309020205020404" pitchFamily="49" charset="0"/>
                <a:cs typeface="Arial" panose="020B0604020202020204" pitchFamily="34" charset="0"/>
              </a:rPr>
              <a:t>17</a:t>
            </a:r>
            <a:r>
              <a:rPr lang="en-US" sz="2800" kern="100" dirty="0">
                <a:solidFill>
                  <a:prstClr val="black"/>
                </a:solidFill>
                <a:ea typeface="Courier New" panose="02070309020205020404" pitchFamily="49" charset="0"/>
                <a:cs typeface="Arial" panose="020B0604020202020204" pitchFamily="34" charset="0"/>
              </a:rPr>
              <a:t> Jesus answered and said to him, “Blessed are you, Simon Bar-Jonah, for flesh and blood has not revealed this to you, but My Father who is in heaven. </a:t>
            </a:r>
            <a:r>
              <a:rPr lang="en-US" sz="2800" kern="100" baseline="30000" dirty="0">
                <a:solidFill>
                  <a:prstClr val="black"/>
                </a:solidFill>
                <a:ea typeface="Courier New" panose="02070309020205020404" pitchFamily="49" charset="0"/>
                <a:cs typeface="Arial" panose="020B0604020202020204" pitchFamily="34" charset="0"/>
              </a:rPr>
              <a:t>18</a:t>
            </a:r>
            <a:r>
              <a:rPr lang="en-US" sz="2800" kern="100" dirty="0">
                <a:solidFill>
                  <a:prstClr val="black"/>
                </a:solidFill>
                <a:ea typeface="Courier New" panose="02070309020205020404" pitchFamily="49" charset="0"/>
                <a:cs typeface="Arial" panose="020B0604020202020204" pitchFamily="34" charset="0"/>
              </a:rPr>
              <a:t> And I also say to you that you are Peter, and on this rock I will build My church, and the gates of Hades shall not prevail against it. </a:t>
            </a:r>
            <a:r>
              <a:rPr lang="en-US" sz="2800" kern="100" baseline="30000" dirty="0">
                <a:solidFill>
                  <a:prstClr val="black"/>
                </a:solidFill>
                <a:ea typeface="Courier New" panose="02070309020205020404" pitchFamily="49" charset="0"/>
                <a:cs typeface="Arial" panose="020B0604020202020204" pitchFamily="34" charset="0"/>
              </a:rPr>
              <a:t>19</a:t>
            </a:r>
            <a:r>
              <a:rPr lang="en-US" sz="2800" kern="100" dirty="0">
                <a:solidFill>
                  <a:prstClr val="black"/>
                </a:solidFill>
                <a:ea typeface="Courier New" panose="02070309020205020404" pitchFamily="49" charset="0"/>
                <a:cs typeface="Arial" panose="020B0604020202020204" pitchFamily="34" charset="0"/>
              </a:rPr>
              <a:t> And I will give you the keys of the kingdom of heaven, and whatever you bind on earth will be bound in heaven, and whatever you loose on earth will be loosed in heaven.”</a:t>
            </a:r>
            <a:endParaRPr lang="en-US" sz="2800" kern="100" dirty="0">
              <a:solidFill>
                <a:prstClr val="black"/>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127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knife&#10;&#10;Description automatically generated">
            <a:extLst>
              <a:ext uri="{FF2B5EF4-FFF2-40B4-BE49-F238E27FC236}">
                <a16:creationId xmlns:a16="http://schemas.microsoft.com/office/drawing/2014/main" id="{E02EB7CC-30E9-41B4-BAB6-03A41CB4C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27" y="0"/>
            <a:ext cx="10297056" cy="6858000"/>
          </a:xfrm>
          <a:prstGeom prst="rect">
            <a:avLst/>
          </a:prstGeom>
        </p:spPr>
      </p:pic>
      <p:sp>
        <p:nvSpPr>
          <p:cNvPr id="2" name="Title 1">
            <a:extLst>
              <a:ext uri="{FF2B5EF4-FFF2-40B4-BE49-F238E27FC236}">
                <a16:creationId xmlns:a16="http://schemas.microsoft.com/office/drawing/2014/main" id="{94BF8241-9643-4BF6-AAC4-DB96DB633A2E}"/>
              </a:ext>
            </a:extLst>
          </p:cNvPr>
          <p:cNvSpPr>
            <a:spLocks noGrp="1"/>
          </p:cNvSpPr>
          <p:nvPr>
            <p:ph type="title"/>
          </p:nvPr>
        </p:nvSpPr>
        <p:spPr>
          <a:xfrm>
            <a:off x="4676172" y="462988"/>
            <a:ext cx="4467828" cy="1325563"/>
          </a:xfrm>
        </p:spPr>
        <p:txBody>
          <a:bodyPr>
            <a:normAutofit/>
          </a:bodyPr>
          <a:lstStyle/>
          <a:p>
            <a:pPr algn="ctr"/>
            <a:r>
              <a:rPr lang="en-US" sz="4800" b="1" dirty="0">
                <a:solidFill>
                  <a:schemeClr val="bg1"/>
                </a:solidFill>
                <a:latin typeface="Arial" panose="020B0604020202020204" pitchFamily="34" charset="0"/>
                <a:cs typeface="Arial" panose="020B0604020202020204" pitchFamily="34" charset="0"/>
              </a:rPr>
              <a:t>LET US PRAY</a:t>
            </a:r>
          </a:p>
        </p:txBody>
      </p:sp>
    </p:spTree>
    <p:extLst>
      <p:ext uri="{BB962C8B-B14F-4D97-AF65-F5344CB8AC3E}">
        <p14:creationId xmlns:p14="http://schemas.microsoft.com/office/powerpoint/2010/main" val="1874065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C46B1A-5F25-C61F-972F-8C9CD72AA1D2}"/>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7A556115-C21E-1EF3-AFD4-F7A1006C21B7}"/>
              </a:ext>
            </a:extLst>
          </p:cNvPr>
          <p:cNvSpPr>
            <a:spLocks noGrp="1"/>
          </p:cNvSpPr>
          <p:nvPr>
            <p:ph type="title"/>
          </p:nvPr>
        </p:nvSpPr>
        <p:spPr>
          <a:xfrm>
            <a:off x="355600" y="0"/>
            <a:ext cx="3759200" cy="2971800"/>
          </a:xfrm>
        </p:spPr>
        <p:txBody>
          <a:bodyPr>
            <a:normAutofit/>
          </a:bodyPr>
          <a:lstStyle/>
          <a:p>
            <a:pPr marL="0" marR="0" algn="ctr">
              <a:buNone/>
            </a:pPr>
            <a:r>
              <a:rPr lang="en-US" sz="4000" b="1" kern="100" dirty="0">
                <a:effectLst/>
                <a:latin typeface="Arial" panose="020B0604020202020204" pitchFamily="34" charset="0"/>
                <a:ea typeface="Courier New" panose="02070309020205020404" pitchFamily="49" charset="0"/>
                <a:cs typeface="Arial" panose="020B0604020202020204" pitchFamily="34" charset="0"/>
              </a:rPr>
              <a:t>THE CHURCH AS A BUILDING</a:t>
            </a:r>
            <a:endParaRPr lang="en-US" sz="4000" kern="1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530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22380-41CA-8DEA-D067-5A7B95CFBA27}"/>
              </a:ext>
            </a:extLst>
          </p:cNvPr>
          <p:cNvSpPr>
            <a:spLocks noGrp="1"/>
          </p:cNvSpPr>
          <p:nvPr>
            <p:ph type="title"/>
          </p:nvPr>
        </p:nvSpPr>
        <p:spPr>
          <a:xfrm>
            <a:off x="0" y="1"/>
            <a:ext cx="9144000" cy="1168400"/>
          </a:xfrm>
        </p:spPr>
        <p:txBody>
          <a:bodyPr>
            <a:normAutofit/>
          </a:bodyPr>
          <a:lstStyle/>
          <a:p>
            <a:pPr marL="0" marR="0">
              <a:lnSpc>
                <a:spcPct val="95000"/>
              </a:lnSpc>
              <a:buNone/>
            </a:pPr>
            <a:r>
              <a:rPr lang="en-US" sz="44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JESUS BUILT THE CHURCH</a:t>
            </a:r>
            <a:endParaRPr lang="en-US" sz="44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3F50E24-5622-9B42-2024-3D3DD1089DEA}"/>
              </a:ext>
            </a:extLst>
          </p:cNvPr>
          <p:cNvSpPr>
            <a:spLocks noGrp="1"/>
          </p:cNvSpPr>
          <p:nvPr>
            <p:ph idx="1"/>
          </p:nvPr>
        </p:nvSpPr>
        <p:spPr>
          <a:xfrm>
            <a:off x="157655" y="1168401"/>
            <a:ext cx="8986345" cy="5731639"/>
          </a:xfrm>
        </p:spPr>
        <p:txBody>
          <a:bodyPr/>
          <a:lstStyle/>
          <a:p>
            <a:pPr marL="457200" marR="0" lvl="0" indent="-457200">
              <a:lnSpc>
                <a:spcPct val="100000"/>
              </a:lnSpc>
              <a:buFont typeface="+mj-lt"/>
              <a:buAutoNum type="alphaUcPeriod"/>
            </a:pPr>
            <a:r>
              <a:rPr lang="en-US" kern="100" dirty="0">
                <a:ea typeface="Times New Roman" panose="02020603050405020304" pitchFamily="18" charset="0"/>
                <a:cs typeface="Arial" panose="020B0604020202020204" pitchFamily="34" charset="0"/>
              </a:rPr>
              <a:t>Matthew 16:18 And I also say to you that you are </a:t>
            </a:r>
            <a:r>
              <a:rPr lang="en-US" kern="100" dirty="0">
                <a:ea typeface="Courier New" panose="02070309020205020404" pitchFamily="49" charset="0"/>
                <a:cs typeface="Arial" panose="020B0604020202020204" pitchFamily="34" charset="0"/>
              </a:rPr>
              <a:t>Peter, and on this rock I will build My church, and the gates of Hades shall not prevail against it.</a:t>
            </a:r>
            <a:endParaRPr lang="en-US" kern="100" dirty="0">
              <a:ea typeface="Times New Roman" panose="02020603050405020304" pitchFamily="18" charset="0"/>
              <a:cs typeface="Times New Roman" panose="02020603050405020304" pitchFamily="18" charset="0"/>
            </a:endParaRPr>
          </a:p>
          <a:p>
            <a:pPr marL="457200" marR="0" lvl="0" indent="-457200">
              <a:lnSpc>
                <a:spcPct val="100000"/>
              </a:lnSpc>
              <a:buFont typeface="+mj-lt"/>
              <a:buAutoNum type="alphaUcPeriod"/>
            </a:pPr>
            <a:r>
              <a:rPr lang="en-US" kern="100" dirty="0">
                <a:ea typeface="Courier New" panose="02070309020205020404" pitchFamily="49" charset="0"/>
                <a:cs typeface="Arial" panose="020B0604020202020204" pitchFamily="34" charset="0"/>
              </a:rPr>
              <a:t>Jesus said He would build His church and the terminology of the church as a building is used in scripture often.</a:t>
            </a:r>
          </a:p>
          <a:p>
            <a:pPr marL="457200" marR="0" lvl="0" indent="-457200">
              <a:lnSpc>
                <a:spcPct val="100000"/>
              </a:lnSpc>
              <a:buFont typeface="+mj-lt"/>
              <a:buAutoNum type="alphaUcPeriod"/>
            </a:pPr>
            <a:r>
              <a:rPr lang="en-US" kern="100" dirty="0">
                <a:cs typeface="Arial" panose="020B0604020202020204" pitchFamily="34" charset="0"/>
              </a:rPr>
              <a:t>The church was built by Christ but the church is not a building, it is the people.</a:t>
            </a:r>
          </a:p>
          <a:p>
            <a:pPr marL="457200" marR="0" lvl="0" indent="-457200">
              <a:lnSpc>
                <a:spcPct val="100000"/>
              </a:lnSpc>
              <a:buFont typeface="+mj-lt"/>
              <a:buAutoNum type="alphaUcPeriod"/>
            </a:pPr>
            <a:r>
              <a:rPr lang="en-US" kern="100" dirty="0">
                <a:cs typeface="Arial" panose="020B0604020202020204" pitchFamily="34" charset="0"/>
              </a:rPr>
              <a:t>Let’s look at the significance of the church as a building.</a:t>
            </a:r>
            <a:endParaRPr lang="en-US" dirty="0"/>
          </a:p>
        </p:txBody>
      </p:sp>
    </p:spTree>
    <p:extLst>
      <p:ext uri="{BB962C8B-B14F-4D97-AF65-F5344CB8AC3E}">
        <p14:creationId xmlns:p14="http://schemas.microsoft.com/office/powerpoint/2010/main" val="172571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A8332-8E9B-A583-29A4-8BB590A80A0F}"/>
              </a:ext>
            </a:extLst>
          </p:cNvPr>
          <p:cNvSpPr>
            <a:spLocks noGrp="1"/>
          </p:cNvSpPr>
          <p:nvPr>
            <p:ph type="title"/>
          </p:nvPr>
        </p:nvSpPr>
        <p:spPr/>
        <p:txBody>
          <a:bodyPr>
            <a:normAutofit/>
          </a:bodyPr>
          <a:lstStyle/>
          <a:p>
            <a:pPr marL="342900" marR="0" lvl="0" indent="-342900">
              <a:lnSpc>
                <a:spcPct val="80000"/>
              </a:lnSpc>
              <a:buFont typeface="+mj-lt"/>
              <a:buAutoNum type="romanUcPeriod"/>
            </a:pPr>
            <a:r>
              <a:rPr lang="en-US" sz="4000" b="1" kern="100" dirty="0">
                <a:solidFill>
                  <a:srgbClr val="0000FF"/>
                </a:solidFill>
                <a:effectLst/>
                <a:latin typeface="Arial" panose="020B0604020202020204" pitchFamily="34" charset="0"/>
                <a:ea typeface="Courier New" panose="02070309020205020404" pitchFamily="49" charset="0"/>
                <a:cs typeface="Arial" panose="020B0604020202020204" pitchFamily="34" charset="0"/>
              </a:rPr>
              <a:t>JESUS IS THE CORNERSTONE AND FOUNDATION</a:t>
            </a:r>
            <a:endParaRPr lang="en-US" sz="4000" kern="1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052DAA5-8E67-BC7B-F4B2-18CC2ED584B3}"/>
              </a:ext>
            </a:extLst>
          </p:cNvPr>
          <p:cNvSpPr>
            <a:spLocks noGrp="1"/>
          </p:cNvSpPr>
          <p:nvPr>
            <p:ph idx="1"/>
          </p:nvPr>
        </p:nvSpPr>
        <p:spPr/>
        <p:txBody>
          <a:bodyPr>
            <a:normAutofit fontScale="85000" lnSpcReduction="10000"/>
          </a:bodyPr>
          <a:lstStyle/>
          <a:p>
            <a:pPr marL="457200" marR="0" lvl="0" indent="-457200">
              <a:lnSpc>
                <a:spcPct val="95000"/>
              </a:lnSpc>
              <a:buFont typeface="+mj-lt"/>
              <a:buAutoNum type="alphaUcPeriod"/>
            </a:pPr>
            <a:r>
              <a:rPr lang="en-US" kern="100" dirty="0">
                <a:ea typeface="Times New Roman" panose="02020603050405020304" pitchFamily="18" charset="0"/>
                <a:cs typeface="Arial" panose="020B0604020202020204" pitchFamily="34" charset="0"/>
              </a:rPr>
              <a:t>Matthew 21:42 Jesus said to them, </a:t>
            </a:r>
            <a:r>
              <a:rPr lang="en-US" kern="100" dirty="0">
                <a:ea typeface="Courier New" panose="02070309020205020404" pitchFamily="49" charset="0"/>
                <a:cs typeface="Arial" panose="020B0604020202020204" pitchFamily="34" charset="0"/>
              </a:rPr>
              <a:t>Have you never read in the Scriptures: 'The stone which the builders </a:t>
            </a:r>
            <a:r>
              <a:rPr lang="en-US" kern="100" dirty="0">
                <a:ea typeface="Times New Roman" panose="02020603050405020304" pitchFamily="18" charset="0"/>
                <a:cs typeface="Arial" panose="020B0604020202020204" pitchFamily="34" charset="0"/>
              </a:rPr>
              <a:t>rejected Has become the </a:t>
            </a:r>
            <a:r>
              <a:rPr lang="en-US" kern="100" dirty="0">
                <a:ea typeface="Courier New" panose="02070309020205020404" pitchFamily="49" charset="0"/>
                <a:cs typeface="Arial" panose="020B0604020202020204" pitchFamily="34" charset="0"/>
              </a:rPr>
              <a:t>chief cornerstone’. This was the Lord's doing, And it is Marvelous in our eyes'?</a:t>
            </a:r>
            <a:endParaRPr lang="en-US" kern="100" dirty="0">
              <a:ea typeface="Times New Roman" panose="02020603050405020304" pitchFamily="18" charset="0"/>
              <a:cs typeface="Times New Roman" panose="02020603050405020304" pitchFamily="18" charset="0"/>
            </a:endParaRPr>
          </a:p>
          <a:p>
            <a:pPr marL="457200" marR="0" lvl="0" indent="-457200">
              <a:lnSpc>
                <a:spcPct val="95000"/>
              </a:lnSpc>
              <a:buFont typeface="+mj-lt"/>
              <a:buAutoNum type="alphaUcPeriod"/>
            </a:pPr>
            <a:r>
              <a:rPr lang="en-US" kern="100" dirty="0">
                <a:ea typeface="Courier New" panose="02070309020205020404" pitchFamily="49" charset="0"/>
                <a:cs typeface="Arial" panose="020B0604020202020204" pitchFamily="34" charset="0"/>
              </a:rPr>
              <a:t>1 Peter 2:6-8  Therefore it is also contained in the Scripture, Behold, I lay in Zion A chief cornerstone, elect, precious, And he who believes on Him will by no means be put to shame. </a:t>
            </a:r>
            <a:r>
              <a:rPr lang="en-US" kern="100" dirty="0">
                <a:ea typeface="Times New Roman" panose="02020603050405020304" pitchFamily="18" charset="0"/>
                <a:cs typeface="Arial" panose="020B0604020202020204" pitchFamily="34" charset="0"/>
              </a:rPr>
              <a:t>{7} Therefore, to you who believe, He is precious; but to those who </a:t>
            </a:r>
            <a:r>
              <a:rPr lang="en-US" kern="100" dirty="0">
                <a:ea typeface="Courier New" panose="02070309020205020404" pitchFamily="49" charset="0"/>
                <a:cs typeface="Arial" panose="020B0604020202020204" pitchFamily="34" charset="0"/>
              </a:rPr>
              <a:t>are disobedient, </a:t>
            </a:r>
            <a:r>
              <a:rPr lang="en-US" kern="100" dirty="0">
                <a:ea typeface="Times New Roman" panose="02020603050405020304" pitchFamily="18" charset="0"/>
                <a:cs typeface="Arial" panose="020B0604020202020204" pitchFamily="34" charset="0"/>
              </a:rPr>
              <a:t>The stone which the builders rejected Has become the </a:t>
            </a:r>
            <a:r>
              <a:rPr lang="en-US" kern="100" dirty="0">
                <a:ea typeface="Courier New" panose="02070309020205020404" pitchFamily="49" charset="0"/>
                <a:cs typeface="Arial" panose="020B0604020202020204" pitchFamily="34" charset="0"/>
              </a:rPr>
              <a:t>chief cornerstone, {8} and "A stone of stumbling And a rock of of</a:t>
            </a:r>
            <a:r>
              <a:rPr lang="en-US" kern="100" dirty="0">
                <a:ea typeface="Courier New" panose="02070309020205020404" pitchFamily="49" charset="0"/>
                <a:cs typeface="Times New Roman" panose="02020603050405020304" pitchFamily="18" charset="0"/>
              </a:rPr>
              <a:t>fence</a:t>
            </a:r>
            <a:r>
              <a:rPr lang="en-US" kern="100" dirty="0">
                <a:ea typeface="Courier New" panose="02070309020205020404" pitchFamily="49" charset="0"/>
                <a:cs typeface="Arial" panose="020B0604020202020204" pitchFamily="34" charset="0"/>
              </a:rPr>
              <a:t> They stumble, being disobedient to the word, to which they </a:t>
            </a:r>
            <a:r>
              <a:rPr lang="en-US" kern="100" dirty="0">
                <a:ea typeface="Times New Roman" panose="02020603050405020304" pitchFamily="18" charset="0"/>
                <a:cs typeface="Arial" panose="020B0604020202020204" pitchFamily="34" charset="0"/>
              </a:rPr>
              <a:t>also were appointed.”</a:t>
            </a:r>
            <a:endParaRPr lang="en-US" dirty="0"/>
          </a:p>
        </p:txBody>
      </p:sp>
    </p:spTree>
    <p:extLst>
      <p:ext uri="{BB962C8B-B14F-4D97-AF65-F5344CB8AC3E}">
        <p14:creationId xmlns:p14="http://schemas.microsoft.com/office/powerpoint/2010/main" val="344996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0F85D239-1AA2-4A61-A26A-155CD289143E}" vid="{1F5DF8C1-90B5-4122-8C2B-1A05E6D43FCD}"/>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39215</TotalTime>
  <Words>1446</Words>
  <Application>Microsoft Office PowerPoint</Application>
  <PresentationFormat>On-screen Show (4:3)</PresentationFormat>
  <Paragraphs>67</Paragraphs>
  <Slides>22</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Arial</vt:lpstr>
      <vt:lpstr>Arial Black</vt:lpstr>
      <vt:lpstr>Arial Rounded MT Bold</vt:lpstr>
      <vt:lpstr>Bazooka</vt:lpstr>
      <vt:lpstr>Calibri</vt:lpstr>
      <vt:lpstr>Calibri Light</vt:lpstr>
      <vt:lpstr>Courier New</vt:lpstr>
      <vt:lpstr>Times New Roman</vt:lpstr>
      <vt:lpstr>Office Theme</vt:lpstr>
      <vt:lpstr>1_Office Theme</vt:lpstr>
      <vt:lpstr>2_Office Theme</vt:lpstr>
      <vt:lpstr>PowerPoint Presentation</vt:lpstr>
      <vt:lpstr>PowerPoint Presentation</vt:lpstr>
      <vt:lpstr>LET US PRAY</vt:lpstr>
      <vt:lpstr>SINGING</vt:lpstr>
      <vt:lpstr>Matthew 16:13–19  When Jesus came into the region of Caesarea Philippi, He asked His disciples, saying, “Who do men say that I, the Son of Man, am?” 14 So they said, “Some say John the Baptist, some Elijah, and others Jeremiah or one of the prophets.” 15 He said to them, “But who do you say that I am?” 16 Simon Peter answered and said, “You are the Christ, the Son of the living God.” 17 Jesus answered and said to him, “Blessed are you, Simon Bar-Jonah, for flesh and blood has not revealed this to you, but My Father who is in heaven. 18 And I also say to you that you are Peter, and on this rock I will build My church, and the gates of Hades shall not prevail against it. 19 And I will give you the keys of the kingdom of heaven, and whatever you bind on earth will be bound in heaven, and whatever you loose on earth will be loosed in heaven.”</vt:lpstr>
      <vt:lpstr>LET US PRAY</vt:lpstr>
      <vt:lpstr>THE CHURCH AS A BUILDING</vt:lpstr>
      <vt:lpstr>JESUS BUILT THE CHURCH</vt:lpstr>
      <vt:lpstr>JESUS IS THE CORNERSTONE AND FOUNDATION</vt:lpstr>
      <vt:lpstr>II. WE ARE GOD'S BUILDING</vt:lpstr>
      <vt:lpstr>II. WE ARE GOD'S BUILDING</vt:lpstr>
      <vt:lpstr>III. WE MUST DO OUR PART TO KEEP THE BUILDING OR TEMPLE OF GOD FIT FOR HABITATION</vt:lpstr>
      <vt:lpstr>III. WE MUST DO OUR PART TO KEEP THE BUILDING OR TEMPLE OF GOD FIT FOR HABITATION</vt:lpstr>
      <vt:lpstr>III. WE MUST DO OUR PART TO KEEP THE BUILDING OR TEMPLE OF GOD FIT FOR HABITATION</vt:lpstr>
      <vt:lpstr>THE CHURCH AS A BUILDING</vt:lpstr>
      <vt:lpstr>PowerPoint Presentation</vt:lpstr>
      <vt:lpstr>How To Get Into The Church</vt:lpstr>
      <vt:lpstr>SINGING</vt:lpstr>
      <vt:lpstr>PowerPoint Presentation</vt:lpstr>
      <vt:lpstr>CONTRIBUTION</vt:lpstr>
      <vt:lpstr>SINGING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Pasley</dc:creator>
  <cp:lastModifiedBy>Larry Pasley</cp:lastModifiedBy>
  <cp:revision>5</cp:revision>
  <dcterms:created xsi:type="dcterms:W3CDTF">2021-03-29T21:09:31Z</dcterms:created>
  <dcterms:modified xsi:type="dcterms:W3CDTF">2026-03-09T14:24:18Z</dcterms:modified>
</cp:coreProperties>
</file>