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8"/>
  </p:notesMasterIdLst>
  <p:sldIdLst>
    <p:sldId id="425" r:id="rId4"/>
    <p:sldId id="361" r:id="rId5"/>
    <p:sldId id="331" r:id="rId6"/>
    <p:sldId id="378" r:id="rId7"/>
    <p:sldId id="492" r:id="rId8"/>
    <p:sldId id="389" r:id="rId9"/>
    <p:sldId id="503" r:id="rId10"/>
    <p:sldId id="512" r:id="rId11"/>
    <p:sldId id="513" r:id="rId12"/>
    <p:sldId id="511" r:id="rId13"/>
    <p:sldId id="510" r:id="rId14"/>
    <p:sldId id="509" r:id="rId15"/>
    <p:sldId id="508" r:id="rId16"/>
    <p:sldId id="507" r:id="rId17"/>
    <p:sldId id="514" r:id="rId18"/>
    <p:sldId id="515" r:id="rId19"/>
    <p:sldId id="506" r:id="rId20"/>
    <p:sldId id="505" r:id="rId21"/>
    <p:sldId id="504" r:id="rId22"/>
    <p:sldId id="447" r:id="rId23"/>
    <p:sldId id="291" r:id="rId24"/>
    <p:sldId id="284" r:id="rId25"/>
    <p:sldId id="448" r:id="rId26"/>
    <p:sldId id="50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92"/>
            <p14:sldId id="389"/>
            <p14:sldId id="503"/>
            <p14:sldId id="512"/>
            <p14:sldId id="513"/>
            <p14:sldId id="511"/>
            <p14:sldId id="510"/>
            <p14:sldId id="509"/>
            <p14:sldId id="508"/>
            <p14:sldId id="507"/>
            <p14:sldId id="514"/>
            <p14:sldId id="515"/>
            <p14:sldId id="506"/>
            <p14:sldId id="505"/>
            <p14:sldId id="504"/>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A8A"/>
    <a:srgbClr val="0C2B8E"/>
    <a:srgbClr val="0F35AA"/>
    <a:srgbClr val="0F358B"/>
    <a:srgbClr val="4F848F"/>
    <a:srgbClr val="0059BF"/>
    <a:srgbClr val="0000FF"/>
    <a:srgbClr val="0099FF"/>
    <a:srgbClr val="2D69FF"/>
    <a:srgbClr val="4F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01CD8-0AA3-4239-9B34-2F3697782DBF}" v="10" dt="2026-02-19T20:22:2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58"/>
      </p:cViewPr>
      <p:guideLst/>
    </p:cSldViewPr>
  </p:slideViewPr>
  <p:outlineViewPr>
    <p:cViewPr>
      <p:scale>
        <a:sx n="33" d="100"/>
        <a:sy n="33" d="100"/>
      </p:scale>
      <p:origin x="0" y="-25104"/>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3/16/2026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3/16/2026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3/16/2026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3/16/2026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3/16/2026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3B872C-5151-48CC-550C-A95964A2C3A0}"/>
              </a:ext>
            </a:extLst>
          </p:cNvPr>
          <p:cNvPicPr>
            <a:picLocks noChangeAspect="1"/>
          </p:cNvPicPr>
          <p:nvPr/>
        </p:nvPicPr>
        <p:blipFill>
          <a:blip r:embed="rId3"/>
          <a:stretch>
            <a:fillRect/>
          </a:stretch>
        </p:blipFill>
        <p:spPr>
          <a:xfrm rot="18887190">
            <a:off x="1649251" y="310113"/>
            <a:ext cx="6532803" cy="7320530"/>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uLnTx/>
                <a:uFillTx/>
                <a:latin typeface="Bazooka" pitchFamily="2" charset="0"/>
                <a:ea typeface="+mn-ea"/>
                <a:cs typeface="+mn-cs"/>
              </a:rPr>
              <a:t>JACKSON STREET CHURCH OF CHRIST</a:t>
            </a:r>
            <a:endParaRPr kumimoji="0" lang="en-US" sz="4000" b="1" i="0" u="none" strike="noStrike" kern="1200" normalizeH="0" baseline="0" noProof="0" dirty="0">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bg1">
              <a:alpha val="70000"/>
            </a:schemeClr>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91DE-F78F-7E73-4085-2908BD54854F}"/>
              </a:ext>
            </a:extLst>
          </p:cNvPr>
          <p:cNvSpPr>
            <a:spLocks noGrp="1"/>
          </p:cNvSpPr>
          <p:nvPr>
            <p:ph type="title"/>
          </p:nvPr>
        </p:nvSpPr>
        <p:spPr>
          <a:xfrm>
            <a:off x="0" y="1"/>
            <a:ext cx="9144000" cy="914400"/>
          </a:xfrm>
        </p:spPr>
        <p:txBody>
          <a:bodyPr>
            <a:normAutofit/>
          </a:bodyPr>
          <a:lstStyle/>
          <a:p>
            <a:pPr marL="342900" marR="0" lvl="0" indent="-342900">
              <a:buFont typeface="+mj-lt"/>
              <a:buAutoNum type="romanUcPeriod"/>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THERE IS ONE BODY OR CHURCH</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831504-4EC0-BBFA-E3D6-B443FF197022}"/>
              </a:ext>
            </a:extLst>
          </p:cNvPr>
          <p:cNvSpPr>
            <a:spLocks noGrp="1"/>
          </p:cNvSpPr>
          <p:nvPr>
            <p:ph idx="1"/>
          </p:nvPr>
        </p:nvSpPr>
        <p:spPr>
          <a:xfrm>
            <a:off x="157655" y="914401"/>
            <a:ext cx="8986345" cy="5985639"/>
          </a:xfrm>
        </p:spPr>
        <p:txBody>
          <a:bodyPr>
            <a:normAutofit fontScale="85000"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Ephesians 4:4 There one body and one Spirit, just as you were called in one hope of your calling;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Times New Roman" panose="02020603050405020304" pitchFamily="18" charset="0"/>
                <a:cs typeface="Arial" panose="020B0604020202020204" pitchFamily="34" charset="0"/>
              </a:rPr>
              <a:t>Colossians 3:15  </a:t>
            </a:r>
            <a:r>
              <a:rPr lang="en-US" kern="100" dirty="0">
                <a:ea typeface="Courier New" panose="02070309020205020404" pitchFamily="49" charset="0"/>
                <a:cs typeface="Arial" panose="020B0604020202020204" pitchFamily="34" charset="0"/>
              </a:rPr>
              <a:t>And let the peace of God rule in your hearts, to which also you were called in one body; and be thankful.</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Times New Roman" panose="02020603050405020304" pitchFamily="18" charset="0"/>
                <a:cs typeface="Arial" panose="020B0604020202020204" pitchFamily="34" charset="0"/>
              </a:rPr>
              <a:t>1 Corinthians 10:17 </a:t>
            </a:r>
            <a:r>
              <a:rPr lang="en-US" kern="100" dirty="0">
                <a:ea typeface="Courier New" panose="02070309020205020404" pitchFamily="49" charset="0"/>
                <a:cs typeface="Arial" panose="020B0604020202020204" pitchFamily="34" charset="0"/>
              </a:rPr>
              <a:t>For we, though many, are one bread and one body; for we all partake of that one bread.</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God has never been pleased with division in His people. John 17:20–21  “I do not pray for these alone, but also for those who will believe in Me through their word; </a:t>
            </a:r>
            <a:r>
              <a:rPr lang="en-US" kern="100" baseline="30000" dirty="0">
                <a:ea typeface="Courier New" panose="02070309020205020404" pitchFamily="49" charset="0"/>
                <a:cs typeface="Arial" panose="020B0604020202020204" pitchFamily="34" charset="0"/>
              </a:rPr>
              <a:t>21</a:t>
            </a:r>
            <a:r>
              <a:rPr lang="en-US" kern="100" dirty="0">
                <a:ea typeface="Courier New" panose="02070309020205020404" pitchFamily="49" charset="0"/>
                <a:cs typeface="Arial" panose="020B0604020202020204" pitchFamily="34" charset="0"/>
              </a:rPr>
              <a:t> that they all may be one, as You, Father, are in Me, and I in You; that they also may be one in Us, that the world may believe that You sent Me.</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The religious world has made it the church of your choice instead of the church that Jesus built.</a:t>
            </a:r>
            <a:endParaRPr lang="en-US" dirty="0"/>
          </a:p>
        </p:txBody>
      </p:sp>
    </p:spTree>
    <p:extLst>
      <p:ext uri="{BB962C8B-B14F-4D97-AF65-F5344CB8AC3E}">
        <p14:creationId xmlns:p14="http://schemas.microsoft.com/office/powerpoint/2010/main" val="41117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EF5A-97B9-9309-9BA1-0D494023DC48}"/>
              </a:ext>
            </a:extLst>
          </p:cNvPr>
          <p:cNvSpPr>
            <a:spLocks noGrp="1"/>
          </p:cNvSpPr>
          <p:nvPr>
            <p:ph type="title"/>
          </p:nvPr>
        </p:nvSpPr>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 CHRIST IS THE HEAD OF THE BODY, THE CHURCH</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97A217-4F5C-62BF-E9DA-10C8ECB088E8}"/>
              </a:ext>
            </a:extLst>
          </p:cNvPr>
          <p:cNvSpPr>
            <a:spLocks noGrp="1"/>
          </p:cNvSpPr>
          <p:nvPr>
            <p:ph idx="1"/>
          </p:nvPr>
        </p:nvSpPr>
        <p:spPr/>
        <p:txBody>
          <a:bodyPr/>
          <a:lstStyle/>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Colossians 1:18, 24 </a:t>
            </a:r>
            <a:r>
              <a:rPr lang="en-US" kern="100" dirty="0">
                <a:ea typeface="Courier New" panose="02070309020205020404" pitchFamily="49" charset="0"/>
                <a:cs typeface="Arial" panose="020B0604020202020204" pitchFamily="34" charset="0"/>
              </a:rPr>
              <a:t>And He is the head of the body, the church, who is the beginning, the firstborn from the dead, that in all things He may have the preeminence.</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Ephesians 4:15 but, speaking the truth in love, may grow up in al l things into Him who is the head; Christ;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Colossians 2:19 </a:t>
            </a:r>
            <a:r>
              <a:rPr lang="en-US" kern="100" dirty="0">
                <a:ea typeface="Courier New" panose="02070309020205020404" pitchFamily="49" charset="0"/>
                <a:cs typeface="Arial" panose="020B0604020202020204" pitchFamily="34" charset="0"/>
              </a:rPr>
              <a:t>and not holding fast to the Head, from whom all the body, nourished and knit together by joints and liga</a:t>
            </a:r>
            <a:r>
              <a:rPr lang="en-US" kern="100" dirty="0">
                <a:ea typeface="Times New Roman" panose="02020603050405020304" pitchFamily="18" charset="0"/>
                <a:cs typeface="Arial" panose="020B0604020202020204" pitchFamily="34" charset="0"/>
              </a:rPr>
              <a:t>ments, grows with the increase that is from God.</a:t>
            </a:r>
            <a:endParaRPr lang="en-US" dirty="0"/>
          </a:p>
        </p:txBody>
      </p:sp>
    </p:spTree>
    <p:extLst>
      <p:ext uri="{BB962C8B-B14F-4D97-AF65-F5344CB8AC3E}">
        <p14:creationId xmlns:p14="http://schemas.microsoft.com/office/powerpoint/2010/main" val="12075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C267-771B-111B-B47D-57B879929E91}"/>
              </a:ext>
            </a:extLst>
          </p:cNvPr>
          <p:cNvSpPr>
            <a:spLocks noGrp="1"/>
          </p:cNvSpPr>
          <p:nvPr>
            <p:ph type="title"/>
          </p:nvPr>
        </p:nvSpPr>
        <p:spPr>
          <a:xfrm>
            <a:off x="0" y="0"/>
            <a:ext cx="9144000" cy="1828800"/>
          </a:xfrm>
        </p:spPr>
        <p:txBody>
          <a:bodyPr>
            <a:normAutofit/>
          </a:bodyPr>
          <a:lstStyle/>
          <a:p>
            <a:pPr marL="0" marR="0">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CHURCH IS THE BODY OF CHRIST</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69A633-34A3-6AD5-E3DC-1FE59A025E96}"/>
              </a:ext>
            </a:extLst>
          </p:cNvPr>
          <p:cNvSpPr>
            <a:spLocks noGrp="1"/>
          </p:cNvSpPr>
          <p:nvPr>
            <p:ph idx="1"/>
          </p:nvPr>
        </p:nvSpPr>
        <p:spPr>
          <a:xfrm>
            <a:off x="157655" y="1625600"/>
            <a:ext cx="8986345" cy="5274440"/>
          </a:xfrm>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Ephesians 1:22-23	And He put all things under His feet, and gave Him to be head over all things to the church, {23} which is His body, the fullness of Him who fills all in all. </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Colossians 1:24  I now rejoice in my sufferings for you, and fill up in my flesh what is lacking in the afflictions of Christ, for the sake of His body, which is the church.</a:t>
            </a:r>
            <a:endParaRPr lang="en-US" dirty="0"/>
          </a:p>
        </p:txBody>
      </p:sp>
    </p:spTree>
    <p:extLst>
      <p:ext uri="{BB962C8B-B14F-4D97-AF65-F5344CB8AC3E}">
        <p14:creationId xmlns:p14="http://schemas.microsoft.com/office/powerpoint/2010/main" val="12894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E8BC-F6CC-9AB9-8760-5CE9025448D8}"/>
              </a:ext>
            </a:extLst>
          </p:cNvPr>
          <p:cNvSpPr>
            <a:spLocks noGrp="1"/>
          </p:cNvSpPr>
          <p:nvPr>
            <p:ph type="title"/>
          </p:nvPr>
        </p:nvSpPr>
        <p:spPr>
          <a:xfrm>
            <a:off x="0" y="0"/>
            <a:ext cx="9144000" cy="1955800"/>
          </a:xfrm>
        </p:spPr>
        <p:txBody>
          <a:bodyPr>
            <a:normAutofit/>
          </a:bodyPr>
          <a:lstStyle/>
          <a:p>
            <a:pPr marL="342900" marR="0" lvl="0" indent="-342900">
              <a:lnSpc>
                <a:spcPct val="90000"/>
              </a:lnSpc>
              <a:buFont typeface="+mj-lt"/>
              <a:buAutoNum type="romanUcPeriod" startAt="4"/>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WE ARE MEMBERS OF CHRIST'S BODY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656763-85AE-30DA-1D10-2767C1CA3C52}"/>
              </a:ext>
            </a:extLst>
          </p:cNvPr>
          <p:cNvSpPr>
            <a:spLocks noGrp="1"/>
          </p:cNvSpPr>
          <p:nvPr>
            <p:ph idx="1"/>
          </p:nvPr>
        </p:nvSpPr>
        <p:spPr>
          <a:xfrm>
            <a:off x="157655" y="1955800"/>
            <a:ext cx="8986345" cy="4944240"/>
          </a:xfrm>
        </p:spPr>
        <p:txBody>
          <a:bodyPr/>
          <a:lstStyle/>
          <a:p>
            <a:pPr marL="635000" lvl="0" indent="-635000">
              <a:lnSpc>
                <a:spcPct val="100000"/>
              </a:lnSpc>
              <a:buFont typeface="+mj-lt"/>
              <a:buAutoNum type="alphaUcPeriod"/>
            </a:pPr>
            <a:r>
              <a:rPr lang="en-US" sz="3600" kern="100" dirty="0">
                <a:ea typeface="Courier New" panose="02070309020205020404" pitchFamily="49" charset="0"/>
                <a:cs typeface="Arial" panose="020B0604020202020204" pitchFamily="34" charset="0"/>
              </a:rPr>
              <a:t>1 Corinthians 6:15 </a:t>
            </a:r>
            <a:r>
              <a:rPr lang="en-US" sz="3600" kern="100" dirty="0">
                <a:ea typeface="Times New Roman" panose="02020603050405020304" pitchFamily="18" charset="0"/>
                <a:cs typeface="Arial" panose="020B0604020202020204" pitchFamily="34" charset="0"/>
              </a:rPr>
              <a:t>Do you not know that your bodies </a:t>
            </a:r>
            <a:r>
              <a:rPr lang="en-US" sz="3600" kern="100" dirty="0">
                <a:ea typeface="Courier New" panose="02070309020205020404" pitchFamily="49" charset="0"/>
                <a:cs typeface="Arial" panose="020B0604020202020204" pitchFamily="34" charset="0"/>
              </a:rPr>
              <a:t>members of Christ? Shall I then take the members of Christ and make them members of a harlot? Certainly not!</a:t>
            </a:r>
            <a:endParaRPr lang="en-US" sz="3600" kern="100" dirty="0">
              <a:ea typeface="Times New Roman" panose="02020603050405020304" pitchFamily="18" charset="0"/>
              <a:cs typeface="Times New Roman" panose="02020603050405020304" pitchFamily="18" charset="0"/>
            </a:endParaRPr>
          </a:p>
          <a:p>
            <a:pPr marL="635000" lvl="0" indent="-635000">
              <a:lnSpc>
                <a:spcPct val="100000"/>
              </a:lnSpc>
              <a:buFont typeface="+mj-lt"/>
              <a:buAutoNum type="alphaUcPeriod"/>
            </a:pPr>
            <a:r>
              <a:rPr lang="en-US" sz="3600" kern="100" dirty="0">
                <a:ea typeface="Courier New" panose="02070309020205020404" pitchFamily="49" charset="0"/>
                <a:cs typeface="Arial" panose="020B0604020202020204" pitchFamily="34" charset="0"/>
              </a:rPr>
              <a:t>Ephesians 5:30 For we are members of His body, of His flesh and of His bones.</a:t>
            </a:r>
            <a:endParaRPr lang="en-US" dirty="0"/>
          </a:p>
        </p:txBody>
      </p:sp>
    </p:spTree>
    <p:extLst>
      <p:ext uri="{BB962C8B-B14F-4D97-AF65-F5344CB8AC3E}">
        <p14:creationId xmlns:p14="http://schemas.microsoft.com/office/powerpoint/2010/main" val="146027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B1A3-8545-B303-0033-72367FF0B3D0}"/>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V.</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MEMBERS HAVE DIFFERENT FUNCTIONS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107E7D-6DD5-7DEB-3CE8-D1CA9876157A}"/>
              </a:ext>
            </a:extLst>
          </p:cNvPr>
          <p:cNvSpPr>
            <a:spLocks noGrp="1"/>
          </p:cNvSpPr>
          <p:nvPr>
            <p:ph idx="1"/>
          </p:nvPr>
        </p:nvSpPr>
        <p:spPr>
          <a:xfrm>
            <a:off x="157655" y="1143001"/>
            <a:ext cx="8986345" cy="5757040"/>
          </a:xfrm>
        </p:spPr>
        <p:txBody>
          <a:bodyPr>
            <a:normAutofit fontScale="85000" lnSpcReduction="20000"/>
          </a:bodyPr>
          <a:lstStyle/>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1 Corinthians 12:12-27 For as the body is one and has many members, but all the members of that one body, being many, are one body, so also is Christ. {13 For by one Spirit we were all baptized into one body; whether Jews or Greeks, whether slaves or free; and have all been made to drink into one Spirit. {14} For in fact the body is not one member but many. {15} If the foot should say, </a:t>
            </a:r>
            <a:r>
              <a:rPr lang="en-US" kern="100" dirty="0">
                <a:ea typeface="Times New Roman" panose="02020603050405020304" pitchFamily="18" charset="0"/>
                <a:cs typeface="Arial" panose="020B0604020202020204" pitchFamily="34" charset="0"/>
              </a:rPr>
              <a:t>Because I am </a:t>
            </a:r>
            <a:r>
              <a:rPr lang="en-US" kern="100" dirty="0">
                <a:ea typeface="Courier New" panose="02070309020205020404" pitchFamily="49" charset="0"/>
                <a:cs typeface="Arial" panose="020B0604020202020204" pitchFamily="34" charset="0"/>
              </a:rPr>
              <a:t>not a hand, I am not of the body, </a:t>
            </a:r>
            <a:r>
              <a:rPr lang="en-US" kern="100" dirty="0">
                <a:ea typeface="Times New Roman" panose="02020603050405020304" pitchFamily="18" charset="0"/>
                <a:cs typeface="Arial" panose="020B0604020202020204" pitchFamily="34" charset="0"/>
              </a:rPr>
              <a:t>is it therefore not of the body? </a:t>
            </a:r>
            <a:r>
              <a:rPr lang="en-US" kern="100" dirty="0">
                <a:ea typeface="Courier New" panose="02070309020205020404" pitchFamily="49" charset="0"/>
                <a:cs typeface="Arial" panose="020B0604020202020204" pitchFamily="34" charset="0"/>
              </a:rPr>
              <a:t>{16} And if the ear should say, </a:t>
            </a:r>
            <a:r>
              <a:rPr lang="en-US" kern="100" dirty="0">
                <a:ea typeface="Times New Roman" panose="02020603050405020304" pitchFamily="18" charset="0"/>
                <a:cs typeface="Arial" panose="020B0604020202020204" pitchFamily="34" charset="0"/>
              </a:rPr>
              <a:t>"Because I am not an eye, I am not of the body, </a:t>
            </a:r>
            <a:r>
              <a:rPr lang="en-US" kern="100" dirty="0">
                <a:ea typeface="Courier New" panose="02070309020205020404" pitchFamily="49" charset="0"/>
                <a:cs typeface="Arial" panose="020B0604020202020204" pitchFamily="34" charset="0"/>
              </a:rPr>
              <a:t>is it therefore not of the body? {17} If the whole body </a:t>
            </a:r>
            <a:r>
              <a:rPr lang="en-US" kern="100" dirty="0">
                <a:ea typeface="Times New Roman" panose="02020603050405020304" pitchFamily="18" charset="0"/>
                <a:cs typeface="Arial" panose="020B0604020202020204" pitchFamily="34" charset="0"/>
              </a:rPr>
              <a:t>were an eye, where would be the hearing? If the whole were hearing</a:t>
            </a:r>
            <a:r>
              <a:rPr lang="en-US" kern="100" dirty="0">
                <a:ea typeface="Courier New" panose="02070309020205020404" pitchFamily="49" charset="0"/>
                <a:cs typeface="Arial" panose="020B0604020202020204" pitchFamily="34" charset="0"/>
              </a:rPr>
              <a:t>, where would be the smelling? {18} But now God has set the members, each one of them, in the body just as He pleased, {19} And if they were all one member, where would the body be? &gt;&gt;&gt;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8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6AB6-5DAF-254D-7E9C-1F7109FD9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12048-8B45-B870-3A89-F3322F6413E2}"/>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V.</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MEMBERS HAVE DIFFERENT FUNCTIONS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DC13C8-E55A-86D3-165B-420941449E28}"/>
              </a:ext>
            </a:extLst>
          </p:cNvPr>
          <p:cNvSpPr>
            <a:spLocks noGrp="1"/>
          </p:cNvSpPr>
          <p:nvPr>
            <p:ph idx="1"/>
          </p:nvPr>
        </p:nvSpPr>
        <p:spPr>
          <a:xfrm>
            <a:off x="157655" y="1143001"/>
            <a:ext cx="8986345" cy="5757040"/>
          </a:xfrm>
        </p:spPr>
        <p:txBody>
          <a:bodyPr>
            <a:normAutofit fontScale="85000" lnSpcReduction="20000"/>
          </a:bodyPr>
          <a:lstStyle/>
          <a:p>
            <a:pPr marL="457200" lvl="0" indent="0">
              <a:lnSpc>
                <a:spcPct val="95000"/>
              </a:lnSpc>
              <a:buNone/>
            </a:pPr>
            <a:r>
              <a:rPr lang="en-US" kern="100" dirty="0">
                <a:ea typeface="Courier New" panose="02070309020205020404" pitchFamily="49" charset="0"/>
                <a:cs typeface="Arial" panose="020B0604020202020204" pitchFamily="34" charset="0"/>
              </a:rPr>
              <a:t>{20} But now indeed there are many members, yet one body. {21} And the eye cannot </a:t>
            </a:r>
            <a:r>
              <a:rPr lang="en-US" kern="100" dirty="0">
                <a:ea typeface="Times New Roman" panose="02020603050405020304" pitchFamily="18" charset="0"/>
                <a:cs typeface="Arial" panose="020B0604020202020204" pitchFamily="34" charset="0"/>
              </a:rPr>
              <a:t>say to the hand, </a:t>
            </a:r>
            <a:r>
              <a:rPr lang="en-US" kern="100" dirty="0">
                <a:ea typeface="Courier New" panose="02070309020205020404" pitchFamily="49" charset="0"/>
                <a:cs typeface="Arial" panose="020B0604020202020204" pitchFamily="34" charset="0"/>
              </a:rPr>
              <a:t>I have no need of you, </a:t>
            </a:r>
            <a:r>
              <a:rPr lang="en-US" kern="100" dirty="0">
                <a:ea typeface="Times New Roman" panose="02020603050405020304" pitchFamily="18" charset="0"/>
                <a:cs typeface="Arial" panose="020B0604020202020204" pitchFamily="34" charset="0"/>
              </a:rPr>
              <a:t>nor again the head to the feet, "I have no need of you. </a:t>
            </a:r>
            <a:r>
              <a:rPr lang="en-US" kern="100" dirty="0">
                <a:ea typeface="Courier New" panose="02070309020205020404" pitchFamily="49" charset="0"/>
                <a:cs typeface="Arial" panose="020B0604020202020204" pitchFamily="34" charset="0"/>
              </a:rPr>
              <a:t>{22} No, much rather, those members of </a:t>
            </a:r>
            <a:r>
              <a:rPr lang="en-US" kern="100" dirty="0">
                <a:ea typeface="Times New Roman" panose="02020603050405020304" pitchFamily="18" charset="0"/>
                <a:cs typeface="Arial" panose="020B0604020202020204" pitchFamily="34" charset="0"/>
              </a:rPr>
              <a:t>the body which seem to be weaker are necessary. {23} And those </a:t>
            </a:r>
            <a:r>
              <a:rPr lang="en-US" kern="100" dirty="0">
                <a:ea typeface="Courier New" panose="02070309020205020404" pitchFamily="49" charset="0"/>
                <a:cs typeface="Arial" panose="020B0604020202020204" pitchFamily="34" charset="0"/>
              </a:rPr>
              <a:t>members of the body which we think to be less honorable, on these we </a:t>
            </a:r>
            <a:r>
              <a:rPr lang="en-US" kern="100" dirty="0">
                <a:ea typeface="Times New Roman" panose="02020603050405020304" pitchFamily="18" charset="0"/>
                <a:cs typeface="Arial" panose="020B0604020202020204" pitchFamily="34" charset="0"/>
              </a:rPr>
              <a:t>bestow greater honor; and our unpresentable parts have greater modesty, {</a:t>
            </a:r>
            <a:r>
              <a:rPr lang="en-US" kern="100" dirty="0">
                <a:ea typeface="Courier New" panose="02070309020205020404" pitchFamily="49" charset="0"/>
                <a:cs typeface="Arial" panose="020B0604020202020204" pitchFamily="34" charset="0"/>
              </a:rPr>
              <a:t>24} but our presentable parts have no need. </a:t>
            </a:r>
            <a:r>
              <a:rPr lang="en-US" kern="100" dirty="0">
                <a:ea typeface="Times New Roman" panose="02020603050405020304" pitchFamily="18" charset="0"/>
                <a:cs typeface="Arial" panose="020B0604020202020204" pitchFamily="34" charset="0"/>
              </a:rPr>
              <a:t>But God </a:t>
            </a:r>
            <a:r>
              <a:rPr lang="en-US" kern="100" dirty="0">
                <a:ea typeface="Courier New" panose="02070309020205020404" pitchFamily="49" charset="0"/>
                <a:cs typeface="Arial" panose="020B0604020202020204" pitchFamily="34" charset="0"/>
              </a:rPr>
              <a:t>composed the body, having given greater honor to that part which lacks it, {25} that there should be no schism in the body, but that the members should have the same care for one another. {26} And if one member suffers, all the members suffer with it; or if one member is honored, all the members rejoice with it. </a:t>
            </a:r>
            <a:r>
              <a:rPr lang="en-US" kern="100" dirty="0">
                <a:ea typeface="Times New Roman" panose="02020603050405020304" pitchFamily="18" charset="0"/>
                <a:cs typeface="Arial" panose="020B0604020202020204" pitchFamily="34" charset="0"/>
              </a:rPr>
              <a:t>{27 Now you are the body </a:t>
            </a:r>
            <a:r>
              <a:rPr lang="en-US" kern="100" dirty="0">
                <a:ea typeface="Courier New" panose="02070309020205020404" pitchFamily="49" charset="0"/>
                <a:cs typeface="Arial" panose="020B0604020202020204" pitchFamily="34" charset="0"/>
              </a:rPr>
              <a:t>of Christ, and members individually.</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87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F8D20-321A-EED4-671F-5794E7E96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E291-08F8-0D79-3338-F6F3106CEAA9}"/>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V.</a:t>
            </a:r>
            <a:r>
              <a:rPr lang="en-US" sz="4000" b="1" kern="100" baseline="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 </a:t>
            </a: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MEMBERS HAVE DIFFERENT FUNCTIONS</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5091B4-5A17-98C1-1B42-7EB9CC9D6A7E}"/>
              </a:ext>
            </a:extLst>
          </p:cNvPr>
          <p:cNvSpPr>
            <a:spLocks noGrp="1"/>
          </p:cNvSpPr>
          <p:nvPr>
            <p:ph idx="1"/>
          </p:nvPr>
        </p:nvSpPr>
        <p:spPr/>
        <p:txBody>
          <a:bodyPr>
            <a:normAutofit fontScale="85000" lnSpcReduction="10000"/>
          </a:bodyPr>
          <a:lstStyle/>
          <a:p>
            <a:pPr marL="457200" lvl="0" indent="-457200">
              <a:buFont typeface="+mj-lt"/>
              <a:buAutoNum type="alphaUcPeriod" startAt="2"/>
            </a:pPr>
            <a:r>
              <a:rPr lang="en-US" kern="100" dirty="0">
                <a:ea typeface="Courier New" panose="02070309020205020404" pitchFamily="49" charset="0"/>
                <a:cs typeface="Arial" panose="020B0604020202020204" pitchFamily="34" charset="0"/>
              </a:rPr>
              <a:t>Romans 12:3-8 </a:t>
            </a:r>
            <a:r>
              <a:rPr lang="en-US" kern="100" dirty="0">
                <a:ea typeface="Times New Roman" panose="02020603050405020304" pitchFamily="18" charset="0"/>
                <a:cs typeface="Arial" panose="020B0604020202020204" pitchFamily="34" charset="0"/>
              </a:rPr>
              <a:t>For I say, through the grace given to me, to </a:t>
            </a:r>
            <a:r>
              <a:rPr lang="en-US" kern="100" dirty="0">
                <a:ea typeface="Courier New" panose="02070309020205020404" pitchFamily="49" charset="0"/>
                <a:cs typeface="Arial" panose="020B0604020202020204" pitchFamily="34" charset="0"/>
              </a:rPr>
              <a:t>everyone who is among you, not to think of himself more highly than </a:t>
            </a:r>
            <a:r>
              <a:rPr lang="en-US" kern="100" dirty="0">
                <a:ea typeface="Times New Roman" panose="02020603050405020304" pitchFamily="18" charset="0"/>
                <a:cs typeface="Arial" panose="020B0604020202020204" pitchFamily="34" charset="0"/>
              </a:rPr>
              <a:t>he ought to think, but to think soberly, as God has dealt to each one </a:t>
            </a:r>
            <a:r>
              <a:rPr lang="en-US" kern="100" dirty="0">
                <a:ea typeface="Courier New" panose="02070309020205020404" pitchFamily="49" charset="0"/>
                <a:cs typeface="Arial" panose="020B0604020202020204" pitchFamily="34" charset="0"/>
              </a:rPr>
              <a:t>a measure of faith. {4} For as we have many members in one body, but </a:t>
            </a:r>
            <a:r>
              <a:rPr lang="en-US" kern="100" dirty="0">
                <a:ea typeface="Times New Roman" panose="02020603050405020304" pitchFamily="18" charset="0"/>
                <a:cs typeface="Arial" panose="020B0604020202020204" pitchFamily="34" charset="0"/>
              </a:rPr>
              <a:t>all the members do not have the same function, {5} so we, being </a:t>
            </a:r>
            <a:r>
              <a:rPr lang="en-US" kern="100" dirty="0">
                <a:ea typeface="Courier New" panose="02070309020205020404" pitchFamily="49" charset="0"/>
                <a:cs typeface="Arial" panose="020B0604020202020204" pitchFamily="34" charset="0"/>
              </a:rPr>
              <a:t>many, are one body in Christ, and individually members of one another. {6} Having then gifts differing according to the grace that is given </a:t>
            </a:r>
            <a:r>
              <a:rPr lang="en-US" kern="100" dirty="0">
                <a:ea typeface="Times New Roman" panose="02020603050405020304" pitchFamily="18" charset="0"/>
                <a:cs typeface="Arial" panose="020B0604020202020204" pitchFamily="34" charset="0"/>
              </a:rPr>
              <a:t>to us, let us use them: </a:t>
            </a:r>
            <a:r>
              <a:rPr lang="en-US" kern="100" dirty="0">
                <a:ea typeface="Courier New" panose="02070309020205020404" pitchFamily="49" charset="0"/>
                <a:cs typeface="Arial" panose="020B0604020202020204" pitchFamily="34" charset="0"/>
              </a:rPr>
              <a:t>if prophecy, let us prophesy in proportion to our faith; {7} or ministry,  let us use it  in  our  ministering; </a:t>
            </a:r>
            <a:r>
              <a:rPr lang="en-US" kern="100" dirty="0">
                <a:ea typeface="Times New Roman" panose="02020603050405020304" pitchFamily="18" charset="0"/>
                <a:cs typeface="Arial" panose="020B0604020202020204" pitchFamily="34" charset="0"/>
              </a:rPr>
              <a:t>he who teaches, in teaching; </a:t>
            </a:r>
            <a:r>
              <a:rPr lang="en-US" kern="100" dirty="0">
                <a:ea typeface="Courier New" panose="02070309020205020404" pitchFamily="49" charset="0"/>
                <a:cs typeface="Arial" panose="020B0604020202020204" pitchFamily="34" charset="0"/>
              </a:rPr>
              <a:t>{8} he who exhorts, in exhortation; he who gives, with liberality; he who leads, with diligence; he who shows mercy, with cheerfulness.</a:t>
            </a:r>
            <a:endParaRPr lang="en-US" dirty="0"/>
          </a:p>
        </p:txBody>
      </p:sp>
    </p:spTree>
    <p:extLst>
      <p:ext uri="{BB962C8B-B14F-4D97-AF65-F5344CB8AC3E}">
        <p14:creationId xmlns:p14="http://schemas.microsoft.com/office/powerpoint/2010/main" val="149434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D095-8779-EC11-65F1-D2297679B9D3}"/>
              </a:ext>
            </a:extLst>
          </p:cNvPr>
          <p:cNvSpPr>
            <a:spLocks noGrp="1"/>
          </p:cNvSpPr>
          <p:nvPr>
            <p:ph type="title"/>
          </p:nvPr>
        </p:nvSpPr>
        <p:spPr>
          <a:xfrm>
            <a:off x="0" y="0"/>
            <a:ext cx="9144000" cy="1574800"/>
          </a:xfrm>
        </p:spPr>
        <p:txBody>
          <a:bodyPr>
            <a:normAutofit/>
          </a:bodyPr>
          <a:lstStyle/>
          <a:p>
            <a:pPr marL="0" marR="0">
              <a:lnSpc>
                <a:spcPct val="80000"/>
              </a:lnSpc>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VI. EACH MEMBER HAS A JOB TO DO &amp; NEEDS TO DO IT.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1D269C-1D81-0D80-D9EC-33C78FFDF579}"/>
              </a:ext>
            </a:extLst>
          </p:cNvPr>
          <p:cNvSpPr>
            <a:spLocks noGrp="1"/>
          </p:cNvSpPr>
          <p:nvPr>
            <p:ph idx="1"/>
          </p:nvPr>
        </p:nvSpPr>
        <p:spPr/>
        <p:txBody>
          <a:bodyPr/>
          <a:lstStyle/>
          <a:p>
            <a:pPr marL="457200" lvl="0" indent="-457200">
              <a:buFont typeface="+mj-lt"/>
              <a:buAutoNum type="alphaUcPeriod"/>
            </a:pPr>
            <a:r>
              <a:rPr lang="en-US" kern="100" dirty="0">
                <a:ea typeface="Times New Roman" panose="02020603050405020304" pitchFamily="18" charset="0"/>
                <a:cs typeface="Arial" panose="020B0604020202020204" pitchFamily="34" charset="0"/>
              </a:rPr>
              <a:t>Colossians 2:19 and not holding fast to the Head, </a:t>
            </a:r>
            <a:r>
              <a:rPr lang="en-US" kern="100" dirty="0">
                <a:ea typeface="Courier New" panose="02070309020205020404" pitchFamily="49" charset="0"/>
                <a:cs typeface="Arial" panose="020B0604020202020204" pitchFamily="34" charset="0"/>
              </a:rPr>
              <a:t>from whom all the body, nourished and knit together by joints and ligaments</a:t>
            </a:r>
            <a:r>
              <a:rPr lang="en-US" kern="100" dirty="0">
                <a:ea typeface="Times New Roman" panose="02020603050405020304" pitchFamily="18" charset="0"/>
                <a:cs typeface="Arial" panose="020B0604020202020204" pitchFamily="34" charset="0"/>
              </a:rPr>
              <a:t>, grows with the increase that is from God.</a:t>
            </a:r>
            <a:endParaRPr lang="en-US"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kern="100" dirty="0">
                <a:ea typeface="Courier New" panose="02070309020205020404" pitchFamily="49" charset="0"/>
                <a:cs typeface="Arial" panose="020B0604020202020204" pitchFamily="34" charset="0"/>
              </a:rPr>
              <a:t>Ephesians 4:15-16 but, speaking the truth in love, may grow up in all things into Him who is the head; Christ; {16} from whom the whole body, joined and knit together by what every joint supplies, </a:t>
            </a:r>
            <a:r>
              <a:rPr lang="en-US" kern="100" dirty="0">
                <a:ea typeface="Times New Roman" panose="02020603050405020304" pitchFamily="18" charset="0"/>
                <a:cs typeface="Arial" panose="020B0604020202020204" pitchFamily="34" charset="0"/>
              </a:rPr>
              <a:t>according to the effective working by which every part does its share, </a:t>
            </a:r>
            <a:r>
              <a:rPr lang="en-US" kern="100" dirty="0">
                <a:ea typeface="Courier New" panose="02070309020205020404" pitchFamily="49" charset="0"/>
                <a:cs typeface="Arial" panose="020B0604020202020204" pitchFamily="34" charset="0"/>
              </a:rPr>
              <a:t>causes growth of the body for the edifying of itself in love. </a:t>
            </a:r>
            <a:endParaRPr lang="en-US" dirty="0"/>
          </a:p>
        </p:txBody>
      </p:sp>
    </p:spTree>
    <p:extLst>
      <p:ext uri="{BB962C8B-B14F-4D97-AF65-F5344CB8AC3E}">
        <p14:creationId xmlns:p14="http://schemas.microsoft.com/office/powerpoint/2010/main" val="19536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6FAD-61E7-8745-70B7-F879D01D7C48}"/>
              </a:ext>
            </a:extLst>
          </p:cNvPr>
          <p:cNvSpPr>
            <a:spLocks noGrp="1"/>
          </p:cNvSpPr>
          <p:nvPr>
            <p:ph type="title"/>
          </p:nvPr>
        </p:nvSpPr>
        <p:spPr/>
        <p:txBody>
          <a:bodyPr>
            <a:normAutofit/>
          </a:bodyPr>
          <a:lstStyle/>
          <a:p>
            <a:pPr marL="0" marR="0">
              <a:lnSpc>
                <a:spcPct val="80000"/>
              </a:lnSpc>
              <a:buNone/>
            </a:pPr>
            <a:r>
              <a:rPr lang="en-US" sz="4000" b="1" kern="100" dirty="0">
                <a:solidFill>
                  <a:srgbClr val="0000FF"/>
                </a:solidFill>
                <a:effectLst/>
                <a:ea typeface="Courier New" panose="02070309020205020404" pitchFamily="49" charset="0"/>
                <a:cs typeface="Arial" panose="020B0604020202020204" pitchFamily="34" charset="0"/>
              </a:rPr>
              <a:t>VII.  THERE'S ONLY ONE WAY TO GET INTO THE BODY</a:t>
            </a:r>
            <a:endParaRPr lang="en-US" sz="4000" dirty="0">
              <a:solidFill>
                <a:srgbClr val="0000FF"/>
              </a:solidFill>
            </a:endParaRPr>
          </a:p>
        </p:txBody>
      </p:sp>
      <p:sp>
        <p:nvSpPr>
          <p:cNvPr id="3" name="Content Placeholder 2">
            <a:extLst>
              <a:ext uri="{FF2B5EF4-FFF2-40B4-BE49-F238E27FC236}">
                <a16:creationId xmlns:a16="http://schemas.microsoft.com/office/drawing/2014/main" id="{78EC97C0-7657-AF7F-189C-848843886D86}"/>
              </a:ext>
            </a:extLst>
          </p:cNvPr>
          <p:cNvSpPr>
            <a:spLocks noGrp="1"/>
          </p:cNvSpPr>
          <p:nvPr>
            <p:ph idx="1"/>
          </p:nvPr>
        </p:nvSpPr>
        <p:spPr/>
        <p:txBody>
          <a:bodyPr>
            <a:normAutofit fontScale="85000" lnSpcReduction="10000"/>
          </a:bodyPr>
          <a:lstStyle/>
          <a:p>
            <a:pPr marL="457200" lvl="0" indent="-457200">
              <a:lnSpc>
                <a:spcPct val="95000"/>
              </a:lnSpc>
              <a:buFont typeface="+mj-lt"/>
              <a:buAutoNum type="alphaUcPeriod"/>
            </a:pPr>
            <a:r>
              <a:rPr lang="en-US" kern="100" dirty="0">
                <a:ea typeface="Times New Roman" panose="02020603050405020304" pitchFamily="18" charset="0"/>
                <a:cs typeface="Arial" panose="020B0604020202020204" pitchFamily="34" charset="0"/>
              </a:rPr>
              <a:t>1 Corinthians 12:13 </a:t>
            </a:r>
            <a:r>
              <a:rPr lang="en-US" kern="100" dirty="0">
                <a:ea typeface="Courier New" panose="02070309020205020404" pitchFamily="49" charset="0"/>
                <a:cs typeface="Arial" panose="020B0604020202020204" pitchFamily="34" charset="0"/>
              </a:rPr>
              <a:t>For by one Spirit we were all baptized into one body; whether Jews or Greeks, whether slaves or free; and have all been made to drink into one Spirit.</a:t>
            </a:r>
            <a:endParaRPr lang="en-US"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Times New Roman" panose="02020603050405020304" pitchFamily="18" charset="0"/>
                <a:cs typeface="Arial" panose="020B0604020202020204" pitchFamily="34" charset="0"/>
              </a:rPr>
              <a:t>Romans 6:3-4 Or do you not know that as many of us as were </a:t>
            </a:r>
            <a:r>
              <a:rPr lang="en-US" kern="100" dirty="0">
                <a:ea typeface="Courier New" panose="02070309020205020404" pitchFamily="49" charset="0"/>
                <a:cs typeface="Arial" panose="020B0604020202020204" pitchFamily="34" charset="0"/>
              </a:rPr>
              <a:t>baptized into Christ Jesus were baptized into His death? {4} Therefore we were buried with Him through baptism into death, that just as </a:t>
            </a:r>
            <a:r>
              <a:rPr lang="en-US" kern="100" dirty="0">
                <a:ea typeface="Times New Roman" panose="02020603050405020304" pitchFamily="18" charset="0"/>
                <a:cs typeface="Arial" panose="020B0604020202020204" pitchFamily="34" charset="0"/>
              </a:rPr>
              <a:t>Christ was raised from the dead by the glory of the Father, even so we </a:t>
            </a:r>
            <a:r>
              <a:rPr lang="en-US" kern="100" dirty="0">
                <a:ea typeface="Courier New" panose="02070309020205020404" pitchFamily="49" charset="0"/>
                <a:cs typeface="Arial" panose="020B0604020202020204" pitchFamily="34" charset="0"/>
              </a:rPr>
              <a:t>also should walk in newness of life. </a:t>
            </a:r>
            <a:endParaRPr lang="en-US"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Galatians 3:26–27  For you are all sons of God through faith in Christ Jesus. {27} For as many of you as were baptized into Christ have put on Christ.</a:t>
            </a:r>
            <a:endParaRPr lang="en-US" dirty="0"/>
          </a:p>
        </p:txBody>
      </p:sp>
    </p:spTree>
    <p:extLst>
      <p:ext uri="{BB962C8B-B14F-4D97-AF65-F5344CB8AC3E}">
        <p14:creationId xmlns:p14="http://schemas.microsoft.com/office/powerpoint/2010/main" val="63180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4714-4D78-4B93-CDB7-A1711B6F579B}"/>
              </a:ext>
            </a:extLst>
          </p:cNvPr>
          <p:cNvSpPr>
            <a:spLocks noGrp="1"/>
          </p:cNvSpPr>
          <p:nvPr>
            <p:ph type="title"/>
          </p:nvPr>
        </p:nvSpPr>
        <p:spPr/>
        <p:txBody>
          <a:bodyPr>
            <a:normAutofit/>
          </a:bodyPr>
          <a:lstStyle/>
          <a:p>
            <a:pPr marL="0" marR="0">
              <a:lnSpc>
                <a:spcPct val="90000"/>
              </a:lnSpc>
              <a:buNone/>
            </a:pPr>
            <a:r>
              <a:rPr lang="en-US" sz="4400" b="1"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WHAT ABOUT YOU?</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BB470D-2FD9-B17E-99B6-1715119ABC2E}"/>
              </a:ext>
            </a:extLst>
          </p:cNvPr>
          <p:cNvSpPr>
            <a:spLocks noGrp="1"/>
          </p:cNvSpPr>
          <p:nvPr>
            <p:ph idx="1"/>
          </p:nvPr>
        </p:nvSpPr>
        <p:spPr/>
        <p:txBody>
          <a:bodyPr/>
          <a:lstStyle/>
          <a:p>
            <a:pPr marL="584200" lvl="0" indent="-584200">
              <a:lnSpc>
                <a:spcPct val="100000"/>
              </a:lnSpc>
              <a:buFont typeface="+mj-lt"/>
              <a:buAutoNum type="alphaUcPeriod"/>
            </a:pPr>
            <a:r>
              <a:rPr lang="en-US" sz="3600" kern="100" dirty="0">
                <a:ea typeface="Times New Roman" panose="02020603050405020304" pitchFamily="18" charset="0"/>
                <a:cs typeface="Times New Roman" panose="02020603050405020304" pitchFamily="18" charset="0"/>
              </a:rPr>
              <a:t>Are you in the body of Christ which is the church?</a:t>
            </a:r>
          </a:p>
          <a:p>
            <a:pPr marL="584200" lvl="0" indent="-584200">
              <a:lnSpc>
                <a:spcPct val="100000"/>
              </a:lnSpc>
              <a:buFont typeface="+mj-lt"/>
              <a:buAutoNum type="alphaUcPeriod"/>
            </a:pPr>
            <a:r>
              <a:rPr lang="en-US" sz="3600" kern="100" dirty="0">
                <a:ea typeface="Times New Roman" panose="02020603050405020304" pitchFamily="18" charset="0"/>
                <a:cs typeface="Times New Roman" panose="02020603050405020304" pitchFamily="18" charset="0"/>
              </a:rPr>
              <a:t>If not, just repent of sin in your life and confess Jesus as the Son of God and you can be baptized into Christ today.</a:t>
            </a:r>
          </a:p>
          <a:p>
            <a:pPr marL="584200" lvl="0" indent="-584200">
              <a:lnSpc>
                <a:spcPct val="100000"/>
              </a:lnSpc>
              <a:buFont typeface="+mj-lt"/>
              <a:buAutoNum type="alphaUcPeriod"/>
            </a:pPr>
            <a:r>
              <a:rPr lang="en-US" sz="3600" kern="100" dirty="0">
                <a:ea typeface="Times New Roman" panose="02020603050405020304" pitchFamily="18" charset="0"/>
                <a:cs typeface="Times New Roman" panose="02020603050405020304" pitchFamily="18" charset="0"/>
              </a:rPr>
              <a:t>If you have any doubt of your salvation, let one of us know and we will try to clear up those doubts.</a:t>
            </a:r>
            <a:endParaRPr lang="en-US" dirty="0"/>
          </a:p>
        </p:txBody>
      </p:sp>
    </p:spTree>
    <p:extLst>
      <p:ext uri="{BB962C8B-B14F-4D97-AF65-F5344CB8AC3E}">
        <p14:creationId xmlns:p14="http://schemas.microsoft.com/office/powerpoint/2010/main" val="124796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86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C05058-F7D2-5823-2C2C-AAFDC2D5D996}"/>
              </a:ext>
            </a:extLst>
          </p:cNvPr>
          <p:cNvSpPr txBox="1"/>
          <p:nvPr/>
        </p:nvSpPr>
        <p:spPr>
          <a:xfrm>
            <a:off x="714243" y="1338370"/>
            <a:ext cx="3098688" cy="4708981"/>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HAVE A LIVING FOR JESUS WEEK</a:t>
            </a:r>
          </a:p>
        </p:txBody>
      </p:sp>
      <p:pic>
        <p:nvPicPr>
          <p:cNvPr id="5" name="Picture 4">
            <a:extLst>
              <a:ext uri="{FF2B5EF4-FFF2-40B4-BE49-F238E27FC236}">
                <a16:creationId xmlns:a16="http://schemas.microsoft.com/office/drawing/2014/main" id="{CB3F8576-D491-DFE5-7015-67E1F5945DE6}"/>
              </a:ext>
            </a:extLst>
          </p:cNvPr>
          <p:cNvPicPr>
            <a:picLocks noChangeAspect="1"/>
          </p:cNvPicPr>
          <p:nvPr/>
        </p:nvPicPr>
        <p:blipFill>
          <a:blip r:embed="rId2"/>
          <a:stretch>
            <a:fillRect/>
          </a:stretch>
        </p:blipFill>
        <p:spPr>
          <a:xfrm>
            <a:off x="4546488" y="0"/>
            <a:ext cx="4572000" cy="6858000"/>
          </a:xfrm>
          <a:prstGeom prst="rect">
            <a:avLst/>
          </a:prstGeom>
        </p:spPr>
      </p:pic>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77800" y="0"/>
            <a:ext cx="8737600" cy="6858000"/>
          </a:xfrm>
        </p:spPr>
        <p:txBody>
          <a:bodyPr>
            <a:noAutofit/>
          </a:bodyPr>
          <a:lstStyle/>
          <a:p>
            <a:pPr lvl="0"/>
            <a:r>
              <a:rPr lang="en-US" sz="3200" kern="100" dirty="0">
                <a:solidFill>
                  <a:prstClr val="black"/>
                </a:solidFill>
                <a:ea typeface="Courier New" panose="02070309020205020404" pitchFamily="49" charset="0"/>
                <a:cs typeface="Arial" panose="020B0604020202020204" pitchFamily="34" charset="0"/>
              </a:rPr>
              <a:t>Ephesians 1:22 – 2:3  And He put all things under His feet, and gave Him to be head over all things to the church, </a:t>
            </a:r>
            <a:r>
              <a:rPr lang="en-US" sz="3200" kern="100" baseline="30000" dirty="0">
                <a:solidFill>
                  <a:prstClr val="black"/>
                </a:solidFill>
                <a:ea typeface="Courier New" panose="02070309020205020404" pitchFamily="49" charset="0"/>
                <a:cs typeface="Arial" panose="020B0604020202020204" pitchFamily="34" charset="0"/>
              </a:rPr>
              <a:t>23</a:t>
            </a:r>
            <a:r>
              <a:rPr lang="en-US" sz="3200" kern="100" dirty="0">
                <a:solidFill>
                  <a:prstClr val="black"/>
                </a:solidFill>
                <a:ea typeface="Courier New" panose="02070309020205020404" pitchFamily="49" charset="0"/>
                <a:cs typeface="Arial" panose="020B0604020202020204" pitchFamily="34" charset="0"/>
              </a:rPr>
              <a:t> which is His body, the fullness of Him who fills all in all. 2:1 And you He made alive, who were dead in trespasses and sins, </a:t>
            </a:r>
            <a:r>
              <a:rPr lang="en-US" sz="3200" kern="100" baseline="30000" dirty="0">
                <a:solidFill>
                  <a:prstClr val="black"/>
                </a:solidFill>
                <a:ea typeface="Courier New" panose="02070309020205020404" pitchFamily="49" charset="0"/>
                <a:cs typeface="Arial" panose="020B0604020202020204" pitchFamily="34" charset="0"/>
              </a:rPr>
              <a:t>2</a:t>
            </a:r>
            <a:r>
              <a:rPr lang="en-US" sz="3200" kern="100" dirty="0">
                <a:solidFill>
                  <a:prstClr val="black"/>
                </a:solidFill>
                <a:ea typeface="Courier New" panose="02070309020205020404" pitchFamily="49" charset="0"/>
                <a:cs typeface="Arial" panose="020B0604020202020204" pitchFamily="34" charset="0"/>
              </a:rPr>
              <a:t> in which you once walked according to the course of this world, according to the prince of the power of the air, the spirit who now works in the sons of disobedience, </a:t>
            </a:r>
            <a:r>
              <a:rPr lang="en-US" sz="3200" kern="100" baseline="30000" dirty="0">
                <a:solidFill>
                  <a:prstClr val="black"/>
                </a:solidFill>
                <a:ea typeface="Courier New" panose="02070309020205020404" pitchFamily="49" charset="0"/>
                <a:cs typeface="Arial" panose="020B0604020202020204" pitchFamily="34" charset="0"/>
              </a:rPr>
              <a:t>3</a:t>
            </a:r>
            <a:r>
              <a:rPr lang="en-US" sz="3200" kern="100" dirty="0">
                <a:solidFill>
                  <a:prstClr val="black"/>
                </a:solidFill>
                <a:ea typeface="Courier New" panose="02070309020205020404" pitchFamily="49" charset="0"/>
                <a:cs typeface="Arial" panose="020B0604020202020204" pitchFamily="34" charset="0"/>
              </a:rPr>
              <a:t> among whom also we all once conducted ourselves in the lusts of our flesh, fulfilling the desires of the flesh and of the mind, and were by nature children of wrath, just as the others.</a:t>
            </a:r>
            <a:endParaRPr lang="en-US" sz="32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12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7651A-D076-CFF5-63BA-715F4F75D4AC}"/>
              </a:ext>
            </a:extLst>
          </p:cNvPr>
          <p:cNvPicPr>
            <a:picLocks noChangeAspect="1"/>
          </p:cNvPicPr>
          <p:nvPr/>
        </p:nvPicPr>
        <p:blipFill>
          <a:blip r:embed="rId2"/>
          <a:stretch>
            <a:fillRect/>
          </a:stretch>
        </p:blipFill>
        <p:spPr>
          <a:xfrm>
            <a:off x="9694" y="14423"/>
            <a:ext cx="9134306" cy="6843577"/>
          </a:xfrm>
          <a:prstGeom prst="rect">
            <a:avLst/>
          </a:prstGeom>
        </p:spPr>
      </p:pic>
      <p:sp>
        <p:nvSpPr>
          <p:cNvPr id="2" name="Title 1">
            <a:extLst>
              <a:ext uri="{FF2B5EF4-FFF2-40B4-BE49-F238E27FC236}">
                <a16:creationId xmlns:a16="http://schemas.microsoft.com/office/drawing/2014/main" id="{F7A6FF7E-AA78-5541-D5A1-EB6D89E0D8D6}"/>
              </a:ext>
            </a:extLst>
          </p:cNvPr>
          <p:cNvSpPr>
            <a:spLocks noGrp="1"/>
          </p:cNvSpPr>
          <p:nvPr>
            <p:ph type="title"/>
          </p:nvPr>
        </p:nvSpPr>
        <p:spPr>
          <a:xfrm>
            <a:off x="0" y="4927600"/>
            <a:ext cx="3403600" cy="1930400"/>
          </a:xfrm>
        </p:spPr>
        <p:txBody>
          <a:bodyPr>
            <a:normAutofit/>
          </a:bodyPr>
          <a:lstStyle/>
          <a:p>
            <a:pPr marL="0" marR="0" algn="ctr">
              <a:buNone/>
            </a:pPr>
            <a:r>
              <a:rPr lang="en-US" sz="3200" b="1" kern="100" dirty="0">
                <a:effectLst/>
                <a:latin typeface="Arial" panose="020B0604020202020204" pitchFamily="34" charset="0"/>
                <a:ea typeface="Courier New" panose="02070309020205020404" pitchFamily="49" charset="0"/>
                <a:cs typeface="Arial" panose="020B0604020202020204" pitchFamily="34" charset="0"/>
              </a:rPr>
              <a:t>THE CHURCH THE BODY AND ITS MEMBERS</a:t>
            </a:r>
            <a:endParaRPr lang="en-US" sz="32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02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0C9F-FAA1-295C-A020-964F30FBAC8E}"/>
              </a:ext>
            </a:extLst>
          </p:cNvPr>
          <p:cNvSpPr>
            <a:spLocks noGrp="1"/>
          </p:cNvSpPr>
          <p:nvPr>
            <p:ph type="title"/>
          </p:nvPr>
        </p:nvSpPr>
        <p:spPr>
          <a:xfrm>
            <a:off x="0" y="1"/>
            <a:ext cx="9144000" cy="863600"/>
          </a:xfrm>
        </p:spPr>
        <p:txBody>
          <a:bodyPr>
            <a:normAutofit/>
          </a:bodyPr>
          <a:lstStyle/>
          <a:p>
            <a:pPr marL="0" marR="0">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THE CHURCH AS THE BODY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5B5457-5956-4C53-C0E5-BB320DE5F852}"/>
              </a:ext>
            </a:extLst>
          </p:cNvPr>
          <p:cNvSpPr>
            <a:spLocks noGrp="1"/>
          </p:cNvSpPr>
          <p:nvPr>
            <p:ph idx="1"/>
          </p:nvPr>
        </p:nvSpPr>
        <p:spPr>
          <a:xfrm>
            <a:off x="157655" y="863601"/>
            <a:ext cx="8986345" cy="6036439"/>
          </a:xfrm>
        </p:spPr>
        <p:txBody>
          <a:bodyPr>
            <a:normAutofit lnSpcReduction="10000"/>
          </a:bodyPr>
          <a:lstStyle/>
          <a:p>
            <a:pPr marL="457200" indent="-457200">
              <a:buNone/>
            </a:pPr>
            <a:r>
              <a:rPr lang="en-US" kern="100" dirty="0">
                <a:ea typeface="Courier New" panose="02070309020205020404" pitchFamily="49" charset="0"/>
                <a:cs typeface="Arial" panose="020B0604020202020204" pitchFamily="34" charset="0"/>
              </a:rPr>
              <a:t>A.	Jesus was in a fleshly body. - John 1:14 The Word became flesh and dwelt among us.</a:t>
            </a:r>
            <a:endParaRPr lang="en-US" kern="100" dirty="0">
              <a:ea typeface="Times New Roman" panose="02020603050405020304" pitchFamily="18" charset="0"/>
              <a:cs typeface="Times New Roman" panose="02020603050405020304" pitchFamily="18" charset="0"/>
            </a:endParaRPr>
          </a:p>
          <a:p>
            <a:pPr marL="914400" lvl="1" indent="-457200">
              <a:buNone/>
            </a:pPr>
            <a:r>
              <a:rPr lang="en-US" kern="100" dirty="0">
                <a:ea typeface="Courier New" panose="02070309020205020404" pitchFamily="49" charset="0"/>
                <a:cs typeface="Arial" panose="020B0604020202020204" pitchFamily="34" charset="0"/>
              </a:rPr>
              <a:t>1.	His work on earth was done in this body: His teaching, His sacrifice for the sins of the world. (Heb. 10:5, 9-10).</a:t>
            </a:r>
            <a:endParaRPr lang="en-US" kern="100" dirty="0">
              <a:ea typeface="Times New Roman" panose="02020603050405020304" pitchFamily="18" charset="0"/>
              <a:cs typeface="Times New Roman" panose="02020603050405020304" pitchFamily="18" charset="0"/>
            </a:endParaRPr>
          </a:p>
          <a:p>
            <a:pPr marL="914400" lvl="1" indent="-457200">
              <a:buNone/>
            </a:pPr>
            <a:r>
              <a:rPr lang="en-US" kern="100" dirty="0">
                <a:ea typeface="Courier New" panose="02070309020205020404" pitchFamily="49" charset="0"/>
                <a:cs typeface="Arial" panose="020B0604020202020204" pitchFamily="34" charset="0"/>
              </a:rPr>
              <a:t>2.  Christ was raised from the dead and ascended to heaven. 1 Corinthians 15:3–5  For I delivered to you first of all that which I also received: that Christ died for our sins according to the Scriptures, </a:t>
            </a:r>
            <a:r>
              <a:rPr lang="en-US" kern="100" baseline="30000" dirty="0">
                <a:ea typeface="Courier New" panose="02070309020205020404" pitchFamily="49" charset="0"/>
                <a:cs typeface="Arial" panose="020B0604020202020204" pitchFamily="34" charset="0"/>
              </a:rPr>
              <a:t>4</a:t>
            </a:r>
            <a:r>
              <a:rPr lang="en-US" kern="100" dirty="0">
                <a:ea typeface="Courier New" panose="02070309020205020404" pitchFamily="49" charset="0"/>
                <a:cs typeface="Arial" panose="020B0604020202020204" pitchFamily="34" charset="0"/>
              </a:rPr>
              <a:t> and that He was buried, and that He rose again the third day according to the Scriptures, </a:t>
            </a:r>
            <a:r>
              <a:rPr lang="en-US" kern="100" baseline="30000" dirty="0">
                <a:ea typeface="Courier New" panose="02070309020205020404" pitchFamily="49" charset="0"/>
                <a:cs typeface="Arial" panose="020B0604020202020204" pitchFamily="34" charset="0"/>
              </a:rPr>
              <a:t>5</a:t>
            </a:r>
            <a:r>
              <a:rPr lang="en-US" kern="100" dirty="0">
                <a:ea typeface="Courier New" panose="02070309020205020404" pitchFamily="49" charset="0"/>
                <a:cs typeface="Arial" panose="020B0604020202020204" pitchFamily="34" charset="0"/>
              </a:rPr>
              <a:t> and that He was seen by Cephas, then by the twelve.</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6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5D712-02E1-3FFC-5D40-677F5A18B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3A431-CF7A-B081-659A-CA4CE725084B}"/>
              </a:ext>
            </a:extLst>
          </p:cNvPr>
          <p:cNvSpPr>
            <a:spLocks noGrp="1"/>
          </p:cNvSpPr>
          <p:nvPr>
            <p:ph type="title"/>
          </p:nvPr>
        </p:nvSpPr>
        <p:spPr>
          <a:xfrm>
            <a:off x="0" y="1"/>
            <a:ext cx="9144000" cy="863600"/>
          </a:xfrm>
        </p:spPr>
        <p:txBody>
          <a:bodyPr>
            <a:normAutofit/>
          </a:bodyPr>
          <a:lstStyle/>
          <a:p>
            <a:pPr marL="0" marR="0">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THE CHURCH AS THE BODY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B27B7A-658A-5A5B-E993-539B731FF0A3}"/>
              </a:ext>
            </a:extLst>
          </p:cNvPr>
          <p:cNvSpPr>
            <a:spLocks noGrp="1"/>
          </p:cNvSpPr>
          <p:nvPr>
            <p:ph idx="1"/>
          </p:nvPr>
        </p:nvSpPr>
        <p:spPr>
          <a:xfrm>
            <a:off x="157655" y="863601"/>
            <a:ext cx="8986345" cy="6036439"/>
          </a:xfrm>
        </p:spPr>
        <p:txBody>
          <a:bodyPr>
            <a:normAutofit/>
          </a:bodyPr>
          <a:lstStyle/>
          <a:p>
            <a:pPr marL="457200" indent="-457200">
              <a:lnSpc>
                <a:spcPct val="100000"/>
              </a:lnSpc>
              <a:buNone/>
            </a:pPr>
            <a:r>
              <a:rPr lang="en-US" kern="100" dirty="0">
                <a:ea typeface="Courier New" panose="02070309020205020404" pitchFamily="49" charset="0"/>
                <a:cs typeface="Arial" panose="020B0604020202020204" pitchFamily="34" charset="0"/>
              </a:rPr>
              <a:t>B.	Now the church is His body on earth.</a:t>
            </a:r>
            <a:endParaRPr lang="en-US" kern="100" dirty="0">
              <a:ea typeface="Times New Roman" panose="02020603050405020304" pitchFamily="18" charset="0"/>
              <a:cs typeface="Times New Roman" panose="02020603050405020304" pitchFamily="18" charset="0"/>
            </a:endParaRPr>
          </a:p>
          <a:p>
            <a:pPr marL="914400" lvl="1" indent="-457200">
              <a:lnSpc>
                <a:spcPct val="100000"/>
              </a:lnSpc>
              <a:buNone/>
            </a:pPr>
            <a:r>
              <a:rPr lang="en-US" kern="100" dirty="0">
                <a:ea typeface="Courier New" panose="02070309020205020404" pitchFamily="49" charset="0"/>
                <a:cs typeface="Arial" panose="020B0604020202020204" pitchFamily="34" charset="0"/>
              </a:rPr>
              <a:t>1.	The “church” refers to the people through whom the Lord works.</a:t>
            </a:r>
            <a:endParaRPr lang="en-US" kern="100" dirty="0">
              <a:ea typeface="Times New Roman" panose="02020603050405020304" pitchFamily="18" charset="0"/>
              <a:cs typeface="Times New Roman" panose="02020603050405020304" pitchFamily="18" charset="0"/>
            </a:endParaRPr>
          </a:p>
          <a:p>
            <a:pPr marL="914400" lvl="1" indent="-457200">
              <a:lnSpc>
                <a:spcPct val="100000"/>
              </a:lnSpc>
              <a:buNone/>
            </a:pPr>
            <a:r>
              <a:rPr lang="en-US" kern="100" dirty="0">
                <a:ea typeface="Courier New" panose="02070309020205020404" pitchFamily="49" charset="0"/>
                <a:cs typeface="Arial" panose="020B0604020202020204" pitchFamily="34" charset="0"/>
              </a:rPr>
              <a:t>2.	The church then functions as the body of Christ.</a:t>
            </a:r>
            <a:endParaRPr lang="en-US" kern="100" dirty="0">
              <a:ea typeface="Times New Roman" panose="02020603050405020304" pitchFamily="18" charset="0"/>
              <a:cs typeface="Times New Roman" panose="02020603050405020304" pitchFamily="18" charset="0"/>
            </a:endParaRPr>
          </a:p>
          <a:p>
            <a:pPr marL="914400" lvl="1" indent="-457200">
              <a:lnSpc>
                <a:spcPct val="100000"/>
              </a:lnSpc>
              <a:buNone/>
            </a:pPr>
            <a:r>
              <a:rPr lang="en-US" kern="100" dirty="0">
                <a:ea typeface="Courier New" panose="02070309020205020404" pitchFamily="49" charset="0"/>
                <a:cs typeface="Arial" panose="020B0604020202020204" pitchFamily="34" charset="0"/>
              </a:rPr>
              <a:t>3.  2 Corinthians 5:14–15  For the love of Christ compels us, because we judge thus: that if One died for all, then all died; </a:t>
            </a:r>
            <a:r>
              <a:rPr lang="en-US" kern="100" baseline="30000" dirty="0">
                <a:ea typeface="Courier New" panose="02070309020205020404" pitchFamily="49" charset="0"/>
                <a:cs typeface="Arial" panose="020B0604020202020204" pitchFamily="34" charset="0"/>
              </a:rPr>
              <a:t>15</a:t>
            </a:r>
            <a:r>
              <a:rPr lang="en-US" kern="100" dirty="0">
                <a:ea typeface="Courier New" panose="02070309020205020404" pitchFamily="49" charset="0"/>
                <a:cs typeface="Arial" panose="020B0604020202020204" pitchFamily="34" charset="0"/>
              </a:rPr>
              <a:t> and He died for all, that those who live should live no longer for themselves, but for Him who died for them and rose again.</a:t>
            </a:r>
            <a:endParaRPr lang="en-US" dirty="0"/>
          </a:p>
        </p:txBody>
      </p:sp>
    </p:spTree>
    <p:extLst>
      <p:ext uri="{BB962C8B-B14F-4D97-AF65-F5344CB8AC3E}">
        <p14:creationId xmlns:p14="http://schemas.microsoft.com/office/powerpoint/2010/main" val="36303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39262</TotalTime>
  <Words>1797</Words>
  <Application>Microsoft Office PowerPoint</Application>
  <PresentationFormat>On-screen Show (4:3)</PresentationFormat>
  <Paragraphs>56</Paragraphs>
  <Slides>24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Ephesians 1:22 – 2:3  And He put all things under His feet, and gave Him to be head over all things to the church, 23 which is His body, the fullness of Him who fills all in all. 2:1 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vt:lpstr>
      <vt:lpstr>LET US PRAY</vt:lpstr>
      <vt:lpstr>THE CHURCH THE BODY AND ITS MEMBERS</vt:lpstr>
      <vt:lpstr>THE CHURCH AS THE BODY</vt:lpstr>
      <vt:lpstr>THE CHURCH AS THE BODY</vt:lpstr>
      <vt:lpstr> THERE IS ONE BODY OR CHURCH</vt:lpstr>
      <vt:lpstr>II. CHRIST IS THE HEAD OF THE BODY, THE CHURCH</vt:lpstr>
      <vt:lpstr>III.  THE CHURCH IS THE BODY OF CHRIST</vt:lpstr>
      <vt:lpstr> WE ARE MEMBERS OF CHRIST'S BODY</vt:lpstr>
      <vt:lpstr>V. MEMBERS HAVE DIFFERENT FUNCTIONS</vt:lpstr>
      <vt:lpstr>V. MEMBERS HAVE DIFFERENT FUNCTIONS</vt:lpstr>
      <vt:lpstr>V. MEMBERS HAVE DIFFERENT FUNCTIONS</vt:lpstr>
      <vt:lpstr>VI. EACH MEMBER HAS A JOB TO DO &amp; NEEDS TO DO IT.</vt:lpstr>
      <vt:lpstr>VII.  THERE'S ONLY ONE WAY TO GET INTO THE BODY</vt:lpstr>
      <vt:lpstr>WHAT ABOUT YOU?</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2026-03-16T17:44:08Z</dcterms:modified>
</cp:coreProperties>
</file>