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31"/>
  </p:notesMasterIdLst>
  <p:sldIdLst>
    <p:sldId id="425" r:id="rId3"/>
    <p:sldId id="283" r:id="rId4"/>
    <p:sldId id="290" r:id="rId5"/>
    <p:sldId id="285" r:id="rId6"/>
    <p:sldId id="291" r:id="rId7"/>
    <p:sldId id="434" r:id="rId8"/>
    <p:sldId id="376" r:id="rId9"/>
    <p:sldId id="460" r:id="rId10"/>
    <p:sldId id="452" r:id="rId11"/>
    <p:sldId id="461" r:id="rId12"/>
    <p:sldId id="467" r:id="rId13"/>
    <p:sldId id="466" r:id="rId14"/>
    <p:sldId id="465" r:id="rId15"/>
    <p:sldId id="468" r:id="rId16"/>
    <p:sldId id="470" r:id="rId17"/>
    <p:sldId id="471" r:id="rId18"/>
    <p:sldId id="469" r:id="rId19"/>
    <p:sldId id="473" r:id="rId20"/>
    <p:sldId id="464" r:id="rId21"/>
    <p:sldId id="474" r:id="rId22"/>
    <p:sldId id="475" r:id="rId23"/>
    <p:sldId id="463" r:id="rId24"/>
    <p:sldId id="476" r:id="rId25"/>
    <p:sldId id="477" r:id="rId26"/>
    <p:sldId id="462" r:id="rId27"/>
    <p:sldId id="478" r:id="rId28"/>
    <p:sldId id="279" r:id="rId29"/>
    <p:sldId id="35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BFFFA8"/>
    <a:srgbClr val="A0B8E0"/>
    <a:srgbClr val="5C4600"/>
    <a:srgbClr val="DBFFA8"/>
    <a:srgbClr val="CCFF99"/>
    <a:srgbClr val="99FF33"/>
    <a:srgbClr val="33CC33"/>
    <a:srgbClr val="99FF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64BABB-38F8-45B3-AE28-35597CA90066}" v="2467" dt="2024-02-29T21:43:56.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164" autoAdjust="0"/>
    <p:restoredTop sz="92650" autoAdjust="0"/>
  </p:normalViewPr>
  <p:slideViewPr>
    <p:cSldViewPr snapToGrid="0">
      <p:cViewPr varScale="1">
        <p:scale>
          <a:sx n="87" d="100"/>
          <a:sy n="87" d="100"/>
        </p:scale>
        <p:origin x="942" y="96"/>
      </p:cViewPr>
      <p:guideLst/>
    </p:cSldViewPr>
  </p:slideViewPr>
  <p:outlineViewPr>
    <p:cViewPr>
      <p:scale>
        <a:sx n="33" d="100"/>
        <a:sy n="33" d="100"/>
      </p:scale>
      <p:origin x="0" y="-44285"/>
    </p:cViewPr>
  </p:outlineViewPr>
  <p:notesTextViewPr>
    <p:cViewPr>
      <p:scale>
        <a:sx n="1" d="1"/>
        <a:sy n="1" d="1"/>
      </p:scale>
      <p:origin x="0" y="0"/>
    </p:cViewPr>
  </p:notesTextViewPr>
  <p:sorterViewPr>
    <p:cViewPr varScale="1">
      <p:scale>
        <a:sx n="100" d="100"/>
        <a:sy n="100" d="100"/>
      </p:scale>
      <p:origin x="0" y="-42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3/18/2024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28</a:t>
            </a:fld>
            <a:endParaRPr lang="en-US"/>
          </a:p>
        </p:txBody>
      </p:sp>
    </p:spTree>
    <p:extLst>
      <p:ext uri="{BB962C8B-B14F-4D97-AF65-F5344CB8AC3E}">
        <p14:creationId xmlns:p14="http://schemas.microsoft.com/office/powerpoint/2010/main" val="157420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3/18/2024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3/18/2024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3/18/2024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3/18/2024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3/18/2024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3/18/2024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3/18/2024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3/18/2024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3/18/2024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ymindoman.com/tag/awarenes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rcfouchaux.ca/blog/2015/11/09/whos-directing-wh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2" y="6147006"/>
            <a:ext cx="9143998"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rgbClr val="4472C4"/>
                  </a:solidFill>
                  <a:prstDash val="solid"/>
                </a:ln>
                <a:solidFill>
                  <a:srgbClr val="70AD47">
                    <a:tint val="1000"/>
                  </a:srgbClr>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3108"/>
            <a:ext cx="9144000" cy="1323439"/>
          </a:xfrm>
          <a:prstGeom prst="rect">
            <a:avLst/>
          </a:prstGeom>
          <a:solidFill>
            <a:schemeClr val="tx1">
              <a:alpha val="64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rgbClr val="4472C4"/>
                  </a:solidFill>
                  <a:prstDash val="solid"/>
                </a:ln>
                <a:solidFill>
                  <a:schemeClr val="bg1"/>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rgbClr val="4472C4"/>
                  </a:solidFill>
                  <a:prstDash val="solid"/>
                </a:ln>
                <a:solidFill>
                  <a:schemeClr val="bg1"/>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rgbClr val="4472C4"/>
                </a:solidFill>
                <a:prstDash val="solid"/>
              </a:ln>
              <a:solidFill>
                <a:schemeClr val="bg1"/>
              </a:solidFill>
              <a:effectLst>
                <a:glow rad="38100">
                  <a:srgbClr val="4472C4">
                    <a:alpha val="40000"/>
                  </a:srgbClr>
                </a:glow>
              </a:effectLst>
              <a:uLnTx/>
              <a:uFillTx/>
              <a:latin typeface="Calibri" panose="020F0502020204030204"/>
              <a:ea typeface="+mn-ea"/>
              <a:cs typeface="+mn-cs"/>
            </a:endParaRPr>
          </a:p>
        </p:txBody>
      </p:sp>
      <p:pic>
        <p:nvPicPr>
          <p:cNvPr id="4" name="Picture 3" descr="A bee on a purple flower&#10;&#10;Description automatically generated">
            <a:extLst>
              <a:ext uri="{FF2B5EF4-FFF2-40B4-BE49-F238E27FC236}">
                <a16:creationId xmlns:a16="http://schemas.microsoft.com/office/drawing/2014/main" id="{08473746-EE7E-C44C-B0D3-0B03C8A78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33" y="1282266"/>
            <a:ext cx="7400534" cy="4909021"/>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EA0E-D320-98E7-E2FF-ECA194AC4672}"/>
              </a:ext>
            </a:extLst>
          </p:cNvPr>
          <p:cNvSpPr>
            <a:spLocks noGrp="1"/>
          </p:cNvSpPr>
          <p:nvPr>
            <p:ph type="title"/>
          </p:nvPr>
        </p:nvSpPr>
        <p:spPr>
          <a:xfrm>
            <a:off x="0" y="0"/>
            <a:ext cx="9144000" cy="1908048"/>
          </a:xfrm>
          <a:solidFill>
            <a:schemeClr val="tx1"/>
          </a:solidFill>
        </p:spPr>
        <p:txBody>
          <a:bodyPr>
            <a:normAutofit/>
          </a:bodyPr>
          <a:lstStyle/>
          <a:p>
            <a:pPr marL="0" marR="0" algn="ctr">
              <a:spcBef>
                <a:spcPts val="0"/>
              </a:spcBef>
              <a:spcAft>
                <a:spcPts val="0"/>
              </a:spcAft>
            </a:pPr>
            <a:r>
              <a:rPr lang="en-US" sz="48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TEMPTATION AND THE CHRISTIAN</a:t>
            </a:r>
            <a:endParaRPr lang="en-US" sz="4800" u="none" strike="noStrike" kern="100" dirty="0">
              <a:solidFill>
                <a:srgbClr val="FF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descr="A person looking at a devil and angel&#10;&#10;Description automatically generated">
            <a:extLst>
              <a:ext uri="{FF2B5EF4-FFF2-40B4-BE49-F238E27FC236}">
                <a16:creationId xmlns:a16="http://schemas.microsoft.com/office/drawing/2014/main" id="{A0F6DF77-8BF8-423D-C883-8828D832ED9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908048"/>
            <a:ext cx="9144000" cy="4949952"/>
          </a:xfrm>
          <a:prstGeom prst="rect">
            <a:avLst/>
          </a:prstGeom>
        </p:spPr>
      </p:pic>
    </p:spTree>
    <p:extLst>
      <p:ext uri="{BB962C8B-B14F-4D97-AF65-F5344CB8AC3E}">
        <p14:creationId xmlns:p14="http://schemas.microsoft.com/office/powerpoint/2010/main" val="219088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6EDB-5E26-5E75-0FE0-167484FC2560}"/>
              </a:ext>
            </a:extLst>
          </p:cNvPr>
          <p:cNvSpPr>
            <a:spLocks noGrp="1"/>
          </p:cNvSpPr>
          <p:nvPr>
            <p:ph type="title"/>
          </p:nvPr>
        </p:nvSpPr>
        <p:spPr>
          <a:xfrm>
            <a:off x="298580" y="0"/>
            <a:ext cx="8528179" cy="6858000"/>
          </a:xfrm>
        </p:spPr>
        <p:txBody>
          <a:bodyPr>
            <a:normAutofit/>
          </a:bodyPr>
          <a:lstStyle/>
          <a:p>
            <a:r>
              <a:rPr lang="en-US" sz="4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Cor 10:13) No temptation has overtaken you except such as is common to man; but God is faithful, who will not allow you to be tempted beyond what you are able, but with the temptation will also make the way of escape, that you may be able to bear it.</a:t>
            </a:r>
            <a:endParaRPr lang="en-US" dirty="0"/>
          </a:p>
        </p:txBody>
      </p:sp>
    </p:spTree>
    <p:extLst>
      <p:ext uri="{BB962C8B-B14F-4D97-AF65-F5344CB8AC3E}">
        <p14:creationId xmlns:p14="http://schemas.microsoft.com/office/powerpoint/2010/main" val="268557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1C43-AAAF-AA16-F7A8-1D1DA8A78FED}"/>
              </a:ext>
            </a:extLst>
          </p:cNvPr>
          <p:cNvSpPr>
            <a:spLocks noGrp="1"/>
          </p:cNvSpPr>
          <p:nvPr>
            <p:ph type="title"/>
          </p:nvPr>
        </p:nvSpPr>
        <p:spPr/>
        <p:txBody>
          <a:bodyPr>
            <a:normAutofit/>
          </a:bodyPr>
          <a:lstStyle/>
          <a:p>
            <a:r>
              <a:rPr lang="en-US" sz="3600" kern="100" dirty="0">
                <a:solidFill>
                  <a:srgbClr val="FF0000"/>
                </a:solidFill>
                <a:effectLst/>
                <a:ea typeface="Times New Roman" panose="02020603050405020304" pitchFamily="18" charset="0"/>
                <a:cs typeface="Arial" panose="020B0604020202020204" pitchFamily="34" charset="0"/>
              </a:rPr>
              <a:t>SATAN IS ALIVE AND WORKING TODAY</a:t>
            </a:r>
            <a:endParaRPr lang="en-US" sz="3600" dirty="0">
              <a:solidFill>
                <a:srgbClr val="FF0000"/>
              </a:solidFill>
            </a:endParaRPr>
          </a:p>
        </p:txBody>
      </p:sp>
      <p:sp>
        <p:nvSpPr>
          <p:cNvPr id="3" name="Content Placeholder 2">
            <a:extLst>
              <a:ext uri="{FF2B5EF4-FFF2-40B4-BE49-F238E27FC236}">
                <a16:creationId xmlns:a16="http://schemas.microsoft.com/office/drawing/2014/main" id="{58C7E125-4B0E-8962-FF52-B30C881EFB6B}"/>
              </a:ext>
            </a:extLst>
          </p:cNvPr>
          <p:cNvSpPr>
            <a:spLocks noGrp="1"/>
          </p:cNvSpPr>
          <p:nvPr>
            <p:ph idx="1"/>
          </p:nvPr>
        </p:nvSpPr>
        <p:spPr>
          <a:xfrm>
            <a:off x="220338" y="1123720"/>
            <a:ext cx="8699728" cy="5734279"/>
          </a:xfrm>
        </p:spPr>
        <p:txBody>
          <a:bodyPr>
            <a:normAutofit fontScale="92500" lnSpcReduction="20000"/>
          </a:bodyPr>
          <a:lstStyle/>
          <a:p>
            <a:pPr marL="514350" indent="-514350">
              <a:buFont typeface="+mj-lt"/>
              <a:buAutoNum type="alphaUcPeriod"/>
            </a:pPr>
            <a:r>
              <a:rPr lang="en-US" kern="100" dirty="0">
                <a:solidFill>
                  <a:srgbClr val="000000"/>
                </a:solidFill>
                <a:ea typeface="Times New Roman" panose="02020603050405020304" pitchFamily="18" charset="0"/>
                <a:cs typeface="Arial" panose="020B0604020202020204" pitchFamily="34" charset="0"/>
              </a:rPr>
              <a:t>(1 Pet 5:6-11) Therefore humble yourselves under the mighty hand of God, that He may exalt you in due time, {7} casting all your care upon Him, for He cares for you. {8} Be sober, be vigilant; because your adversary the devil walks about like a roaring lion, seeking whom he may devour. {9} Resist him, steadfast in the faith, knowing that the same sufferings are experienced by your brotherhood in the world. {10} But may the God of all grace, who called us to His eternal glory by Christ Jesus, after you have suffered a while, perfect, establish, strengthen, and settle you. {11} To Him be the glory and the dominion forever and ever. Amen.</a:t>
            </a:r>
          </a:p>
          <a:p>
            <a:pPr marL="514350" indent="-514350">
              <a:buFont typeface="+mj-lt"/>
              <a:buAutoNum type="alphaUcPeriod"/>
            </a:pPr>
            <a:r>
              <a:rPr lang="en-US" kern="100" dirty="0">
                <a:solidFill>
                  <a:srgbClr val="000000"/>
                </a:solidFill>
                <a:cs typeface="Arial" panose="020B0604020202020204" pitchFamily="34" charset="0"/>
              </a:rPr>
              <a:t>HOW DO WE DEAL WITH HIM?</a:t>
            </a:r>
            <a:endParaRPr lang="en-US" dirty="0"/>
          </a:p>
        </p:txBody>
      </p:sp>
    </p:spTree>
    <p:extLst>
      <p:ext uri="{BB962C8B-B14F-4D97-AF65-F5344CB8AC3E}">
        <p14:creationId xmlns:p14="http://schemas.microsoft.com/office/powerpoint/2010/main" val="4288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CC60-15BB-0DCE-0EF9-062281116C67}"/>
              </a:ext>
            </a:extLst>
          </p:cNvPr>
          <p:cNvSpPr>
            <a:spLocks noGrp="1"/>
          </p:cNvSpPr>
          <p:nvPr>
            <p:ph type="title"/>
          </p:nvPr>
        </p:nvSpPr>
        <p:spPr>
          <a:xfrm>
            <a:off x="0" y="0"/>
            <a:ext cx="9144000" cy="6858000"/>
          </a:xfrm>
        </p:spPr>
        <p:txBody>
          <a:bodyPr>
            <a:normAutofit/>
          </a:bodyPr>
          <a:lstStyle/>
          <a:p>
            <a:pPr marL="342900" marR="0" lvl="0" indent="-342900">
              <a:spcBef>
                <a:spcPts val="0"/>
              </a:spcBef>
              <a:spcAft>
                <a:spcPts val="0"/>
              </a:spcAft>
              <a:buFont typeface="+mj-lt"/>
              <a:buAutoNum type="romanUcPeriod"/>
            </a:pPr>
            <a:r>
              <a:rPr lang="en-US" sz="66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SATAN PRESENTS THE TEST</a:t>
            </a:r>
            <a:r>
              <a:rPr lang="en-US" sz="66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br>
              <a:rPr lang="en-US" sz="66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br>
            <a:r>
              <a:rPr lang="en-US" sz="66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No temptation has overtaken you except such as is common to man.</a:t>
            </a:r>
            <a:endParaRPr lang="en-US" sz="6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9417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CC60-15BB-0DCE-0EF9-062281116C67}"/>
              </a:ext>
            </a:extLst>
          </p:cNvPr>
          <p:cNvSpPr>
            <a:spLocks noGrp="1"/>
          </p:cNvSpPr>
          <p:nvPr>
            <p:ph type="title"/>
          </p:nvPr>
        </p:nvSpPr>
        <p:spPr/>
        <p:txBody>
          <a:bodyPr>
            <a:normAutofit/>
          </a:bodyPr>
          <a:lstStyle/>
          <a:p>
            <a:pPr marL="342900" marR="0" lvl="0" indent="-342900">
              <a:spcBef>
                <a:spcPts val="0"/>
              </a:spcBef>
              <a:spcAft>
                <a:spcPts val="0"/>
              </a:spcAft>
              <a:buFont typeface="+mj-lt"/>
              <a:buAutoNum type="romanUcPeriod"/>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SATAN PRESENTS THE TEST</a:t>
            </a:r>
            <a:endParaRPr lang="en-US" sz="4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89B04B-745F-BB4F-A635-9E6BE2CCC39C}"/>
              </a:ext>
            </a:extLst>
          </p:cNvPr>
          <p:cNvSpPr>
            <a:spLocks noGrp="1"/>
          </p:cNvSpPr>
          <p:nvPr>
            <p:ph idx="1"/>
          </p:nvPr>
        </p:nvSpPr>
        <p:spPr/>
        <p:txBody>
          <a:bodyPr>
            <a:noAutofit/>
          </a:bodyPr>
          <a:lstStyle/>
          <a:p>
            <a:pPr marL="466725" lvl="0" indent="-466725" fontAlgn="base">
              <a:spcBef>
                <a:spcPts val="0"/>
              </a:spcBef>
              <a:buClr>
                <a:srgbClr val="000000"/>
              </a:buClr>
              <a:buSzPct val="99000"/>
              <a:buFont typeface="Arial" panose="020B0604020202020204" pitchFamily="34" charset="0"/>
              <a:buAutoNum type="alphaUcPeriod"/>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TEMPTATION IS NOT SIN BUT BE DO NOT NEED TO FLIRT WITH IT</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66725" lvl="0" indent="-466725" fontAlgn="base">
              <a:spcBef>
                <a:spcPts val="0"/>
              </a:spcBef>
              <a:buClr>
                <a:srgbClr val="000000"/>
              </a:buClr>
              <a:buSzPct val="99000"/>
              <a:buFont typeface="Arial" panose="020B0604020202020204" pitchFamily="34" charset="0"/>
              <a:buAutoNum type="alphaUcPeriod"/>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BIBLE TEMPTATIONS</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914400" lvl="1" indent="-457200" fontAlgn="base">
              <a:spcBef>
                <a:spcPts val="0"/>
              </a:spcBef>
              <a:buClr>
                <a:srgbClr val="000000"/>
              </a:buClr>
              <a:buSzPct val="99000"/>
              <a:buFont typeface="Arial" panose="020B0604020202020204" pitchFamily="34" charset="0"/>
              <a:buAutoNum type="arabicPeriod"/>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(1 John 2:15-17) Do not love the world or the things in the world. If anyone loves the world, the love of the Father is not in him. {16} For all that is in the world; the lust of the flesh, the lust of the eyes, and the pride of life, is not of the Father but is of the world. {17} And the world is passing away, and the lust of it; but he who does the will of God abides forever.</a:t>
            </a:r>
            <a:endParaRPr lang="en-US"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9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CC60-15BB-0DCE-0EF9-062281116C67}"/>
              </a:ext>
            </a:extLst>
          </p:cNvPr>
          <p:cNvSpPr>
            <a:spLocks noGrp="1"/>
          </p:cNvSpPr>
          <p:nvPr>
            <p:ph type="title"/>
          </p:nvPr>
        </p:nvSpPr>
        <p:spPr/>
        <p:txBody>
          <a:bodyPr>
            <a:normAutofit/>
          </a:bodyPr>
          <a:lstStyle/>
          <a:p>
            <a:pPr marL="342900" marR="0" lvl="0" indent="-342900">
              <a:spcBef>
                <a:spcPts val="0"/>
              </a:spcBef>
              <a:spcAft>
                <a:spcPts val="0"/>
              </a:spcAft>
              <a:buFont typeface="+mj-lt"/>
              <a:buAutoNum type="romanUcPeriod"/>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SATAN PRESENTS THE TEST</a:t>
            </a:r>
            <a:endParaRPr lang="en-US" sz="4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89B04B-745F-BB4F-A635-9E6BE2CCC39C}"/>
              </a:ext>
            </a:extLst>
          </p:cNvPr>
          <p:cNvSpPr>
            <a:spLocks noGrp="1"/>
          </p:cNvSpPr>
          <p:nvPr>
            <p:ph idx="1"/>
          </p:nvPr>
        </p:nvSpPr>
        <p:spPr/>
        <p:txBody>
          <a:bodyPr>
            <a:noAutofit/>
          </a:bodyPr>
          <a:lstStyle/>
          <a:p>
            <a:pPr marL="514350" lvl="0" indent="-514350" fontAlgn="base">
              <a:lnSpc>
                <a:spcPct val="85000"/>
              </a:lnSpc>
              <a:spcBef>
                <a:spcPts val="0"/>
              </a:spcBef>
              <a:buClr>
                <a:srgbClr val="000000"/>
              </a:buClr>
              <a:buSzPct val="99000"/>
              <a:buFont typeface="+mj-lt"/>
              <a:buAutoNum type="alphaUcPeriod" startAt="2"/>
            </a:pPr>
            <a:r>
              <a:rPr lang="en-US" sz="2700" kern="100" dirty="0">
                <a:solidFill>
                  <a:srgbClr val="000000"/>
                </a:solidFill>
                <a:uFill>
                  <a:solidFill>
                    <a:srgbClr val="000000"/>
                  </a:solidFill>
                </a:uFill>
                <a:ea typeface="Times New Roman" panose="02020603050405020304" pitchFamily="18" charset="0"/>
                <a:cs typeface="Arial" panose="020B0604020202020204" pitchFamily="34" charset="0"/>
              </a:rPr>
              <a:t>BIBLE TEMPTATIONS</a:t>
            </a:r>
            <a:endParaRPr lang="en-US" sz="2700" kern="100" dirty="0">
              <a:uFill>
                <a:solidFill>
                  <a:srgbClr val="000000"/>
                </a:solidFill>
              </a:uFill>
              <a:ea typeface="Times New Roman" panose="02020603050405020304" pitchFamily="18" charset="0"/>
              <a:cs typeface="Times New Roman" panose="02020603050405020304" pitchFamily="18" charset="0"/>
            </a:endParaRPr>
          </a:p>
          <a:p>
            <a:pPr marL="914400" lvl="1" indent="-457200" fontAlgn="base">
              <a:lnSpc>
                <a:spcPct val="85000"/>
              </a:lnSpc>
              <a:spcBef>
                <a:spcPts val="0"/>
              </a:spcBef>
              <a:buClr>
                <a:srgbClr val="000000"/>
              </a:buClr>
              <a:buSzPct val="99000"/>
              <a:buFont typeface="+mj-lt"/>
              <a:buAutoNum type="arabicPeriod" startAt="2"/>
            </a:pPr>
            <a:r>
              <a:rPr lang="en-US" sz="2700" kern="100" dirty="0">
                <a:solidFill>
                  <a:srgbClr val="000000"/>
                </a:solidFill>
                <a:uFill>
                  <a:solidFill>
                    <a:srgbClr val="000000"/>
                  </a:solidFill>
                </a:uFill>
                <a:ea typeface="Times New Roman" panose="02020603050405020304" pitchFamily="18" charset="0"/>
                <a:cs typeface="Arial" panose="020B0604020202020204" pitchFamily="34" charset="0"/>
              </a:rPr>
              <a:t>(Gen 3:6) So when the woman saw that the tree was good for food, that it was pleasant to the eyes, and a tree desirable to make one wise, she took of its fruit and ate. She also gave to her husband with her, and he ate.</a:t>
            </a:r>
            <a:endParaRPr lang="en-US" sz="2700" kern="100" dirty="0">
              <a:uFill>
                <a:solidFill>
                  <a:srgbClr val="000000"/>
                </a:solidFill>
              </a:uFill>
              <a:ea typeface="Times New Roman" panose="02020603050405020304" pitchFamily="18" charset="0"/>
              <a:cs typeface="Times New Roman" panose="02020603050405020304" pitchFamily="18" charset="0"/>
            </a:endParaRPr>
          </a:p>
          <a:p>
            <a:pPr marL="914400" lvl="1" indent="-457200" fontAlgn="base">
              <a:lnSpc>
                <a:spcPct val="85000"/>
              </a:lnSpc>
              <a:spcBef>
                <a:spcPts val="0"/>
              </a:spcBef>
              <a:buClr>
                <a:srgbClr val="000000"/>
              </a:buClr>
              <a:buSzPct val="99000"/>
              <a:buFont typeface="Arial" panose="020B0604020202020204" pitchFamily="34" charset="0"/>
              <a:buAutoNum type="arabicPeriod" startAt="2"/>
            </a:pPr>
            <a:r>
              <a:rPr lang="en-US" sz="2700" kern="100" dirty="0">
                <a:solidFill>
                  <a:srgbClr val="000000"/>
                </a:solidFill>
                <a:uFill>
                  <a:solidFill>
                    <a:srgbClr val="000000"/>
                  </a:solidFill>
                </a:uFill>
                <a:ea typeface="Times New Roman" panose="02020603050405020304" pitchFamily="18" charset="0"/>
                <a:cs typeface="Arial" panose="020B0604020202020204" pitchFamily="34" charset="0"/>
              </a:rPr>
              <a:t>(Mat 4:1-11) Then Jesus was led up by the Spirit into the wilderness to be tempted by the devil. {2} And when He had fasted forty days and forty nights, afterward He was hungry. {3} Now when the tempter came to Him, he said, "If You are the Son of God, command that these stones become bread." {4} But He answered and said, "It is written, 'Man shall not live by bread alone, but by every word that proceeds from the mouth of God.“’ &gt;&gt;&gt;</a:t>
            </a:r>
            <a:endParaRPr lang="en-US" sz="2800" dirty="0"/>
          </a:p>
        </p:txBody>
      </p:sp>
    </p:spTree>
    <p:extLst>
      <p:ext uri="{BB962C8B-B14F-4D97-AF65-F5344CB8AC3E}">
        <p14:creationId xmlns:p14="http://schemas.microsoft.com/office/powerpoint/2010/main" val="422989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CC60-15BB-0DCE-0EF9-062281116C67}"/>
              </a:ext>
            </a:extLst>
          </p:cNvPr>
          <p:cNvSpPr>
            <a:spLocks noGrp="1"/>
          </p:cNvSpPr>
          <p:nvPr>
            <p:ph type="title"/>
          </p:nvPr>
        </p:nvSpPr>
        <p:spPr/>
        <p:txBody>
          <a:bodyPr>
            <a:normAutofit/>
          </a:bodyPr>
          <a:lstStyle/>
          <a:p>
            <a:pPr marL="342900" marR="0" lvl="0" indent="-342900">
              <a:spcBef>
                <a:spcPts val="0"/>
              </a:spcBef>
              <a:spcAft>
                <a:spcPts val="0"/>
              </a:spcAft>
              <a:buFont typeface="+mj-lt"/>
              <a:buAutoNum type="romanUcPeriod"/>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SATAN PRESENTS THE TEST</a:t>
            </a:r>
            <a:endParaRPr lang="en-US" sz="4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89B04B-745F-BB4F-A635-9E6BE2CCC39C}"/>
              </a:ext>
            </a:extLst>
          </p:cNvPr>
          <p:cNvSpPr>
            <a:spLocks noGrp="1"/>
          </p:cNvSpPr>
          <p:nvPr>
            <p:ph idx="1"/>
          </p:nvPr>
        </p:nvSpPr>
        <p:spPr>
          <a:xfrm>
            <a:off x="220337" y="1045030"/>
            <a:ext cx="8923663" cy="5812970"/>
          </a:xfrm>
        </p:spPr>
        <p:txBody>
          <a:bodyPr>
            <a:noAutofit/>
          </a:bodyPr>
          <a:lstStyle/>
          <a:p>
            <a:pPr marL="514350" lvl="0" indent="-514350" fontAlgn="base">
              <a:lnSpc>
                <a:spcPct val="85000"/>
              </a:lnSpc>
              <a:spcBef>
                <a:spcPts val="0"/>
              </a:spcBef>
              <a:buClr>
                <a:srgbClr val="000000"/>
              </a:buClr>
              <a:buSzPct val="99000"/>
              <a:buFont typeface="+mj-lt"/>
              <a:buAutoNum type="alphaUcPeriod" startAt="2"/>
            </a:pPr>
            <a:r>
              <a:rPr lang="en-US" sz="2600" kern="100" dirty="0">
                <a:solidFill>
                  <a:srgbClr val="000000"/>
                </a:solidFill>
                <a:uFill>
                  <a:solidFill>
                    <a:srgbClr val="000000"/>
                  </a:solidFill>
                </a:uFill>
                <a:ea typeface="Times New Roman" panose="02020603050405020304" pitchFamily="18" charset="0"/>
                <a:cs typeface="Arial" panose="020B0604020202020204" pitchFamily="34" charset="0"/>
              </a:rPr>
              <a:t>BIBLE TEMPTATIONS</a:t>
            </a:r>
            <a:endParaRPr lang="en-US" sz="2600" kern="100" dirty="0">
              <a:uFill>
                <a:solidFill>
                  <a:srgbClr val="000000"/>
                </a:solidFill>
              </a:uFill>
              <a:ea typeface="Times New Roman" panose="02020603050405020304" pitchFamily="18" charset="0"/>
              <a:cs typeface="Times New Roman" panose="02020603050405020304" pitchFamily="18" charset="0"/>
            </a:endParaRPr>
          </a:p>
          <a:p>
            <a:pPr marL="457200" lvl="1" indent="0" fontAlgn="base">
              <a:lnSpc>
                <a:spcPct val="80000"/>
              </a:lnSpc>
              <a:spcBef>
                <a:spcPts val="0"/>
              </a:spcBef>
              <a:buClr>
                <a:srgbClr val="000000"/>
              </a:buClr>
              <a:buSzPct val="99000"/>
              <a:buNone/>
            </a:pPr>
            <a:r>
              <a:rPr lang="en-US" sz="2600" kern="100" dirty="0">
                <a:solidFill>
                  <a:srgbClr val="000000"/>
                </a:solidFill>
                <a:uFill>
                  <a:solidFill>
                    <a:srgbClr val="000000"/>
                  </a:solidFill>
                </a:uFill>
                <a:ea typeface="Times New Roman" panose="02020603050405020304" pitchFamily="18" charset="0"/>
                <a:cs typeface="Arial" panose="020B0604020202020204" pitchFamily="34" charset="0"/>
              </a:rPr>
              <a:t>{5} Then the devil took Him up into the holy city, set Him on the pinnacle of the temple, {6} and said to Him, "If You are the Son of God, throw Yourself down. For it is written: 'He shall give His angels charge over you,' and, 'In their hands they shall bear you up, Lest you dash your foot against a stone."' {7} Jesus said to him, "It is written again, You shall not tempt the LORD your God."' {8} Again, the devil took Him up on an exceedingly high mountain, and showed Him all the kingdoms of the world and their glory. {9} And he said to Him, "All these things I will give You if You will fall down and worship me." {10} Then Jesus said to him, "Away with you, Satan! For it is written, 'You shall worship the LORD your God, and Him only you shall serve."' {11} Then the devil left Him, and behold, angels came and ministered to Him.</a:t>
            </a:r>
            <a:endParaRPr lang="en-US" sz="2600"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79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CC60-15BB-0DCE-0EF9-062281116C67}"/>
              </a:ext>
            </a:extLst>
          </p:cNvPr>
          <p:cNvSpPr>
            <a:spLocks noGrp="1"/>
          </p:cNvSpPr>
          <p:nvPr>
            <p:ph type="title"/>
          </p:nvPr>
        </p:nvSpPr>
        <p:spPr/>
        <p:txBody>
          <a:bodyPr>
            <a:normAutofit/>
          </a:bodyPr>
          <a:lstStyle/>
          <a:p>
            <a:pPr marL="342900" marR="0" lvl="0" indent="-342900">
              <a:spcBef>
                <a:spcPts val="0"/>
              </a:spcBef>
              <a:spcAft>
                <a:spcPts val="0"/>
              </a:spcAft>
              <a:buFont typeface="+mj-lt"/>
              <a:buAutoNum type="romanUcPeriod"/>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SATAN PRESENTS THE TEST</a:t>
            </a:r>
            <a:endParaRPr lang="en-US" sz="4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89B04B-745F-BB4F-A635-9E6BE2CCC39C}"/>
              </a:ext>
            </a:extLst>
          </p:cNvPr>
          <p:cNvSpPr>
            <a:spLocks noGrp="1"/>
          </p:cNvSpPr>
          <p:nvPr>
            <p:ph idx="1"/>
          </p:nvPr>
        </p:nvSpPr>
        <p:spPr/>
        <p:txBody>
          <a:bodyPr>
            <a:normAutofit lnSpcReduction="10000"/>
          </a:bodyPr>
          <a:lstStyle/>
          <a:p>
            <a:pPr marL="466725" lvl="0" indent="-466725" fontAlgn="base">
              <a:lnSpc>
                <a:spcPct val="95000"/>
              </a:lnSpc>
              <a:spcBef>
                <a:spcPts val="0"/>
              </a:spcBef>
              <a:buClr>
                <a:srgbClr val="000000"/>
              </a:buClr>
              <a:buSzPct val="99000"/>
              <a:buFont typeface="+mj-lt"/>
              <a:buAutoNum type="alphaUcPeriod" startAt="3"/>
            </a:pPr>
            <a:r>
              <a:rPr lang="en-US" sz="2800" kern="100" dirty="0">
                <a:solidFill>
                  <a:srgbClr val="000000"/>
                </a:solidFill>
                <a:uFill>
                  <a:solidFill>
                    <a:srgbClr val="000000"/>
                  </a:solidFill>
                </a:uFill>
                <a:ea typeface="Times New Roman" panose="02020603050405020304" pitchFamily="18" charset="0"/>
                <a:cs typeface="Arial" panose="020B0604020202020204" pitchFamily="34" charset="0"/>
              </a:rPr>
              <a:t>SATAN'S TEMPTATIONS FALL IN 3 AREAS</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742950" lvl="1" indent="-285750" fontAlgn="base">
              <a:lnSpc>
                <a:spcPct val="95000"/>
              </a:lnSpc>
              <a:spcBef>
                <a:spcPts val="0"/>
              </a:spcBef>
              <a:buClr>
                <a:srgbClr val="000000"/>
              </a:buClr>
              <a:buSzPct val="99000"/>
              <a:buFont typeface="Arial" panose="020B0604020202020204" pitchFamily="34" charset="0"/>
              <a:buAutoNum type="arabicPeriod"/>
            </a:pPr>
            <a:r>
              <a:rPr lang="en-US" sz="2800" kern="100" dirty="0">
                <a:solidFill>
                  <a:srgbClr val="000000"/>
                </a:solidFill>
                <a:uFill>
                  <a:solidFill>
                    <a:srgbClr val="000000"/>
                  </a:solidFill>
                </a:uFill>
                <a:ea typeface="Times New Roman" panose="02020603050405020304" pitchFamily="18" charset="0"/>
                <a:cs typeface="Arial" panose="020B0604020202020204" pitchFamily="34" charset="0"/>
              </a:rPr>
              <a:t>LUST OF THE FLESH - EVE: GOOD FOR FOOD; JESUS: STONES TO BREAD; US: FLESHLY DESIRES - (1 Cor 7:3-5) Let the husband render to his wife the affection due her, and likewise also the wife to her husband. {4} The wife does not have authority over her own body, but the husband does. And likewise the husband does not have authority over his own body, but the wife does. {5} Do not deprive one another except with consent for a time, that you may give yourselves to fasting and prayer; and come together again so that Satan does not tempt you because of your lack of self-control.</a:t>
            </a:r>
          </a:p>
        </p:txBody>
      </p:sp>
    </p:spTree>
    <p:extLst>
      <p:ext uri="{BB962C8B-B14F-4D97-AF65-F5344CB8AC3E}">
        <p14:creationId xmlns:p14="http://schemas.microsoft.com/office/powerpoint/2010/main" val="228441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CC60-15BB-0DCE-0EF9-062281116C67}"/>
              </a:ext>
            </a:extLst>
          </p:cNvPr>
          <p:cNvSpPr>
            <a:spLocks noGrp="1"/>
          </p:cNvSpPr>
          <p:nvPr>
            <p:ph type="title"/>
          </p:nvPr>
        </p:nvSpPr>
        <p:spPr/>
        <p:txBody>
          <a:bodyPr>
            <a:normAutofit/>
          </a:bodyPr>
          <a:lstStyle/>
          <a:p>
            <a:pPr marL="342900" marR="0" lvl="0" indent="-342900">
              <a:spcBef>
                <a:spcPts val="0"/>
              </a:spcBef>
              <a:spcAft>
                <a:spcPts val="0"/>
              </a:spcAft>
              <a:buFont typeface="+mj-lt"/>
              <a:buAutoNum type="romanUcPeriod"/>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SATAN PRESENTS THE TEST</a:t>
            </a:r>
            <a:endParaRPr lang="en-US" sz="4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89B04B-745F-BB4F-A635-9E6BE2CCC39C}"/>
              </a:ext>
            </a:extLst>
          </p:cNvPr>
          <p:cNvSpPr>
            <a:spLocks noGrp="1"/>
          </p:cNvSpPr>
          <p:nvPr>
            <p:ph idx="1"/>
          </p:nvPr>
        </p:nvSpPr>
        <p:spPr/>
        <p:txBody>
          <a:bodyPr>
            <a:noAutofit/>
          </a:bodyPr>
          <a:lstStyle/>
          <a:p>
            <a:pPr marL="466725" lvl="0" indent="-466725" fontAlgn="base">
              <a:lnSpc>
                <a:spcPct val="85000"/>
              </a:lnSpc>
              <a:spcBef>
                <a:spcPts val="0"/>
              </a:spcBef>
              <a:buClr>
                <a:srgbClr val="000000"/>
              </a:buClr>
              <a:buSzPct val="99000"/>
              <a:buFont typeface="+mj-lt"/>
              <a:buAutoNum type="alphaUcPeriod" startAt="3"/>
            </a:pPr>
            <a:r>
              <a:rPr lang="en-US" sz="2700" kern="100" dirty="0">
                <a:solidFill>
                  <a:srgbClr val="000000"/>
                </a:solidFill>
                <a:uFill>
                  <a:solidFill>
                    <a:srgbClr val="000000"/>
                  </a:solidFill>
                </a:uFill>
                <a:ea typeface="Times New Roman" panose="02020603050405020304" pitchFamily="18" charset="0"/>
                <a:cs typeface="Arial" panose="020B0604020202020204" pitchFamily="34" charset="0"/>
              </a:rPr>
              <a:t>SATAN'S TEMPTATIONS FALL IN 3 AREAS</a:t>
            </a:r>
            <a:endParaRPr lang="en-US" sz="2700" kern="100" dirty="0">
              <a:uFill>
                <a:solidFill>
                  <a:srgbClr val="000000"/>
                </a:solidFill>
              </a:uFill>
              <a:ea typeface="Times New Roman" panose="02020603050405020304" pitchFamily="18" charset="0"/>
              <a:cs typeface="Times New Roman" panose="02020603050405020304" pitchFamily="18" charset="0"/>
            </a:endParaRPr>
          </a:p>
          <a:p>
            <a:pPr marL="914400" lvl="1" indent="-457200" fontAlgn="base">
              <a:lnSpc>
                <a:spcPct val="85000"/>
              </a:lnSpc>
              <a:spcBef>
                <a:spcPts val="0"/>
              </a:spcBef>
              <a:buClr>
                <a:srgbClr val="000000"/>
              </a:buClr>
              <a:buSzPct val="99000"/>
              <a:buFont typeface="+mj-lt"/>
              <a:buAutoNum type="arabicPeriod" startAt="2"/>
            </a:pPr>
            <a:r>
              <a:rPr lang="en-US" sz="2700" kern="100" dirty="0">
                <a:solidFill>
                  <a:srgbClr val="000000"/>
                </a:solidFill>
                <a:uFill>
                  <a:solidFill>
                    <a:srgbClr val="000000"/>
                  </a:solidFill>
                </a:uFill>
                <a:ea typeface="Times New Roman" panose="02020603050405020304" pitchFamily="18" charset="0"/>
                <a:cs typeface="Arial" panose="020B0604020202020204" pitchFamily="34" charset="0"/>
              </a:rPr>
              <a:t>LUST OF THE EYES - EVE: PLEASANT TO EYES, JESUS: SHOWED ALL KINGDOMS; US: MATERIALISM - (Acts 5:3) But Peter said, "Ananias, why has Satan filled your heart to lie to the Holy Spirit and keep back part of the price of the land for yourself?</a:t>
            </a:r>
            <a:endParaRPr lang="en-US" sz="2700" kern="100" dirty="0">
              <a:uFill>
                <a:solidFill>
                  <a:srgbClr val="000000"/>
                </a:solidFill>
              </a:uFill>
              <a:ea typeface="Times New Roman" panose="02020603050405020304" pitchFamily="18" charset="0"/>
              <a:cs typeface="Times New Roman" panose="02020603050405020304" pitchFamily="18" charset="0"/>
            </a:endParaRPr>
          </a:p>
          <a:p>
            <a:pPr marL="914400" lvl="1" indent="-457200" fontAlgn="base">
              <a:lnSpc>
                <a:spcPct val="85000"/>
              </a:lnSpc>
              <a:spcBef>
                <a:spcPts val="0"/>
              </a:spcBef>
              <a:buClr>
                <a:srgbClr val="000000"/>
              </a:buClr>
              <a:buSzPct val="99000"/>
              <a:buFont typeface="Arial" panose="020B0604020202020204" pitchFamily="34" charset="0"/>
              <a:buAutoNum type="arabicPeriod" startAt="2"/>
            </a:pPr>
            <a:r>
              <a:rPr lang="en-US" sz="2700" kern="100" dirty="0">
                <a:solidFill>
                  <a:srgbClr val="000000"/>
                </a:solidFill>
                <a:uFill>
                  <a:solidFill>
                    <a:srgbClr val="000000"/>
                  </a:solidFill>
                </a:uFill>
                <a:ea typeface="Times New Roman" panose="02020603050405020304" pitchFamily="18" charset="0"/>
                <a:cs typeface="Arial" panose="020B0604020202020204" pitchFamily="34" charset="0"/>
              </a:rPr>
              <a:t>PRIDE OF LIFE - EVE: MAKE WISE, JESUS: CAST SELF DOWN &amp; ANGELS WILL TAKE CARE OF YOU; US: SELFISHNESS, THINKING TO HIGHLY OF SELF - (2 Cor 2:10-11) Now whom you forgive anything, I also forgive. For if indeed I have forgiven anything, I have forgiven that one for your sakes in the presence of Christ, {11} lest Satan should take advantage of us; for we are not ignorant of his devices.</a:t>
            </a:r>
            <a:endParaRPr lang="en-US" sz="2700" dirty="0"/>
          </a:p>
        </p:txBody>
      </p:sp>
    </p:spTree>
    <p:extLst>
      <p:ext uri="{BB962C8B-B14F-4D97-AF65-F5344CB8AC3E}">
        <p14:creationId xmlns:p14="http://schemas.microsoft.com/office/powerpoint/2010/main" val="297719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BBC6-A5D8-B981-A61F-99774BBF5D70}"/>
              </a:ext>
            </a:extLst>
          </p:cNvPr>
          <p:cNvSpPr>
            <a:spLocks noGrp="1"/>
          </p:cNvSpPr>
          <p:nvPr>
            <p:ph type="title"/>
          </p:nvPr>
        </p:nvSpPr>
        <p:spPr>
          <a:xfrm>
            <a:off x="0" y="0"/>
            <a:ext cx="9144000" cy="6858000"/>
          </a:xfrm>
        </p:spPr>
        <p:txBody>
          <a:bodyPr>
            <a:normAutofit/>
          </a:bodyPr>
          <a:lstStyle/>
          <a:p>
            <a:pPr marL="0" marR="0" lvl="0" indent="0">
              <a:spcBef>
                <a:spcPts val="0"/>
              </a:spcBef>
              <a:spcAft>
                <a:spcPts val="0"/>
              </a:spcAft>
              <a:buFont typeface="+mj-lt"/>
              <a:buNone/>
            </a:pPr>
            <a:r>
              <a:rPr lang="en-US" sz="66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 YOU PERFORM YOUR BEST</a:t>
            </a:r>
            <a:r>
              <a:rPr lang="en-US" sz="66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br>
              <a:rPr lang="en-US" sz="66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br>
            <a:r>
              <a:rPr lang="en-US" sz="66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God is faithful, who will not allow you to be tempted beyond what you are able.</a:t>
            </a:r>
            <a:endParaRPr lang="en-US" sz="6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8840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BBC6-A5D8-B981-A61F-99774BBF5D70}"/>
              </a:ext>
            </a:extLst>
          </p:cNvPr>
          <p:cNvSpPr>
            <a:spLocks noGrp="1"/>
          </p:cNvSpPr>
          <p:nvPr>
            <p:ph type="title"/>
          </p:nvPr>
        </p:nvSpPr>
        <p:spPr/>
        <p:txBody>
          <a:bodyPr>
            <a:normAutofit/>
          </a:bodyPr>
          <a:lstStyle/>
          <a:p>
            <a:pPr marL="0" marR="0" lvl="0" indent="0">
              <a:spcBef>
                <a:spcPts val="0"/>
              </a:spcBef>
              <a:spcAft>
                <a:spcPts val="0"/>
              </a:spcAft>
              <a:buFont typeface="+mj-lt"/>
              <a:buNone/>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 YOU PERFORM YOUR BEST</a:t>
            </a:r>
            <a:endParaRPr lang="en-US" sz="4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B3FDF87-2DB9-B3B8-68F8-0A0E03AD5D03}"/>
              </a:ext>
            </a:extLst>
          </p:cNvPr>
          <p:cNvSpPr>
            <a:spLocks noGrp="1"/>
          </p:cNvSpPr>
          <p:nvPr>
            <p:ph idx="1"/>
          </p:nvPr>
        </p:nvSpPr>
        <p:spPr/>
        <p:txBody>
          <a:bodyPr>
            <a:normAutofit fontScale="85000" lnSpcReduction="10000"/>
          </a:bodyPr>
          <a:lstStyle/>
          <a:p>
            <a:pPr marL="466725" lvl="0" indent="-466725" fontAlgn="base">
              <a:lnSpc>
                <a:spcPct val="95000"/>
              </a:lnSpc>
              <a:spcBef>
                <a:spcPts val="0"/>
              </a:spcBef>
              <a:buClr>
                <a:srgbClr val="000000"/>
              </a:buClr>
              <a:buSzPct val="99000"/>
              <a:buFont typeface="Arial" panose="020B0604020202020204" pitchFamily="34" charset="0"/>
              <a:buAutoNum type="alphaUcPeriod"/>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NOT WHAT DO I HAVE TO DO? BUT WHAT CAN I DO?</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466725" lvl="0" indent="-466725" fontAlgn="base">
              <a:lnSpc>
                <a:spcPct val="95000"/>
              </a:lnSpc>
              <a:spcBef>
                <a:spcPts val="0"/>
              </a:spcBef>
              <a:buClr>
                <a:srgbClr val="000000"/>
              </a:buClr>
              <a:buSzPct val="99000"/>
              <a:buFont typeface="Arial" panose="020B0604020202020204" pitchFamily="34" charset="0"/>
              <a:buAutoNum type="alphaUcPeriod"/>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(James 4:7) Therefore submit to God. Resist the devil and he will flee from you.</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466725" lvl="0" indent="-466725" fontAlgn="base">
              <a:lnSpc>
                <a:spcPct val="95000"/>
              </a:lnSpc>
              <a:spcBef>
                <a:spcPts val="0"/>
              </a:spcBef>
              <a:buClr>
                <a:srgbClr val="000000"/>
              </a:buClr>
              <a:buSzPct val="99000"/>
              <a:buFont typeface="Arial" panose="020B0604020202020204" pitchFamily="34" charset="0"/>
              <a:buAutoNum type="alphaUcPeriod"/>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(Heb 4:15) For we do not have a High Priest who cannot sympathize with our weaknesses, but was in all points tempted as we are, yet without sin.</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466725" lvl="0" indent="-466725" fontAlgn="base">
              <a:lnSpc>
                <a:spcPct val="95000"/>
              </a:lnSpc>
              <a:spcBef>
                <a:spcPts val="0"/>
              </a:spcBef>
              <a:buClr>
                <a:srgbClr val="000000"/>
              </a:buClr>
              <a:buSzPct val="99000"/>
              <a:buFont typeface="Arial" panose="020B0604020202020204" pitchFamily="34" charset="0"/>
              <a:buAutoNum type="alphaUcPeriod"/>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(Rom 6:5-14) For if we have been united together in the likeness of His death, certainly we also shall be in the likeness of His resurrection, {6} knowing this, that our old man was crucified with Him, that the body of sin might be done away with, that we should no longer be slaves of sin. {7} For he who has died has been freed from sin. {8} Now if we died with Christ, we believe that we shall also live with Him, &gt;&gt;&gt;</a:t>
            </a:r>
            <a:endParaRPr lang="en-US" dirty="0"/>
          </a:p>
        </p:txBody>
      </p:sp>
    </p:spTree>
    <p:extLst>
      <p:ext uri="{BB962C8B-B14F-4D97-AF65-F5344CB8AC3E}">
        <p14:creationId xmlns:p14="http://schemas.microsoft.com/office/powerpoint/2010/main" val="194525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BBC6-A5D8-B981-A61F-99774BBF5D70}"/>
              </a:ext>
            </a:extLst>
          </p:cNvPr>
          <p:cNvSpPr>
            <a:spLocks noGrp="1"/>
          </p:cNvSpPr>
          <p:nvPr>
            <p:ph type="title"/>
          </p:nvPr>
        </p:nvSpPr>
        <p:spPr/>
        <p:txBody>
          <a:bodyPr>
            <a:normAutofit/>
          </a:bodyPr>
          <a:lstStyle/>
          <a:p>
            <a:pPr marL="0" marR="0" lvl="0" indent="0">
              <a:spcBef>
                <a:spcPts val="0"/>
              </a:spcBef>
              <a:spcAft>
                <a:spcPts val="0"/>
              </a:spcAft>
              <a:buFont typeface="+mj-lt"/>
              <a:buNone/>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 YOU PERFORM YOUR BEST</a:t>
            </a:r>
            <a:endParaRPr lang="en-US" sz="4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B3FDF87-2DB9-B3B8-68F8-0A0E03AD5D03}"/>
              </a:ext>
            </a:extLst>
          </p:cNvPr>
          <p:cNvSpPr>
            <a:spLocks noGrp="1"/>
          </p:cNvSpPr>
          <p:nvPr>
            <p:ph idx="1"/>
          </p:nvPr>
        </p:nvSpPr>
        <p:spPr/>
        <p:txBody>
          <a:bodyPr>
            <a:normAutofit fontScale="92500" lnSpcReduction="20000"/>
          </a:bodyPr>
          <a:lstStyle/>
          <a:p>
            <a:pPr marL="466725" lvl="0" indent="0" fontAlgn="base">
              <a:spcBef>
                <a:spcPts val="0"/>
              </a:spcBef>
              <a:buClr>
                <a:srgbClr val="000000"/>
              </a:buClr>
              <a:buSzPct val="99000"/>
              <a:buNone/>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{9} knowing that Christ, having been raised from the dead, dies no more. Death no longer has dominion over Him. {10} For the death that He died, He died to sin once for all; but the life that He lives, He lives to God. {11} Likewise you also, reckon yourselves to be dead indeed to sin, but alive to God in Christ Jesus our Lord. {12} Therefore do not let sin reign in your mortal body, that you should obey it in its lusts. {13} And do not present your members as instruments of unrighteousness to sin, but present yourselves to God as being alive from the dead, and your members as instruments of righteousness to God. {14} For sin shall not have dominion over you, for you are not under law but under grace.</a:t>
            </a:r>
            <a:endParaRPr lang="en-US" dirty="0"/>
          </a:p>
        </p:txBody>
      </p:sp>
    </p:spTree>
    <p:extLst>
      <p:ext uri="{BB962C8B-B14F-4D97-AF65-F5344CB8AC3E}">
        <p14:creationId xmlns:p14="http://schemas.microsoft.com/office/powerpoint/2010/main" val="391430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D0D5-0308-8CEB-7310-754E7E0D0A10}"/>
              </a:ext>
            </a:extLst>
          </p:cNvPr>
          <p:cNvSpPr>
            <a:spLocks noGrp="1"/>
          </p:cNvSpPr>
          <p:nvPr>
            <p:ph type="title"/>
          </p:nvPr>
        </p:nvSpPr>
        <p:spPr>
          <a:xfrm>
            <a:off x="261256" y="0"/>
            <a:ext cx="8621487" cy="6858000"/>
          </a:xfrm>
        </p:spPr>
        <p:txBody>
          <a:bodyPr>
            <a:normAutofit/>
          </a:bodyPr>
          <a:lstStyle/>
          <a:p>
            <a:pPr marL="0" marR="0" lvl="0" indent="0">
              <a:spcBef>
                <a:spcPts val="0"/>
              </a:spcBef>
              <a:spcAft>
                <a:spcPts val="0"/>
              </a:spcAft>
              <a:buFont typeface="+mj-lt"/>
              <a:buNone/>
            </a:pPr>
            <a:r>
              <a:rPr lang="en-US" sz="72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III. GOD PROVIDES THE REST</a:t>
            </a:r>
            <a:r>
              <a:rPr lang="en-US" sz="72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 with the temptation will also make the way of escape.</a:t>
            </a:r>
            <a:endParaRPr lang="en-US" sz="72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41538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D0D5-0308-8CEB-7310-754E7E0D0A10}"/>
              </a:ext>
            </a:extLst>
          </p:cNvPr>
          <p:cNvSpPr>
            <a:spLocks noGrp="1"/>
          </p:cNvSpPr>
          <p:nvPr>
            <p:ph type="title"/>
          </p:nvPr>
        </p:nvSpPr>
        <p:spPr/>
        <p:txBody>
          <a:bodyPr>
            <a:normAutofit/>
          </a:bodyPr>
          <a:lstStyle/>
          <a:p>
            <a:pPr marL="0" marR="0" lvl="0" indent="0">
              <a:spcBef>
                <a:spcPts val="0"/>
              </a:spcBef>
              <a:spcAft>
                <a:spcPts val="0"/>
              </a:spcAft>
              <a:buFont typeface="+mj-lt"/>
              <a:buNone/>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III. GOD PROVIDES THE REST</a:t>
            </a:r>
            <a:endParaRPr lang="en-US" sz="4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A402464-411B-215C-B6F9-5254F747D05A}"/>
              </a:ext>
            </a:extLst>
          </p:cNvPr>
          <p:cNvSpPr>
            <a:spLocks noGrp="1"/>
          </p:cNvSpPr>
          <p:nvPr>
            <p:ph idx="1"/>
          </p:nvPr>
        </p:nvSpPr>
        <p:spPr/>
        <p:txBody>
          <a:bodyPr>
            <a:normAutofit fontScale="85000" lnSpcReduction="10000"/>
          </a:bodyPr>
          <a:lstStyle/>
          <a:p>
            <a:pPr marL="466725" lvl="0" indent="-466725" fontAlgn="base">
              <a:spcBef>
                <a:spcPts val="0"/>
              </a:spcBef>
              <a:buClr>
                <a:srgbClr val="000000"/>
              </a:buClr>
              <a:buSzPct val="99000"/>
              <a:buFont typeface="Arial" panose="020B0604020202020204" pitchFamily="34" charset="0"/>
              <a:buAutoNum type="alphaUcPeriod"/>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(James 4:8) Draw near to God and He will draw near to you.</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466725" lvl="0" indent="-466725" fontAlgn="base">
              <a:spcBef>
                <a:spcPts val="0"/>
              </a:spcBef>
              <a:buClr>
                <a:srgbClr val="000000"/>
              </a:buClr>
              <a:buSzPct val="99000"/>
              <a:buFont typeface="Arial" panose="020B0604020202020204" pitchFamily="34" charset="0"/>
              <a:buAutoNum type="alphaUcPeriod"/>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(Rom 8:31-39) What then shall we say to these things? If God is for us, who can be against us? {32} He who did not spare His own Son, but delivered Him up for us all, how shall He not with Him also freely give us all things? {33} Who shall bring a charge against God's elect? It is God who justifies. {34} Who is he who condemns? It is Christ who died, and furthermore is also risen, who is even at the right hand of God, who also makes intercession for us. {35} Who shall separate us from the love of Christ? Shall tribulation, or distress, or persecution, or famine, or nakedness, or peril, or sword? {36} As it is written: "For Your sake we are killed all day long; We are accounted as sheep for the slaughter.“ &gt;&gt;&gt;</a:t>
            </a:r>
            <a:endParaRPr lang="en-US" dirty="0"/>
          </a:p>
        </p:txBody>
      </p:sp>
    </p:spTree>
    <p:extLst>
      <p:ext uri="{BB962C8B-B14F-4D97-AF65-F5344CB8AC3E}">
        <p14:creationId xmlns:p14="http://schemas.microsoft.com/office/powerpoint/2010/main" val="9430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D0D5-0308-8CEB-7310-754E7E0D0A10}"/>
              </a:ext>
            </a:extLst>
          </p:cNvPr>
          <p:cNvSpPr>
            <a:spLocks noGrp="1"/>
          </p:cNvSpPr>
          <p:nvPr>
            <p:ph type="title"/>
          </p:nvPr>
        </p:nvSpPr>
        <p:spPr/>
        <p:txBody>
          <a:bodyPr>
            <a:normAutofit/>
          </a:bodyPr>
          <a:lstStyle/>
          <a:p>
            <a:pPr marL="0" marR="0" lvl="0" indent="0">
              <a:spcBef>
                <a:spcPts val="0"/>
              </a:spcBef>
              <a:spcAft>
                <a:spcPts val="0"/>
              </a:spcAft>
              <a:buFont typeface="+mj-lt"/>
              <a:buNone/>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III. GOD PROVIDES THE REST</a:t>
            </a:r>
            <a:endParaRPr lang="en-US" sz="4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A402464-411B-215C-B6F9-5254F747D05A}"/>
              </a:ext>
            </a:extLst>
          </p:cNvPr>
          <p:cNvSpPr>
            <a:spLocks noGrp="1"/>
          </p:cNvSpPr>
          <p:nvPr>
            <p:ph idx="1"/>
          </p:nvPr>
        </p:nvSpPr>
        <p:spPr/>
        <p:txBody>
          <a:bodyPr>
            <a:normAutofit fontScale="92500" lnSpcReduction="10000"/>
          </a:bodyPr>
          <a:lstStyle/>
          <a:p>
            <a:pPr marL="466725" lvl="0" indent="0" fontAlgn="base">
              <a:spcBef>
                <a:spcPts val="0"/>
              </a:spcBef>
              <a:buClr>
                <a:srgbClr val="000000"/>
              </a:buClr>
              <a:buSzPct val="99000"/>
              <a:buNone/>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466725" lvl="0" indent="-466725" fontAlgn="base">
              <a:spcBef>
                <a:spcPts val="0"/>
              </a:spcBef>
              <a:buClr>
                <a:srgbClr val="000000"/>
              </a:buClr>
              <a:buSzPct val="99000"/>
              <a:buFont typeface="+mj-lt"/>
              <a:buAutoNum type="alphaUcPeriod" startAt="3"/>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(2 Cor 3:5) Not that we are sufficient of ourselves to think of anything as being from ourselves, but our sufficiency is from God,</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466725" lvl="0" indent="-466725" fontAlgn="base">
              <a:spcBef>
                <a:spcPts val="0"/>
              </a:spcBef>
              <a:buClr>
                <a:srgbClr val="000000"/>
              </a:buClr>
              <a:buSzPct val="99000"/>
              <a:buFont typeface="+mj-lt"/>
              <a:buAutoNum type="alphaUcPeriod" startAt="3"/>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(Rom 6:23) For the wages of sin is death, but the gift of God is eternal life in Christ Jesus our Lord.</a:t>
            </a:r>
            <a:endParaRPr lang="en-US" dirty="0"/>
          </a:p>
        </p:txBody>
      </p:sp>
    </p:spTree>
    <p:extLst>
      <p:ext uri="{BB962C8B-B14F-4D97-AF65-F5344CB8AC3E}">
        <p14:creationId xmlns:p14="http://schemas.microsoft.com/office/powerpoint/2010/main" val="403887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BB95-B013-5F9E-C3A7-853ED8E5382B}"/>
              </a:ext>
            </a:extLst>
          </p:cNvPr>
          <p:cNvSpPr>
            <a:spLocks noGrp="1"/>
          </p:cNvSpPr>
          <p:nvPr>
            <p:ph type="title"/>
          </p:nvPr>
        </p:nvSpPr>
        <p:spPr/>
        <p:txBody>
          <a:bodyPr>
            <a:normAutofit/>
          </a:bodyPr>
          <a:lstStyle/>
          <a:p>
            <a:pPr marL="0" marR="0" indent="-3175">
              <a:spcBef>
                <a:spcPts val="0"/>
              </a:spcBef>
              <a:spcAft>
                <a:spcPts val="0"/>
              </a:spcAft>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HOW IS SATAN TEMPTING YOU</a:t>
            </a:r>
            <a:endParaRPr lang="en-US" sz="4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3EC0AEC-09E9-B437-B797-6BD598049283}"/>
              </a:ext>
            </a:extLst>
          </p:cNvPr>
          <p:cNvSpPr>
            <a:spLocks noGrp="1"/>
          </p:cNvSpPr>
          <p:nvPr>
            <p:ph idx="1"/>
          </p:nvPr>
        </p:nvSpPr>
        <p:spPr>
          <a:xfrm>
            <a:off x="220337" y="1007706"/>
            <a:ext cx="8923663" cy="5850293"/>
          </a:xfrm>
        </p:spPr>
        <p:txBody>
          <a:bodyPr>
            <a:noAutofit/>
          </a:bodyPr>
          <a:lstStyle/>
          <a:p>
            <a:pPr marL="466725" lvl="0" indent="-466725" fontAlgn="base">
              <a:spcBef>
                <a:spcPts val="0"/>
              </a:spcBef>
              <a:buClr>
                <a:srgbClr val="000000"/>
              </a:buClr>
              <a:buSzPct val="99000"/>
              <a:buFont typeface="Arial" panose="020B0604020202020204" pitchFamily="34" charset="0"/>
              <a:buAutoNum type="alphaUcPeriod"/>
            </a:pPr>
            <a:r>
              <a:rPr lang="en-US" sz="2800" kern="100" dirty="0">
                <a:solidFill>
                  <a:srgbClr val="000000"/>
                </a:solidFill>
                <a:uFill>
                  <a:solidFill>
                    <a:srgbClr val="000000"/>
                  </a:solidFill>
                </a:uFill>
                <a:ea typeface="Times New Roman" panose="02020603050405020304" pitchFamily="18" charset="0"/>
                <a:cs typeface="Arial" panose="020B0604020202020204" pitchFamily="34" charset="0"/>
              </a:rPr>
              <a:t>ARE YOU DOING WHAT YOU ARE ABLE IN RESISTING HIS TEMPTATIONS? (Rev 12:9-11) So the great dragon was cast out, that serpent of old, called the Devil and Satan, who deceives the whole world; he was cast to the earth, and his angels were cast out with him. {10} Then I heard a loud voice saying in heaven, "Now salvation, and strength, and the kingdom of our God, and the power of His Christ have come, for the accuser of our brethren, who accused them before our God day and night, has been cast down. {11} "And they overcame him by the blood of the Lamb and by the word of their testimony, and they did not love their lives to the death </a:t>
            </a:r>
            <a:endParaRPr lang="en-US" sz="2800"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97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BB95-B013-5F9E-C3A7-853ED8E5382B}"/>
              </a:ext>
            </a:extLst>
          </p:cNvPr>
          <p:cNvSpPr>
            <a:spLocks noGrp="1"/>
          </p:cNvSpPr>
          <p:nvPr>
            <p:ph type="title"/>
          </p:nvPr>
        </p:nvSpPr>
        <p:spPr/>
        <p:txBody>
          <a:bodyPr>
            <a:normAutofit/>
          </a:bodyPr>
          <a:lstStyle/>
          <a:p>
            <a:pPr marL="0" marR="0" indent="-3175">
              <a:spcBef>
                <a:spcPts val="0"/>
              </a:spcBef>
              <a:spcAft>
                <a:spcPts val="0"/>
              </a:spcAft>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HOW IS SATAN TEMPTING YOU</a:t>
            </a:r>
            <a:endParaRPr lang="en-US" sz="4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3EC0AEC-09E9-B437-B797-6BD598049283}"/>
              </a:ext>
            </a:extLst>
          </p:cNvPr>
          <p:cNvSpPr>
            <a:spLocks noGrp="1"/>
          </p:cNvSpPr>
          <p:nvPr>
            <p:ph idx="1"/>
          </p:nvPr>
        </p:nvSpPr>
        <p:spPr>
          <a:xfrm>
            <a:off x="220337" y="1325563"/>
            <a:ext cx="8923663" cy="5532436"/>
          </a:xfrm>
        </p:spPr>
        <p:txBody>
          <a:bodyPr>
            <a:normAutofit/>
          </a:bodyPr>
          <a:lstStyle/>
          <a:p>
            <a:pPr marL="514350" lvl="0" indent="-514350" fontAlgn="base">
              <a:lnSpc>
                <a:spcPct val="100000"/>
              </a:lnSpc>
              <a:spcBef>
                <a:spcPts val="0"/>
              </a:spcBef>
              <a:spcAft>
                <a:spcPts val="600"/>
              </a:spcAft>
              <a:buClr>
                <a:srgbClr val="000000"/>
              </a:buClr>
              <a:buSzPct val="99000"/>
              <a:buFont typeface="+mj-lt"/>
              <a:buAutoNum type="alphaUcPeriod" startAt="2"/>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Are you depending on God for deliverance and looking for the way of escape?</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466725" lvl="0" indent="-466725" fontAlgn="base">
              <a:lnSpc>
                <a:spcPct val="100000"/>
              </a:lnSpc>
              <a:spcBef>
                <a:spcPts val="0"/>
              </a:spcBef>
              <a:spcAft>
                <a:spcPts val="600"/>
              </a:spcAft>
              <a:buClr>
                <a:srgbClr val="000000"/>
              </a:buClr>
              <a:buSzPct val="99000"/>
              <a:buFont typeface="Arial" panose="020B0604020202020204" pitchFamily="34" charset="0"/>
              <a:buAutoNum type="alphaUcPeriod" startAt="2"/>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The fall of man came because a lie was heard, believed &amp; obeyed restoration comes through hearing, believing &amp; obeying the truth.</a:t>
            </a:r>
            <a:endParaRPr lang="en-US" sz="3600" kern="100" dirty="0">
              <a:uFill>
                <a:solidFill>
                  <a:srgbClr val="000000"/>
                </a:solidFill>
              </a:uFill>
              <a:ea typeface="Times New Roman" panose="02020603050405020304" pitchFamily="18" charset="0"/>
              <a:cs typeface="Times New Roman" panose="02020603050405020304" pitchFamily="18" charset="0"/>
            </a:endParaRPr>
          </a:p>
          <a:p>
            <a:pPr marL="466725" lvl="0" indent="-466725" fontAlgn="base">
              <a:lnSpc>
                <a:spcPct val="100000"/>
              </a:lnSpc>
              <a:spcBef>
                <a:spcPts val="0"/>
              </a:spcBef>
              <a:spcAft>
                <a:spcPts val="600"/>
              </a:spcAft>
              <a:buClr>
                <a:srgbClr val="000000"/>
              </a:buClr>
              <a:buSzPct val="99000"/>
              <a:buFont typeface="Arial" panose="020B0604020202020204" pitchFamily="34" charset="0"/>
              <a:buAutoNum type="alphaUcPeriod" startAt="2"/>
            </a:pPr>
            <a:r>
              <a:rPr lang="en-US" kern="100" dirty="0">
                <a:solidFill>
                  <a:srgbClr val="000000"/>
                </a:solidFill>
                <a:uFill>
                  <a:solidFill>
                    <a:srgbClr val="000000"/>
                  </a:solidFill>
                </a:uFill>
                <a:ea typeface="Times New Roman" panose="02020603050405020304" pitchFamily="18" charset="0"/>
                <a:cs typeface="Arial" panose="020B0604020202020204" pitchFamily="34" charset="0"/>
              </a:rPr>
              <a:t>We know God and Christians are going to triumph over Satan and evil. It would be foolish and illogical not to continue to believe in Him, trust in Him and serve Him.</a:t>
            </a:r>
            <a:endParaRPr lang="en-US" dirty="0"/>
          </a:p>
        </p:txBody>
      </p:sp>
    </p:spTree>
    <p:extLst>
      <p:ext uri="{BB962C8B-B14F-4D97-AF65-F5344CB8AC3E}">
        <p14:creationId xmlns:p14="http://schemas.microsoft.com/office/powerpoint/2010/main" val="349679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B7C70A9-FDC2-54D4-CBA4-AFBA3DDE4E96}"/>
              </a:ext>
            </a:extLst>
          </p:cNvPr>
          <p:cNvSpPr txBox="1"/>
          <p:nvPr/>
        </p:nvSpPr>
        <p:spPr>
          <a:xfrm>
            <a:off x="182111" y="5515559"/>
            <a:ext cx="8793937"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TONIGHT’S SERMON</a:t>
            </a:r>
          </a:p>
          <a:p>
            <a:pPr algn="ctr"/>
            <a:r>
              <a:rPr lang="en-US" sz="3200" b="1" dirty="0">
                <a:latin typeface="Arial" panose="020B0604020202020204" pitchFamily="34" charset="0"/>
                <a:cs typeface="Arial" panose="020B0604020202020204" pitchFamily="34" charset="0"/>
              </a:rPr>
              <a:t>FIRST THINGS FIRST</a:t>
            </a:r>
          </a:p>
        </p:txBody>
      </p:sp>
      <p:pic>
        <p:nvPicPr>
          <p:cNvPr id="4" name="Picture 3" descr="A horse pulling a cart&#10;&#10;Description automatically generated">
            <a:extLst>
              <a:ext uri="{FF2B5EF4-FFF2-40B4-BE49-F238E27FC236}">
                <a16:creationId xmlns:a16="http://schemas.microsoft.com/office/drawing/2014/main" id="{0F83CF3A-D4AB-0C65-C089-FD488321A24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22" y="23561"/>
            <a:ext cx="9141713" cy="6834439"/>
          </a:xfrm>
          <a:prstGeom prst="rect">
            <a:avLst/>
          </a:prstGeom>
        </p:spPr>
      </p:pic>
      <p:sp>
        <p:nvSpPr>
          <p:cNvPr id="6" name="TextBox 5">
            <a:extLst>
              <a:ext uri="{FF2B5EF4-FFF2-40B4-BE49-F238E27FC236}">
                <a16:creationId xmlns:a16="http://schemas.microsoft.com/office/drawing/2014/main" id="{175D409F-D3B6-AFC9-7462-81C94D63015E}"/>
              </a:ext>
            </a:extLst>
          </p:cNvPr>
          <p:cNvSpPr txBox="1"/>
          <p:nvPr/>
        </p:nvSpPr>
        <p:spPr>
          <a:xfrm>
            <a:off x="8223" y="5667959"/>
            <a:ext cx="9120226"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TONIGHT’S SERMON</a:t>
            </a:r>
          </a:p>
          <a:p>
            <a:pPr algn="ctr"/>
            <a:r>
              <a:rPr lang="en-US" sz="3200" b="1" dirty="0">
                <a:latin typeface="Arial" panose="020B0604020202020204" pitchFamily="34" charset="0"/>
                <a:cs typeface="Arial" panose="020B0604020202020204" pitchFamily="34" charset="0"/>
              </a:rPr>
              <a:t>FIRST THINGS FIRST</a:t>
            </a:r>
          </a:p>
        </p:txBody>
      </p:sp>
    </p:spTree>
    <p:extLst>
      <p:ext uri="{BB962C8B-B14F-4D97-AF65-F5344CB8AC3E}">
        <p14:creationId xmlns:p14="http://schemas.microsoft.com/office/powerpoint/2010/main" val="169733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BB3C-7742-6D64-65BF-52287B688E30}"/>
              </a:ext>
            </a:extLst>
          </p:cNvPr>
          <p:cNvSpPr>
            <a:spLocks noGrp="1"/>
          </p:cNvSpPr>
          <p:nvPr>
            <p:ph type="title"/>
          </p:nvPr>
        </p:nvSpPr>
        <p:spPr>
          <a:xfrm>
            <a:off x="0" y="0"/>
            <a:ext cx="9144000" cy="6858000"/>
          </a:xfrm>
        </p:spPr>
        <p:txBody>
          <a:bodyPr>
            <a:noAutofit/>
          </a:bodyPr>
          <a:lstStyle/>
          <a:p>
            <a:pPr lvl="0">
              <a:lnSpc>
                <a:spcPct val="80000"/>
              </a:lnSpc>
            </a:pPr>
            <a:r>
              <a:rPr lang="en-US" sz="2600" kern="100" dirty="0">
                <a:solidFill>
                  <a:prstClr val="black"/>
                </a:solidFill>
                <a:ea typeface="Aptos" panose="020B0004020202020204" pitchFamily="34" charset="0"/>
                <a:cs typeface="Times New Roman" panose="02020603050405020304" pitchFamily="18" charset="0"/>
              </a:rPr>
              <a:t>Colossians 3:1–11  If then you were raised with Christ, seek those things which are above, where Christ is, sitting at the right hand of God. </a:t>
            </a:r>
            <a:r>
              <a:rPr lang="en-US" sz="2600" kern="100" baseline="30000" dirty="0">
                <a:solidFill>
                  <a:prstClr val="black"/>
                </a:solidFill>
                <a:ea typeface="Aptos" panose="020B0004020202020204" pitchFamily="34" charset="0"/>
                <a:cs typeface="Times New Roman" panose="02020603050405020304" pitchFamily="18" charset="0"/>
              </a:rPr>
              <a:t>2</a:t>
            </a:r>
            <a:r>
              <a:rPr lang="en-US" sz="2600" kern="100" dirty="0">
                <a:solidFill>
                  <a:prstClr val="black"/>
                </a:solidFill>
                <a:ea typeface="Aptos" panose="020B0004020202020204" pitchFamily="34" charset="0"/>
                <a:cs typeface="Times New Roman" panose="02020603050405020304" pitchFamily="18" charset="0"/>
              </a:rPr>
              <a:t> Set your mind on things above, not on things on the earth. </a:t>
            </a:r>
            <a:r>
              <a:rPr lang="en-US" sz="2600" kern="100" baseline="30000" dirty="0">
                <a:solidFill>
                  <a:prstClr val="black"/>
                </a:solidFill>
                <a:ea typeface="Aptos" panose="020B0004020202020204" pitchFamily="34" charset="0"/>
                <a:cs typeface="Times New Roman" panose="02020603050405020304" pitchFamily="18" charset="0"/>
              </a:rPr>
              <a:t>3</a:t>
            </a:r>
            <a:r>
              <a:rPr lang="en-US" sz="2600" kern="100" dirty="0">
                <a:solidFill>
                  <a:prstClr val="black"/>
                </a:solidFill>
                <a:ea typeface="Aptos" panose="020B0004020202020204" pitchFamily="34" charset="0"/>
                <a:cs typeface="Times New Roman" panose="02020603050405020304" pitchFamily="18" charset="0"/>
              </a:rPr>
              <a:t> For you died, and your life is hidden with Christ in God. </a:t>
            </a:r>
            <a:r>
              <a:rPr lang="en-US" sz="2600" kern="100" baseline="30000" dirty="0">
                <a:solidFill>
                  <a:prstClr val="black"/>
                </a:solidFill>
                <a:ea typeface="Aptos" panose="020B0004020202020204" pitchFamily="34" charset="0"/>
                <a:cs typeface="Times New Roman" panose="02020603050405020304" pitchFamily="18" charset="0"/>
              </a:rPr>
              <a:t>4</a:t>
            </a:r>
            <a:r>
              <a:rPr lang="en-US" sz="2600" kern="100" dirty="0">
                <a:solidFill>
                  <a:prstClr val="black"/>
                </a:solidFill>
                <a:ea typeface="Aptos" panose="020B0004020202020204" pitchFamily="34" charset="0"/>
                <a:cs typeface="Times New Roman" panose="02020603050405020304" pitchFamily="18" charset="0"/>
              </a:rPr>
              <a:t> When Christ who is our life appears, then you also will appear with Him in glory. </a:t>
            </a:r>
            <a:r>
              <a:rPr lang="en-US" sz="2600" kern="100" baseline="30000" dirty="0">
                <a:solidFill>
                  <a:prstClr val="black"/>
                </a:solidFill>
                <a:ea typeface="Aptos" panose="020B0004020202020204" pitchFamily="34" charset="0"/>
                <a:cs typeface="Times New Roman" panose="02020603050405020304" pitchFamily="18" charset="0"/>
              </a:rPr>
              <a:t>5</a:t>
            </a:r>
            <a:r>
              <a:rPr lang="en-US" sz="2600" kern="100" dirty="0">
                <a:solidFill>
                  <a:prstClr val="black"/>
                </a:solidFill>
                <a:ea typeface="Aptos" panose="020B0004020202020204" pitchFamily="34" charset="0"/>
                <a:cs typeface="Times New Roman" panose="02020603050405020304" pitchFamily="18" charset="0"/>
              </a:rPr>
              <a:t> Therefore put to death your members which are on the earth: fornication, uncleanness, passion, evil desire, and covetousness, which is idolatry. </a:t>
            </a:r>
            <a:r>
              <a:rPr lang="en-US" sz="2600" kern="100" baseline="30000" dirty="0">
                <a:solidFill>
                  <a:prstClr val="black"/>
                </a:solidFill>
                <a:ea typeface="Aptos" panose="020B0004020202020204" pitchFamily="34" charset="0"/>
                <a:cs typeface="Times New Roman" panose="02020603050405020304" pitchFamily="18" charset="0"/>
              </a:rPr>
              <a:t>6</a:t>
            </a:r>
            <a:r>
              <a:rPr lang="en-US" sz="2600" kern="100" dirty="0">
                <a:solidFill>
                  <a:prstClr val="black"/>
                </a:solidFill>
                <a:ea typeface="Aptos" panose="020B0004020202020204" pitchFamily="34" charset="0"/>
                <a:cs typeface="Times New Roman" panose="02020603050405020304" pitchFamily="18" charset="0"/>
              </a:rPr>
              <a:t> Because of these things the wrath of God is coming upon the sons of disobedience, </a:t>
            </a:r>
            <a:r>
              <a:rPr lang="en-US" sz="2600" kern="100" baseline="30000" dirty="0">
                <a:solidFill>
                  <a:prstClr val="black"/>
                </a:solidFill>
                <a:ea typeface="Aptos" panose="020B0004020202020204" pitchFamily="34" charset="0"/>
                <a:cs typeface="Times New Roman" panose="02020603050405020304" pitchFamily="18" charset="0"/>
              </a:rPr>
              <a:t>7</a:t>
            </a:r>
            <a:r>
              <a:rPr lang="en-US" sz="2600" kern="100" dirty="0">
                <a:solidFill>
                  <a:prstClr val="black"/>
                </a:solidFill>
                <a:ea typeface="Aptos" panose="020B0004020202020204" pitchFamily="34" charset="0"/>
                <a:cs typeface="Times New Roman" panose="02020603050405020304" pitchFamily="18" charset="0"/>
              </a:rPr>
              <a:t> in which you yourselves once walked when you lived in them. </a:t>
            </a:r>
            <a:r>
              <a:rPr lang="en-US" sz="2600" kern="100" baseline="30000" dirty="0">
                <a:solidFill>
                  <a:prstClr val="black"/>
                </a:solidFill>
                <a:ea typeface="Aptos" panose="020B0004020202020204" pitchFamily="34" charset="0"/>
                <a:cs typeface="Times New Roman" panose="02020603050405020304" pitchFamily="18" charset="0"/>
              </a:rPr>
              <a:t>8</a:t>
            </a:r>
            <a:r>
              <a:rPr lang="en-US" sz="2600" kern="100" dirty="0">
                <a:solidFill>
                  <a:prstClr val="black"/>
                </a:solidFill>
                <a:ea typeface="Aptos" panose="020B0004020202020204" pitchFamily="34" charset="0"/>
                <a:cs typeface="Times New Roman" panose="02020603050405020304" pitchFamily="18" charset="0"/>
              </a:rPr>
              <a:t> But now you yourselves are to put off all these: anger, wrath, malice, blasphemy, filthy language out of your mouth. </a:t>
            </a:r>
            <a:r>
              <a:rPr lang="en-US" sz="2600" kern="100" baseline="30000" dirty="0">
                <a:solidFill>
                  <a:prstClr val="black"/>
                </a:solidFill>
                <a:ea typeface="Aptos" panose="020B0004020202020204" pitchFamily="34" charset="0"/>
                <a:cs typeface="Times New Roman" panose="02020603050405020304" pitchFamily="18" charset="0"/>
              </a:rPr>
              <a:t>9</a:t>
            </a:r>
            <a:r>
              <a:rPr lang="en-US" sz="2600" kern="100" dirty="0">
                <a:solidFill>
                  <a:prstClr val="black"/>
                </a:solidFill>
                <a:ea typeface="Aptos" panose="020B0004020202020204" pitchFamily="34" charset="0"/>
                <a:cs typeface="Times New Roman" panose="02020603050405020304" pitchFamily="18" charset="0"/>
              </a:rPr>
              <a:t> Do not lie to one another, since you have put off the old man with his deeds, </a:t>
            </a:r>
            <a:r>
              <a:rPr lang="en-US" sz="2600" kern="100" baseline="30000" dirty="0">
                <a:solidFill>
                  <a:prstClr val="black"/>
                </a:solidFill>
                <a:ea typeface="Aptos" panose="020B0004020202020204" pitchFamily="34" charset="0"/>
                <a:cs typeface="Times New Roman" panose="02020603050405020304" pitchFamily="18" charset="0"/>
              </a:rPr>
              <a:t>10</a:t>
            </a:r>
            <a:r>
              <a:rPr lang="en-US" sz="2600" kern="100" dirty="0">
                <a:solidFill>
                  <a:prstClr val="black"/>
                </a:solidFill>
                <a:ea typeface="Aptos" panose="020B0004020202020204" pitchFamily="34" charset="0"/>
                <a:cs typeface="Times New Roman" panose="02020603050405020304" pitchFamily="18" charset="0"/>
              </a:rPr>
              <a:t> and have put on the new man who is renewed in knowledge according to the image of Him who created him, </a:t>
            </a:r>
            <a:r>
              <a:rPr lang="en-US" sz="2600" kern="100" baseline="30000" dirty="0">
                <a:solidFill>
                  <a:prstClr val="black"/>
                </a:solidFill>
                <a:ea typeface="Aptos" panose="020B0004020202020204" pitchFamily="34" charset="0"/>
                <a:cs typeface="Times New Roman" panose="02020603050405020304" pitchFamily="18" charset="0"/>
              </a:rPr>
              <a:t>11</a:t>
            </a:r>
            <a:r>
              <a:rPr lang="en-US" sz="2600" kern="100" dirty="0">
                <a:solidFill>
                  <a:prstClr val="black"/>
                </a:solidFill>
                <a:ea typeface="Aptos" panose="020B0004020202020204" pitchFamily="34" charset="0"/>
                <a:cs typeface="Times New Roman" panose="02020603050405020304" pitchFamily="18" charset="0"/>
              </a:rPr>
              <a:t> where there is neither Greek nor Jew, circumcised nor uncircumcised, barbarian, Scythian, slave nor free, but Christ is all and in all.</a:t>
            </a:r>
            <a:endParaRPr lang="en-US" sz="2600" dirty="0">
              <a:solidFill>
                <a:prstClr val="black"/>
              </a:solidFill>
            </a:endParaRPr>
          </a:p>
        </p:txBody>
      </p:sp>
    </p:spTree>
    <p:extLst>
      <p:ext uri="{BB962C8B-B14F-4D97-AF65-F5344CB8AC3E}">
        <p14:creationId xmlns:p14="http://schemas.microsoft.com/office/powerpoint/2010/main" val="286812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8559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27486</TotalTime>
  <Words>2270</Words>
  <Application>Microsoft Office PowerPoint</Application>
  <PresentationFormat>On-screen Show (4:3)</PresentationFormat>
  <Paragraphs>61</Paragraphs>
  <Slides>28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Aptos</vt:lpstr>
      <vt:lpstr>Arial</vt:lpstr>
      <vt:lpstr>Bazooka</vt:lpstr>
      <vt:lpstr>Calibri</vt:lpstr>
      <vt:lpstr>Calibri Light</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Colossians 3:1–11  If then you were raised with Christ, seek those things which are above, where Christ is, sitting at the right hand of God. 2 Set your mind on things above, not on things on the earth. 3 For you died, and your life is hidden with Christ in God. 4 When Christ who is our life appears, then you also will appear with Him in glory. 5 Therefore put to death your members which are on the earth: fornication, uncleanness, passion, evil desire, and covetousness, which is idolatry. 6 Because of these things the wrath of God is coming upon the sons of disobedience, 7 in which you yourselves once walked when you lived in them. 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 11 where there is neither Greek nor Jew, circumcised nor uncircumcised, barbarian, Scythian, slave nor free, but Christ is all and in all.</vt:lpstr>
      <vt:lpstr>PowerPoint Presentation</vt:lpstr>
      <vt:lpstr>TEMPTATION AND THE CHRISTIAN</vt:lpstr>
      <vt:lpstr>(1 Cor 10:13) No temptation has overtaken you except such as is common to man; but God is faithful, who will not allow you to be tempted beyond what you are able, but with the temptation will also make the way of escape, that you may be able to bear it.</vt:lpstr>
      <vt:lpstr>SATAN IS ALIVE AND WORKING TODAY</vt:lpstr>
      <vt:lpstr> SATAN PRESENTS THE TEST  No temptation has overtaken you except such as is common to man.</vt:lpstr>
      <vt:lpstr> SATAN PRESENTS THE TEST</vt:lpstr>
      <vt:lpstr> SATAN PRESENTS THE TEST</vt:lpstr>
      <vt:lpstr> SATAN PRESENTS THE TEST</vt:lpstr>
      <vt:lpstr> SATAN PRESENTS THE TEST</vt:lpstr>
      <vt:lpstr> SATAN PRESENTS THE TEST</vt:lpstr>
      <vt:lpstr>II. YOU PERFORM YOUR BEST  God is faithful, who will not allow you to be tempted beyond what you are able.</vt:lpstr>
      <vt:lpstr>II. YOU PERFORM YOUR BEST</vt:lpstr>
      <vt:lpstr>II. YOU PERFORM YOUR BEST</vt:lpstr>
      <vt:lpstr>III. GOD PROVIDES THE REST - with the temptation will also make the way of escape.</vt:lpstr>
      <vt:lpstr>III. GOD PROVIDES THE REST</vt:lpstr>
      <vt:lpstr>III. GOD PROVIDES THE REST</vt:lpstr>
      <vt:lpstr>HOW IS SATAN TEMPTING YOU</vt:lpstr>
      <vt:lpstr>HOW IS SATAN TEMPTING YOU</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2021-03-15T23:58:02Z</dcterms:created>
  <dcterms:modified xsi:type="dcterms:W3CDTF">2024-03-19T00:51:36Z</dcterms:modified>
</cp:coreProperties>
</file>