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Lst>
  <p:notesMasterIdLst>
    <p:notesMasterId r:id="rId24"/>
  </p:notesMasterIdLst>
  <p:sldIdLst>
    <p:sldId id="294" r:id="rId3"/>
    <p:sldId id="361" r:id="rId4"/>
    <p:sldId id="331" r:id="rId5"/>
    <p:sldId id="378" r:id="rId6"/>
    <p:sldId id="468" r:id="rId7"/>
    <p:sldId id="389" r:id="rId8"/>
    <p:sldId id="489" r:id="rId9"/>
    <p:sldId id="495" r:id="rId10"/>
    <p:sldId id="494" r:id="rId11"/>
    <p:sldId id="496" r:id="rId12"/>
    <p:sldId id="493" r:id="rId13"/>
    <p:sldId id="497" r:id="rId14"/>
    <p:sldId id="492" r:id="rId15"/>
    <p:sldId id="491" r:id="rId16"/>
    <p:sldId id="498" r:id="rId17"/>
    <p:sldId id="490" r:id="rId18"/>
    <p:sldId id="447" r:id="rId19"/>
    <p:sldId id="291" r:id="rId20"/>
    <p:sldId id="284" r:id="rId21"/>
    <p:sldId id="448" r:id="rId22"/>
    <p:sldId id="40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294"/>
            <p14:sldId id="361"/>
            <p14:sldId id="331"/>
            <p14:sldId id="378"/>
            <p14:sldId id="468"/>
            <p14:sldId id="389"/>
            <p14:sldId id="489"/>
            <p14:sldId id="495"/>
            <p14:sldId id="494"/>
            <p14:sldId id="496"/>
            <p14:sldId id="493"/>
            <p14:sldId id="497"/>
            <p14:sldId id="492"/>
            <p14:sldId id="491"/>
            <p14:sldId id="498"/>
            <p14:sldId id="490"/>
          </p14:sldIdLst>
        </p14:section>
        <p14:section name="Untitled Section" id="{050467D7-F11F-403E-A584-099E42E2F7E3}">
          <p14:sldIdLst>
            <p14:sldId id="447"/>
            <p14:sldId id="291"/>
            <p14:sldId id="284"/>
            <p14:sldId id="448"/>
            <p14:sldId id="4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94747"/>
    <a:srgbClr val="FF4772"/>
    <a:srgbClr val="FF4747"/>
    <a:srgbClr val="FF6565"/>
    <a:srgbClr val="FF7D7D"/>
    <a:srgbClr val="FF9999"/>
    <a:srgbClr val="FF0066"/>
    <a:srgbClr val="FF66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B2A3E6-08BB-471F-BAA4-CD997AB14BE3}" v="2513" dt="2024-02-29T23:20:51.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34" autoAdjust="0"/>
    <p:restoredTop sz="86410" autoAdjust="0"/>
  </p:normalViewPr>
  <p:slideViewPr>
    <p:cSldViewPr snapToGrid="0">
      <p:cViewPr varScale="1">
        <p:scale>
          <a:sx n="73" d="100"/>
          <a:sy n="73" d="100"/>
        </p:scale>
        <p:origin x="2592"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3/18/2024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807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21</a:t>
            </a:fld>
            <a:endParaRPr lang="en-US"/>
          </a:p>
        </p:txBody>
      </p:sp>
    </p:spTree>
    <p:extLst>
      <p:ext uri="{BB962C8B-B14F-4D97-AF65-F5344CB8AC3E}">
        <p14:creationId xmlns:p14="http://schemas.microsoft.com/office/powerpoint/2010/main" val="351143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3/18/2024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3/18/2024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3/18/2024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3/18/2024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3/18/2024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3/18/2024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drewmayphoto/2733086946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0D5F94-F2F2-A459-F410-5FB5328B8840}"/>
              </a:ext>
            </a:extLst>
          </p:cNvPr>
          <p:cNvSpPr txBox="1"/>
          <p:nvPr/>
        </p:nvSpPr>
        <p:spPr>
          <a:xfrm>
            <a:off x="-5527642" y="11778599"/>
            <a:ext cx="3811366" cy="230832"/>
          </a:xfrm>
          <a:prstGeom prst="flowChartProcess">
            <a:avLst/>
          </a:prstGeom>
          <a:noFill/>
        </p:spPr>
        <p:txBody>
          <a:bodyPr wrap="square" rtlCol="0">
            <a:spAutoFit/>
          </a:bodyPr>
          <a:lstStyle/>
          <a:p>
            <a:r>
              <a:rPr lang="en-US" sz="900">
                <a:hlinkClick r:id="rId3" tooltip="https://www.flickr.com/photos/drewmayphoto/27330869466"/>
              </a:rPr>
              <a:t>This Photo</a:t>
            </a:r>
            <a:r>
              <a:rPr lang="en-US" sz="900"/>
              <a:t> by Unknown Author is licensed under </a:t>
            </a:r>
            <a:r>
              <a:rPr lang="en-US" sz="900">
                <a:hlinkClick r:id="rId4" tooltip="https://creativecommons.org/licenses/by-nc-nd/3.0/"/>
              </a:rPr>
              <a:t>CC BY-NC-ND</a:t>
            </a:r>
            <a:endParaRPr lang="en-US" sz="900"/>
          </a:p>
        </p:txBody>
      </p:sp>
      <p:sp>
        <p:nvSpPr>
          <p:cNvPr id="2053" name="TextBox 4">
            <a:extLst>
              <a:ext uri="{FF2B5EF4-FFF2-40B4-BE49-F238E27FC236}">
                <a16:creationId xmlns:a16="http://schemas.microsoft.com/office/drawing/2014/main" id="{A32EC3DE-6BA9-4C44-B93E-1C8B5F8B3E6C}"/>
              </a:ext>
            </a:extLst>
          </p:cNvPr>
          <p:cNvSpPr txBox="1">
            <a:spLocks noChangeArrowheads="1"/>
          </p:cNvSpPr>
          <p:nvPr/>
        </p:nvSpPr>
        <p:spPr bwMode="auto">
          <a:xfrm>
            <a:off x="0" y="19325"/>
            <a:ext cx="9186728" cy="978729"/>
          </a:xfrm>
          <a:prstGeom prst="rect">
            <a:avLst/>
          </a:prstGeom>
          <a:solidFill>
            <a:schemeClr val="tx1"/>
          </a:solidFill>
          <a:ln w="9525">
            <a:noFill/>
            <a:miter lim="800000"/>
            <a:headEnd/>
            <a:tailEnd/>
          </a:ln>
          <a:effectLst/>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Bazooka" pitchFamily="2" charset="0"/>
                <a:ea typeface="+mn-ea"/>
                <a:cs typeface="+mn-cs"/>
              </a:rPr>
              <a:t>WELCOME TO THE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Bazooka" pitchFamily="2" charset="0"/>
                <a:ea typeface="+mn-ea"/>
                <a:cs typeface="+mn-cs"/>
              </a:rPr>
              <a:t>JACKSON STREET CHURCH OF CHRIST</a:t>
            </a: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0" y="6253900"/>
            <a:ext cx="9144000" cy="584775"/>
          </a:xfrm>
          <a:prstGeom prst="rect">
            <a:avLst/>
          </a:prstGeom>
          <a:solidFill>
            <a:schemeClr val="tx1"/>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Bazooka" pitchFamily="2" charset="0"/>
                <a:ea typeface="+mn-ea"/>
                <a:cs typeface="+mn-cs"/>
              </a:rPr>
              <a:t>PLEASE TURN OFF CELL PHONES</a:t>
            </a:r>
          </a:p>
        </p:txBody>
      </p:sp>
      <p:pic>
        <p:nvPicPr>
          <p:cNvPr id="3" name="Picture 2" descr="A large root vegetable with a price tag&#10;&#10;Description automatically generated">
            <a:extLst>
              <a:ext uri="{FF2B5EF4-FFF2-40B4-BE49-F238E27FC236}">
                <a16:creationId xmlns:a16="http://schemas.microsoft.com/office/drawing/2014/main" id="{B647F961-B83E-FC9F-9E6D-96CE3EE27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3894" y="1000810"/>
            <a:ext cx="5538939" cy="5253090"/>
          </a:xfrm>
          <a:prstGeom prst="rect">
            <a:avLst/>
          </a:prstGeom>
        </p:spPr>
      </p:pic>
    </p:spTree>
    <p:extLst>
      <p:ext uri="{BB962C8B-B14F-4D97-AF65-F5344CB8AC3E}">
        <p14:creationId xmlns:p14="http://schemas.microsoft.com/office/powerpoint/2010/main" val="4269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877D-64AD-4AA5-B685-44B93F524CB7}"/>
              </a:ext>
            </a:extLst>
          </p:cNvPr>
          <p:cNvSpPr>
            <a:spLocks noGrp="1"/>
          </p:cNvSpPr>
          <p:nvPr>
            <p:ph type="title"/>
          </p:nvPr>
        </p:nvSpPr>
        <p:spPr/>
        <p:txBody>
          <a:bodyPr>
            <a:normAutofit/>
          </a:bodyPr>
          <a:lstStyle/>
          <a:p>
            <a:pPr marL="0" marR="0">
              <a:spcBef>
                <a:spcPts val="0"/>
              </a:spcBef>
              <a:spcAft>
                <a:spcPts val="105"/>
              </a:spcAft>
            </a:pPr>
            <a:r>
              <a:rPr lang="en-US" sz="4400" dirty="0">
                <a:solidFill>
                  <a:srgbClr val="0000FF"/>
                </a:solidFill>
                <a:effectLst/>
                <a:latin typeface="Arial" panose="020B0604020202020204" pitchFamily="34" charset="0"/>
                <a:ea typeface="Calibri" panose="020F0502020204030204" pitchFamily="34" charset="0"/>
              </a:rPr>
              <a:t>1. </a:t>
            </a:r>
            <a:r>
              <a:rPr lang="en-US" sz="4400" b="1" dirty="0">
                <a:solidFill>
                  <a:srgbClr val="0000FF"/>
                </a:solidFill>
                <a:effectLst/>
                <a:latin typeface="Arial" panose="020B0604020202020204" pitchFamily="34" charset="0"/>
                <a:ea typeface="Calibri" panose="020F0502020204030204" pitchFamily="34" charset="0"/>
              </a:rPr>
              <a:t>OBLIGATION </a:t>
            </a:r>
            <a:r>
              <a:rPr lang="en-US" sz="4400" dirty="0">
                <a:solidFill>
                  <a:srgbClr val="0000FF"/>
                </a:solidFill>
                <a:effectLst/>
                <a:latin typeface="Arial" panose="020B0604020202020204" pitchFamily="34" charset="0"/>
                <a:ea typeface="Calibri" panose="020F0502020204030204" pitchFamily="34" charset="0"/>
              </a:rPr>
              <a:t>- </a:t>
            </a:r>
            <a:r>
              <a:rPr lang="en-US" sz="4400" i="1" dirty="0">
                <a:solidFill>
                  <a:srgbClr val="0000FF"/>
                </a:solidFill>
                <a:effectLst/>
                <a:ea typeface="Calibri" panose="020F0502020204030204" pitchFamily="34" charset="0"/>
              </a:rPr>
              <a:t>“seek.” </a:t>
            </a:r>
            <a:endParaRPr lang="en-US" sz="4400" dirty="0">
              <a:solidFill>
                <a:srgbClr val="0000FF"/>
              </a:solidFill>
              <a:effectLst/>
              <a:latin typeface="Times New Roman" panose="02020603050405020304" pitchFamily="18" charset="0"/>
              <a:ea typeface="Calibri" panose="020F0502020204030204" pitchFamily="34" charset="0"/>
            </a:endParaRPr>
          </a:p>
        </p:txBody>
      </p:sp>
      <p:sp>
        <p:nvSpPr>
          <p:cNvPr id="3" name="Content Placeholder 2">
            <a:extLst>
              <a:ext uri="{FF2B5EF4-FFF2-40B4-BE49-F238E27FC236}">
                <a16:creationId xmlns:a16="http://schemas.microsoft.com/office/drawing/2014/main" id="{947F1B0A-13B0-3C2E-96B3-5F25A596ACD0}"/>
              </a:ext>
            </a:extLst>
          </p:cNvPr>
          <p:cNvSpPr>
            <a:spLocks noGrp="1"/>
          </p:cNvSpPr>
          <p:nvPr>
            <p:ph idx="1"/>
          </p:nvPr>
        </p:nvSpPr>
        <p:spPr>
          <a:xfrm>
            <a:off x="157655" y="1063691"/>
            <a:ext cx="8986345" cy="5836350"/>
          </a:xfrm>
        </p:spPr>
        <p:txBody>
          <a:bodyPr>
            <a:normAutofit fontScale="77500" lnSpcReduction="20000"/>
          </a:bodyPr>
          <a:lstStyle/>
          <a:p>
            <a:pPr marL="466725" lvl="0" indent="-466725">
              <a:lnSpc>
                <a:spcPct val="95000"/>
              </a:lnSpc>
              <a:spcAft>
                <a:spcPts val="105"/>
              </a:spcAft>
              <a:buFont typeface="+mj-lt"/>
              <a:buAutoNum type="alphaUcPeriod" startAt="3"/>
            </a:pPr>
            <a:r>
              <a:rPr lang="en-US" dirty="0">
                <a:solidFill>
                  <a:srgbClr val="000000"/>
                </a:solidFill>
                <a:ea typeface="Calibri" panose="020F0502020204030204" pitchFamily="34" charset="0"/>
              </a:rPr>
              <a:t>Seeking requires a diligent effort on our part. </a:t>
            </a:r>
            <a:endParaRPr lang="en-US" dirty="0">
              <a:solidFill>
                <a:srgbClr val="000000"/>
              </a:solidFill>
              <a:latin typeface="Times New Roman" panose="02020603050405020304" pitchFamily="18" charset="0"/>
              <a:ea typeface="Calibri" panose="020F0502020204030204" pitchFamily="34" charset="0"/>
            </a:endParaRPr>
          </a:p>
          <a:p>
            <a:pPr marL="914400" lvl="0" indent="-522288">
              <a:lnSpc>
                <a:spcPct val="95000"/>
              </a:lnSpc>
              <a:spcAft>
                <a:spcPts val="105"/>
              </a:spcAft>
              <a:buFont typeface="+mj-lt"/>
              <a:buAutoNum type="arabicPeriod" startAt="3"/>
            </a:pPr>
            <a:r>
              <a:rPr lang="en-US" dirty="0">
                <a:solidFill>
                  <a:srgbClr val="000000"/>
                </a:solidFill>
                <a:ea typeface="Calibri" panose="020F0502020204030204" pitchFamily="34" charset="0"/>
              </a:rPr>
              <a:t>Colossians 3:1–10  If then you were raised with Christ, seek those things which are above, where Christ is, sitting at the right hand of God. </a:t>
            </a:r>
            <a:r>
              <a:rPr lang="en-US" baseline="30000" dirty="0">
                <a:solidFill>
                  <a:srgbClr val="000000"/>
                </a:solidFill>
                <a:ea typeface="Calibri" panose="020F0502020204030204" pitchFamily="34" charset="0"/>
              </a:rPr>
              <a:t>2</a:t>
            </a:r>
            <a:r>
              <a:rPr lang="en-US" dirty="0">
                <a:solidFill>
                  <a:srgbClr val="000000"/>
                </a:solidFill>
                <a:ea typeface="Calibri" panose="020F0502020204030204" pitchFamily="34" charset="0"/>
              </a:rPr>
              <a:t> Set your mind on things above, not on things on the earth. </a:t>
            </a:r>
            <a:r>
              <a:rPr lang="en-US" baseline="30000" dirty="0">
                <a:solidFill>
                  <a:srgbClr val="000000"/>
                </a:solidFill>
                <a:ea typeface="Calibri" panose="020F0502020204030204" pitchFamily="34" charset="0"/>
              </a:rPr>
              <a:t>3</a:t>
            </a:r>
            <a:r>
              <a:rPr lang="en-US" dirty="0">
                <a:solidFill>
                  <a:srgbClr val="000000"/>
                </a:solidFill>
                <a:ea typeface="Calibri" panose="020F0502020204030204" pitchFamily="34" charset="0"/>
              </a:rPr>
              <a:t> For you died, and your life is hidden with Christ in God. </a:t>
            </a:r>
            <a:r>
              <a:rPr lang="en-US" baseline="30000" dirty="0">
                <a:solidFill>
                  <a:srgbClr val="000000"/>
                </a:solidFill>
                <a:ea typeface="Calibri" panose="020F0502020204030204" pitchFamily="34" charset="0"/>
              </a:rPr>
              <a:t>4</a:t>
            </a:r>
            <a:r>
              <a:rPr lang="en-US" dirty="0">
                <a:solidFill>
                  <a:srgbClr val="000000"/>
                </a:solidFill>
                <a:ea typeface="Calibri" panose="020F0502020204030204" pitchFamily="34" charset="0"/>
              </a:rPr>
              <a:t> When Christ who is our life appears, then you also will appear with Him in glory. </a:t>
            </a:r>
            <a:r>
              <a:rPr lang="en-US" baseline="30000" dirty="0">
                <a:solidFill>
                  <a:srgbClr val="000000"/>
                </a:solidFill>
                <a:ea typeface="Calibri" panose="020F0502020204030204" pitchFamily="34" charset="0"/>
              </a:rPr>
              <a:t>5</a:t>
            </a:r>
            <a:r>
              <a:rPr lang="en-US" dirty="0">
                <a:solidFill>
                  <a:srgbClr val="000000"/>
                </a:solidFill>
                <a:ea typeface="Calibri" panose="020F0502020204030204" pitchFamily="34" charset="0"/>
              </a:rPr>
              <a:t> Therefore put to death your members which are on the earth: fornication, uncleanness, passion, evil desire, and covetousness, which is idolatry. </a:t>
            </a:r>
            <a:r>
              <a:rPr lang="en-US" baseline="30000" dirty="0">
                <a:solidFill>
                  <a:srgbClr val="000000"/>
                </a:solidFill>
                <a:ea typeface="Calibri" panose="020F0502020204030204" pitchFamily="34" charset="0"/>
              </a:rPr>
              <a:t>6</a:t>
            </a:r>
            <a:r>
              <a:rPr lang="en-US" dirty="0">
                <a:solidFill>
                  <a:srgbClr val="000000"/>
                </a:solidFill>
                <a:ea typeface="Calibri" panose="020F0502020204030204" pitchFamily="34" charset="0"/>
              </a:rPr>
              <a:t> Because of these things the wrath of God is coming upon the sons of disobedience, </a:t>
            </a:r>
            <a:r>
              <a:rPr lang="en-US" baseline="30000" dirty="0">
                <a:solidFill>
                  <a:srgbClr val="000000"/>
                </a:solidFill>
                <a:ea typeface="Calibri" panose="020F0502020204030204" pitchFamily="34" charset="0"/>
              </a:rPr>
              <a:t>7</a:t>
            </a:r>
            <a:r>
              <a:rPr lang="en-US" dirty="0">
                <a:solidFill>
                  <a:srgbClr val="000000"/>
                </a:solidFill>
                <a:ea typeface="Calibri" panose="020F0502020204030204" pitchFamily="34" charset="0"/>
              </a:rPr>
              <a:t> in which you yourselves once walked when you lived in them. </a:t>
            </a:r>
            <a:r>
              <a:rPr lang="en-US" baseline="30000" dirty="0">
                <a:solidFill>
                  <a:srgbClr val="000000"/>
                </a:solidFill>
                <a:ea typeface="Calibri" panose="020F0502020204030204" pitchFamily="34" charset="0"/>
              </a:rPr>
              <a:t>8</a:t>
            </a:r>
            <a:r>
              <a:rPr lang="en-US" dirty="0">
                <a:solidFill>
                  <a:srgbClr val="000000"/>
                </a:solidFill>
                <a:ea typeface="Calibri" panose="020F0502020204030204" pitchFamily="34" charset="0"/>
              </a:rPr>
              <a:t> But now you yourselves are to put off all these: anger, wrath, malice, blasphemy, filthy language out of your mouth. </a:t>
            </a:r>
            <a:r>
              <a:rPr lang="en-US" baseline="30000" dirty="0">
                <a:solidFill>
                  <a:srgbClr val="000000"/>
                </a:solidFill>
                <a:ea typeface="Calibri" panose="020F0502020204030204" pitchFamily="34" charset="0"/>
              </a:rPr>
              <a:t>9</a:t>
            </a:r>
            <a:r>
              <a:rPr lang="en-US" dirty="0">
                <a:solidFill>
                  <a:srgbClr val="000000"/>
                </a:solidFill>
                <a:ea typeface="Calibri" panose="020F0502020204030204" pitchFamily="34" charset="0"/>
              </a:rPr>
              <a:t> Do not lie to one another, since you have put off the old man with his deeds, </a:t>
            </a:r>
            <a:r>
              <a:rPr lang="en-US" baseline="30000" dirty="0">
                <a:solidFill>
                  <a:srgbClr val="000000"/>
                </a:solidFill>
                <a:ea typeface="Calibri" panose="020F0502020204030204" pitchFamily="34" charset="0"/>
              </a:rPr>
              <a:t>10</a:t>
            </a:r>
            <a:r>
              <a:rPr lang="en-US" dirty="0">
                <a:solidFill>
                  <a:srgbClr val="000000"/>
                </a:solidFill>
                <a:ea typeface="Calibri" panose="020F0502020204030204" pitchFamily="34" charset="0"/>
              </a:rPr>
              <a:t> and have put on the new man who is renewed in knowledge according to the image of Him who created him,</a:t>
            </a:r>
            <a:endParaRPr lang="en-US" dirty="0"/>
          </a:p>
          <a:p>
            <a:endParaRPr lang="en-US" dirty="0"/>
          </a:p>
        </p:txBody>
      </p:sp>
    </p:spTree>
    <p:extLst>
      <p:ext uri="{BB962C8B-B14F-4D97-AF65-F5344CB8AC3E}">
        <p14:creationId xmlns:p14="http://schemas.microsoft.com/office/powerpoint/2010/main" val="1201861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789C-40DC-D179-99E3-ADFB7BED15F2}"/>
              </a:ext>
            </a:extLst>
          </p:cNvPr>
          <p:cNvSpPr>
            <a:spLocks noGrp="1"/>
          </p:cNvSpPr>
          <p:nvPr>
            <p:ph type="title"/>
          </p:nvPr>
        </p:nvSpPr>
        <p:spPr/>
        <p:txBody>
          <a:bodyPr>
            <a:normAutofit/>
          </a:bodyPr>
          <a:lstStyle/>
          <a:p>
            <a:pPr marL="0" marR="0">
              <a:lnSpc>
                <a:spcPct val="80000"/>
              </a:lnSpc>
              <a:spcBef>
                <a:spcPts val="0"/>
              </a:spcBef>
              <a:spcAft>
                <a:spcPts val="105"/>
              </a:spcAft>
            </a:pPr>
            <a:r>
              <a:rPr lang="en-US" sz="4000" dirty="0">
                <a:solidFill>
                  <a:srgbClr val="0000FF"/>
                </a:solidFill>
                <a:effectLst/>
                <a:latin typeface="Arial" panose="020B0604020202020204" pitchFamily="34" charset="0"/>
                <a:ea typeface="Calibri" panose="020F0502020204030204" pitchFamily="34" charset="0"/>
              </a:rPr>
              <a:t>2. </a:t>
            </a:r>
            <a:r>
              <a:rPr lang="en-US" sz="4000" b="1" dirty="0">
                <a:solidFill>
                  <a:srgbClr val="0000FF"/>
                </a:solidFill>
                <a:effectLst/>
                <a:latin typeface="Arial" panose="020B0604020202020204" pitchFamily="34" charset="0"/>
                <a:ea typeface="Calibri" panose="020F0502020204030204" pitchFamily="34" charset="0"/>
              </a:rPr>
              <a:t>OBJECTS </a:t>
            </a:r>
            <a:r>
              <a:rPr lang="en-US" sz="4000" dirty="0">
                <a:solidFill>
                  <a:srgbClr val="0000FF"/>
                </a:solidFill>
                <a:effectLst/>
                <a:latin typeface="Arial" panose="020B0604020202020204" pitchFamily="34" charset="0"/>
                <a:ea typeface="Calibri" panose="020F0502020204030204" pitchFamily="34" charset="0"/>
              </a:rPr>
              <a:t>- </a:t>
            </a:r>
            <a:r>
              <a:rPr lang="en-US" sz="4000" i="1" dirty="0">
                <a:solidFill>
                  <a:srgbClr val="0000FF"/>
                </a:solidFill>
                <a:effectLst/>
                <a:ea typeface="Calibri" panose="020F0502020204030204" pitchFamily="34" charset="0"/>
              </a:rPr>
              <a:t>“the kingdom of God and his righteousness.” </a:t>
            </a:r>
            <a:endParaRPr lang="en-US" sz="4400" dirty="0">
              <a:solidFill>
                <a:srgbClr val="0000FF"/>
              </a:solidFill>
              <a:effectLst/>
              <a:latin typeface="Times New Roman" panose="02020603050405020304" pitchFamily="18" charset="0"/>
              <a:ea typeface="Calibri" panose="020F0502020204030204" pitchFamily="34" charset="0"/>
            </a:endParaRPr>
          </a:p>
        </p:txBody>
      </p:sp>
      <p:sp>
        <p:nvSpPr>
          <p:cNvPr id="3" name="Content Placeholder 2">
            <a:extLst>
              <a:ext uri="{FF2B5EF4-FFF2-40B4-BE49-F238E27FC236}">
                <a16:creationId xmlns:a16="http://schemas.microsoft.com/office/drawing/2014/main" id="{F5412001-D23D-4BB8-141D-BABAFBD080E2}"/>
              </a:ext>
            </a:extLst>
          </p:cNvPr>
          <p:cNvSpPr>
            <a:spLocks noGrp="1"/>
          </p:cNvSpPr>
          <p:nvPr>
            <p:ph idx="1"/>
          </p:nvPr>
        </p:nvSpPr>
        <p:spPr/>
        <p:txBody>
          <a:bodyPr>
            <a:normAutofit fontScale="85000" lnSpcReduction="20000"/>
          </a:bodyPr>
          <a:lstStyle/>
          <a:p>
            <a:pPr marL="466725" lvl="0" indent="-466725">
              <a:lnSpc>
                <a:spcPct val="95000"/>
              </a:lnSpc>
              <a:spcAft>
                <a:spcPts val="105"/>
              </a:spcAft>
              <a:buFont typeface="+mj-lt"/>
              <a:buAutoNum type="alphaUcPeriod"/>
            </a:pPr>
            <a:r>
              <a:rPr lang="en-US" dirty="0">
                <a:solidFill>
                  <a:srgbClr val="000000"/>
                </a:solidFill>
                <a:ea typeface="Calibri" panose="020F0502020204030204" pitchFamily="34" charset="0"/>
              </a:rPr>
              <a:t>The top priorities in a Christian’s life are the </a:t>
            </a:r>
            <a:r>
              <a:rPr lang="en-US" i="1" dirty="0">
                <a:solidFill>
                  <a:srgbClr val="000000"/>
                </a:solidFill>
                <a:ea typeface="Calibri" panose="020F0502020204030204" pitchFamily="34" charset="0"/>
              </a:rPr>
              <a:t>“kingdom” </a:t>
            </a:r>
            <a:r>
              <a:rPr lang="en-US" dirty="0">
                <a:solidFill>
                  <a:srgbClr val="000000"/>
                </a:solidFill>
                <a:ea typeface="Calibri" panose="020F0502020204030204" pitchFamily="34" charset="0"/>
              </a:rPr>
              <a:t>or the Church. </a:t>
            </a:r>
            <a:endParaRPr lang="en-US" sz="3600" dirty="0">
              <a:solidFill>
                <a:srgbClr val="000000"/>
              </a:solidFill>
              <a:latin typeface="Times New Roman" panose="02020603050405020304" pitchFamily="18" charset="0"/>
              <a:ea typeface="Calibri" panose="020F0502020204030204" pitchFamily="34" charset="0"/>
            </a:endParaRPr>
          </a:p>
          <a:p>
            <a:pPr marL="923925" lvl="1" indent="-466725">
              <a:lnSpc>
                <a:spcPct val="95000"/>
              </a:lnSpc>
              <a:spcAft>
                <a:spcPts val="105"/>
              </a:spcAft>
              <a:buFont typeface="+mj-lt"/>
              <a:buAutoNum type="arabicPeriod"/>
            </a:pPr>
            <a:r>
              <a:rPr lang="en-US" dirty="0">
                <a:solidFill>
                  <a:srgbClr val="000000"/>
                </a:solidFill>
                <a:ea typeface="Calibri" panose="020F0502020204030204" pitchFamily="34" charset="0"/>
              </a:rPr>
              <a:t>Matthew 16:18–19  And I also say to you that you are Peter, and on this rock I will build My church, and the gates of Hades shall not prevail against it. </a:t>
            </a:r>
            <a:r>
              <a:rPr lang="en-US" baseline="30000" dirty="0">
                <a:solidFill>
                  <a:srgbClr val="000000"/>
                </a:solidFill>
                <a:ea typeface="Calibri" panose="020F0502020204030204" pitchFamily="34" charset="0"/>
              </a:rPr>
              <a:t>19</a:t>
            </a:r>
            <a:r>
              <a:rPr lang="en-US" dirty="0">
                <a:solidFill>
                  <a:srgbClr val="000000"/>
                </a:solidFill>
                <a:ea typeface="Calibri" panose="020F0502020204030204" pitchFamily="34" charset="0"/>
              </a:rPr>
              <a:t> And I will give you the keys of the kingdom of heaven, and whatever you bind on earth will be bound in heaven, and whatever you loose on earth will be loosed in heaven.”</a:t>
            </a:r>
            <a:endParaRPr lang="en-US" sz="3600" dirty="0">
              <a:solidFill>
                <a:srgbClr val="000000"/>
              </a:solidFill>
              <a:latin typeface="Times New Roman" panose="02020603050405020304" pitchFamily="18" charset="0"/>
              <a:ea typeface="Calibri" panose="020F0502020204030204" pitchFamily="34" charset="0"/>
            </a:endParaRPr>
          </a:p>
          <a:p>
            <a:pPr marL="923925" lvl="1" indent="-466725">
              <a:lnSpc>
                <a:spcPct val="95000"/>
              </a:lnSpc>
              <a:spcAft>
                <a:spcPts val="105"/>
              </a:spcAft>
              <a:buFont typeface="+mj-lt"/>
              <a:buAutoNum type="arabicPeriod"/>
            </a:pPr>
            <a:r>
              <a:rPr lang="en-US" dirty="0">
                <a:solidFill>
                  <a:srgbClr val="000000"/>
                </a:solidFill>
                <a:ea typeface="Calibri" panose="020F0502020204030204" pitchFamily="34" charset="0"/>
              </a:rPr>
              <a:t>Matthew 13:44–46  “Again, the kingdom of heaven is like treasure hidden in a field, which a man found and hid; and for joy over it he goes and sells all that he has and buys that field. </a:t>
            </a:r>
            <a:r>
              <a:rPr lang="en-US" baseline="30000" dirty="0">
                <a:solidFill>
                  <a:srgbClr val="000000"/>
                </a:solidFill>
                <a:ea typeface="Calibri" panose="020F0502020204030204" pitchFamily="34" charset="0"/>
              </a:rPr>
              <a:t>45</a:t>
            </a:r>
            <a:r>
              <a:rPr lang="en-US" dirty="0">
                <a:solidFill>
                  <a:srgbClr val="000000"/>
                </a:solidFill>
                <a:ea typeface="Calibri" panose="020F0502020204030204" pitchFamily="34" charset="0"/>
              </a:rPr>
              <a:t> “Again, the kingdom of heaven is like a merchant seeking beautiful pearls, </a:t>
            </a:r>
            <a:r>
              <a:rPr lang="en-US" baseline="30000" dirty="0">
                <a:solidFill>
                  <a:srgbClr val="000000"/>
                </a:solidFill>
                <a:ea typeface="Calibri" panose="020F0502020204030204" pitchFamily="34" charset="0"/>
              </a:rPr>
              <a:t>46</a:t>
            </a:r>
            <a:r>
              <a:rPr lang="en-US" dirty="0">
                <a:solidFill>
                  <a:srgbClr val="000000"/>
                </a:solidFill>
                <a:ea typeface="Calibri" panose="020F0502020204030204" pitchFamily="34" charset="0"/>
              </a:rPr>
              <a:t> who, when he had found one pearl of great price, went and sold all that he had and bought it.</a:t>
            </a:r>
            <a:endParaRPr lang="en-US" sz="36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3886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789C-40DC-D179-99E3-ADFB7BED15F2}"/>
              </a:ext>
            </a:extLst>
          </p:cNvPr>
          <p:cNvSpPr>
            <a:spLocks noGrp="1"/>
          </p:cNvSpPr>
          <p:nvPr>
            <p:ph type="title"/>
          </p:nvPr>
        </p:nvSpPr>
        <p:spPr/>
        <p:txBody>
          <a:bodyPr>
            <a:normAutofit/>
          </a:bodyPr>
          <a:lstStyle/>
          <a:p>
            <a:pPr marL="0" marR="0">
              <a:lnSpc>
                <a:spcPct val="80000"/>
              </a:lnSpc>
              <a:spcBef>
                <a:spcPts val="0"/>
              </a:spcBef>
              <a:spcAft>
                <a:spcPts val="105"/>
              </a:spcAft>
            </a:pPr>
            <a:r>
              <a:rPr lang="en-US" sz="4000" dirty="0">
                <a:solidFill>
                  <a:srgbClr val="0000FF"/>
                </a:solidFill>
                <a:effectLst/>
                <a:latin typeface="Arial" panose="020B0604020202020204" pitchFamily="34" charset="0"/>
                <a:ea typeface="Calibri" panose="020F0502020204030204" pitchFamily="34" charset="0"/>
              </a:rPr>
              <a:t>2. </a:t>
            </a:r>
            <a:r>
              <a:rPr lang="en-US" sz="4000" b="1" dirty="0">
                <a:solidFill>
                  <a:srgbClr val="0000FF"/>
                </a:solidFill>
                <a:effectLst/>
                <a:latin typeface="Arial" panose="020B0604020202020204" pitchFamily="34" charset="0"/>
                <a:ea typeface="Calibri" panose="020F0502020204030204" pitchFamily="34" charset="0"/>
              </a:rPr>
              <a:t>OBJECTS </a:t>
            </a:r>
            <a:r>
              <a:rPr lang="en-US" sz="4000" dirty="0">
                <a:solidFill>
                  <a:srgbClr val="0000FF"/>
                </a:solidFill>
                <a:effectLst/>
                <a:latin typeface="Arial" panose="020B0604020202020204" pitchFamily="34" charset="0"/>
                <a:ea typeface="Calibri" panose="020F0502020204030204" pitchFamily="34" charset="0"/>
              </a:rPr>
              <a:t>- </a:t>
            </a:r>
            <a:r>
              <a:rPr lang="en-US" sz="4000" i="1" dirty="0">
                <a:solidFill>
                  <a:srgbClr val="0000FF"/>
                </a:solidFill>
                <a:effectLst/>
                <a:ea typeface="Calibri" panose="020F0502020204030204" pitchFamily="34" charset="0"/>
              </a:rPr>
              <a:t>“the kingdom of God and his righteousness.” </a:t>
            </a:r>
            <a:endParaRPr lang="en-US" sz="4400" dirty="0">
              <a:solidFill>
                <a:srgbClr val="0000FF"/>
              </a:solidFill>
              <a:effectLst/>
              <a:latin typeface="Times New Roman" panose="02020603050405020304" pitchFamily="18" charset="0"/>
              <a:ea typeface="Calibri" panose="020F0502020204030204" pitchFamily="34" charset="0"/>
            </a:endParaRPr>
          </a:p>
        </p:txBody>
      </p:sp>
      <p:sp>
        <p:nvSpPr>
          <p:cNvPr id="3" name="Content Placeholder 2">
            <a:extLst>
              <a:ext uri="{FF2B5EF4-FFF2-40B4-BE49-F238E27FC236}">
                <a16:creationId xmlns:a16="http://schemas.microsoft.com/office/drawing/2014/main" id="{F5412001-D23D-4BB8-141D-BABAFBD080E2}"/>
              </a:ext>
            </a:extLst>
          </p:cNvPr>
          <p:cNvSpPr>
            <a:spLocks noGrp="1"/>
          </p:cNvSpPr>
          <p:nvPr>
            <p:ph idx="1"/>
          </p:nvPr>
        </p:nvSpPr>
        <p:spPr/>
        <p:txBody>
          <a:bodyPr>
            <a:normAutofit fontScale="85000" lnSpcReduction="10000"/>
          </a:bodyPr>
          <a:lstStyle/>
          <a:p>
            <a:pPr marL="466725" lvl="0" indent="-466725">
              <a:lnSpc>
                <a:spcPct val="100000"/>
              </a:lnSpc>
              <a:buFont typeface="+mj-lt"/>
              <a:buAutoNum type="alphaUcPeriod" startAt="2"/>
            </a:pPr>
            <a:r>
              <a:rPr lang="en-US" dirty="0">
                <a:solidFill>
                  <a:srgbClr val="000000"/>
                </a:solidFill>
                <a:ea typeface="Calibri" panose="020F0502020204030204" pitchFamily="34" charset="0"/>
              </a:rPr>
              <a:t>and </a:t>
            </a:r>
            <a:r>
              <a:rPr lang="en-US" i="1" dirty="0">
                <a:solidFill>
                  <a:srgbClr val="000000"/>
                </a:solidFill>
                <a:ea typeface="Calibri" panose="020F0502020204030204" pitchFamily="34" charset="0"/>
              </a:rPr>
              <a:t>“his righteousness” </a:t>
            </a:r>
            <a:r>
              <a:rPr lang="en-US" dirty="0">
                <a:solidFill>
                  <a:srgbClr val="000000"/>
                </a:solidFill>
                <a:ea typeface="Calibri" panose="020F0502020204030204" pitchFamily="34" charset="0"/>
              </a:rPr>
              <a:t>which is revealed in the Gospel of Jesus Christ (Rom. 1:16-17). </a:t>
            </a:r>
            <a:endParaRPr lang="en-US" sz="3600" dirty="0">
              <a:solidFill>
                <a:srgbClr val="000000"/>
              </a:solidFill>
              <a:latin typeface="Times New Roman" panose="02020603050405020304" pitchFamily="18" charset="0"/>
              <a:ea typeface="Calibri" panose="020F0502020204030204" pitchFamily="34" charset="0"/>
            </a:endParaRPr>
          </a:p>
          <a:p>
            <a:pPr marL="914400" lvl="0" indent="-447675">
              <a:lnSpc>
                <a:spcPct val="100000"/>
              </a:lnSpc>
              <a:buFont typeface="+mj-lt"/>
              <a:buAutoNum type="arabicPeriod"/>
            </a:pPr>
            <a:r>
              <a:rPr lang="en-US" dirty="0">
                <a:solidFill>
                  <a:srgbClr val="000000"/>
                </a:solidFill>
                <a:ea typeface="Calibri" panose="020F0502020204030204" pitchFamily="34" charset="0"/>
              </a:rPr>
              <a:t>Matthew 5:6  Blessed are those who hunger and thirst for righteousness, For they shall be filled.</a:t>
            </a:r>
            <a:endParaRPr lang="en-US" sz="3600" dirty="0">
              <a:solidFill>
                <a:srgbClr val="000000"/>
              </a:solidFill>
              <a:latin typeface="Times New Roman" panose="02020603050405020304" pitchFamily="18" charset="0"/>
              <a:ea typeface="Calibri" panose="020F0502020204030204" pitchFamily="34" charset="0"/>
            </a:endParaRPr>
          </a:p>
          <a:p>
            <a:pPr marL="914400" lvl="0" indent="-447675">
              <a:lnSpc>
                <a:spcPct val="100000"/>
              </a:lnSpc>
              <a:buFont typeface="+mj-lt"/>
              <a:buAutoNum type="arabicPeriod"/>
            </a:pPr>
            <a:r>
              <a:rPr lang="en-US" dirty="0">
                <a:solidFill>
                  <a:srgbClr val="000000"/>
                </a:solidFill>
                <a:ea typeface="Calibri" panose="020F0502020204030204" pitchFamily="34" charset="0"/>
              </a:rPr>
              <a:t>Romans 6:18  And having been set free from sin, you became slaves of righteousness.</a:t>
            </a:r>
            <a:endParaRPr lang="en-US" sz="3600" dirty="0">
              <a:solidFill>
                <a:srgbClr val="000000"/>
              </a:solidFill>
              <a:latin typeface="Times New Roman" panose="02020603050405020304" pitchFamily="18" charset="0"/>
              <a:ea typeface="Calibri" panose="020F0502020204030204" pitchFamily="34" charset="0"/>
            </a:endParaRPr>
          </a:p>
          <a:p>
            <a:pPr marL="914400" lvl="0" indent="-447675">
              <a:lnSpc>
                <a:spcPct val="100000"/>
              </a:lnSpc>
              <a:buFont typeface="+mj-lt"/>
              <a:buAutoNum type="arabicPeriod"/>
            </a:pPr>
            <a:r>
              <a:rPr lang="en-US" dirty="0">
                <a:solidFill>
                  <a:srgbClr val="000000"/>
                </a:solidFill>
                <a:ea typeface="Calibri" panose="020F0502020204030204" pitchFamily="34" charset="0"/>
              </a:rPr>
              <a:t>Romans 10:1–3  Brethren, my heart’s desire and prayer to God for Israel is that they may be saved. </a:t>
            </a:r>
            <a:r>
              <a:rPr lang="en-US" baseline="30000" dirty="0">
                <a:solidFill>
                  <a:srgbClr val="000000"/>
                </a:solidFill>
                <a:ea typeface="Calibri" panose="020F0502020204030204" pitchFamily="34" charset="0"/>
              </a:rPr>
              <a:t>2</a:t>
            </a:r>
            <a:r>
              <a:rPr lang="en-US" dirty="0">
                <a:solidFill>
                  <a:srgbClr val="000000"/>
                </a:solidFill>
                <a:ea typeface="Calibri" panose="020F0502020204030204" pitchFamily="34" charset="0"/>
              </a:rPr>
              <a:t> For I bear them witness that they have a zeal for God, but not according to knowledge. </a:t>
            </a:r>
            <a:r>
              <a:rPr lang="en-US" baseline="30000" dirty="0">
                <a:solidFill>
                  <a:srgbClr val="000000"/>
                </a:solidFill>
                <a:ea typeface="Calibri" panose="020F0502020204030204" pitchFamily="34" charset="0"/>
              </a:rPr>
              <a:t>3</a:t>
            </a:r>
            <a:r>
              <a:rPr lang="en-US" dirty="0">
                <a:solidFill>
                  <a:srgbClr val="000000"/>
                </a:solidFill>
                <a:ea typeface="Calibri" panose="020F0502020204030204" pitchFamily="34" charset="0"/>
              </a:rPr>
              <a:t> For they being ignorant of God’s righteousness, and seeking to establish their own righteousness, have not submitted to the righteousness of God.</a:t>
            </a:r>
            <a:endParaRPr lang="en-US" dirty="0"/>
          </a:p>
          <a:p>
            <a:endParaRPr lang="en-US" dirty="0"/>
          </a:p>
        </p:txBody>
      </p:sp>
    </p:spTree>
    <p:extLst>
      <p:ext uri="{BB962C8B-B14F-4D97-AF65-F5344CB8AC3E}">
        <p14:creationId xmlns:p14="http://schemas.microsoft.com/office/powerpoint/2010/main" val="392828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9737-E2C7-08FD-2F22-53B3C209251C}"/>
              </a:ext>
            </a:extLst>
          </p:cNvPr>
          <p:cNvSpPr>
            <a:spLocks noGrp="1"/>
          </p:cNvSpPr>
          <p:nvPr>
            <p:ph type="title"/>
          </p:nvPr>
        </p:nvSpPr>
        <p:spPr>
          <a:xfrm>
            <a:off x="0" y="1"/>
            <a:ext cx="9144000" cy="1063690"/>
          </a:xfrm>
        </p:spPr>
        <p:txBody>
          <a:bodyPr>
            <a:normAutofit/>
          </a:bodyPr>
          <a:lstStyle/>
          <a:p>
            <a:pPr marL="0" marR="0">
              <a:spcBef>
                <a:spcPts val="0"/>
              </a:spcBef>
              <a:spcAft>
                <a:spcPts val="105"/>
              </a:spcAft>
            </a:pPr>
            <a:r>
              <a:rPr lang="en-US" sz="4000" dirty="0">
                <a:solidFill>
                  <a:srgbClr val="0000FF"/>
                </a:solidFill>
                <a:effectLst/>
                <a:latin typeface="Arial" panose="020B0604020202020204" pitchFamily="34" charset="0"/>
                <a:ea typeface="Calibri" panose="020F0502020204030204" pitchFamily="34" charset="0"/>
              </a:rPr>
              <a:t>3. </a:t>
            </a:r>
            <a:r>
              <a:rPr lang="en-US" sz="4000" b="1" dirty="0">
                <a:solidFill>
                  <a:srgbClr val="0000FF"/>
                </a:solidFill>
                <a:effectLst/>
                <a:latin typeface="Arial" panose="020B0604020202020204" pitchFamily="34" charset="0"/>
                <a:ea typeface="Calibri" panose="020F0502020204030204" pitchFamily="34" charset="0"/>
              </a:rPr>
              <a:t>ORDER </a:t>
            </a:r>
            <a:r>
              <a:rPr lang="en-US" sz="4000" dirty="0">
                <a:solidFill>
                  <a:srgbClr val="0000FF"/>
                </a:solidFill>
                <a:effectLst/>
                <a:latin typeface="Arial" panose="020B0604020202020204" pitchFamily="34" charset="0"/>
                <a:ea typeface="Calibri" panose="020F0502020204030204" pitchFamily="34" charset="0"/>
              </a:rPr>
              <a:t>- </a:t>
            </a:r>
            <a:r>
              <a:rPr lang="en-US" sz="4000" i="1" dirty="0">
                <a:solidFill>
                  <a:srgbClr val="0000FF"/>
                </a:solidFill>
                <a:effectLst/>
                <a:ea typeface="Calibri" panose="020F0502020204030204" pitchFamily="34" charset="0"/>
              </a:rPr>
              <a:t>“first.” </a:t>
            </a:r>
            <a:endParaRPr lang="en-US" sz="4400" dirty="0">
              <a:solidFill>
                <a:srgbClr val="0000FF"/>
              </a:solidFill>
              <a:effectLst/>
              <a:latin typeface="Times New Roman" panose="02020603050405020304" pitchFamily="18" charset="0"/>
              <a:ea typeface="Calibri" panose="020F0502020204030204" pitchFamily="34" charset="0"/>
            </a:endParaRPr>
          </a:p>
        </p:txBody>
      </p:sp>
      <p:sp>
        <p:nvSpPr>
          <p:cNvPr id="3" name="Content Placeholder 2">
            <a:extLst>
              <a:ext uri="{FF2B5EF4-FFF2-40B4-BE49-F238E27FC236}">
                <a16:creationId xmlns:a16="http://schemas.microsoft.com/office/drawing/2014/main" id="{408BF784-A233-0581-051A-9B09075CA2E4}"/>
              </a:ext>
            </a:extLst>
          </p:cNvPr>
          <p:cNvSpPr>
            <a:spLocks noGrp="1"/>
          </p:cNvSpPr>
          <p:nvPr>
            <p:ph idx="1"/>
          </p:nvPr>
        </p:nvSpPr>
        <p:spPr>
          <a:xfrm>
            <a:off x="157655" y="933061"/>
            <a:ext cx="8986345" cy="5966980"/>
          </a:xfrm>
        </p:spPr>
        <p:txBody>
          <a:bodyPr>
            <a:normAutofit fontScale="77500" lnSpcReduction="20000"/>
          </a:bodyPr>
          <a:lstStyle/>
          <a:p>
            <a:pPr marL="466725" lvl="0" indent="-466725">
              <a:lnSpc>
                <a:spcPct val="100000"/>
              </a:lnSpc>
              <a:spcAft>
                <a:spcPts val="105"/>
              </a:spcAft>
              <a:buFont typeface="+mj-lt"/>
              <a:buAutoNum type="alphaUcPeriod"/>
            </a:pPr>
            <a:r>
              <a:rPr lang="en-US" sz="3400" dirty="0">
                <a:solidFill>
                  <a:srgbClr val="000000"/>
                </a:solidFill>
                <a:ea typeface="Calibri" panose="020F0502020204030204" pitchFamily="34" charset="0"/>
              </a:rPr>
              <a:t>The emphasis is that the Church that belongs to Christ must never take a back seat. </a:t>
            </a:r>
            <a:endParaRPr lang="en-US" sz="3400" dirty="0">
              <a:solidFill>
                <a:srgbClr val="000000"/>
              </a:solidFill>
              <a:latin typeface="Times New Roman" panose="02020603050405020304" pitchFamily="18" charset="0"/>
              <a:ea typeface="Calibri" panose="020F0502020204030204" pitchFamily="34" charset="0"/>
            </a:endParaRPr>
          </a:p>
          <a:p>
            <a:pPr marL="466725" lvl="0" indent="-466725">
              <a:lnSpc>
                <a:spcPct val="100000"/>
              </a:lnSpc>
              <a:spcAft>
                <a:spcPts val="105"/>
              </a:spcAft>
              <a:buFont typeface="+mj-lt"/>
              <a:buAutoNum type="alphaUcPeriod"/>
            </a:pPr>
            <a:r>
              <a:rPr lang="en-US" sz="3400" dirty="0">
                <a:solidFill>
                  <a:srgbClr val="000000"/>
                </a:solidFill>
                <a:ea typeface="Calibri" panose="020F0502020204030204" pitchFamily="34" charset="0"/>
              </a:rPr>
              <a:t>In all we do we must seek to put these things first in our heart, mind, soul and strength! </a:t>
            </a:r>
            <a:endParaRPr lang="en-US" sz="3400" dirty="0">
              <a:solidFill>
                <a:srgbClr val="000000"/>
              </a:solidFill>
              <a:latin typeface="Times New Roman" panose="02020603050405020304" pitchFamily="18" charset="0"/>
              <a:ea typeface="Calibri" panose="020F0502020204030204" pitchFamily="34" charset="0"/>
            </a:endParaRPr>
          </a:p>
          <a:p>
            <a:pPr marL="466725" lvl="0" indent="-466725">
              <a:lnSpc>
                <a:spcPct val="100000"/>
              </a:lnSpc>
              <a:spcAft>
                <a:spcPts val="105"/>
              </a:spcAft>
              <a:buFont typeface="+mj-lt"/>
              <a:buAutoNum type="alphaUcPeriod"/>
            </a:pPr>
            <a:r>
              <a:rPr lang="en-US" sz="3400" dirty="0">
                <a:solidFill>
                  <a:srgbClr val="000000"/>
                </a:solidFill>
                <a:ea typeface="Calibri" panose="020F0502020204030204" pitchFamily="34" charset="0"/>
              </a:rPr>
              <a:t>Mark 12:29–30  Jesus answered him, “The first of all the commandments is: ‘Hear, O Israel, the LORD our God, the LORD is one. </a:t>
            </a:r>
            <a:r>
              <a:rPr lang="en-US" sz="3400" baseline="30000" dirty="0">
                <a:solidFill>
                  <a:srgbClr val="000000"/>
                </a:solidFill>
                <a:ea typeface="Calibri" panose="020F0502020204030204" pitchFamily="34" charset="0"/>
              </a:rPr>
              <a:t>30</a:t>
            </a:r>
            <a:r>
              <a:rPr lang="en-US" sz="3400" dirty="0">
                <a:solidFill>
                  <a:srgbClr val="000000"/>
                </a:solidFill>
                <a:ea typeface="Calibri" panose="020F0502020204030204" pitchFamily="34" charset="0"/>
              </a:rPr>
              <a:t> And you shall love the LORD your God with all your heart, with all your soul, with all your mind, and with all your strength.’ This is the first commandment.</a:t>
            </a:r>
            <a:endParaRPr lang="en-US" sz="3400" dirty="0">
              <a:solidFill>
                <a:srgbClr val="000000"/>
              </a:solidFill>
              <a:latin typeface="Times New Roman" panose="02020603050405020304" pitchFamily="18" charset="0"/>
              <a:ea typeface="Calibri" panose="020F0502020204030204" pitchFamily="34" charset="0"/>
            </a:endParaRPr>
          </a:p>
          <a:p>
            <a:pPr marL="466725" lvl="0" indent="-466725">
              <a:lnSpc>
                <a:spcPct val="100000"/>
              </a:lnSpc>
              <a:spcAft>
                <a:spcPts val="105"/>
              </a:spcAft>
              <a:buFont typeface="+mj-lt"/>
              <a:buAutoNum type="alphaUcPeriod"/>
            </a:pPr>
            <a:r>
              <a:rPr lang="en-US" sz="3400" dirty="0">
                <a:solidFill>
                  <a:srgbClr val="000000"/>
                </a:solidFill>
                <a:ea typeface="Calibri" panose="020F0502020204030204" pitchFamily="34" charset="0"/>
              </a:rPr>
              <a:t>Luke 14:26–27  “If anyone comes to Me and does not hate his father and mother, wife and children, brothers and sisters, yes, and his own life also, he cannot be My disciple. </a:t>
            </a:r>
            <a:r>
              <a:rPr lang="en-US" sz="3400" baseline="30000" dirty="0">
                <a:solidFill>
                  <a:srgbClr val="000000"/>
                </a:solidFill>
                <a:ea typeface="Calibri" panose="020F0502020204030204" pitchFamily="34" charset="0"/>
              </a:rPr>
              <a:t>27</a:t>
            </a:r>
            <a:r>
              <a:rPr lang="en-US" sz="3400" dirty="0">
                <a:solidFill>
                  <a:srgbClr val="000000"/>
                </a:solidFill>
                <a:ea typeface="Calibri" panose="020F0502020204030204" pitchFamily="34" charset="0"/>
              </a:rPr>
              <a:t> And whoever does not bear his cross and come after Me cannot be My disciple.</a:t>
            </a:r>
            <a:endParaRPr lang="en-US" sz="3400" dirty="0">
              <a:solidFill>
                <a:srgbClr val="000000"/>
              </a:solidFill>
              <a:latin typeface="Times New Roman" panose="02020603050405020304" pitchFamily="18" charset="0"/>
              <a:ea typeface="Calibri" panose="020F0502020204030204" pitchFamily="34" charset="0"/>
            </a:endParaRPr>
          </a:p>
          <a:p>
            <a:pPr marL="466725" lvl="0" indent="-466725">
              <a:lnSpc>
                <a:spcPct val="100000"/>
              </a:lnSpc>
              <a:spcAft>
                <a:spcPts val="105"/>
              </a:spcAft>
              <a:buFont typeface="+mj-lt"/>
              <a:buAutoNum type="alphaUcPeriod"/>
            </a:pPr>
            <a:r>
              <a:rPr lang="en-US" sz="3400" dirty="0">
                <a:solidFill>
                  <a:srgbClr val="000000"/>
                </a:solidFill>
                <a:ea typeface="Calibri" panose="020F0502020204030204" pitchFamily="34" charset="0"/>
              </a:rPr>
              <a:t>2 Corinthians 8:5  And not only as we had hoped, but they first gave themselves to the Lord, and then to us by the will of God.</a:t>
            </a:r>
            <a:endParaRPr lang="en-US" sz="3400" dirty="0"/>
          </a:p>
          <a:p>
            <a:endParaRPr lang="en-US" dirty="0"/>
          </a:p>
        </p:txBody>
      </p:sp>
    </p:spTree>
    <p:extLst>
      <p:ext uri="{BB962C8B-B14F-4D97-AF65-F5344CB8AC3E}">
        <p14:creationId xmlns:p14="http://schemas.microsoft.com/office/powerpoint/2010/main" val="401695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B09A-CBAB-DA11-E5A3-11C43A8B0E54}"/>
              </a:ext>
            </a:extLst>
          </p:cNvPr>
          <p:cNvSpPr>
            <a:spLocks noGrp="1"/>
          </p:cNvSpPr>
          <p:nvPr>
            <p:ph type="title"/>
          </p:nvPr>
        </p:nvSpPr>
        <p:spPr/>
        <p:txBody>
          <a:bodyPr>
            <a:normAutofit/>
          </a:bodyPr>
          <a:lstStyle/>
          <a:p>
            <a:pPr marL="0" marR="0">
              <a:lnSpc>
                <a:spcPct val="80000"/>
              </a:lnSpc>
              <a:spcBef>
                <a:spcPts val="0"/>
              </a:spcBef>
              <a:spcAft>
                <a:spcPts val="0"/>
              </a:spcAft>
            </a:pPr>
            <a:r>
              <a:rPr lang="en-US" sz="4000" dirty="0">
                <a:solidFill>
                  <a:srgbClr val="0000FF"/>
                </a:solidFill>
                <a:effectLst/>
                <a:latin typeface="Arial" panose="020B0604020202020204" pitchFamily="34" charset="0"/>
                <a:ea typeface="Calibri" panose="020F0502020204030204" pitchFamily="34" charset="0"/>
              </a:rPr>
              <a:t>4. </a:t>
            </a:r>
            <a:r>
              <a:rPr lang="en-US" sz="4000" b="1" dirty="0">
                <a:solidFill>
                  <a:srgbClr val="0000FF"/>
                </a:solidFill>
                <a:effectLst/>
                <a:latin typeface="Arial" panose="020B0604020202020204" pitchFamily="34" charset="0"/>
                <a:ea typeface="Calibri" panose="020F0502020204030204" pitchFamily="34" charset="0"/>
              </a:rPr>
              <a:t>OUTCOME </a:t>
            </a:r>
            <a:r>
              <a:rPr lang="en-US" sz="4000" dirty="0">
                <a:solidFill>
                  <a:srgbClr val="0000FF"/>
                </a:solidFill>
                <a:effectLst/>
                <a:latin typeface="Arial" panose="020B0604020202020204" pitchFamily="34" charset="0"/>
                <a:ea typeface="Calibri" panose="020F0502020204030204" pitchFamily="34" charset="0"/>
              </a:rPr>
              <a:t>- </a:t>
            </a:r>
            <a:r>
              <a:rPr lang="en-US" sz="4000" i="1" dirty="0">
                <a:solidFill>
                  <a:srgbClr val="0000FF"/>
                </a:solidFill>
                <a:effectLst/>
                <a:ea typeface="Calibri" panose="020F0502020204030204" pitchFamily="34" charset="0"/>
              </a:rPr>
              <a:t>“all these things shall be added unto you.” </a:t>
            </a:r>
            <a:endParaRPr lang="en-US" sz="4400" dirty="0">
              <a:solidFill>
                <a:srgbClr val="0000FF"/>
              </a:solidFill>
              <a:effectLst/>
              <a:latin typeface="Times New Roman" panose="02020603050405020304" pitchFamily="18" charset="0"/>
              <a:ea typeface="Calibri" panose="020F0502020204030204" pitchFamily="34" charset="0"/>
            </a:endParaRPr>
          </a:p>
        </p:txBody>
      </p:sp>
      <p:sp>
        <p:nvSpPr>
          <p:cNvPr id="3" name="Content Placeholder 2">
            <a:extLst>
              <a:ext uri="{FF2B5EF4-FFF2-40B4-BE49-F238E27FC236}">
                <a16:creationId xmlns:a16="http://schemas.microsoft.com/office/drawing/2014/main" id="{AD82FA01-BB70-5742-7736-3863C07AC439}"/>
              </a:ext>
            </a:extLst>
          </p:cNvPr>
          <p:cNvSpPr>
            <a:spLocks noGrp="1"/>
          </p:cNvSpPr>
          <p:nvPr>
            <p:ph idx="1"/>
          </p:nvPr>
        </p:nvSpPr>
        <p:spPr>
          <a:xfrm>
            <a:off x="157655" y="1175657"/>
            <a:ext cx="8986345" cy="5724383"/>
          </a:xfrm>
        </p:spPr>
        <p:txBody>
          <a:bodyPr>
            <a:normAutofit fontScale="77500" lnSpcReduction="20000"/>
          </a:bodyPr>
          <a:lstStyle/>
          <a:p>
            <a:pPr marL="466725" lvl="0" indent="-466725">
              <a:lnSpc>
                <a:spcPct val="100000"/>
              </a:lnSpc>
              <a:buFont typeface="+mj-lt"/>
              <a:buAutoNum type="alphaUcPeriod"/>
            </a:pPr>
            <a:r>
              <a:rPr lang="en-US" dirty="0">
                <a:solidFill>
                  <a:srgbClr val="000000"/>
                </a:solidFill>
                <a:ea typeface="Calibri" panose="020F0502020204030204" pitchFamily="34" charset="0"/>
              </a:rPr>
              <a:t>This statement shows the blessings that will result if your priorities are right. </a:t>
            </a:r>
            <a:endParaRPr lang="en-US" sz="3600" dirty="0">
              <a:solidFill>
                <a:srgbClr val="000000"/>
              </a:solidFill>
              <a:latin typeface="Times New Roman" panose="02020603050405020304" pitchFamily="18" charset="0"/>
              <a:ea typeface="Calibri" panose="020F0502020204030204" pitchFamily="34" charset="0"/>
            </a:endParaRPr>
          </a:p>
          <a:p>
            <a:pPr marL="466725" lvl="0" indent="-466725">
              <a:lnSpc>
                <a:spcPct val="100000"/>
              </a:lnSpc>
              <a:buFont typeface="+mj-lt"/>
              <a:buAutoNum type="alphaUcPeriod"/>
            </a:pPr>
            <a:r>
              <a:rPr lang="en-US" dirty="0">
                <a:solidFill>
                  <a:srgbClr val="000000"/>
                </a:solidFill>
                <a:ea typeface="Calibri" panose="020F0502020204030204" pitchFamily="34" charset="0"/>
              </a:rPr>
              <a:t>The result for obediently seeking the kingdom and God’s righteousness will lead to your every need being supplied. What an awesome promise. </a:t>
            </a:r>
            <a:endParaRPr lang="en-US" sz="3600" dirty="0">
              <a:solidFill>
                <a:srgbClr val="000000"/>
              </a:solidFill>
              <a:latin typeface="Times New Roman" panose="02020603050405020304" pitchFamily="18" charset="0"/>
              <a:ea typeface="Calibri" panose="020F0502020204030204" pitchFamily="34" charset="0"/>
            </a:endParaRPr>
          </a:p>
          <a:p>
            <a:pPr marL="466725" lvl="0" indent="-466725">
              <a:lnSpc>
                <a:spcPct val="100000"/>
              </a:lnSpc>
              <a:buFont typeface="+mj-lt"/>
              <a:buAutoNum type="alphaUcPeriod"/>
            </a:pPr>
            <a:r>
              <a:rPr lang="en-US" dirty="0">
                <a:solidFill>
                  <a:srgbClr val="000000"/>
                </a:solidFill>
                <a:ea typeface="Calibri" panose="020F0502020204030204" pitchFamily="34" charset="0"/>
              </a:rPr>
              <a:t>Philippians 4:19  And my God shall supply all your need according to His riches in glory by Christ Jesus.</a:t>
            </a:r>
            <a:endParaRPr lang="en-US" sz="3600" dirty="0">
              <a:solidFill>
                <a:srgbClr val="000000"/>
              </a:solidFill>
              <a:latin typeface="Times New Roman" panose="02020603050405020304" pitchFamily="18" charset="0"/>
              <a:ea typeface="Calibri" panose="020F0502020204030204" pitchFamily="34" charset="0"/>
            </a:endParaRPr>
          </a:p>
          <a:p>
            <a:pPr marL="466725" lvl="0" indent="-466725">
              <a:lnSpc>
                <a:spcPct val="100000"/>
              </a:lnSpc>
              <a:buFont typeface="+mj-lt"/>
              <a:buAutoNum type="alphaUcPeriod"/>
            </a:pPr>
            <a:r>
              <a:rPr lang="en-US" dirty="0">
                <a:solidFill>
                  <a:srgbClr val="000000"/>
                </a:solidFill>
                <a:ea typeface="Calibri" panose="020F0502020204030204" pitchFamily="34" charset="0"/>
              </a:rPr>
              <a:t>2 Corinthians 9:8–11  And God is able to make all grace abound toward you, that you, always having all sufficiency in all things, may have an abundance for every good work. </a:t>
            </a:r>
            <a:r>
              <a:rPr lang="en-US" baseline="30000" dirty="0">
                <a:solidFill>
                  <a:srgbClr val="000000"/>
                </a:solidFill>
                <a:ea typeface="Calibri" panose="020F0502020204030204" pitchFamily="34" charset="0"/>
              </a:rPr>
              <a:t>9</a:t>
            </a:r>
            <a:r>
              <a:rPr lang="en-US" dirty="0">
                <a:solidFill>
                  <a:srgbClr val="000000"/>
                </a:solidFill>
                <a:ea typeface="Calibri" panose="020F0502020204030204" pitchFamily="34" charset="0"/>
              </a:rPr>
              <a:t> As it is written: “He has dispersed abroad, He has given to the poor; His righteousness endures forever.” </a:t>
            </a:r>
            <a:r>
              <a:rPr lang="en-US" baseline="30000" dirty="0">
                <a:solidFill>
                  <a:srgbClr val="000000"/>
                </a:solidFill>
                <a:ea typeface="Calibri" panose="020F0502020204030204" pitchFamily="34" charset="0"/>
              </a:rPr>
              <a:t>10</a:t>
            </a:r>
            <a:r>
              <a:rPr lang="en-US" dirty="0">
                <a:solidFill>
                  <a:srgbClr val="000000"/>
                </a:solidFill>
                <a:ea typeface="Calibri" panose="020F0502020204030204" pitchFamily="34" charset="0"/>
              </a:rPr>
              <a:t> Now may He who supplies seed to the </a:t>
            </a:r>
            <a:r>
              <a:rPr lang="en-US" dirty="0" err="1">
                <a:solidFill>
                  <a:srgbClr val="000000"/>
                </a:solidFill>
                <a:ea typeface="Calibri" panose="020F0502020204030204" pitchFamily="34" charset="0"/>
              </a:rPr>
              <a:t>sower</a:t>
            </a:r>
            <a:r>
              <a:rPr lang="en-US" dirty="0">
                <a:solidFill>
                  <a:srgbClr val="000000"/>
                </a:solidFill>
                <a:ea typeface="Calibri" panose="020F0502020204030204" pitchFamily="34" charset="0"/>
              </a:rPr>
              <a:t>, and bread for food, supply and multiply the seed you have sown and increase the fruits of your righteousness, </a:t>
            </a:r>
            <a:r>
              <a:rPr lang="en-US" baseline="30000" dirty="0">
                <a:solidFill>
                  <a:srgbClr val="000000"/>
                </a:solidFill>
                <a:ea typeface="Calibri" panose="020F0502020204030204" pitchFamily="34" charset="0"/>
              </a:rPr>
              <a:t>11</a:t>
            </a:r>
            <a:r>
              <a:rPr lang="en-US" dirty="0">
                <a:solidFill>
                  <a:srgbClr val="000000"/>
                </a:solidFill>
                <a:ea typeface="Calibri" panose="020F0502020204030204" pitchFamily="34" charset="0"/>
              </a:rPr>
              <a:t> while you are enriched in everything for all liberality, which causes thanksgiving through us to God.</a:t>
            </a:r>
            <a:endParaRPr lang="en-US" sz="36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4737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B09A-CBAB-DA11-E5A3-11C43A8B0E54}"/>
              </a:ext>
            </a:extLst>
          </p:cNvPr>
          <p:cNvSpPr>
            <a:spLocks noGrp="1"/>
          </p:cNvSpPr>
          <p:nvPr>
            <p:ph type="title"/>
          </p:nvPr>
        </p:nvSpPr>
        <p:spPr/>
        <p:txBody>
          <a:bodyPr>
            <a:normAutofit/>
          </a:bodyPr>
          <a:lstStyle/>
          <a:p>
            <a:pPr marL="0" marR="0">
              <a:lnSpc>
                <a:spcPct val="80000"/>
              </a:lnSpc>
              <a:spcBef>
                <a:spcPts val="0"/>
              </a:spcBef>
              <a:spcAft>
                <a:spcPts val="0"/>
              </a:spcAft>
            </a:pPr>
            <a:r>
              <a:rPr lang="en-US" sz="4000" dirty="0">
                <a:solidFill>
                  <a:srgbClr val="0000FF"/>
                </a:solidFill>
                <a:effectLst/>
                <a:latin typeface="Arial" panose="020B0604020202020204" pitchFamily="34" charset="0"/>
                <a:ea typeface="Calibri" panose="020F0502020204030204" pitchFamily="34" charset="0"/>
              </a:rPr>
              <a:t>4. </a:t>
            </a:r>
            <a:r>
              <a:rPr lang="en-US" sz="4000" b="1" dirty="0">
                <a:solidFill>
                  <a:srgbClr val="0000FF"/>
                </a:solidFill>
                <a:effectLst/>
                <a:latin typeface="Arial" panose="020B0604020202020204" pitchFamily="34" charset="0"/>
                <a:ea typeface="Calibri" panose="020F0502020204030204" pitchFamily="34" charset="0"/>
              </a:rPr>
              <a:t>OUTCOME </a:t>
            </a:r>
            <a:r>
              <a:rPr lang="en-US" sz="4000" dirty="0">
                <a:solidFill>
                  <a:srgbClr val="0000FF"/>
                </a:solidFill>
                <a:effectLst/>
                <a:latin typeface="Arial" panose="020B0604020202020204" pitchFamily="34" charset="0"/>
                <a:ea typeface="Calibri" panose="020F0502020204030204" pitchFamily="34" charset="0"/>
              </a:rPr>
              <a:t>- </a:t>
            </a:r>
            <a:r>
              <a:rPr lang="en-US" sz="4000" i="1" dirty="0">
                <a:solidFill>
                  <a:srgbClr val="0000FF"/>
                </a:solidFill>
                <a:effectLst/>
                <a:ea typeface="Calibri" panose="020F0502020204030204" pitchFamily="34" charset="0"/>
              </a:rPr>
              <a:t>“all these things shall be added unto you.” </a:t>
            </a:r>
            <a:endParaRPr lang="en-US" sz="4400" dirty="0">
              <a:solidFill>
                <a:srgbClr val="0000FF"/>
              </a:solidFill>
              <a:effectLst/>
              <a:latin typeface="Times New Roman" panose="02020603050405020304" pitchFamily="18" charset="0"/>
              <a:ea typeface="Calibri" panose="020F0502020204030204" pitchFamily="34" charset="0"/>
            </a:endParaRPr>
          </a:p>
        </p:txBody>
      </p:sp>
      <p:sp>
        <p:nvSpPr>
          <p:cNvPr id="3" name="Content Placeholder 2">
            <a:extLst>
              <a:ext uri="{FF2B5EF4-FFF2-40B4-BE49-F238E27FC236}">
                <a16:creationId xmlns:a16="http://schemas.microsoft.com/office/drawing/2014/main" id="{AD82FA01-BB70-5742-7736-3863C07AC439}"/>
              </a:ext>
            </a:extLst>
          </p:cNvPr>
          <p:cNvSpPr>
            <a:spLocks noGrp="1"/>
          </p:cNvSpPr>
          <p:nvPr>
            <p:ph idx="1"/>
          </p:nvPr>
        </p:nvSpPr>
        <p:spPr>
          <a:xfrm>
            <a:off x="157655" y="1175657"/>
            <a:ext cx="8986345" cy="5724383"/>
          </a:xfrm>
        </p:spPr>
        <p:txBody>
          <a:bodyPr>
            <a:normAutofit fontScale="77500" lnSpcReduction="20000"/>
          </a:bodyPr>
          <a:lstStyle/>
          <a:p>
            <a:pPr marL="466725" lvl="0" indent="-466725">
              <a:lnSpc>
                <a:spcPct val="105000"/>
              </a:lnSpc>
              <a:buFont typeface="+mj-lt"/>
              <a:buAutoNum type="alphaUcPeriod" startAt="5"/>
            </a:pPr>
            <a:r>
              <a:rPr lang="en-US" dirty="0">
                <a:solidFill>
                  <a:srgbClr val="000000"/>
                </a:solidFill>
                <a:ea typeface="Calibri" panose="020F0502020204030204" pitchFamily="34" charset="0"/>
              </a:rPr>
              <a:t>This does not mean that all your wants will be taken care of. </a:t>
            </a:r>
            <a:endParaRPr lang="en-US" sz="3600" dirty="0">
              <a:solidFill>
                <a:srgbClr val="000000"/>
              </a:solidFill>
              <a:latin typeface="Times New Roman" panose="02020603050405020304" pitchFamily="18" charset="0"/>
              <a:ea typeface="Calibri" panose="020F0502020204030204" pitchFamily="34" charset="0"/>
            </a:endParaRPr>
          </a:p>
          <a:p>
            <a:pPr marL="466725" lvl="0" indent="-466725">
              <a:lnSpc>
                <a:spcPct val="105000"/>
              </a:lnSpc>
              <a:buFont typeface="+mj-lt"/>
              <a:buAutoNum type="alphaUcPeriod" startAt="5"/>
            </a:pPr>
            <a:r>
              <a:rPr lang="en-US" dirty="0">
                <a:solidFill>
                  <a:srgbClr val="000000"/>
                </a:solidFill>
                <a:ea typeface="Calibri" panose="020F0502020204030204" pitchFamily="34" charset="0"/>
              </a:rPr>
              <a:t>It is also a clear reminder that we must be willing to pay the price to get the blessings - </a:t>
            </a:r>
            <a:r>
              <a:rPr lang="en-US" i="1" dirty="0">
                <a:solidFill>
                  <a:srgbClr val="000000"/>
                </a:solidFill>
                <a:ea typeface="Calibri" panose="020F0502020204030204" pitchFamily="34" charset="0"/>
              </a:rPr>
              <a:t>Luke 14:28–33  For which of you, intending to build a tower, does not sit down first and count the cost, whether he has enough to finish it—</a:t>
            </a:r>
            <a:r>
              <a:rPr lang="en-US" i="1" baseline="30000" dirty="0">
                <a:solidFill>
                  <a:srgbClr val="000000"/>
                </a:solidFill>
                <a:ea typeface="Calibri" panose="020F0502020204030204" pitchFamily="34" charset="0"/>
              </a:rPr>
              <a:t>29</a:t>
            </a:r>
            <a:r>
              <a:rPr lang="en-US" i="1" dirty="0">
                <a:solidFill>
                  <a:srgbClr val="000000"/>
                </a:solidFill>
                <a:ea typeface="Calibri" panose="020F0502020204030204" pitchFamily="34" charset="0"/>
              </a:rPr>
              <a:t> lest, after he has laid the foundation, and is not able to finish, all who see it begin to mock him, </a:t>
            </a:r>
            <a:r>
              <a:rPr lang="en-US" i="1" baseline="30000" dirty="0">
                <a:solidFill>
                  <a:srgbClr val="000000"/>
                </a:solidFill>
                <a:ea typeface="Calibri" panose="020F0502020204030204" pitchFamily="34" charset="0"/>
              </a:rPr>
              <a:t>30</a:t>
            </a:r>
            <a:r>
              <a:rPr lang="en-US" i="1" dirty="0">
                <a:solidFill>
                  <a:srgbClr val="000000"/>
                </a:solidFill>
                <a:ea typeface="Calibri" panose="020F0502020204030204" pitchFamily="34" charset="0"/>
              </a:rPr>
              <a:t> saying, ‘This man began to build and was not able to finish.’ </a:t>
            </a:r>
            <a:r>
              <a:rPr lang="en-US" i="1" baseline="30000" dirty="0">
                <a:solidFill>
                  <a:srgbClr val="000000"/>
                </a:solidFill>
                <a:ea typeface="Calibri" panose="020F0502020204030204" pitchFamily="34" charset="0"/>
              </a:rPr>
              <a:t>31</a:t>
            </a:r>
            <a:r>
              <a:rPr lang="en-US" i="1" dirty="0">
                <a:solidFill>
                  <a:srgbClr val="000000"/>
                </a:solidFill>
                <a:ea typeface="Calibri" panose="020F0502020204030204" pitchFamily="34" charset="0"/>
              </a:rPr>
              <a:t> Or what king, going to make war against another king, does not sit down first and consider whether he is able with ten thousand to meet him who comes against him with twenty thousand? </a:t>
            </a:r>
            <a:r>
              <a:rPr lang="en-US" i="1" baseline="30000" dirty="0">
                <a:solidFill>
                  <a:srgbClr val="000000"/>
                </a:solidFill>
                <a:ea typeface="Calibri" panose="020F0502020204030204" pitchFamily="34" charset="0"/>
              </a:rPr>
              <a:t>32</a:t>
            </a:r>
            <a:r>
              <a:rPr lang="en-US" i="1" dirty="0">
                <a:solidFill>
                  <a:srgbClr val="000000"/>
                </a:solidFill>
                <a:ea typeface="Calibri" panose="020F0502020204030204" pitchFamily="34" charset="0"/>
              </a:rPr>
              <a:t> Or else, while the other is still a great way off, he sends a delegation and asks conditions of peace. </a:t>
            </a:r>
            <a:r>
              <a:rPr lang="en-US" i="1" baseline="30000" dirty="0">
                <a:solidFill>
                  <a:srgbClr val="000000"/>
                </a:solidFill>
                <a:ea typeface="Calibri" panose="020F0502020204030204" pitchFamily="34" charset="0"/>
              </a:rPr>
              <a:t>33</a:t>
            </a:r>
            <a:r>
              <a:rPr lang="en-US" i="1" dirty="0">
                <a:solidFill>
                  <a:srgbClr val="000000"/>
                </a:solidFill>
                <a:ea typeface="Calibri" panose="020F0502020204030204" pitchFamily="34" charset="0"/>
              </a:rPr>
              <a:t> So likewise, whoever of you does not forsake all that he has cannot be My disciple. </a:t>
            </a:r>
            <a:endParaRPr lang="en-US" dirty="0"/>
          </a:p>
        </p:txBody>
      </p:sp>
    </p:spTree>
    <p:extLst>
      <p:ext uri="{BB962C8B-B14F-4D97-AF65-F5344CB8AC3E}">
        <p14:creationId xmlns:p14="http://schemas.microsoft.com/office/powerpoint/2010/main" val="292461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F62DA-BDE3-D3A2-F51E-F24DBE92F175}"/>
              </a:ext>
            </a:extLst>
          </p:cNvPr>
          <p:cNvSpPr>
            <a:spLocks noGrp="1"/>
          </p:cNvSpPr>
          <p:nvPr>
            <p:ph type="title"/>
          </p:nvPr>
        </p:nvSpPr>
        <p:spPr/>
        <p:txBody>
          <a:bodyPr>
            <a:normAutofit/>
          </a:bodyPr>
          <a:lstStyle/>
          <a:p>
            <a:pPr marL="0" marR="0">
              <a:spcBef>
                <a:spcPts val="0"/>
              </a:spcBef>
              <a:spcAft>
                <a:spcPts val="0"/>
              </a:spcAft>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sz="4000" b="1" dirty="0">
                <a:solidFill>
                  <a:srgbClr val="0000FF"/>
                </a:solidFill>
                <a:effectLst/>
                <a:latin typeface="Arial" panose="020B0604020202020204" pitchFamily="34" charset="0"/>
                <a:ea typeface="Calibri" panose="020F0502020204030204" pitchFamily="34" charset="0"/>
              </a:rPr>
              <a:t>WHAT ABOUT YOU?</a:t>
            </a:r>
            <a:endParaRPr lang="en-US" sz="4400" dirty="0">
              <a:solidFill>
                <a:srgbClr val="0000FF"/>
              </a:solidFill>
              <a:effectLst/>
              <a:latin typeface="Arial" panose="020B0604020202020204" pitchFamily="34" charset="0"/>
              <a:ea typeface="Calibri" panose="020F0502020204030204" pitchFamily="34" charset="0"/>
            </a:endParaRPr>
          </a:p>
        </p:txBody>
      </p:sp>
      <p:sp>
        <p:nvSpPr>
          <p:cNvPr id="3" name="Content Placeholder 2">
            <a:extLst>
              <a:ext uri="{FF2B5EF4-FFF2-40B4-BE49-F238E27FC236}">
                <a16:creationId xmlns:a16="http://schemas.microsoft.com/office/drawing/2014/main" id="{1EC9F555-4216-3622-349F-862E909360E6}"/>
              </a:ext>
            </a:extLst>
          </p:cNvPr>
          <p:cNvSpPr>
            <a:spLocks noGrp="1"/>
          </p:cNvSpPr>
          <p:nvPr>
            <p:ph idx="1"/>
          </p:nvPr>
        </p:nvSpPr>
        <p:spPr/>
        <p:txBody>
          <a:bodyPr/>
          <a:lstStyle/>
          <a:p>
            <a:pPr marL="466725" lvl="0" indent="-466725">
              <a:lnSpc>
                <a:spcPct val="100000"/>
              </a:lnSpc>
              <a:spcAft>
                <a:spcPts val="1800"/>
              </a:spcAft>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solidFill>
                  <a:srgbClr val="000000"/>
                </a:solidFill>
                <a:ea typeface="Calibri" panose="020F0502020204030204" pitchFamily="34" charset="0"/>
              </a:rPr>
              <a:t>Are you putting first things first?</a:t>
            </a:r>
            <a:endParaRPr lang="en-US" sz="3600" dirty="0">
              <a:solidFill>
                <a:srgbClr val="000000"/>
              </a:solidFill>
              <a:ea typeface="Calibri" panose="020F0502020204030204" pitchFamily="34" charset="0"/>
            </a:endParaRPr>
          </a:p>
          <a:p>
            <a:pPr marL="466725" lvl="0" indent="-466725">
              <a:lnSpc>
                <a:spcPct val="100000"/>
              </a:lnSpc>
              <a:spcAft>
                <a:spcPts val="1800"/>
              </a:spcAft>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solidFill>
                  <a:srgbClr val="000000"/>
                </a:solidFill>
                <a:ea typeface="Calibri" panose="020F0502020204030204" pitchFamily="34" charset="0"/>
              </a:rPr>
              <a:t>Are you seeking the kingdom of God and His righteousness first?</a:t>
            </a:r>
            <a:endParaRPr lang="en-US" sz="3600" dirty="0">
              <a:solidFill>
                <a:srgbClr val="000000"/>
              </a:solidFill>
              <a:ea typeface="Calibri" panose="020F0502020204030204" pitchFamily="34" charset="0"/>
            </a:endParaRPr>
          </a:p>
          <a:p>
            <a:pPr marL="466725" lvl="0" indent="-466725">
              <a:lnSpc>
                <a:spcPct val="100000"/>
              </a:lnSpc>
              <a:spcAft>
                <a:spcPts val="1800"/>
              </a:spcAft>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solidFill>
                  <a:srgbClr val="000000"/>
                </a:solidFill>
                <a:ea typeface="Calibri" panose="020F0502020204030204" pitchFamily="34" charset="0"/>
              </a:rPr>
              <a:t>If so then worry and anxiety should not be in your life.</a:t>
            </a:r>
            <a:endParaRPr lang="en-US" sz="3600" dirty="0">
              <a:solidFill>
                <a:srgbClr val="000000"/>
              </a:solidFill>
              <a:ea typeface="Calibri" panose="020F0502020204030204" pitchFamily="34" charset="0"/>
            </a:endParaRPr>
          </a:p>
          <a:p>
            <a:pPr marL="466725" lvl="0" indent="-466725">
              <a:lnSpc>
                <a:spcPct val="100000"/>
              </a:lnSpc>
              <a:spcAft>
                <a:spcPts val="1800"/>
              </a:spcAft>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solidFill>
                  <a:srgbClr val="000000"/>
                </a:solidFill>
                <a:ea typeface="Calibri" panose="020F0502020204030204" pitchFamily="34" charset="0"/>
              </a:rPr>
              <a:t>If have worries about this life God can help.</a:t>
            </a:r>
            <a:endParaRPr lang="en-US" dirty="0"/>
          </a:p>
          <a:p>
            <a:endParaRPr lang="en-US" dirty="0"/>
          </a:p>
        </p:txBody>
      </p:sp>
    </p:spTree>
    <p:extLst>
      <p:ext uri="{BB962C8B-B14F-4D97-AF65-F5344CB8AC3E}">
        <p14:creationId xmlns:p14="http://schemas.microsoft.com/office/powerpoint/2010/main" val="248468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198510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86667"/>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C76D6C-897A-C30C-DABA-594E97B4161F}"/>
              </a:ext>
            </a:extLst>
          </p:cNvPr>
          <p:cNvPicPr>
            <a:picLocks noChangeAspect="1"/>
          </p:cNvPicPr>
          <p:nvPr/>
        </p:nvPicPr>
        <p:blipFill>
          <a:blip r:embed="rId3"/>
          <a:stretch>
            <a:fillRect/>
          </a:stretch>
        </p:blipFill>
        <p:spPr>
          <a:xfrm>
            <a:off x="930875" y="0"/>
            <a:ext cx="7282250" cy="6924106"/>
          </a:xfrm>
          <a:prstGeom prst="rect">
            <a:avLst/>
          </a:prstGeom>
        </p:spPr>
      </p:pic>
      <p:sp>
        <p:nvSpPr>
          <p:cNvPr id="2" name="Title 1">
            <a:extLst>
              <a:ext uri="{FF2B5EF4-FFF2-40B4-BE49-F238E27FC236}">
                <a16:creationId xmlns:a16="http://schemas.microsoft.com/office/drawing/2014/main" id="{7DEA57A9-034E-D05A-DE2D-6D24F337FB31}"/>
              </a:ext>
            </a:extLst>
          </p:cNvPr>
          <p:cNvSpPr>
            <a:spLocks noGrp="1"/>
          </p:cNvSpPr>
          <p:nvPr>
            <p:ph type="title"/>
          </p:nvPr>
        </p:nvSpPr>
        <p:spPr>
          <a:xfrm>
            <a:off x="930874" y="5486400"/>
            <a:ext cx="5817397" cy="1151467"/>
          </a:xfrm>
          <a:noFill/>
        </p:spPr>
        <p:txBody>
          <a:bodyPr>
            <a:noAutofit/>
          </a:bodyPr>
          <a:lstStyle/>
          <a:p>
            <a:pPr algn="ctr">
              <a:lnSpc>
                <a:spcPct val="100000"/>
              </a:lnSpc>
              <a:spcBef>
                <a:spcPts val="0"/>
              </a:spcBef>
            </a:pPr>
            <a:r>
              <a:rPr lang="en-US" sz="3200" b="1" dirty="0">
                <a:solidFill>
                  <a:srgbClr val="FF0000"/>
                </a:solidFill>
                <a:latin typeface="Arial Nova" panose="020F0502020204030204" pitchFamily="34" charset="0"/>
                <a:cs typeface="Arial" panose="020B0604020202020204" pitchFamily="34" charset="0"/>
              </a:rPr>
              <a:t>HAVE A PRIORITIZED WEEK</a:t>
            </a:r>
          </a:p>
        </p:txBody>
      </p:sp>
    </p:spTree>
    <p:extLst>
      <p:ext uri="{BB962C8B-B14F-4D97-AF65-F5344CB8AC3E}">
        <p14:creationId xmlns:p14="http://schemas.microsoft.com/office/powerpoint/2010/main" val="129999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374538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331912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0" y="0"/>
            <a:ext cx="9144000" cy="6858000"/>
          </a:xfrm>
        </p:spPr>
        <p:txBody>
          <a:bodyPr>
            <a:noAutofit/>
          </a:bodyPr>
          <a:lstStyle/>
          <a:p>
            <a:pPr lvl="0">
              <a:lnSpc>
                <a:spcPct val="80000"/>
              </a:lnSpc>
              <a:spcBef>
                <a:spcPts val="0"/>
              </a:spcBef>
            </a:pPr>
            <a:r>
              <a:rPr lang="en-US" sz="2500" dirty="0">
                <a:solidFill>
                  <a:srgbClr val="000000"/>
                </a:solidFill>
                <a:ea typeface="Calibri" panose="020F0502020204030204" pitchFamily="34" charset="0"/>
              </a:rPr>
              <a:t>Matthew 6:25–34  “Therefore I say to you, do not worry about your life, what you will eat or what you will drink; nor about your body, what you will put on. Is not life more than food and the body more than clothing? </a:t>
            </a:r>
            <a:r>
              <a:rPr lang="en-US" sz="2500" baseline="30000" dirty="0">
                <a:solidFill>
                  <a:srgbClr val="000000"/>
                </a:solidFill>
                <a:ea typeface="Calibri" panose="020F0502020204030204" pitchFamily="34" charset="0"/>
              </a:rPr>
              <a:t>26</a:t>
            </a:r>
            <a:r>
              <a:rPr lang="en-US" sz="2500" dirty="0">
                <a:solidFill>
                  <a:srgbClr val="000000"/>
                </a:solidFill>
                <a:ea typeface="Calibri" panose="020F0502020204030204" pitchFamily="34" charset="0"/>
              </a:rPr>
              <a:t> Look at the birds of the air, for they neither sow nor reap nor gather into barns; yet your heavenly Father feeds them. Are you not of more value than they? </a:t>
            </a:r>
            <a:r>
              <a:rPr lang="en-US" sz="2500" baseline="30000" dirty="0">
                <a:solidFill>
                  <a:srgbClr val="000000"/>
                </a:solidFill>
                <a:ea typeface="Calibri" panose="020F0502020204030204" pitchFamily="34" charset="0"/>
              </a:rPr>
              <a:t>27</a:t>
            </a:r>
            <a:r>
              <a:rPr lang="en-US" sz="2500" dirty="0">
                <a:solidFill>
                  <a:srgbClr val="000000"/>
                </a:solidFill>
                <a:ea typeface="Calibri" panose="020F0502020204030204" pitchFamily="34" charset="0"/>
              </a:rPr>
              <a:t> Which of you by worrying can add one cubit to his stature? </a:t>
            </a:r>
            <a:r>
              <a:rPr lang="en-US" sz="2500" baseline="30000" dirty="0">
                <a:solidFill>
                  <a:srgbClr val="000000"/>
                </a:solidFill>
                <a:ea typeface="Calibri" panose="020F0502020204030204" pitchFamily="34" charset="0"/>
              </a:rPr>
              <a:t>28</a:t>
            </a:r>
            <a:r>
              <a:rPr lang="en-US" sz="2500" dirty="0">
                <a:solidFill>
                  <a:srgbClr val="000000"/>
                </a:solidFill>
                <a:ea typeface="Calibri" panose="020F0502020204030204" pitchFamily="34" charset="0"/>
              </a:rPr>
              <a:t> “So why do you worry about clothing? Consider the lilies of the field, how they grow: they neither toil nor spin; </a:t>
            </a:r>
            <a:r>
              <a:rPr lang="en-US" sz="2500" baseline="30000" dirty="0">
                <a:solidFill>
                  <a:srgbClr val="000000"/>
                </a:solidFill>
                <a:ea typeface="Calibri" panose="020F0502020204030204" pitchFamily="34" charset="0"/>
              </a:rPr>
              <a:t>29</a:t>
            </a:r>
            <a:r>
              <a:rPr lang="en-US" sz="2500" dirty="0">
                <a:solidFill>
                  <a:srgbClr val="000000"/>
                </a:solidFill>
                <a:ea typeface="Calibri" panose="020F0502020204030204" pitchFamily="34" charset="0"/>
              </a:rPr>
              <a:t> and yet I say to you that even Solomon in all his glory was not arrayed like one of these. </a:t>
            </a:r>
            <a:r>
              <a:rPr lang="en-US" sz="2500" baseline="30000" dirty="0">
                <a:solidFill>
                  <a:srgbClr val="000000"/>
                </a:solidFill>
                <a:ea typeface="Calibri" panose="020F0502020204030204" pitchFamily="34" charset="0"/>
              </a:rPr>
              <a:t>30</a:t>
            </a:r>
            <a:r>
              <a:rPr lang="en-US" sz="2500" dirty="0">
                <a:solidFill>
                  <a:srgbClr val="000000"/>
                </a:solidFill>
                <a:ea typeface="Calibri" panose="020F0502020204030204" pitchFamily="34" charset="0"/>
              </a:rPr>
              <a:t> Now if God so clothes the grass of the field, which today is, and tomorrow is thrown into the oven, will He not much more clothe you, O you of little faith? </a:t>
            </a:r>
            <a:r>
              <a:rPr lang="en-US" sz="2500" baseline="30000" dirty="0">
                <a:solidFill>
                  <a:srgbClr val="000000"/>
                </a:solidFill>
                <a:ea typeface="Calibri" panose="020F0502020204030204" pitchFamily="34" charset="0"/>
              </a:rPr>
              <a:t>31</a:t>
            </a:r>
            <a:r>
              <a:rPr lang="en-US" sz="2500" dirty="0">
                <a:solidFill>
                  <a:srgbClr val="000000"/>
                </a:solidFill>
                <a:ea typeface="Calibri" panose="020F0502020204030204" pitchFamily="34" charset="0"/>
              </a:rPr>
              <a:t> “Therefore do not worry, saying, ‘What shall we eat?’ or ‘What shall we drink?’ or ‘What shall we wear?’ </a:t>
            </a:r>
            <a:r>
              <a:rPr lang="en-US" sz="2500" baseline="30000" dirty="0">
                <a:solidFill>
                  <a:srgbClr val="000000"/>
                </a:solidFill>
                <a:ea typeface="Calibri" panose="020F0502020204030204" pitchFamily="34" charset="0"/>
              </a:rPr>
              <a:t>32</a:t>
            </a:r>
            <a:r>
              <a:rPr lang="en-US" sz="2500" dirty="0">
                <a:solidFill>
                  <a:srgbClr val="000000"/>
                </a:solidFill>
                <a:ea typeface="Calibri" panose="020F0502020204030204" pitchFamily="34" charset="0"/>
              </a:rPr>
              <a:t> For after all these things the Gentiles seek. For your heavenly Father knows that you need all these things. </a:t>
            </a:r>
            <a:r>
              <a:rPr lang="en-US" sz="2500" baseline="30000" dirty="0">
                <a:solidFill>
                  <a:srgbClr val="000000"/>
                </a:solidFill>
                <a:ea typeface="Calibri" panose="020F0502020204030204" pitchFamily="34" charset="0"/>
              </a:rPr>
              <a:t>33</a:t>
            </a:r>
            <a:r>
              <a:rPr lang="en-US" sz="2500" dirty="0">
                <a:solidFill>
                  <a:srgbClr val="000000"/>
                </a:solidFill>
                <a:ea typeface="Calibri" panose="020F0502020204030204" pitchFamily="34" charset="0"/>
              </a:rPr>
              <a:t> But seek first the kingdom of God and His righteousness, and all these things shall be added to you. </a:t>
            </a:r>
            <a:r>
              <a:rPr lang="en-US" sz="2500" baseline="30000" dirty="0">
                <a:solidFill>
                  <a:srgbClr val="000000"/>
                </a:solidFill>
                <a:ea typeface="Calibri" panose="020F0502020204030204" pitchFamily="34" charset="0"/>
              </a:rPr>
              <a:t>34</a:t>
            </a:r>
            <a:r>
              <a:rPr lang="en-US" sz="2500" dirty="0">
                <a:solidFill>
                  <a:srgbClr val="000000"/>
                </a:solidFill>
                <a:ea typeface="Calibri" panose="020F0502020204030204" pitchFamily="34" charset="0"/>
              </a:rPr>
              <a:t> Therefore do not worry about tomorrow, for tomorrow will worry about its own things. Sufficient for the day is its own trouble.</a:t>
            </a:r>
          </a:p>
        </p:txBody>
      </p:sp>
    </p:spTree>
    <p:extLst>
      <p:ext uri="{BB962C8B-B14F-4D97-AF65-F5344CB8AC3E}">
        <p14:creationId xmlns:p14="http://schemas.microsoft.com/office/powerpoint/2010/main" val="345916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50402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7125D8-3D7B-08C6-B0E9-CC9D7F81C4E1}"/>
              </a:ext>
            </a:extLst>
          </p:cNvPr>
          <p:cNvPicPr>
            <a:picLocks noChangeAspect="1"/>
          </p:cNvPicPr>
          <p:nvPr/>
        </p:nvPicPr>
        <p:blipFill>
          <a:blip r:embed="rId2"/>
          <a:stretch>
            <a:fillRect/>
          </a:stretch>
        </p:blipFill>
        <p:spPr>
          <a:xfrm>
            <a:off x="0" y="12192"/>
            <a:ext cx="9144000" cy="6833615"/>
          </a:xfrm>
          <a:prstGeom prst="rect">
            <a:avLst/>
          </a:prstGeom>
        </p:spPr>
      </p:pic>
      <p:sp>
        <p:nvSpPr>
          <p:cNvPr id="2" name="Title 1">
            <a:extLst>
              <a:ext uri="{FF2B5EF4-FFF2-40B4-BE49-F238E27FC236}">
                <a16:creationId xmlns:a16="http://schemas.microsoft.com/office/drawing/2014/main" id="{FDC4ECBF-3023-351B-7830-2D35A3B4FE95}"/>
              </a:ext>
            </a:extLst>
          </p:cNvPr>
          <p:cNvSpPr>
            <a:spLocks noGrp="1"/>
          </p:cNvSpPr>
          <p:nvPr>
            <p:ph type="title"/>
          </p:nvPr>
        </p:nvSpPr>
        <p:spPr>
          <a:xfrm>
            <a:off x="0" y="5532437"/>
            <a:ext cx="9144000" cy="1325563"/>
          </a:xfrm>
        </p:spPr>
        <p:txBody>
          <a:bodyPr>
            <a:normAutofit/>
          </a:bodyPr>
          <a:lstStyle/>
          <a:p>
            <a:pPr marL="0" marR="0" algn="ctr">
              <a:spcBef>
                <a:spcPts val="0"/>
              </a:spcBef>
              <a:spcAft>
                <a:spcPts val="0"/>
              </a:spcAft>
            </a:pPr>
            <a:r>
              <a:rPr lang="en-US" sz="6000" b="1" dirty="0">
                <a:solidFill>
                  <a:srgbClr val="000000"/>
                </a:solidFill>
                <a:effectLst/>
                <a:latin typeface="Arial" panose="020B0604020202020204" pitchFamily="34" charset="0"/>
                <a:ea typeface="Calibri" panose="020F0502020204030204" pitchFamily="34" charset="0"/>
              </a:rPr>
              <a:t>FIRST THINGS FIRST!</a:t>
            </a:r>
            <a:endParaRPr lang="en-US" sz="4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37332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4C56-7A5B-4DF4-0A3F-4A27DE27429C}"/>
              </a:ext>
            </a:extLst>
          </p:cNvPr>
          <p:cNvSpPr>
            <a:spLocks noGrp="1"/>
          </p:cNvSpPr>
          <p:nvPr>
            <p:ph type="title"/>
          </p:nvPr>
        </p:nvSpPr>
        <p:spPr>
          <a:xfrm>
            <a:off x="0" y="0"/>
            <a:ext cx="9144000" cy="1045029"/>
          </a:xfrm>
        </p:spPr>
        <p:txBody>
          <a:bodyPr>
            <a:normAutofit/>
          </a:bodyPr>
          <a:lstStyle/>
          <a:p>
            <a:pPr marL="0" marR="0">
              <a:spcBef>
                <a:spcPts val="0"/>
              </a:spcBef>
              <a:spcAft>
                <a:spcPts val="0"/>
              </a:spcAft>
            </a:pPr>
            <a:r>
              <a:rPr lang="en-US" dirty="0">
                <a:solidFill>
                  <a:srgbClr val="0000FF"/>
                </a:solidFill>
                <a:ea typeface="Calibri" panose="020F0502020204030204" pitchFamily="34" charset="0"/>
              </a:rPr>
              <a:t>PRIORITIES</a:t>
            </a:r>
            <a:endParaRPr lang="en-US" sz="4400" dirty="0">
              <a:solidFill>
                <a:srgbClr val="0000FF"/>
              </a:solidFill>
              <a:effectLst/>
              <a:latin typeface="Times New Roman" panose="02020603050405020304" pitchFamily="18" charset="0"/>
              <a:ea typeface="Calibri" panose="020F0502020204030204" pitchFamily="34" charset="0"/>
            </a:endParaRPr>
          </a:p>
        </p:txBody>
      </p:sp>
      <p:sp>
        <p:nvSpPr>
          <p:cNvPr id="3" name="Content Placeholder 2">
            <a:extLst>
              <a:ext uri="{FF2B5EF4-FFF2-40B4-BE49-F238E27FC236}">
                <a16:creationId xmlns:a16="http://schemas.microsoft.com/office/drawing/2014/main" id="{83A8DE78-CF8E-A959-B62C-09162B39E764}"/>
              </a:ext>
            </a:extLst>
          </p:cNvPr>
          <p:cNvSpPr>
            <a:spLocks noGrp="1"/>
          </p:cNvSpPr>
          <p:nvPr>
            <p:ph idx="1"/>
          </p:nvPr>
        </p:nvSpPr>
        <p:spPr>
          <a:xfrm>
            <a:off x="157655" y="877079"/>
            <a:ext cx="8986345" cy="6022962"/>
          </a:xfrm>
        </p:spPr>
        <p:txBody>
          <a:bodyPr>
            <a:normAutofit fontScale="85000" lnSpcReduction="10000"/>
          </a:bodyPr>
          <a:lstStyle/>
          <a:p>
            <a:pPr marL="466725" lvl="0" indent="-466725">
              <a:lnSpc>
                <a:spcPct val="100000"/>
              </a:lnSpc>
              <a:buFont typeface="+mj-lt"/>
              <a:buAutoNum type="alphaUcPeriod"/>
            </a:pPr>
            <a:r>
              <a:rPr lang="en-US" dirty="0">
                <a:solidFill>
                  <a:srgbClr val="000000"/>
                </a:solidFill>
                <a:ea typeface="Calibri" panose="020F0502020204030204" pitchFamily="34" charset="0"/>
              </a:rPr>
              <a:t>Christ revealed the need for setting proper priorities in Matthew 6:33  seek first the kingdom of God and His righteousness, and all these things shall be added to you. </a:t>
            </a:r>
            <a:endParaRPr lang="en-US" dirty="0">
              <a:solidFill>
                <a:srgbClr val="000000"/>
              </a:solidFill>
              <a:latin typeface="Times New Roman" panose="02020603050405020304" pitchFamily="18" charset="0"/>
              <a:ea typeface="Calibri" panose="020F0502020204030204" pitchFamily="34" charset="0"/>
            </a:endParaRPr>
          </a:p>
          <a:p>
            <a:pPr marL="466725" lvl="0" indent="-466725">
              <a:lnSpc>
                <a:spcPct val="100000"/>
              </a:lnSpc>
              <a:buFont typeface="+mj-lt"/>
              <a:buAutoNum type="alphaUcPeriod"/>
            </a:pPr>
            <a:r>
              <a:rPr lang="en-US" dirty="0">
                <a:solidFill>
                  <a:srgbClr val="000000"/>
                </a:solidFill>
                <a:ea typeface="Calibri" panose="020F0502020204030204" pitchFamily="34" charset="0"/>
              </a:rPr>
              <a:t>We tend, many times to put first things last and last things first. </a:t>
            </a:r>
            <a:endParaRPr lang="en-US" dirty="0">
              <a:solidFill>
                <a:srgbClr val="000000"/>
              </a:solidFill>
              <a:latin typeface="Times New Roman" panose="02020603050405020304" pitchFamily="18" charset="0"/>
              <a:ea typeface="Calibri" panose="020F0502020204030204" pitchFamily="34" charset="0"/>
            </a:endParaRPr>
          </a:p>
          <a:p>
            <a:pPr marL="466725" lvl="0" indent="-466725">
              <a:lnSpc>
                <a:spcPct val="100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solidFill>
                  <a:srgbClr val="000000"/>
                </a:solidFill>
                <a:ea typeface="Calibri" panose="020F0502020204030204" pitchFamily="34" charset="0"/>
              </a:rPr>
              <a:t>It was points out that one old recipe for rabbit started out with this injunction: "First catch the rabbit." The writer knew how to put first things first. </a:t>
            </a:r>
          </a:p>
          <a:p>
            <a:pPr marL="466725" lvl="0" indent="-466725">
              <a:lnSpc>
                <a:spcPct val="100000"/>
              </a:lnSpc>
              <a:buFont typeface="+mj-lt"/>
              <a:buAutoNum type="alphaUcPeriod"/>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Lst>
            </a:pPr>
            <a:r>
              <a:rPr lang="en-US" dirty="0">
                <a:solidFill>
                  <a:srgbClr val="000000"/>
                </a:solidFill>
                <a:ea typeface="Calibri" panose="020F0502020204030204" pitchFamily="34" charset="0"/>
              </a:rPr>
              <a:t>That's what we do when we establish priorities -- we put the things that should be in first place in their proper order.</a:t>
            </a:r>
          </a:p>
          <a:p>
            <a:pPr marL="466725" lvl="0" indent="-466725">
              <a:lnSpc>
                <a:spcPct val="100000"/>
              </a:lnSpc>
              <a:buFont typeface="+mj-lt"/>
              <a:buAutoNum type="alphaUcPeriod"/>
            </a:pPr>
            <a:r>
              <a:rPr lang="en-US" dirty="0">
                <a:solidFill>
                  <a:srgbClr val="000000"/>
                </a:solidFill>
                <a:ea typeface="Calibri" panose="020F0502020204030204" pitchFamily="34" charset="0"/>
              </a:rPr>
              <a:t>We will be looking at four things from Matthew 6:33 that will help us to see the importance of putting first thing first and how to do that. </a:t>
            </a:r>
            <a:endParaRPr lang="en-US" dirty="0"/>
          </a:p>
        </p:txBody>
      </p:sp>
    </p:spTree>
    <p:extLst>
      <p:ext uri="{BB962C8B-B14F-4D97-AF65-F5344CB8AC3E}">
        <p14:creationId xmlns:p14="http://schemas.microsoft.com/office/powerpoint/2010/main" val="423037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877D-64AD-4AA5-B685-44B93F524CB7}"/>
              </a:ext>
            </a:extLst>
          </p:cNvPr>
          <p:cNvSpPr>
            <a:spLocks noGrp="1"/>
          </p:cNvSpPr>
          <p:nvPr>
            <p:ph type="title"/>
          </p:nvPr>
        </p:nvSpPr>
        <p:spPr/>
        <p:txBody>
          <a:bodyPr>
            <a:normAutofit/>
          </a:bodyPr>
          <a:lstStyle/>
          <a:p>
            <a:pPr marL="0" marR="0">
              <a:spcBef>
                <a:spcPts val="0"/>
              </a:spcBef>
              <a:spcAft>
                <a:spcPts val="105"/>
              </a:spcAft>
            </a:pPr>
            <a:r>
              <a:rPr lang="en-US" sz="4400" dirty="0">
                <a:solidFill>
                  <a:srgbClr val="0000FF"/>
                </a:solidFill>
                <a:effectLst/>
                <a:latin typeface="Arial" panose="020B0604020202020204" pitchFamily="34" charset="0"/>
                <a:ea typeface="Calibri" panose="020F0502020204030204" pitchFamily="34" charset="0"/>
              </a:rPr>
              <a:t>1. </a:t>
            </a:r>
            <a:r>
              <a:rPr lang="en-US" sz="4400" b="1" dirty="0">
                <a:solidFill>
                  <a:srgbClr val="0000FF"/>
                </a:solidFill>
                <a:effectLst/>
                <a:latin typeface="Arial" panose="020B0604020202020204" pitchFamily="34" charset="0"/>
                <a:ea typeface="Calibri" panose="020F0502020204030204" pitchFamily="34" charset="0"/>
              </a:rPr>
              <a:t>OBLIGATION </a:t>
            </a:r>
            <a:r>
              <a:rPr lang="en-US" sz="4400" dirty="0">
                <a:solidFill>
                  <a:srgbClr val="0000FF"/>
                </a:solidFill>
                <a:effectLst/>
                <a:latin typeface="Arial" panose="020B0604020202020204" pitchFamily="34" charset="0"/>
                <a:ea typeface="Calibri" panose="020F0502020204030204" pitchFamily="34" charset="0"/>
              </a:rPr>
              <a:t>- </a:t>
            </a:r>
            <a:r>
              <a:rPr lang="en-US" sz="4400" i="1" dirty="0">
                <a:solidFill>
                  <a:srgbClr val="0000FF"/>
                </a:solidFill>
                <a:effectLst/>
                <a:ea typeface="Calibri" panose="020F0502020204030204" pitchFamily="34" charset="0"/>
              </a:rPr>
              <a:t>“seek.” </a:t>
            </a:r>
            <a:endParaRPr lang="en-US" sz="4400" dirty="0">
              <a:solidFill>
                <a:srgbClr val="0000FF"/>
              </a:solidFill>
              <a:effectLst/>
              <a:latin typeface="Times New Roman" panose="02020603050405020304" pitchFamily="18" charset="0"/>
              <a:ea typeface="Calibri" panose="020F0502020204030204" pitchFamily="34" charset="0"/>
            </a:endParaRPr>
          </a:p>
        </p:txBody>
      </p:sp>
      <p:sp>
        <p:nvSpPr>
          <p:cNvPr id="3" name="Content Placeholder 2">
            <a:extLst>
              <a:ext uri="{FF2B5EF4-FFF2-40B4-BE49-F238E27FC236}">
                <a16:creationId xmlns:a16="http://schemas.microsoft.com/office/drawing/2014/main" id="{947F1B0A-13B0-3C2E-96B3-5F25A596ACD0}"/>
              </a:ext>
            </a:extLst>
          </p:cNvPr>
          <p:cNvSpPr>
            <a:spLocks noGrp="1"/>
          </p:cNvSpPr>
          <p:nvPr>
            <p:ph idx="1"/>
          </p:nvPr>
        </p:nvSpPr>
        <p:spPr>
          <a:xfrm>
            <a:off x="157655" y="1138335"/>
            <a:ext cx="8986345" cy="5761705"/>
          </a:xfrm>
        </p:spPr>
        <p:txBody>
          <a:bodyPr>
            <a:normAutofit fontScale="85000" lnSpcReduction="10000"/>
          </a:bodyPr>
          <a:lstStyle/>
          <a:p>
            <a:pPr marL="466725" lvl="0" indent="-466725">
              <a:lnSpc>
                <a:spcPct val="100000"/>
              </a:lnSpc>
              <a:spcAft>
                <a:spcPts val="105"/>
              </a:spcAft>
              <a:buFont typeface="+mj-lt"/>
              <a:buAutoNum type="alphaUcPeriod"/>
            </a:pPr>
            <a:r>
              <a:rPr lang="en-US" dirty="0">
                <a:solidFill>
                  <a:srgbClr val="000000"/>
                </a:solidFill>
                <a:ea typeface="Calibri" panose="020F0502020204030204" pitchFamily="34" charset="0"/>
              </a:rPr>
              <a:t>We must understand the Jesus is issuing a command, not an option. </a:t>
            </a:r>
            <a:endParaRPr lang="en-US" dirty="0">
              <a:solidFill>
                <a:srgbClr val="000000"/>
              </a:solidFill>
              <a:latin typeface="Times New Roman" panose="02020603050405020304" pitchFamily="18" charset="0"/>
              <a:ea typeface="Calibri" panose="020F0502020204030204" pitchFamily="34" charset="0"/>
            </a:endParaRPr>
          </a:p>
          <a:p>
            <a:pPr marL="466725" lvl="0" indent="-466725">
              <a:lnSpc>
                <a:spcPct val="100000"/>
              </a:lnSpc>
              <a:spcAft>
                <a:spcPts val="105"/>
              </a:spcAft>
              <a:buFont typeface="+mj-lt"/>
              <a:buAutoNum type="alphaUcPeriod"/>
            </a:pPr>
            <a:r>
              <a:rPr lang="en-US" dirty="0">
                <a:solidFill>
                  <a:srgbClr val="000000"/>
                </a:solidFill>
                <a:ea typeface="Calibri" panose="020F0502020204030204" pitchFamily="34" charset="0"/>
              </a:rPr>
              <a:t>If we desire a heavenly home, we must follow this absolute imperative. </a:t>
            </a:r>
            <a:endParaRPr lang="en-US" dirty="0">
              <a:solidFill>
                <a:srgbClr val="000000"/>
              </a:solidFill>
              <a:latin typeface="Times New Roman" panose="02020603050405020304" pitchFamily="18" charset="0"/>
              <a:ea typeface="Calibri" panose="020F0502020204030204" pitchFamily="34" charset="0"/>
            </a:endParaRPr>
          </a:p>
          <a:p>
            <a:pPr marL="466725" lvl="0" indent="-466725">
              <a:lnSpc>
                <a:spcPct val="100000"/>
              </a:lnSpc>
              <a:spcAft>
                <a:spcPts val="105"/>
              </a:spcAft>
              <a:buFont typeface="+mj-lt"/>
              <a:buAutoNum type="alphaUcPeriod"/>
            </a:pPr>
            <a:r>
              <a:rPr lang="en-US" dirty="0">
                <a:solidFill>
                  <a:srgbClr val="000000"/>
                </a:solidFill>
                <a:ea typeface="Calibri" panose="020F0502020204030204" pitchFamily="34" charset="0"/>
              </a:rPr>
              <a:t>Seeking requires a diligent effort on our part. </a:t>
            </a:r>
            <a:endParaRPr lang="en-US" dirty="0">
              <a:solidFill>
                <a:srgbClr val="000000"/>
              </a:solidFill>
              <a:latin typeface="Times New Roman" panose="02020603050405020304" pitchFamily="18" charset="0"/>
              <a:ea typeface="Calibri" panose="020F0502020204030204" pitchFamily="34" charset="0"/>
            </a:endParaRPr>
          </a:p>
          <a:p>
            <a:pPr marL="914400" lvl="0" indent="-522288">
              <a:lnSpc>
                <a:spcPct val="100000"/>
              </a:lnSpc>
              <a:spcAft>
                <a:spcPts val="105"/>
              </a:spcAft>
              <a:buFont typeface="+mj-lt"/>
              <a:buAutoNum type="arabicPeriod"/>
            </a:pPr>
            <a:r>
              <a:rPr lang="en-US" dirty="0">
                <a:solidFill>
                  <a:srgbClr val="000000"/>
                </a:solidFill>
                <a:ea typeface="Calibri" panose="020F0502020204030204" pitchFamily="34" charset="0"/>
              </a:rPr>
              <a:t>Matthew 18:11–12  For the Son of Man has come to save that which was lost. 12 “What do you think? If a man has a hundred sheep, and one of them goes astray, does he not leave the ninety-nine and go to the mountains to seek the one that is straying?</a:t>
            </a:r>
            <a:endParaRPr lang="en-US" dirty="0">
              <a:solidFill>
                <a:srgbClr val="000000"/>
              </a:solidFill>
              <a:latin typeface="Times New Roman" panose="02020603050405020304" pitchFamily="18" charset="0"/>
              <a:ea typeface="Calibri" panose="020F0502020204030204" pitchFamily="34" charset="0"/>
            </a:endParaRPr>
          </a:p>
          <a:p>
            <a:pPr marL="914400" lvl="0" indent="-522288">
              <a:lnSpc>
                <a:spcPct val="100000"/>
              </a:lnSpc>
              <a:spcAft>
                <a:spcPts val="105"/>
              </a:spcAft>
              <a:buFont typeface="+mj-lt"/>
              <a:buAutoNum type="arabicPeriod"/>
            </a:pPr>
            <a:r>
              <a:rPr lang="en-US" dirty="0">
                <a:solidFill>
                  <a:srgbClr val="000000"/>
                </a:solidFill>
                <a:ea typeface="Calibri" panose="020F0502020204030204" pitchFamily="34" charset="0"/>
              </a:rPr>
              <a:t>Hebrews 11:6, </a:t>
            </a:r>
            <a:r>
              <a:rPr lang="en-US" i="1" dirty="0">
                <a:solidFill>
                  <a:srgbClr val="000000"/>
                </a:solidFill>
                <a:ea typeface="Calibri" panose="020F0502020204030204" pitchFamily="34" charset="0"/>
              </a:rPr>
              <a:t>“but without faith it is impossible to please him: for he that cometh to God must believe that he is, and that he is a rewarder of them that diligently seek him.” </a:t>
            </a:r>
            <a:endParaRPr lang="en-US"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2790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19828</TotalTime>
  <Words>1772</Words>
  <Application>Microsoft Office PowerPoint</Application>
  <PresentationFormat>On-screen Show (4:3)</PresentationFormat>
  <Paragraphs>59</Paragraphs>
  <Slides>21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Arial Black</vt:lpstr>
      <vt:lpstr>Arial Nova</vt:lpstr>
      <vt:lpstr>Bazooka</vt:lpstr>
      <vt:lpstr>Calibri</vt:lpstr>
      <vt:lpstr>Calibri Light</vt:lpstr>
      <vt:lpstr>Times New Roman</vt:lpstr>
      <vt:lpstr>Office Theme</vt:lpstr>
      <vt:lpstr>1_Office Theme</vt:lpstr>
      <vt:lpstr>PowerPoint Presentation</vt:lpstr>
      <vt:lpstr>PowerPoint Presentation</vt:lpstr>
      <vt:lpstr>LET US PRAY</vt:lpstr>
      <vt:lpstr>SINGING</vt:lpstr>
      <vt:lpstr>Matthew 6:25–34  “Therefore I say to you, do not worry about your life, what you will eat or what you will drink; nor about your body, what you will put on. Is not life more than food and the body more than clothing? 26 Look at the birds of the air, for they neither sow nor reap nor gather into barns; yet your heavenly Father feeds them. Are you not of more value than they? 27 Which of you by worrying can add one cubit to his stature? 28 “So why do you worry about clothing? Consider the lilies of the field, how they grow: they neither toil nor spin; 29 and yet I say to you that even Solomon in all his glory was not arrayed like one of these. 30 Now if God so clothes the grass of the field, which today is, and tomorrow is thrown into the oven, will He not much more clothe you, O you of little faith? 31 “Therefore do not worry, saying, ‘What shall we eat?’ or ‘What shall we drink?’ or ‘What shall we wear?’ 32 For after all these things the Gentiles seek. For your heavenly Father knows that you need all these things. 33 But seek first the kingdom of God and His righteousness, and all these things shall be added to you. 34 Therefore do not worry about tomorrow, for tomorrow will worry about its own things. Sufficient for the day is its own trouble.</vt:lpstr>
      <vt:lpstr>LET US PRAY</vt:lpstr>
      <vt:lpstr>FIRST THINGS FIRST!</vt:lpstr>
      <vt:lpstr>PRIORITIES</vt:lpstr>
      <vt:lpstr>1. OBLIGATION - “seek.” </vt:lpstr>
      <vt:lpstr>1. OBLIGATION - “seek.” </vt:lpstr>
      <vt:lpstr>2. OBJECTS - “the kingdom of God and his righteousness.” </vt:lpstr>
      <vt:lpstr>2. OBJECTS - “the kingdom of God and his righteousness.” </vt:lpstr>
      <vt:lpstr>3. ORDER - “first.” </vt:lpstr>
      <vt:lpstr>4. OUTCOME - “all these things shall be added unto you.” </vt:lpstr>
      <vt:lpstr>4. OUTCOME - “all these things shall be added unto you.” </vt:lpstr>
      <vt:lpstr>WHAT ABOUT YOU?</vt:lpstr>
      <vt:lpstr>SINGING</vt:lpstr>
      <vt:lpstr>PowerPoint Presentation</vt:lpstr>
      <vt:lpstr>CONTRIBUTION</vt:lpstr>
      <vt:lpstr>SINGING</vt:lpstr>
      <vt:lpstr>HAVE A PRIORITIZED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2021-03-29T21:09:31Z</dcterms:created>
  <dcterms:modified xsi:type="dcterms:W3CDTF">2024-03-19T00:52:14Z</dcterms:modified>
</cp:coreProperties>
</file>