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5"/>
  </p:notesMasterIdLst>
  <p:sldIdLst>
    <p:sldId id="425" r:id="rId3"/>
    <p:sldId id="283" r:id="rId4"/>
    <p:sldId id="290" r:id="rId5"/>
    <p:sldId id="285" r:id="rId6"/>
    <p:sldId id="291" r:id="rId7"/>
    <p:sldId id="434" r:id="rId8"/>
    <p:sldId id="376" r:id="rId9"/>
    <p:sldId id="505" r:id="rId10"/>
    <p:sldId id="493" r:id="rId11"/>
    <p:sldId id="506" r:id="rId12"/>
    <p:sldId id="515" r:id="rId13"/>
    <p:sldId id="514" r:id="rId14"/>
    <p:sldId id="513" r:id="rId15"/>
    <p:sldId id="512" r:id="rId16"/>
    <p:sldId id="511" r:id="rId17"/>
    <p:sldId id="510" r:id="rId18"/>
    <p:sldId id="516" r:id="rId19"/>
    <p:sldId id="509" r:id="rId20"/>
    <p:sldId id="508" r:id="rId21"/>
    <p:sldId id="507" r:id="rId22"/>
    <p:sldId id="279" r:id="rId23"/>
    <p:sldId id="4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17003A"/>
    <a:srgbClr val="1F004C"/>
    <a:srgbClr val="31007A"/>
    <a:srgbClr val="40009E"/>
    <a:srgbClr val="4E00C0"/>
    <a:srgbClr val="6600FF"/>
    <a:srgbClr val="3333CC"/>
    <a:srgbClr val="221100"/>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86F87-8F0B-4780-8957-19172109B40A}" v="1204" dt="2026-03-02T18:08:50.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311" autoAdjust="0"/>
  </p:normalViewPr>
  <p:slideViewPr>
    <p:cSldViewPr snapToGrid="0">
      <p:cViewPr varScale="1">
        <p:scale>
          <a:sx n="67" d="100"/>
          <a:sy n="67" d="100"/>
        </p:scale>
        <p:origin x="1512" y="288"/>
      </p:cViewPr>
      <p:guideLst/>
    </p:cSldViewPr>
  </p:slideViewPr>
  <p:outlineViewPr>
    <p:cViewPr>
      <p:scale>
        <a:sx n="33" d="100"/>
        <a:sy n="33" d="100"/>
      </p:scale>
      <p:origin x="0" y="-16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3/23/2026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22</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3/23/2026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thefunstons.com/an-olive-tree-in-the-house-of-god-from-the-daily-office-june-3-201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3BEE32-8B79-0039-B28C-372A157A7B80}"/>
              </a:ext>
            </a:extLst>
          </p:cNvPr>
          <p:cNvPicPr>
            <a:picLocks noChangeAspect="1"/>
          </p:cNvPicPr>
          <p:nvPr/>
        </p:nvPicPr>
        <p:blipFill rotWithShape="1">
          <a:blip r:embed="rId3">
            <a:extLst>
              <a:ext uri="{28A0092B-C50C-407E-A947-70E740481C1C}">
                <a14:useLocalDpi xmlns:a14="http://schemas.microsoft.com/office/drawing/2010/main" val="0"/>
              </a:ext>
            </a:extLst>
          </a:blip>
          <a:srcRect l="8633" t="-147" r="13056" b="21910"/>
          <a:stretch>
            <a:fillRect/>
          </a:stretch>
        </p:blipFill>
        <p:spPr>
          <a:xfrm>
            <a:off x="0" y="-1"/>
            <a:ext cx="9152627" cy="6858001"/>
          </a:xfrm>
          <a:prstGeom prst="rect">
            <a:avLst/>
          </a:prstGeom>
        </p:spPr>
      </p:pic>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B58DB7-7FAE-825E-5A4E-6FA496354A7C}"/>
              </a:ext>
            </a:extLst>
          </p:cNvPr>
          <p:cNvPicPr>
            <a:picLocks noChangeAspect="1"/>
          </p:cNvPicPr>
          <p:nvPr/>
        </p:nvPicPr>
        <p:blipFill rotWithShape="1">
          <a:blip r:embed="rId2"/>
          <a:srcRect r="11222"/>
          <a:stretch>
            <a:fillRect/>
          </a:stretch>
        </p:blipFill>
        <p:spPr>
          <a:xfrm>
            <a:off x="-1" y="0"/>
            <a:ext cx="9144001" cy="6858000"/>
          </a:xfrm>
          <a:prstGeom prst="rect">
            <a:avLst/>
          </a:prstGeom>
        </p:spPr>
      </p:pic>
      <p:sp>
        <p:nvSpPr>
          <p:cNvPr id="2" name="Title 1">
            <a:extLst>
              <a:ext uri="{FF2B5EF4-FFF2-40B4-BE49-F238E27FC236}">
                <a16:creationId xmlns:a16="http://schemas.microsoft.com/office/drawing/2014/main" id="{CB4ADC89-FD81-FED1-5C22-301394D49C12}"/>
              </a:ext>
            </a:extLst>
          </p:cNvPr>
          <p:cNvSpPr>
            <a:spLocks noGrp="1"/>
          </p:cNvSpPr>
          <p:nvPr>
            <p:ph type="title"/>
          </p:nvPr>
        </p:nvSpPr>
        <p:spPr>
          <a:xfrm>
            <a:off x="0" y="6070599"/>
            <a:ext cx="9144000" cy="787401"/>
          </a:xfrm>
          <a:solidFill>
            <a:srgbClr val="660033">
              <a:alpha val="46000"/>
            </a:srgbClr>
          </a:solidFill>
        </p:spPr>
        <p:txBody>
          <a:bodyPr>
            <a:normAutofit/>
          </a:bodyPr>
          <a:lstStyle/>
          <a:p>
            <a:pPr marL="94615" marR="0" indent="-6350" algn="ctr">
              <a:buNone/>
            </a:pPr>
            <a:r>
              <a:rPr lang="en-US" b="1"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BINDING THE HANDS OF JESUS</a:t>
            </a:r>
            <a:endParaRPr lang="en-US"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22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88D1-8C46-B8A7-199B-E125E8505DA8}"/>
              </a:ext>
            </a:extLst>
          </p:cNvPr>
          <p:cNvSpPr>
            <a:spLocks noGrp="1"/>
          </p:cNvSpPr>
          <p:nvPr>
            <p:ph type="title"/>
          </p:nvPr>
        </p:nvSpPr>
        <p:spPr/>
        <p:txBody>
          <a:bodyPr>
            <a:normAutofit/>
          </a:bodyPr>
          <a:lstStyle/>
          <a:p>
            <a:pPr marL="0" marR="0" indent="-3175">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BINDING THE HANDS OF JESUS</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1D8A7C-BB02-2DA9-B00D-C454FD2B000C}"/>
              </a:ext>
            </a:extLst>
          </p:cNvPr>
          <p:cNvSpPr>
            <a:spLocks noGrp="1"/>
          </p:cNvSpPr>
          <p:nvPr>
            <p:ph idx="1"/>
          </p:nvPr>
        </p:nvSpPr>
        <p:spPr/>
        <p:txBody>
          <a:bodyPr>
            <a:normAutofit fontScale="92500" lnSpcReduction="20000"/>
          </a:bodyPr>
          <a:lstStyle/>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John 18:12-13, 24 Then the detachment of troops and the captain and the officers of the Jews arrested Jesus and bound Him. </a:t>
            </a:r>
            <a:r>
              <a:rPr lang="en-US" kern="100" baseline="30000" dirty="0">
                <a:ea typeface="Times New Roman" panose="02020603050405020304" pitchFamily="18" charset="0"/>
                <a:cs typeface="Arial" panose="020B0604020202020204" pitchFamily="34" charset="0"/>
              </a:rPr>
              <a:t>13</a:t>
            </a:r>
            <a:r>
              <a:rPr lang="en-US" kern="100" dirty="0">
                <a:ea typeface="Times New Roman" panose="02020603050405020304" pitchFamily="18" charset="0"/>
                <a:cs typeface="Arial" panose="020B0604020202020204" pitchFamily="34" charset="0"/>
              </a:rPr>
              <a:t> And they led Him away to Annas first, for he was the father-in-law of Caiaphas who was high priest that year… </a:t>
            </a:r>
            <a:r>
              <a:rPr lang="en-US" kern="100" baseline="30000" dirty="0">
                <a:ea typeface="Times New Roman" panose="02020603050405020304" pitchFamily="18" charset="0"/>
                <a:cs typeface="Arial" panose="020B0604020202020204" pitchFamily="34" charset="0"/>
              </a:rPr>
              <a:t>24</a:t>
            </a:r>
            <a:r>
              <a:rPr lang="en-US" kern="100" dirty="0">
                <a:ea typeface="Times New Roman" panose="02020603050405020304" pitchFamily="18" charset="0"/>
                <a:cs typeface="Arial" panose="020B0604020202020204" pitchFamily="34" charset="0"/>
              </a:rPr>
              <a:t> Then Annas sent Him bound to Caiaphas the high priest.</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SONG 329 THEY BOUND THE HANDS OF JESUS....HE COULD HAVE CALLED 10,000 ANGELS - Matthew 26:53  Or do you think that I cannot now pray to My Father, and He will provide Me with more than twelve legions of angels?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The song has it wrong, 12 legions would have actually been 60,000 – 78,000.</a:t>
            </a:r>
            <a:endParaRPr lang="en-US" dirty="0"/>
          </a:p>
        </p:txBody>
      </p:sp>
    </p:spTree>
    <p:extLst>
      <p:ext uri="{BB962C8B-B14F-4D97-AF65-F5344CB8AC3E}">
        <p14:creationId xmlns:p14="http://schemas.microsoft.com/office/powerpoint/2010/main" val="37684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2515-0096-9735-2CC8-10F8BB0A6519}"/>
              </a:ext>
            </a:extLst>
          </p:cNvPr>
          <p:cNvSpPr>
            <a:spLocks noGrp="1"/>
          </p:cNvSpPr>
          <p:nvPr>
            <p:ph type="title"/>
          </p:nvPr>
        </p:nvSpPr>
        <p:spPr/>
        <p:txBody>
          <a:bodyPr>
            <a:normAutofit/>
          </a:bodyPr>
          <a:lstStyle/>
          <a:p>
            <a:r>
              <a:rPr lang="en-US" sz="4000" b="1" kern="100" dirty="0">
                <a:solidFill>
                  <a:srgbClr val="FF0000"/>
                </a:solidFill>
                <a:effectLst/>
                <a:ea typeface="Times New Roman" panose="02020603050405020304" pitchFamily="18" charset="0"/>
                <a:cs typeface="Arial" panose="020B0604020202020204" pitchFamily="34" charset="0"/>
              </a:rPr>
              <a:t>l. BY DIVISION IN THE CHURCH</a:t>
            </a:r>
            <a:endParaRPr lang="en-US" sz="4000" dirty="0">
              <a:solidFill>
                <a:srgbClr val="FF0000"/>
              </a:solidFill>
            </a:endParaRPr>
          </a:p>
        </p:txBody>
      </p:sp>
      <p:sp>
        <p:nvSpPr>
          <p:cNvPr id="3" name="Content Placeholder 2">
            <a:extLst>
              <a:ext uri="{FF2B5EF4-FFF2-40B4-BE49-F238E27FC236}">
                <a16:creationId xmlns:a16="http://schemas.microsoft.com/office/drawing/2014/main" id="{F302C4BB-44CE-D0B3-0813-79274A060D09}"/>
              </a:ext>
            </a:extLst>
          </p:cNvPr>
          <p:cNvSpPr>
            <a:spLocks noGrp="1"/>
          </p:cNvSpPr>
          <p:nvPr>
            <p:ph idx="1"/>
          </p:nvPr>
        </p:nvSpPr>
        <p:spPr/>
        <p:txBody>
          <a:bodyPr>
            <a:normAutofit lnSpcReduction="10000"/>
          </a:bodyPr>
          <a:lstStyle/>
          <a:p>
            <a:pPr marL="0" indent="0" algn="ctr">
              <a:lnSpc>
                <a:spcPct val="105000"/>
              </a:lnSpc>
              <a:buNone/>
            </a:pPr>
            <a:r>
              <a:rPr lang="en-US" kern="100" dirty="0">
                <a:ea typeface="Times New Roman" panose="02020603050405020304" pitchFamily="18" charset="0"/>
                <a:cs typeface="Arial" panose="020B0604020202020204" pitchFamily="34" charset="0"/>
              </a:rPr>
              <a:t>John 17:20-23 I do not pray for these alone, but also for those who will believe in Me through their word; </a:t>
            </a:r>
            <a:r>
              <a:rPr lang="en-US" kern="100" baseline="30000" dirty="0">
                <a:ea typeface="Times New Roman" panose="02020603050405020304" pitchFamily="18" charset="0"/>
                <a:cs typeface="Arial" panose="020B0604020202020204" pitchFamily="34" charset="0"/>
              </a:rPr>
              <a:t>21</a:t>
            </a:r>
            <a:r>
              <a:rPr lang="en-US" kern="100" dirty="0">
                <a:ea typeface="Times New Roman" panose="02020603050405020304" pitchFamily="18" charset="0"/>
                <a:cs typeface="Arial" panose="020B0604020202020204" pitchFamily="34" charset="0"/>
              </a:rPr>
              <a:t> "that they all may be one, as You, Father, are in Me, and I in You; that they also may be one in us, that the world may believe that You sent Me. </a:t>
            </a:r>
            <a:r>
              <a:rPr lang="en-US" kern="100" baseline="30000" dirty="0">
                <a:ea typeface="Times New Roman" panose="02020603050405020304" pitchFamily="18" charset="0"/>
                <a:cs typeface="Arial" panose="020B0604020202020204" pitchFamily="34" charset="0"/>
              </a:rPr>
              <a:t>22</a:t>
            </a:r>
            <a:r>
              <a:rPr lang="en-US" kern="100" dirty="0">
                <a:ea typeface="Times New Roman" panose="02020603050405020304" pitchFamily="18" charset="0"/>
                <a:cs typeface="Arial" panose="020B0604020202020204" pitchFamily="34" charset="0"/>
              </a:rPr>
              <a:t> "And the glory which You gave Me I have given them, that they may be one just as We are one: </a:t>
            </a:r>
            <a:r>
              <a:rPr lang="en-US" kern="100" baseline="30000" dirty="0">
                <a:ea typeface="Times New Roman" panose="02020603050405020304" pitchFamily="18" charset="0"/>
                <a:cs typeface="Arial" panose="020B0604020202020204" pitchFamily="34" charset="0"/>
              </a:rPr>
              <a:t>23</a:t>
            </a:r>
            <a:r>
              <a:rPr lang="en-US" kern="100" dirty="0">
                <a:ea typeface="Times New Roman" panose="02020603050405020304" pitchFamily="18" charset="0"/>
                <a:cs typeface="Arial" panose="020B0604020202020204" pitchFamily="34" charset="0"/>
              </a:rPr>
              <a:t> in them, and You in Me; that they may be made perfect in one, and that the world may know that You have sent Me, and have loved them as You have loved Me.</a:t>
            </a:r>
            <a:endParaRPr lang="en-US" dirty="0"/>
          </a:p>
        </p:txBody>
      </p:sp>
    </p:spTree>
    <p:extLst>
      <p:ext uri="{BB962C8B-B14F-4D97-AF65-F5344CB8AC3E}">
        <p14:creationId xmlns:p14="http://schemas.microsoft.com/office/powerpoint/2010/main" val="42866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FEDF-A096-B0BF-222A-EE1413696E4E}"/>
              </a:ext>
            </a:extLst>
          </p:cNvPr>
          <p:cNvSpPr>
            <a:spLocks noGrp="1"/>
          </p:cNvSpPr>
          <p:nvPr>
            <p:ph type="title"/>
          </p:nvPr>
        </p:nvSpPr>
        <p:spPr/>
        <p:txBody>
          <a:bodyPr>
            <a:normAutofit/>
          </a:bodyPr>
          <a:lstStyle/>
          <a:p>
            <a:r>
              <a:rPr lang="en-US" sz="4000" b="1" kern="100" dirty="0">
                <a:solidFill>
                  <a:srgbClr val="FF0000"/>
                </a:solidFill>
                <a:effectLst/>
                <a:ea typeface="Times New Roman" panose="02020603050405020304" pitchFamily="18" charset="0"/>
                <a:cs typeface="Arial" panose="020B0604020202020204" pitchFamily="34" charset="0"/>
              </a:rPr>
              <a:t>II. BY IGNORANCE OF HIS WORD</a:t>
            </a:r>
            <a:endParaRPr lang="en-US" sz="4000" dirty="0">
              <a:solidFill>
                <a:srgbClr val="FF0000"/>
              </a:solidFill>
            </a:endParaRPr>
          </a:p>
        </p:txBody>
      </p:sp>
      <p:sp>
        <p:nvSpPr>
          <p:cNvPr id="3" name="Content Placeholder 2">
            <a:extLst>
              <a:ext uri="{FF2B5EF4-FFF2-40B4-BE49-F238E27FC236}">
                <a16:creationId xmlns:a16="http://schemas.microsoft.com/office/drawing/2014/main" id="{9304D2E2-DCE2-AF07-A799-C42A0168D6BA}"/>
              </a:ext>
            </a:extLst>
          </p:cNvPr>
          <p:cNvSpPr>
            <a:spLocks noGrp="1"/>
          </p:cNvSpPr>
          <p:nvPr>
            <p:ph idx="1"/>
          </p:nvPr>
        </p:nvSpPr>
        <p:spPr/>
        <p:txBody>
          <a:bodyPr/>
          <a:lstStyle/>
          <a:p>
            <a:pPr marL="0" indent="0" algn="ctr">
              <a:lnSpc>
                <a:spcPct val="100000"/>
              </a:lnSpc>
              <a:spcBef>
                <a:spcPts val="0"/>
              </a:spcBef>
              <a:buNone/>
            </a:pPr>
            <a:r>
              <a:rPr lang="en-US" kern="100" dirty="0">
                <a:ea typeface="Times New Roman" panose="02020603050405020304" pitchFamily="18" charset="0"/>
                <a:cs typeface="Arial" panose="020B0604020202020204" pitchFamily="34" charset="0"/>
              </a:rPr>
              <a:t>Hosea 4:6  My people are destroyed for lack of knowledge, Because you have rejected knowledge, I also will reject you from being priest for Me; Because you have forgotten the law of your God, I also will forget your children.</a:t>
            </a:r>
            <a:endParaRPr lang="en-US" dirty="0"/>
          </a:p>
        </p:txBody>
      </p:sp>
    </p:spTree>
    <p:extLst>
      <p:ext uri="{BB962C8B-B14F-4D97-AF65-F5344CB8AC3E}">
        <p14:creationId xmlns:p14="http://schemas.microsoft.com/office/powerpoint/2010/main" val="5417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2ED0-670D-D23E-5CED-ADCF8B3001C6}"/>
              </a:ext>
            </a:extLst>
          </p:cNvPr>
          <p:cNvSpPr>
            <a:spLocks noGrp="1"/>
          </p:cNvSpPr>
          <p:nvPr>
            <p:ph type="title"/>
          </p:nvPr>
        </p:nvSpPr>
        <p:spPr/>
        <p:txBody>
          <a:bodyPr>
            <a:normAutofit/>
          </a:bodyPr>
          <a:lstStyle/>
          <a:p>
            <a:r>
              <a:rPr lang="en-US" sz="4000" b="1" u="none" strike="noStrike" kern="100" dirty="0">
                <a:solidFill>
                  <a:srgbClr val="FF0000"/>
                </a:solidFill>
                <a:effectLst/>
                <a:uFill>
                  <a:solidFill>
                    <a:srgbClr val="000000"/>
                  </a:solidFill>
                </a:uFill>
                <a:ea typeface="Times New Roman" panose="02020603050405020304" pitchFamily="18" charset="0"/>
                <a:cs typeface="Arial" panose="020B0604020202020204" pitchFamily="34" charset="0"/>
              </a:rPr>
              <a:t>III. BY NEGLIGENCE OF OUR DUTY</a:t>
            </a:r>
            <a:endParaRPr lang="en-US" sz="4000" dirty="0">
              <a:solidFill>
                <a:srgbClr val="FF0000"/>
              </a:solidFill>
            </a:endParaRPr>
          </a:p>
        </p:txBody>
      </p:sp>
      <p:sp>
        <p:nvSpPr>
          <p:cNvPr id="3" name="Content Placeholder 2">
            <a:extLst>
              <a:ext uri="{FF2B5EF4-FFF2-40B4-BE49-F238E27FC236}">
                <a16:creationId xmlns:a16="http://schemas.microsoft.com/office/drawing/2014/main" id="{145C8CA7-52E1-6F3B-F762-ACDE74C0D767}"/>
              </a:ext>
            </a:extLst>
          </p:cNvPr>
          <p:cNvSpPr>
            <a:spLocks noGrp="1"/>
          </p:cNvSpPr>
          <p:nvPr>
            <p:ph idx="1"/>
          </p:nvPr>
        </p:nvSpPr>
        <p:spPr/>
        <p:txBody>
          <a:bodyPr/>
          <a:lstStyle/>
          <a:p>
            <a:pPr marL="0" indent="0" algn="ctr">
              <a:lnSpc>
                <a:spcPct val="100000"/>
              </a:lnSpc>
              <a:buNone/>
            </a:pPr>
            <a:r>
              <a:rPr lang="en-US" kern="100" dirty="0">
                <a:uFill>
                  <a:solidFill>
                    <a:srgbClr val="000000"/>
                  </a:solidFill>
                </a:uFill>
                <a:ea typeface="Times New Roman" panose="02020603050405020304" pitchFamily="18" charset="0"/>
                <a:cs typeface="Arial" panose="020B0604020202020204" pitchFamily="34" charset="0"/>
              </a:rPr>
              <a:t>Mat 7:21 "Not everyone who says to Me, 'Lord, Lord, shall enter the kingdom of heaven, but he who does the will of My Father in heaven.</a:t>
            </a:r>
            <a:endParaRPr lang="en-US" dirty="0"/>
          </a:p>
        </p:txBody>
      </p:sp>
    </p:spTree>
    <p:extLst>
      <p:ext uri="{BB962C8B-B14F-4D97-AF65-F5344CB8AC3E}">
        <p14:creationId xmlns:p14="http://schemas.microsoft.com/office/powerpoint/2010/main" val="29104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4FCB-110C-7085-B34D-94578EE64A27}"/>
              </a:ext>
            </a:extLst>
          </p:cNvPr>
          <p:cNvSpPr>
            <a:spLocks noGrp="1"/>
          </p:cNvSpPr>
          <p:nvPr>
            <p:ph type="title"/>
          </p:nvPr>
        </p:nvSpPr>
        <p:spPr/>
        <p:txBody>
          <a:bodyPr>
            <a:normAutofit/>
          </a:bodyPr>
          <a:lstStyle/>
          <a:p>
            <a:r>
              <a:rPr lang="en-US" sz="3600" b="1" u="none" strike="noStrike" kern="100" dirty="0">
                <a:solidFill>
                  <a:srgbClr val="FF0000"/>
                </a:solidFill>
                <a:effectLst/>
                <a:uFill>
                  <a:solidFill>
                    <a:srgbClr val="000000"/>
                  </a:solidFill>
                </a:uFill>
                <a:ea typeface="Times New Roman" panose="02020603050405020304" pitchFamily="18" charset="0"/>
                <a:cs typeface="Arial" panose="020B0604020202020204" pitchFamily="34" charset="0"/>
              </a:rPr>
              <a:t>IV. BY COMPRIMISE OF OUR DEVOTION</a:t>
            </a:r>
            <a:endParaRPr lang="en-US" sz="3600" dirty="0">
              <a:solidFill>
                <a:srgbClr val="FF0000"/>
              </a:solidFill>
            </a:endParaRPr>
          </a:p>
        </p:txBody>
      </p:sp>
      <p:sp>
        <p:nvSpPr>
          <p:cNvPr id="3" name="Content Placeholder 2">
            <a:extLst>
              <a:ext uri="{FF2B5EF4-FFF2-40B4-BE49-F238E27FC236}">
                <a16:creationId xmlns:a16="http://schemas.microsoft.com/office/drawing/2014/main" id="{C04AA3B0-DD71-3223-647D-82C8C02EE3EB}"/>
              </a:ext>
            </a:extLst>
          </p:cNvPr>
          <p:cNvSpPr>
            <a:spLocks noGrp="1"/>
          </p:cNvSpPr>
          <p:nvPr>
            <p:ph idx="1"/>
          </p:nvPr>
        </p:nvSpPr>
        <p:spPr/>
        <p:txBody>
          <a:bodyPr/>
          <a:lstStyle/>
          <a:p>
            <a:pPr marL="0" indent="0" algn="ctr">
              <a:lnSpc>
                <a:spcPct val="100000"/>
              </a:lnSpc>
              <a:buNone/>
            </a:pPr>
            <a:r>
              <a:rPr lang="en-US" kern="100" dirty="0">
                <a:uFill>
                  <a:solidFill>
                    <a:srgbClr val="000000"/>
                  </a:solidFill>
                </a:uFill>
                <a:ea typeface="Times New Roman" panose="02020603050405020304" pitchFamily="18" charset="0"/>
                <a:cs typeface="Arial" panose="020B0604020202020204" pitchFamily="34" charset="0"/>
              </a:rPr>
              <a:t>Luke 6:46 "But why do you call Me 'Lord, Lord,' and do not do the things which I say?</a:t>
            </a:r>
            <a:endParaRPr lang="en-US" dirty="0"/>
          </a:p>
        </p:txBody>
      </p:sp>
    </p:spTree>
    <p:extLst>
      <p:ext uri="{BB962C8B-B14F-4D97-AF65-F5344CB8AC3E}">
        <p14:creationId xmlns:p14="http://schemas.microsoft.com/office/powerpoint/2010/main" val="42522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2F2B0-5B05-CE64-9D13-7B4F2847F82A}"/>
              </a:ext>
            </a:extLst>
          </p:cNvPr>
          <p:cNvSpPr>
            <a:spLocks noGrp="1"/>
          </p:cNvSpPr>
          <p:nvPr>
            <p:ph type="title"/>
          </p:nvPr>
        </p:nvSpPr>
        <p:spPr/>
        <p:txBody>
          <a:bodyPr>
            <a:normAutofit/>
          </a:bodyPr>
          <a:lstStyle/>
          <a:p>
            <a:r>
              <a:rPr lang="en-US" sz="4400" b="1" u="none" strike="noStrike" kern="100" dirty="0">
                <a:solidFill>
                  <a:srgbClr val="FF0000"/>
                </a:solidFill>
                <a:effectLst/>
                <a:uFill>
                  <a:solidFill>
                    <a:srgbClr val="000000"/>
                  </a:solidFill>
                </a:uFill>
                <a:ea typeface="Times New Roman" panose="02020603050405020304" pitchFamily="18" charset="0"/>
                <a:cs typeface="Arial" panose="020B0604020202020204" pitchFamily="34" charset="0"/>
              </a:rPr>
              <a:t>V. BY SELFISHNESS IN GIVING</a:t>
            </a:r>
            <a:endParaRPr lang="en-US" dirty="0">
              <a:solidFill>
                <a:srgbClr val="FF0000"/>
              </a:solidFill>
            </a:endParaRPr>
          </a:p>
        </p:txBody>
      </p:sp>
      <p:sp>
        <p:nvSpPr>
          <p:cNvPr id="3" name="Content Placeholder 2">
            <a:extLst>
              <a:ext uri="{FF2B5EF4-FFF2-40B4-BE49-F238E27FC236}">
                <a16:creationId xmlns:a16="http://schemas.microsoft.com/office/drawing/2014/main" id="{BFEE166D-18AF-3EC5-0C80-C3375205AF88}"/>
              </a:ext>
            </a:extLst>
          </p:cNvPr>
          <p:cNvSpPr>
            <a:spLocks noGrp="1"/>
          </p:cNvSpPr>
          <p:nvPr>
            <p:ph idx="1"/>
          </p:nvPr>
        </p:nvSpPr>
        <p:spPr/>
        <p:txBody>
          <a:bodyPr>
            <a:normAutofit lnSpcReduction="10000"/>
          </a:bodyPr>
          <a:lstStyle/>
          <a:p>
            <a:pPr marL="0" indent="0" algn="ctr">
              <a:buNone/>
            </a:pPr>
            <a:r>
              <a:rPr lang="en-US" kern="100" dirty="0">
                <a:uFill>
                  <a:solidFill>
                    <a:srgbClr val="000000"/>
                  </a:solidFill>
                </a:uFill>
                <a:ea typeface="Times New Roman" panose="02020603050405020304" pitchFamily="18" charset="0"/>
                <a:cs typeface="Arial" panose="020B0604020202020204" pitchFamily="34" charset="0"/>
              </a:rPr>
              <a:t>2 Sam 24:18-25 And Gad came that day to David and said to him, "Go up, erect an altar to the LORD on the threshing floor of Araunah the Jebusite." </a:t>
            </a:r>
            <a:r>
              <a:rPr lang="en-US" kern="100" baseline="30000" dirty="0">
                <a:uFill>
                  <a:solidFill>
                    <a:srgbClr val="000000"/>
                  </a:solidFill>
                </a:uFill>
                <a:ea typeface="Times New Roman" panose="02020603050405020304" pitchFamily="18" charset="0"/>
                <a:cs typeface="Arial" panose="020B0604020202020204" pitchFamily="34" charset="0"/>
              </a:rPr>
              <a:t>19</a:t>
            </a:r>
            <a:r>
              <a:rPr lang="en-US" kern="100" dirty="0">
                <a:uFill>
                  <a:solidFill>
                    <a:srgbClr val="000000"/>
                  </a:solidFill>
                </a:uFill>
                <a:ea typeface="Times New Roman" panose="02020603050405020304" pitchFamily="18" charset="0"/>
                <a:cs typeface="Arial" panose="020B0604020202020204" pitchFamily="34" charset="0"/>
              </a:rPr>
              <a:t> So David, according to the word of Gad, went up as the LORD commanded. </a:t>
            </a:r>
            <a:r>
              <a:rPr lang="en-US" kern="100" baseline="30000" dirty="0">
                <a:uFill>
                  <a:solidFill>
                    <a:srgbClr val="000000"/>
                  </a:solidFill>
                </a:uFill>
                <a:ea typeface="Times New Roman" panose="02020603050405020304" pitchFamily="18" charset="0"/>
                <a:cs typeface="Arial" panose="020B0604020202020204" pitchFamily="34" charset="0"/>
              </a:rPr>
              <a:t>20</a:t>
            </a:r>
            <a:r>
              <a:rPr lang="en-US" kern="100" dirty="0">
                <a:uFill>
                  <a:solidFill>
                    <a:srgbClr val="000000"/>
                  </a:solidFill>
                </a:uFill>
                <a:ea typeface="Times New Roman" panose="02020603050405020304" pitchFamily="18" charset="0"/>
                <a:cs typeface="Arial" panose="020B0604020202020204" pitchFamily="34" charset="0"/>
              </a:rPr>
              <a:t> Now Araunah looked, and saw the king and his servants coming toward him. So Araunah went out and bowed before the king with his face to the ground. </a:t>
            </a:r>
            <a:r>
              <a:rPr lang="en-US" kern="100" baseline="30000" dirty="0">
                <a:uFill>
                  <a:solidFill>
                    <a:srgbClr val="000000"/>
                  </a:solidFill>
                </a:uFill>
                <a:ea typeface="Times New Roman" panose="02020603050405020304" pitchFamily="18" charset="0"/>
                <a:cs typeface="Arial" panose="020B0604020202020204" pitchFamily="34" charset="0"/>
              </a:rPr>
              <a:t>21</a:t>
            </a:r>
            <a:r>
              <a:rPr lang="en-US" kern="100" dirty="0">
                <a:uFill>
                  <a:solidFill>
                    <a:srgbClr val="000000"/>
                  </a:solidFill>
                </a:uFill>
                <a:ea typeface="Times New Roman" panose="02020603050405020304" pitchFamily="18" charset="0"/>
                <a:cs typeface="Arial" panose="020B0604020202020204" pitchFamily="34" charset="0"/>
              </a:rPr>
              <a:t> Then Araunah said, “Why has my lord the king come to his servant?" And David said, "To buy the threshing floor from you, to build an altar to the LORD, that the plague may be withdrawn from the people.“&gt;&gt;&gt;</a:t>
            </a:r>
            <a:endParaRPr lang="en-US" dirty="0"/>
          </a:p>
        </p:txBody>
      </p:sp>
    </p:spTree>
    <p:extLst>
      <p:ext uri="{BB962C8B-B14F-4D97-AF65-F5344CB8AC3E}">
        <p14:creationId xmlns:p14="http://schemas.microsoft.com/office/powerpoint/2010/main" val="21750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C17F-F14B-FA42-F4EB-3A75421F6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09EEB-007E-8F2C-9F0B-5D723BB684C1}"/>
              </a:ext>
            </a:extLst>
          </p:cNvPr>
          <p:cNvSpPr>
            <a:spLocks noGrp="1"/>
          </p:cNvSpPr>
          <p:nvPr>
            <p:ph type="title"/>
          </p:nvPr>
        </p:nvSpPr>
        <p:spPr/>
        <p:txBody>
          <a:bodyPr>
            <a:normAutofit/>
          </a:bodyPr>
          <a:lstStyle/>
          <a:p>
            <a:r>
              <a:rPr lang="en-US" sz="4400" b="1" u="none" strike="noStrike" kern="100" dirty="0">
                <a:solidFill>
                  <a:srgbClr val="FF0000"/>
                </a:solidFill>
                <a:effectLst/>
                <a:uFill>
                  <a:solidFill>
                    <a:srgbClr val="000000"/>
                  </a:solidFill>
                </a:uFill>
                <a:ea typeface="Times New Roman" panose="02020603050405020304" pitchFamily="18" charset="0"/>
                <a:cs typeface="Arial" panose="020B0604020202020204" pitchFamily="34" charset="0"/>
              </a:rPr>
              <a:t>V. BY SELFISHNESS IN GIVING</a:t>
            </a:r>
            <a:endParaRPr lang="en-US" dirty="0">
              <a:solidFill>
                <a:srgbClr val="FF0000"/>
              </a:solidFill>
            </a:endParaRPr>
          </a:p>
        </p:txBody>
      </p:sp>
      <p:sp>
        <p:nvSpPr>
          <p:cNvPr id="3" name="Content Placeholder 2">
            <a:extLst>
              <a:ext uri="{FF2B5EF4-FFF2-40B4-BE49-F238E27FC236}">
                <a16:creationId xmlns:a16="http://schemas.microsoft.com/office/drawing/2014/main" id="{E5FE0F39-20E7-AC47-CC9D-7FE373FFB872}"/>
              </a:ext>
            </a:extLst>
          </p:cNvPr>
          <p:cNvSpPr>
            <a:spLocks noGrp="1"/>
          </p:cNvSpPr>
          <p:nvPr>
            <p:ph idx="1"/>
          </p:nvPr>
        </p:nvSpPr>
        <p:spPr/>
        <p:txBody>
          <a:bodyPr>
            <a:noAutofit/>
          </a:bodyPr>
          <a:lstStyle/>
          <a:p>
            <a:pPr marL="0" indent="0" algn="ctr">
              <a:spcBef>
                <a:spcPts val="0"/>
              </a:spcBef>
              <a:buNone/>
            </a:pPr>
            <a:r>
              <a:rPr lang="en-US" sz="27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22</a:t>
            </a:r>
            <a:r>
              <a:rPr lang="en-US" sz="2700" kern="100" dirty="0">
                <a:solidFill>
                  <a:prstClr val="black"/>
                </a:solidFill>
                <a:uFill>
                  <a:solidFill>
                    <a:srgbClr val="000000"/>
                  </a:solidFill>
                </a:uFill>
                <a:ea typeface="Times New Roman" panose="02020603050405020304" pitchFamily="18" charset="0"/>
                <a:cs typeface="Arial" panose="020B0604020202020204" pitchFamily="34" charset="0"/>
              </a:rPr>
              <a:t> Now Araunah said to David, "Let my lord the king take it and offer up whatever seems good to him. Look, here are oxen for burnt sacrifice, and threshing implements and the yokes of the oxen for wood, </a:t>
            </a:r>
            <a:r>
              <a:rPr lang="en-US" sz="27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23</a:t>
            </a:r>
            <a:r>
              <a:rPr lang="en-US" sz="2700" kern="100" dirty="0">
                <a:solidFill>
                  <a:prstClr val="black"/>
                </a:solidFill>
                <a:uFill>
                  <a:solidFill>
                    <a:srgbClr val="000000"/>
                  </a:solidFill>
                </a:uFill>
                <a:ea typeface="Times New Roman" panose="02020603050405020304" pitchFamily="18" charset="0"/>
                <a:cs typeface="Arial" panose="020B0604020202020204" pitchFamily="34" charset="0"/>
              </a:rPr>
              <a:t> "All these, O king, Araunah has given to the king." And Araunah said to the king, "May the LORD your God accept you." </a:t>
            </a:r>
            <a:r>
              <a:rPr lang="en-US" sz="27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24</a:t>
            </a:r>
            <a:r>
              <a:rPr lang="en-US" sz="2700" kern="100" dirty="0">
                <a:solidFill>
                  <a:prstClr val="black"/>
                </a:solidFill>
                <a:uFill>
                  <a:solidFill>
                    <a:srgbClr val="000000"/>
                  </a:solidFill>
                </a:uFill>
                <a:ea typeface="Times New Roman" panose="02020603050405020304" pitchFamily="18" charset="0"/>
                <a:cs typeface="Arial" panose="020B0604020202020204" pitchFamily="34" charset="0"/>
              </a:rPr>
              <a:t> Then the king said to Araunah, "No, but I will surely buy it from you for a price; nor will I offer burnt offerings to the LORD my God with that which costs me nothing." So David bought the threshing floor and the oxen for fifty shekels of silver. </a:t>
            </a:r>
            <a:r>
              <a:rPr lang="en-US" sz="2700" kern="100" baseline="30000" dirty="0">
                <a:solidFill>
                  <a:prstClr val="black"/>
                </a:solidFill>
                <a:uFill>
                  <a:solidFill>
                    <a:srgbClr val="000000"/>
                  </a:solidFill>
                </a:uFill>
                <a:ea typeface="Times New Roman" panose="02020603050405020304" pitchFamily="18" charset="0"/>
                <a:cs typeface="Arial" panose="020B0604020202020204" pitchFamily="34" charset="0"/>
              </a:rPr>
              <a:t>25</a:t>
            </a:r>
            <a:r>
              <a:rPr lang="en-US" sz="2700" kern="100" dirty="0">
                <a:solidFill>
                  <a:prstClr val="black"/>
                </a:solidFill>
                <a:uFill>
                  <a:solidFill>
                    <a:srgbClr val="000000"/>
                  </a:solidFill>
                </a:uFill>
                <a:ea typeface="Times New Roman" panose="02020603050405020304" pitchFamily="18" charset="0"/>
                <a:cs typeface="Arial" panose="020B0604020202020204" pitchFamily="34" charset="0"/>
              </a:rPr>
              <a:t> And David built there an altar to the LORD, and offered burnt offerings and peace offerings. So the LORD heeded the prayers for the land, and the plague was withdrawn from Israel.</a:t>
            </a:r>
            <a:endParaRPr lang="en-US" sz="2700" dirty="0"/>
          </a:p>
        </p:txBody>
      </p:sp>
    </p:spTree>
    <p:extLst>
      <p:ext uri="{BB962C8B-B14F-4D97-AF65-F5344CB8AC3E}">
        <p14:creationId xmlns:p14="http://schemas.microsoft.com/office/powerpoint/2010/main" val="129416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E21D-64F2-3227-261A-07380E41E14B}"/>
              </a:ext>
            </a:extLst>
          </p:cNvPr>
          <p:cNvSpPr>
            <a:spLocks noGrp="1"/>
          </p:cNvSpPr>
          <p:nvPr>
            <p:ph type="title"/>
          </p:nvPr>
        </p:nvSpPr>
        <p:spPr/>
        <p:txBody>
          <a:bodyPr>
            <a:normAutofit/>
          </a:bodyPr>
          <a:lstStyle/>
          <a:p>
            <a:r>
              <a:rPr lang="en-US" sz="3600" b="1" u="none" strike="noStrike" kern="100" dirty="0">
                <a:solidFill>
                  <a:srgbClr val="FF0000"/>
                </a:solidFill>
                <a:effectLst/>
                <a:uFill>
                  <a:solidFill>
                    <a:srgbClr val="000000"/>
                  </a:solidFill>
                </a:uFill>
                <a:ea typeface="Times New Roman" panose="02020603050405020304" pitchFamily="18" charset="0"/>
                <a:cs typeface="Arial" panose="020B0604020202020204" pitchFamily="34" charset="0"/>
              </a:rPr>
              <a:t>VI. BY COMPACENCY IN OUR TEACHING</a:t>
            </a:r>
            <a:endParaRPr lang="en-US" sz="3600" dirty="0">
              <a:solidFill>
                <a:srgbClr val="FF0000"/>
              </a:solidFill>
            </a:endParaRPr>
          </a:p>
        </p:txBody>
      </p:sp>
      <p:sp>
        <p:nvSpPr>
          <p:cNvPr id="3" name="Content Placeholder 2">
            <a:extLst>
              <a:ext uri="{FF2B5EF4-FFF2-40B4-BE49-F238E27FC236}">
                <a16:creationId xmlns:a16="http://schemas.microsoft.com/office/drawing/2014/main" id="{D3758B83-C38D-9913-5004-1927C0C8138D}"/>
              </a:ext>
            </a:extLst>
          </p:cNvPr>
          <p:cNvSpPr>
            <a:spLocks noGrp="1"/>
          </p:cNvSpPr>
          <p:nvPr>
            <p:ph idx="1"/>
          </p:nvPr>
        </p:nvSpPr>
        <p:spPr/>
        <p:txBody>
          <a:bodyPr/>
          <a:lstStyle/>
          <a:p>
            <a:pPr marL="0" indent="0" algn="ctr">
              <a:lnSpc>
                <a:spcPct val="100000"/>
              </a:lnSpc>
              <a:spcBef>
                <a:spcPts val="0"/>
              </a:spcBef>
              <a:buNone/>
            </a:pPr>
            <a:r>
              <a:rPr lang="en-US" kern="100" dirty="0">
                <a:uFill>
                  <a:solidFill>
                    <a:srgbClr val="000000"/>
                  </a:solidFill>
                </a:uFill>
                <a:ea typeface="Times New Roman" panose="02020603050405020304" pitchFamily="18" charset="0"/>
                <a:cs typeface="Arial" panose="020B0604020202020204" pitchFamily="34" charset="0"/>
              </a:rPr>
              <a:t>2 Tim 3:16-17 All Scripture is given by inspiration of God, and is profitable for doctrines for reproof, for correction, for instruction in righteousness, </a:t>
            </a:r>
            <a:r>
              <a:rPr lang="en-US" kern="100" baseline="30000" dirty="0">
                <a:uFill>
                  <a:solidFill>
                    <a:srgbClr val="000000"/>
                  </a:solidFill>
                </a:uFill>
                <a:ea typeface="Times New Roman" panose="02020603050405020304" pitchFamily="18" charset="0"/>
                <a:cs typeface="Arial" panose="020B0604020202020204" pitchFamily="34" charset="0"/>
              </a:rPr>
              <a:t>17</a:t>
            </a:r>
            <a:r>
              <a:rPr lang="en-US" kern="100" dirty="0">
                <a:uFill>
                  <a:solidFill>
                    <a:srgbClr val="000000"/>
                  </a:solidFill>
                </a:uFill>
                <a:ea typeface="Times New Roman" panose="02020603050405020304" pitchFamily="18" charset="0"/>
                <a:cs typeface="Arial" panose="020B0604020202020204" pitchFamily="34" charset="0"/>
              </a:rPr>
              <a:t> that the man of God may be complete, thoroughly equipped for every good work,</a:t>
            </a:r>
            <a:endParaRPr lang="en-US" dirty="0"/>
          </a:p>
        </p:txBody>
      </p:sp>
    </p:spTree>
    <p:extLst>
      <p:ext uri="{BB962C8B-B14F-4D97-AF65-F5344CB8AC3E}">
        <p14:creationId xmlns:p14="http://schemas.microsoft.com/office/powerpoint/2010/main" val="16759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27A4-A7BE-5440-E100-9ABA7EF115CA}"/>
              </a:ext>
            </a:extLst>
          </p:cNvPr>
          <p:cNvSpPr>
            <a:spLocks noGrp="1"/>
          </p:cNvSpPr>
          <p:nvPr>
            <p:ph type="title"/>
          </p:nvPr>
        </p:nvSpPr>
        <p:spPr/>
        <p:txBody>
          <a:bodyPr>
            <a:normAutofit/>
          </a:bodyPr>
          <a:lstStyle/>
          <a:p>
            <a:r>
              <a:rPr lang="en-US" sz="4000" b="1" u="none" strike="noStrike" kern="100" dirty="0">
                <a:solidFill>
                  <a:srgbClr val="FF0000"/>
                </a:solidFill>
                <a:effectLst/>
                <a:uFill>
                  <a:solidFill>
                    <a:srgbClr val="000000"/>
                  </a:solidFill>
                </a:uFill>
                <a:ea typeface="Times New Roman" panose="02020603050405020304" pitchFamily="18" charset="0"/>
                <a:cs typeface="Arial" panose="020B0604020202020204" pitchFamily="34" charset="0"/>
              </a:rPr>
              <a:t>VII. BY WORLDLINESS OF OUR LIFE</a:t>
            </a:r>
            <a:endParaRPr lang="en-US" sz="4000" dirty="0">
              <a:solidFill>
                <a:srgbClr val="FF0000"/>
              </a:solidFill>
            </a:endParaRPr>
          </a:p>
        </p:txBody>
      </p:sp>
      <p:sp>
        <p:nvSpPr>
          <p:cNvPr id="3" name="Content Placeholder 2">
            <a:extLst>
              <a:ext uri="{FF2B5EF4-FFF2-40B4-BE49-F238E27FC236}">
                <a16:creationId xmlns:a16="http://schemas.microsoft.com/office/drawing/2014/main" id="{7F1C906D-3853-B832-5CA6-3A1209E55612}"/>
              </a:ext>
            </a:extLst>
          </p:cNvPr>
          <p:cNvSpPr>
            <a:spLocks noGrp="1"/>
          </p:cNvSpPr>
          <p:nvPr>
            <p:ph idx="1"/>
          </p:nvPr>
        </p:nvSpPr>
        <p:spPr/>
        <p:txBody>
          <a:bodyPr/>
          <a:lstStyle/>
          <a:p>
            <a:pPr marL="0" indent="0" algn="ctr">
              <a:lnSpc>
                <a:spcPct val="100000"/>
              </a:lnSpc>
              <a:buNone/>
            </a:pPr>
            <a:r>
              <a:rPr lang="en-US" kern="100" dirty="0">
                <a:uFill>
                  <a:solidFill>
                    <a:srgbClr val="000000"/>
                  </a:solidFill>
                </a:uFill>
                <a:ea typeface="Times New Roman" panose="02020603050405020304" pitchFamily="18" charset="0"/>
                <a:cs typeface="Arial" panose="020B0604020202020204" pitchFamily="34" charset="0"/>
              </a:rPr>
              <a:t>1 John 2:15-17 Do not love the world or the things in the world. If anyone loves the world, the love of the Father is not in him. </a:t>
            </a:r>
            <a:r>
              <a:rPr lang="en-US" kern="100" baseline="30000" dirty="0">
                <a:uFill>
                  <a:solidFill>
                    <a:srgbClr val="000000"/>
                  </a:solidFill>
                </a:uFill>
                <a:ea typeface="Times New Roman" panose="02020603050405020304" pitchFamily="18" charset="0"/>
                <a:cs typeface="Arial" panose="020B0604020202020204" pitchFamily="34" charset="0"/>
              </a:rPr>
              <a:t>16</a:t>
            </a:r>
            <a:r>
              <a:rPr lang="en-US" kern="100" dirty="0">
                <a:uFill>
                  <a:solidFill>
                    <a:srgbClr val="000000"/>
                  </a:solidFill>
                </a:uFill>
                <a:ea typeface="Times New Roman" panose="02020603050405020304" pitchFamily="18" charset="0"/>
                <a:cs typeface="Arial" panose="020B0604020202020204" pitchFamily="34" charset="0"/>
              </a:rPr>
              <a:t> For all that is in the world; the lust of the fleshy the lust of the eyes, and the pride of life; is not of the Father but is of the world. </a:t>
            </a:r>
            <a:r>
              <a:rPr lang="en-US" kern="100" baseline="30000" dirty="0">
                <a:uFill>
                  <a:solidFill>
                    <a:srgbClr val="000000"/>
                  </a:solidFill>
                </a:uFill>
                <a:ea typeface="Times New Roman" panose="02020603050405020304" pitchFamily="18" charset="0"/>
                <a:cs typeface="Arial" panose="020B0604020202020204" pitchFamily="34" charset="0"/>
              </a:rPr>
              <a:t>17</a:t>
            </a:r>
            <a:r>
              <a:rPr lang="en-US" kern="100" dirty="0">
                <a:uFill>
                  <a:solidFill>
                    <a:srgbClr val="000000"/>
                  </a:solidFill>
                </a:uFill>
                <a:ea typeface="Times New Roman" panose="02020603050405020304" pitchFamily="18" charset="0"/>
                <a:cs typeface="Arial" panose="020B0604020202020204" pitchFamily="34" charset="0"/>
              </a:rPr>
              <a:t> And the world is passing away, and the lust of it; but he who does the will of God abides forever</a:t>
            </a:r>
            <a:endParaRPr lang="en-US" dirty="0"/>
          </a:p>
        </p:txBody>
      </p:sp>
    </p:spTree>
    <p:extLst>
      <p:ext uri="{BB962C8B-B14F-4D97-AF65-F5344CB8AC3E}">
        <p14:creationId xmlns:p14="http://schemas.microsoft.com/office/powerpoint/2010/main" val="3988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CF76-F1DB-CF0F-E9B5-B4FB4BF30F25}"/>
              </a:ext>
            </a:extLst>
          </p:cNvPr>
          <p:cNvSpPr>
            <a:spLocks noGrp="1"/>
          </p:cNvSpPr>
          <p:nvPr>
            <p:ph type="title"/>
          </p:nvPr>
        </p:nvSpPr>
        <p:spPr>
          <a:xfrm>
            <a:off x="0" y="1"/>
            <a:ext cx="9144000" cy="889000"/>
          </a:xfrm>
        </p:spPr>
        <p:txBody>
          <a:bodyPr>
            <a:normAutofit/>
          </a:bodyPr>
          <a:lstStyle/>
          <a:p>
            <a:pPr marL="0" marR="0">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WHAT ABOUT YOU?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819C2D-0BCD-9E67-DB46-E6DFE3DCA458}"/>
              </a:ext>
            </a:extLst>
          </p:cNvPr>
          <p:cNvSpPr>
            <a:spLocks noGrp="1"/>
          </p:cNvSpPr>
          <p:nvPr>
            <p:ph idx="1"/>
          </p:nvPr>
        </p:nvSpPr>
        <p:spPr>
          <a:xfrm>
            <a:off x="203199" y="889000"/>
            <a:ext cx="8940801" cy="5968999"/>
          </a:xfrm>
        </p:spPr>
        <p:txBody>
          <a:bodyPr>
            <a:normAutofit fontScale="77500" lnSpcReduction="20000"/>
          </a:bodyPr>
          <a:lstStyle/>
          <a:p>
            <a:pPr marL="0" marR="0" lvl="0" indent="0">
              <a:lnSpc>
                <a:spcPct val="10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Christ Has No Hands But Ours - Annie Johnson Flint</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Christ has no hands but our hands, to do His work today.</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He has no feet but our feet, to lead men in His way.</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He has no tongue but our tongue, to tell men how He died. </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He has no help but our help, to bring them to His side.</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We are the only bible, the careless word will read.</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We are the sinner’s gospel, we are the scoffer’s creed. </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We are the Lord’s last message, written in deed and word.</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What if the line is crooked? What if the line is blurred?</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What if our hands are busy, with other work than His?</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What if our feet are walking, where sin's allurement is?</a:t>
            </a:r>
            <a:endParaRPr lang="en-US" kern="100" dirty="0">
              <a:ea typeface="Times New Roman" panose="02020603050405020304" pitchFamily="18" charset="0"/>
              <a:cs typeface="Times New Roman" panose="02020603050405020304" pitchFamily="18" charset="0"/>
            </a:endParaRPr>
          </a:p>
          <a:p>
            <a:pPr marL="457200" marR="0" indent="-457200">
              <a:lnSpc>
                <a:spcPct val="100000"/>
              </a:lnSpc>
              <a:spcBef>
                <a:spcPts val="0"/>
              </a:spcBef>
              <a:buNone/>
            </a:pPr>
            <a:r>
              <a:rPr lang="en-US" kern="100" dirty="0">
                <a:ea typeface="Times New Roman" panose="02020603050405020304" pitchFamily="18" charset="0"/>
                <a:cs typeface="Arial" panose="020B0604020202020204" pitchFamily="34" charset="0"/>
              </a:rPr>
              <a:t>What if our tongues are speaking, of things His lips would spurn?</a:t>
            </a:r>
            <a:endParaRPr lang="en-US" kern="100" dirty="0">
              <a:ea typeface="Times New Roman" panose="02020603050405020304" pitchFamily="18" charset="0"/>
              <a:cs typeface="Times New Roman" panose="02020603050405020304" pitchFamily="18" charset="0"/>
            </a:endParaRPr>
          </a:p>
          <a:p>
            <a:pPr marL="0" marR="0" indent="0">
              <a:lnSpc>
                <a:spcPct val="100000"/>
              </a:lnSpc>
              <a:spcBef>
                <a:spcPts val="0"/>
              </a:spcBef>
              <a:buNone/>
            </a:pPr>
            <a:r>
              <a:rPr lang="en-US" kern="100" dirty="0">
                <a:ea typeface="Times New Roman" panose="02020603050405020304" pitchFamily="18" charset="0"/>
                <a:cs typeface="Arial" panose="020B0604020202020204" pitchFamily="34" charset="0"/>
              </a:rPr>
              <a:t>How can we hope to help Him, unless from him we learn?</a:t>
            </a:r>
            <a:endParaRPr lang="en-US" kern="100" dirty="0">
              <a:ea typeface="Times New Roman" panose="02020603050405020304" pitchFamily="18" charset="0"/>
              <a:cs typeface="Times New Roman" panose="02020603050405020304" pitchFamily="18" charset="0"/>
            </a:endParaRPr>
          </a:p>
          <a:p>
            <a:pPr marL="514350" marR="0" lvl="0" indent="-514350">
              <a:lnSpc>
                <a:spcPct val="100000"/>
              </a:lnSpc>
              <a:spcBef>
                <a:spcPts val="0"/>
              </a:spcBef>
              <a:buFont typeface="+mj-lt"/>
              <a:buAutoNum type="alphaUcPeriod" startAt="2"/>
            </a:pPr>
            <a:r>
              <a:rPr lang="en-US" kern="100" dirty="0">
                <a:ea typeface="Times New Roman" panose="02020603050405020304" pitchFamily="18" charset="0"/>
                <a:cs typeface="Times New Roman" panose="02020603050405020304" pitchFamily="18" charset="0"/>
              </a:rPr>
              <a:t>HAVE YOU RESPONDED TO THE WORK OF JESUS TO SAVE YOUR SOUL?</a:t>
            </a:r>
          </a:p>
          <a:p>
            <a:pPr marL="457200" marR="0" lvl="0" indent="-457200">
              <a:lnSpc>
                <a:spcPct val="100000"/>
              </a:lnSpc>
              <a:spcBef>
                <a:spcPts val="0"/>
              </a:spcBef>
              <a:buFont typeface="+mj-lt"/>
              <a:buAutoNum type="alphaUcPeriod" startAt="2"/>
            </a:pPr>
            <a:r>
              <a:rPr lang="en-US" kern="100" dirty="0">
                <a:ea typeface="Times New Roman" panose="02020603050405020304" pitchFamily="18" charset="0"/>
                <a:cs typeface="Times New Roman" panose="02020603050405020304" pitchFamily="18" charset="0"/>
              </a:rPr>
              <a:t>ARE YOU DOING THE WORK OF JESUS, SAVING SOULS?</a:t>
            </a:r>
            <a:endParaRPr lang="en-US" dirty="0"/>
          </a:p>
        </p:txBody>
      </p:sp>
    </p:spTree>
    <p:extLst>
      <p:ext uri="{BB962C8B-B14F-4D97-AF65-F5344CB8AC3E}">
        <p14:creationId xmlns:p14="http://schemas.microsoft.com/office/powerpoint/2010/main" val="21863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504E0E-21FA-CC2E-7CC4-46E2DEF3A6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5276851"/>
            <a:ext cx="9144000" cy="1581149"/>
          </a:xfrm>
          <a:noFill/>
        </p:spPr>
        <p:txBody>
          <a:bodyPr>
            <a:no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TONIGHT’S SERMON: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THE CHURCH -  AS AN OLIVE TREE</a:t>
            </a:r>
            <a:endParaRPr lang="en-US" sz="36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lvl="0"/>
            <a:r>
              <a:rPr lang="en-US" kern="100" dirty="0">
                <a:solidFill>
                  <a:prstClr val="black"/>
                </a:solidFill>
                <a:ea typeface="Times New Roman" panose="02020603050405020304" pitchFamily="18" charset="0"/>
                <a:cs typeface="Arial" panose="020B0604020202020204" pitchFamily="34" charset="0"/>
              </a:rPr>
              <a:t>John 18:12-13, 24 Then the detachment of troops and the captain and the officers of the Jews arrested Jesus and bound Him. </a:t>
            </a:r>
            <a:r>
              <a:rPr lang="en-US" kern="100" baseline="30000" dirty="0">
                <a:solidFill>
                  <a:prstClr val="black"/>
                </a:solidFill>
                <a:ea typeface="Times New Roman" panose="02020603050405020304" pitchFamily="18" charset="0"/>
                <a:cs typeface="Arial" panose="020B0604020202020204" pitchFamily="34" charset="0"/>
              </a:rPr>
              <a:t>13</a:t>
            </a:r>
            <a:r>
              <a:rPr lang="en-US" kern="100" dirty="0">
                <a:solidFill>
                  <a:prstClr val="black"/>
                </a:solidFill>
                <a:ea typeface="Times New Roman" panose="02020603050405020304" pitchFamily="18" charset="0"/>
                <a:cs typeface="Arial" panose="020B0604020202020204" pitchFamily="34" charset="0"/>
              </a:rPr>
              <a:t> And they led Him away to Annas first, for he was the father-in-law of Caiaphas who was high priest that year… </a:t>
            </a:r>
            <a:r>
              <a:rPr lang="en-US" kern="100" baseline="30000" dirty="0">
                <a:solidFill>
                  <a:prstClr val="black"/>
                </a:solidFill>
                <a:ea typeface="Times New Roman" panose="02020603050405020304" pitchFamily="18" charset="0"/>
                <a:cs typeface="Arial" panose="020B0604020202020204" pitchFamily="34" charset="0"/>
              </a:rPr>
              <a:t>24</a:t>
            </a:r>
            <a:r>
              <a:rPr lang="en-US" kern="100" dirty="0">
                <a:solidFill>
                  <a:prstClr val="black"/>
                </a:solidFill>
                <a:ea typeface="Times New Roman" panose="02020603050405020304" pitchFamily="18" charset="0"/>
                <a:cs typeface="Arial" panose="020B0604020202020204" pitchFamily="34" charset="0"/>
              </a:rPr>
              <a:t> Then Annas sent Him bound to Caiaphas the high priest.</a:t>
            </a:r>
            <a:endParaRPr lang="en-US"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1147</Words>
  <Application>Microsoft Office PowerPoint</Application>
  <PresentationFormat>On-screen Show (4:3)</PresentationFormat>
  <Paragraphs>49</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John 18:12-13, 24 Then the detachment of troops and the captain and the officers of the Jews arrested Jesus and bound Him. 13 And they led Him away to Annas first, for he was the father-in-law of Caiaphas who was high priest that year… 24 Then Annas sent Him bound to Caiaphas the high priest.</vt:lpstr>
      <vt:lpstr>PowerPoint Presentation</vt:lpstr>
      <vt:lpstr>BINDING THE HANDS OF JESUS</vt:lpstr>
      <vt:lpstr>BINDING THE HANDS OF JESUS</vt:lpstr>
      <vt:lpstr>l. BY DIVISION IN THE CHURCH</vt:lpstr>
      <vt:lpstr>II. BY IGNORANCE OF HIS WORD</vt:lpstr>
      <vt:lpstr>III. BY NEGLIGENCE OF OUR DUTY</vt:lpstr>
      <vt:lpstr>IV. BY COMPRIMISE OF OUR DEVOTION</vt:lpstr>
      <vt:lpstr>V. BY SELFISHNESS IN GIVING</vt:lpstr>
      <vt:lpstr>V. BY SELFISHNESS IN GIVING</vt:lpstr>
      <vt:lpstr>VI. BY COMPACENCY IN OUR TEACHING</vt:lpstr>
      <vt:lpstr>VII. BY WORLDLINESS OF OUR LIFE</vt:lpstr>
      <vt:lpstr>WHAT ABOUT YOU? </vt:lpstr>
      <vt:lpstr>SINGING</vt:lpstr>
      <vt:lpstr>TONIGHT’S SERMON: THE CHURCH -  AS AN OLIVE TREE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2</cp:revision>
  <dcterms:created xsi:type="dcterms:W3CDTF">2021-03-15T23:58:02Z</dcterms:created>
  <dcterms:modified xsi:type="dcterms:W3CDTF">2026-03-23T17:04:50Z</dcterms:modified>
</cp:coreProperties>
</file>