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56" r:id="rId1"/>
    <p:sldMasterId id="2147483668" r:id="rId2"/>
    <p:sldMasterId id="2147483672" r:id="rId3"/>
  </p:sldMasterIdLst>
  <p:notesMasterIdLst>
    <p:notesMasterId r:id="rId33"/>
  </p:notesMasterIdLst>
  <p:sldIdLst>
    <p:sldId id="425" r:id="rId4"/>
    <p:sldId id="361" r:id="rId5"/>
    <p:sldId id="331" r:id="rId6"/>
    <p:sldId id="378" r:id="rId7"/>
    <p:sldId id="492" r:id="rId8"/>
    <p:sldId id="513" r:id="rId9"/>
    <p:sldId id="389" r:id="rId10"/>
    <p:sldId id="503" r:id="rId11"/>
    <p:sldId id="512" r:id="rId12"/>
    <p:sldId id="511" r:id="rId13"/>
    <p:sldId id="510" r:id="rId14"/>
    <p:sldId id="514" r:id="rId15"/>
    <p:sldId id="509" r:id="rId16"/>
    <p:sldId id="515" r:id="rId17"/>
    <p:sldId id="517" r:id="rId18"/>
    <p:sldId id="516" r:id="rId19"/>
    <p:sldId id="508" r:id="rId20"/>
    <p:sldId id="507" r:id="rId21"/>
    <p:sldId id="506" r:id="rId22"/>
    <p:sldId id="518" r:id="rId23"/>
    <p:sldId id="505" r:id="rId24"/>
    <p:sldId id="504" r:id="rId25"/>
    <p:sldId id="519" r:id="rId26"/>
    <p:sldId id="521" r:id="rId27"/>
    <p:sldId id="447" r:id="rId28"/>
    <p:sldId id="291" r:id="rId29"/>
    <p:sldId id="284" r:id="rId30"/>
    <p:sldId id="448" r:id="rId31"/>
    <p:sldId id="502" r:id="rId3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8C71647-2E78-4EA2-8E96-E1519945DC05}">
          <p14:sldIdLst>
            <p14:sldId id="425"/>
            <p14:sldId id="361"/>
            <p14:sldId id="331"/>
            <p14:sldId id="378"/>
            <p14:sldId id="492"/>
            <p14:sldId id="513"/>
            <p14:sldId id="389"/>
            <p14:sldId id="503"/>
            <p14:sldId id="512"/>
            <p14:sldId id="511"/>
            <p14:sldId id="510"/>
            <p14:sldId id="514"/>
            <p14:sldId id="509"/>
            <p14:sldId id="515"/>
            <p14:sldId id="517"/>
            <p14:sldId id="516"/>
            <p14:sldId id="508"/>
            <p14:sldId id="507"/>
            <p14:sldId id="506"/>
            <p14:sldId id="518"/>
            <p14:sldId id="505"/>
            <p14:sldId id="504"/>
            <p14:sldId id="519"/>
            <p14:sldId id="521"/>
          </p14:sldIdLst>
        </p14:section>
        <p14:section name="Untitled Section" id="{050467D7-F11F-403E-A584-099E42E2F7E3}">
          <p14:sldIdLst>
            <p14:sldId id="447"/>
            <p14:sldId id="291"/>
            <p14:sldId id="284"/>
            <p14:sldId id="448"/>
            <p14:sldId id="502"/>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008000"/>
    <a:srgbClr val="669900"/>
    <a:srgbClr val="808000"/>
    <a:srgbClr val="666633"/>
    <a:srgbClr val="333300"/>
    <a:srgbClr val="336600"/>
    <a:srgbClr val="996600"/>
    <a:srgbClr val="800000"/>
    <a:srgbClr val="0C2A8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86C9119-3FC2-456F-B2FE-7771BDA07E09}" v="8" dt="2026-03-02T20:38:58.05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0" autoAdjust="0"/>
    <p:restoredTop sz="86410" autoAdjust="0"/>
  </p:normalViewPr>
  <p:slideViewPr>
    <p:cSldViewPr snapToGrid="0">
      <p:cViewPr varScale="1">
        <p:scale>
          <a:sx n="67" d="100"/>
          <a:sy n="67" d="100"/>
        </p:scale>
        <p:origin x="1512" y="288"/>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159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notesMaster" Target="notesMasters/notesMaster1.xml"/><Relationship Id="rId38"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viewProps" Target="viewProps.xml"/><Relationship Id="rId8" Type="http://schemas.openxmlformats.org/officeDocument/2006/relationships/slide" Target="slides/slide5.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27DF79-1B8E-4510-A038-C21A4B598AFD}" type="datetimeFigureOut">
              <a:rPr lang="en-US" smtClean="0"/>
              <a:t>3/23/2026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DB8DFF-69BA-4FFA-A327-4F676D3F4D2B}" type="slidenum">
              <a:rPr lang="en-US" smtClean="0"/>
              <a:t>‹#›</a:t>
            </a:fld>
            <a:endParaRPr lang="en-US"/>
          </a:p>
        </p:txBody>
      </p:sp>
    </p:spTree>
    <p:extLst>
      <p:ext uri="{BB962C8B-B14F-4D97-AF65-F5344CB8AC3E}">
        <p14:creationId xmlns:p14="http://schemas.microsoft.com/office/powerpoint/2010/main" val="42350880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80A30491-E474-44C0-AFC9-A27A5448F5D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8F8F5A7F-B821-40D9-97F6-9B75BE34E01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4100" name="Slide Number Placeholder 3">
            <a:extLst>
              <a:ext uri="{FF2B5EF4-FFF2-40B4-BE49-F238E27FC236}">
                <a16:creationId xmlns:a16="http://schemas.microsoft.com/office/drawing/2014/main" id="{BB1EA055-5EFC-4F75-8213-ECDA94C87760}"/>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3965256F-3AF7-42B0-A79F-99AC9B3437E1}"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2069405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DB8DFF-69BA-4FFA-A327-4F676D3F4D2B}" type="slidenum">
              <a:rPr lang="en-US" smtClean="0"/>
              <a:t>22</a:t>
            </a:fld>
            <a:endParaRPr lang="en-US"/>
          </a:p>
        </p:txBody>
      </p:sp>
    </p:spTree>
    <p:extLst>
      <p:ext uri="{BB962C8B-B14F-4D97-AF65-F5344CB8AC3E}">
        <p14:creationId xmlns:p14="http://schemas.microsoft.com/office/powerpoint/2010/main" val="34522156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6882932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B27A87D-6A80-4A43-B337-C59233659EA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3/23/2026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3024ED8-BA85-424A-B34E-254D9CCD014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66860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B27A87D-6A80-4A43-B337-C59233659EA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3/23/2026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3024ED8-BA85-424A-B34E-254D9CCD014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64083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25563"/>
          </a:xfrm>
        </p:spPr>
        <p:txBody>
          <a:bodyPr/>
          <a:lstStyle>
            <a:lvl1pPr algn="ctr">
              <a:defRPr b="1" i="0" baseline="0">
                <a:latin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220337" y="1123720"/>
            <a:ext cx="8923663" cy="5734279"/>
          </a:xfrm>
          <a:prstGeom prst="rect">
            <a:avLst/>
          </a:prstGeom>
        </p:spPr>
        <p:txBody>
          <a:bodyPr>
            <a:normAutofit/>
          </a:bodyPr>
          <a:lstStyle>
            <a:lvl1pPr>
              <a:defRPr sz="3200" b="1" i="0" baseline="0">
                <a:latin typeface="Arial" panose="020B0604020202020204" pitchFamily="34" charset="0"/>
              </a:defRPr>
            </a:lvl1pPr>
            <a:lvl2pPr>
              <a:defRPr sz="3200" b="1" i="0" baseline="0">
                <a:latin typeface="Arial" panose="020B0604020202020204" pitchFamily="34" charset="0"/>
              </a:defRPr>
            </a:lvl2pPr>
            <a:lvl3pPr>
              <a:defRPr sz="3200" b="1" i="0" baseline="0">
                <a:latin typeface="Arial" panose="020B0604020202020204" pitchFamily="34" charset="0"/>
              </a:defRPr>
            </a:lvl3pPr>
            <a:lvl4pPr>
              <a:defRPr sz="3200" b="1" i="0" baseline="0">
                <a:latin typeface="Arial" panose="020B0604020202020204" pitchFamily="34" charset="0"/>
              </a:defRPr>
            </a:lvl4pPr>
            <a:lvl5pPr>
              <a:defRPr sz="3200" b="1" i="0" baseline="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788999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25563"/>
          </a:xfrm>
        </p:spPr>
        <p:txBody>
          <a:bodyPr/>
          <a:lstStyle>
            <a:lvl1pPr algn="ctr">
              <a:defRPr b="1" i="0" baseline="0">
                <a:latin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220337" y="1123720"/>
            <a:ext cx="8923663" cy="5734279"/>
          </a:xfrm>
          <a:prstGeom prst="rect">
            <a:avLst/>
          </a:prstGeom>
        </p:spPr>
        <p:txBody>
          <a:bodyPr>
            <a:normAutofit/>
          </a:bodyPr>
          <a:lstStyle>
            <a:lvl1pPr>
              <a:defRPr sz="3200" b="1" i="0" baseline="0">
                <a:latin typeface="Arial" panose="020B0604020202020204" pitchFamily="34" charset="0"/>
              </a:defRPr>
            </a:lvl1pPr>
            <a:lvl2pPr>
              <a:defRPr sz="3200" b="1" i="0" baseline="0">
                <a:latin typeface="Arial" panose="020B0604020202020204" pitchFamily="34" charset="0"/>
              </a:defRPr>
            </a:lvl2pPr>
            <a:lvl3pPr>
              <a:defRPr sz="3200" b="1" i="0" baseline="0">
                <a:latin typeface="Arial" panose="020B0604020202020204" pitchFamily="34" charset="0"/>
              </a:defRPr>
            </a:lvl3pPr>
            <a:lvl4pPr>
              <a:defRPr sz="3200" b="1" i="0" baseline="0">
                <a:latin typeface="Arial" panose="020B0604020202020204" pitchFamily="34" charset="0"/>
              </a:defRPr>
            </a:lvl4pPr>
            <a:lvl5pPr>
              <a:defRPr sz="3200" b="1" i="0" baseline="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0447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DE96F128-732F-4F50-9BB8-1FC606CCD1EE}" type="datetimeFigureOut">
              <a:rPr lang="en-US" smtClean="0"/>
              <a:t>3/23/2026</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3CF97A22-9AE2-4284-A218-9A8465B981D3}" type="slidenum">
              <a:rPr lang="en-US" smtClean="0"/>
              <a:t>‹#›</a:t>
            </a:fld>
            <a:endParaRPr lang="en-US" dirty="0"/>
          </a:p>
        </p:txBody>
      </p:sp>
    </p:spTree>
    <p:extLst>
      <p:ext uri="{BB962C8B-B14F-4D97-AF65-F5344CB8AC3E}">
        <p14:creationId xmlns:p14="http://schemas.microsoft.com/office/powerpoint/2010/main" val="20703912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DE96F128-732F-4F50-9BB8-1FC606CCD1EE}" type="datetimeFigureOut">
              <a:rPr lang="en-US" smtClean="0"/>
              <a:t>3/23/2026</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3CF97A22-9AE2-4284-A218-9A8465B981D3}" type="slidenum">
              <a:rPr lang="en-US" smtClean="0"/>
              <a:t>‹#›</a:t>
            </a:fld>
            <a:endParaRPr lang="en-US" dirty="0"/>
          </a:p>
        </p:txBody>
      </p:sp>
    </p:spTree>
    <p:extLst>
      <p:ext uri="{BB962C8B-B14F-4D97-AF65-F5344CB8AC3E}">
        <p14:creationId xmlns:p14="http://schemas.microsoft.com/office/powerpoint/2010/main" val="23787128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DE96F128-732F-4F50-9BB8-1FC606CCD1EE}" type="datetimeFigureOut">
              <a:rPr lang="en-US" smtClean="0"/>
              <a:t>3/23/2026</a:t>
            </a:fld>
            <a:endParaRPr lang="en-US" dirty="0"/>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3CF97A22-9AE2-4284-A218-9A8465B981D3}" type="slidenum">
              <a:rPr lang="en-US" smtClean="0"/>
              <a:t>‹#›</a:t>
            </a:fld>
            <a:endParaRPr lang="en-US" dirty="0"/>
          </a:p>
        </p:txBody>
      </p:sp>
    </p:spTree>
    <p:extLst>
      <p:ext uri="{BB962C8B-B14F-4D97-AF65-F5344CB8AC3E}">
        <p14:creationId xmlns:p14="http://schemas.microsoft.com/office/powerpoint/2010/main" val="33117934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DE96F128-732F-4F50-9BB8-1FC606CCD1EE}" type="datetimeFigureOut">
              <a:rPr lang="en-US" smtClean="0"/>
              <a:t>3/23/2026</a:t>
            </a:fld>
            <a:endParaRPr lang="en-US" dirty="0"/>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3CF97A22-9AE2-4284-A218-9A8465B981D3}" type="slidenum">
              <a:rPr lang="en-US" smtClean="0"/>
              <a:t>‹#›</a:t>
            </a:fld>
            <a:endParaRPr lang="en-US" dirty="0"/>
          </a:p>
        </p:txBody>
      </p:sp>
    </p:spTree>
    <p:extLst>
      <p:ext uri="{BB962C8B-B14F-4D97-AF65-F5344CB8AC3E}">
        <p14:creationId xmlns:p14="http://schemas.microsoft.com/office/powerpoint/2010/main" val="37323786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DE96F128-732F-4F50-9BB8-1FC606CCD1EE}" type="datetimeFigureOut">
              <a:rPr lang="en-US" smtClean="0"/>
              <a:t>3/23/2026</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3CF97A22-9AE2-4284-A218-9A8465B981D3}" type="slidenum">
              <a:rPr lang="en-US" smtClean="0"/>
              <a:t>‹#›</a:t>
            </a:fld>
            <a:endParaRPr lang="en-US" dirty="0"/>
          </a:p>
        </p:txBody>
      </p:sp>
    </p:spTree>
    <p:extLst>
      <p:ext uri="{BB962C8B-B14F-4D97-AF65-F5344CB8AC3E}">
        <p14:creationId xmlns:p14="http://schemas.microsoft.com/office/powerpoint/2010/main" val="25297023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DE96F128-732F-4F50-9BB8-1FC606CCD1EE}" type="datetimeFigureOut">
              <a:rPr lang="en-US" smtClean="0"/>
              <a:t>3/23/2026</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3CF97A22-9AE2-4284-A218-9A8465B981D3}" type="slidenum">
              <a:rPr lang="en-US" smtClean="0"/>
              <a:t>‹#›</a:t>
            </a:fld>
            <a:endParaRPr lang="en-US" dirty="0"/>
          </a:p>
        </p:txBody>
      </p:sp>
    </p:spTree>
    <p:extLst>
      <p:ext uri="{BB962C8B-B14F-4D97-AF65-F5344CB8AC3E}">
        <p14:creationId xmlns:p14="http://schemas.microsoft.com/office/powerpoint/2010/main" val="7761335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57655" y="1367603"/>
            <a:ext cx="8986345" cy="55324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665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231354" y="1145754"/>
            <a:ext cx="8912646" cy="5712246"/>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DE96F128-732F-4F50-9BB8-1FC606CCD1EE}" type="datetimeFigureOut">
              <a:rPr lang="en-US" smtClean="0"/>
              <a:t>3/23/2026</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3CF97A22-9AE2-4284-A218-9A8465B981D3}" type="slidenum">
              <a:rPr lang="en-US" smtClean="0"/>
              <a:t>‹#›</a:t>
            </a:fld>
            <a:endParaRPr lang="en-US" dirty="0"/>
          </a:p>
        </p:txBody>
      </p:sp>
    </p:spTree>
    <p:extLst>
      <p:ext uri="{BB962C8B-B14F-4D97-AF65-F5344CB8AC3E}">
        <p14:creationId xmlns:p14="http://schemas.microsoft.com/office/powerpoint/2010/main" val="22966545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DE96F128-732F-4F50-9BB8-1FC606CCD1EE}" type="datetimeFigureOut">
              <a:rPr lang="en-US" smtClean="0"/>
              <a:t>3/23/2026</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3CF97A22-9AE2-4284-A218-9A8465B981D3}" type="slidenum">
              <a:rPr lang="en-US" smtClean="0"/>
              <a:t>‹#›</a:t>
            </a:fld>
            <a:endParaRPr lang="en-US" dirty="0"/>
          </a:p>
        </p:txBody>
      </p:sp>
    </p:spTree>
    <p:extLst>
      <p:ext uri="{BB962C8B-B14F-4D97-AF65-F5344CB8AC3E}">
        <p14:creationId xmlns:p14="http://schemas.microsoft.com/office/powerpoint/2010/main" val="27470735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198948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2702736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85118D96-50EB-4CDF-94A4-F5283BC98F77}" type="datetimeFigureOut">
              <a:rPr lang="en-US" smtClean="0"/>
              <a:t>3/23/2026</a:t>
            </a:fld>
            <a:endParaRPr lang="en-US"/>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5DD84C1A-E1E2-4E74-93E2-8D35E4CE7AFF}" type="slidenum">
              <a:rPr lang="en-US" smtClean="0"/>
              <a:t>‹#›</a:t>
            </a:fld>
            <a:endParaRPr lang="en-US"/>
          </a:p>
        </p:txBody>
      </p:sp>
    </p:spTree>
    <p:extLst>
      <p:ext uri="{BB962C8B-B14F-4D97-AF65-F5344CB8AC3E}">
        <p14:creationId xmlns:p14="http://schemas.microsoft.com/office/powerpoint/2010/main" val="13267813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C764DE79-268F-4C1A-8933-263129D2AF90}" type="datetimeFigureOut">
              <a:rPr lang="en-US" dirty="0"/>
              <a:t>3/23/2026</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050202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C764DE79-268F-4C1A-8933-263129D2AF90}" type="datetimeFigureOut">
              <a:rPr lang="en-US" dirty="0"/>
              <a:t>3/23/2026</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607675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C764DE79-268F-4C1A-8933-263129D2AF90}" type="datetimeFigureOut">
              <a:rPr lang="en-US" dirty="0"/>
              <a:t>3/23/2026</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9051322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C764DE79-268F-4C1A-8933-263129D2AF90}" type="datetimeFigureOut">
              <a:rPr lang="en-US" dirty="0"/>
              <a:t>3/23/2026</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6235514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3.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91440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57655" y="1325562"/>
            <a:ext cx="8986345" cy="553243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6753731"/>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60" r:id="rId3"/>
    <p:sldLayoutId id="2147483662" r:id="rId4"/>
    <p:sldLayoutId id="2147483663" r:id="rId5"/>
    <p:sldLayoutId id="2147483664" r:id="rId6"/>
    <p:sldLayoutId id="2147483665" r:id="rId7"/>
    <p:sldLayoutId id="2147483666" r:id="rId8"/>
    <p:sldLayoutId id="2147483667" r:id="rId9"/>
  </p:sldLayoutIdLst>
  <p:txStyles>
    <p:titleStyle>
      <a:lvl1pPr algn="ctr" defTabSz="914400" rtl="0" eaLnBrk="1" latinLnBrk="0" hangingPunct="1">
        <a:lnSpc>
          <a:spcPct val="90000"/>
        </a:lnSpc>
        <a:spcBef>
          <a:spcPct val="0"/>
        </a:spcBef>
        <a:buNone/>
        <a:defRPr sz="4400" b="1" i="0" kern="1200" baseline="0">
          <a:solidFill>
            <a:schemeClr val="tx1"/>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27A87D-6A80-4A43-B337-C59233659EAF}" type="datetimeFigureOut">
              <a:rPr lang="en-US" smtClean="0"/>
              <a:t>3/23/2026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024ED8-BA85-424A-B34E-254D9CCD0148}" type="slidenum">
              <a:rPr lang="en-US" smtClean="0"/>
              <a:t>‹#›</a:t>
            </a:fld>
            <a:endParaRPr lang="en-US"/>
          </a:p>
        </p:txBody>
      </p:sp>
    </p:spTree>
    <p:extLst>
      <p:ext uri="{BB962C8B-B14F-4D97-AF65-F5344CB8AC3E}">
        <p14:creationId xmlns:p14="http://schemas.microsoft.com/office/powerpoint/2010/main" val="1405953961"/>
      </p:ext>
    </p:extLst>
  </p:cSld>
  <p:clrMap bg1="lt1" tx1="dk1" bg2="lt2" tx2="dk2" accent1="accent1" accent2="accent2" accent3="accent3" accent4="accent4" accent5="accent5" accent6="accent6" hlink="hlink" folHlink="folHlink"/>
  <p:sldLayoutIdLst>
    <p:sldLayoutId id="2147483670" r:id="rId1"/>
    <p:sldLayoutId id="2147483671"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9144000" cy="1325563"/>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122876679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Lst>
  <p:txStyles>
    <p:titleStyle>
      <a:lvl1pPr algn="ctr" defTabSz="914400" rtl="0" eaLnBrk="1" latinLnBrk="0" hangingPunct="1">
        <a:lnSpc>
          <a:spcPct val="90000"/>
        </a:lnSpc>
        <a:spcBef>
          <a:spcPct val="0"/>
        </a:spcBef>
        <a:buNone/>
        <a:defRPr sz="4400" b="1" i="0" kern="1200" baseline="0">
          <a:solidFill>
            <a:schemeClr val="tx1"/>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8E83C1B-51F2-4C54-BFE8-59DACB5F4871}"/>
              </a:ext>
            </a:extLst>
          </p:cNvPr>
          <p:cNvSpPr/>
          <p:nvPr/>
        </p:nvSpPr>
        <p:spPr>
          <a:xfrm>
            <a:off x="0" y="0"/>
            <a:ext cx="9144000" cy="1200329"/>
          </a:xfrm>
          <a:prstGeom prst="rect">
            <a:avLst/>
          </a:prstGeom>
          <a:noFill/>
        </p:spPr>
        <p:txBody>
          <a:bodyPr wrap="square" lIns="91440" tIns="45720" rIns="91440" bIns="45720">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US" sz="4000" b="1" i="0" u="none" strike="noStrike" kern="1100" normalizeH="0" baseline="0" noProof="0" dirty="0">
                <a:uLnTx/>
                <a:uFillTx/>
                <a:latin typeface="Bazooka" pitchFamily="2" charset="0"/>
                <a:ea typeface="+mn-ea"/>
                <a:cs typeface="+mn-cs"/>
              </a:rPr>
              <a:t>WELCOME TO THE </a:t>
            </a:r>
          </a:p>
          <a:p>
            <a:pPr marL="0" marR="0" lvl="0" indent="0" algn="ctr" defTabSz="457200" rtl="0" eaLnBrk="1" fontAlgn="auto" latinLnBrk="0" hangingPunct="1">
              <a:lnSpc>
                <a:spcPct val="90000"/>
              </a:lnSpc>
              <a:spcBef>
                <a:spcPts val="0"/>
              </a:spcBef>
              <a:spcAft>
                <a:spcPts val="0"/>
              </a:spcAft>
              <a:buClrTx/>
              <a:buSzTx/>
              <a:buFontTx/>
              <a:buNone/>
              <a:tabLst/>
              <a:defRPr/>
            </a:pPr>
            <a:r>
              <a:rPr kumimoji="0" lang="en-US" sz="4000" b="1" i="0" u="none" strike="noStrike" kern="1100" normalizeH="0" baseline="0" noProof="0" dirty="0">
                <a:uLnTx/>
                <a:uFillTx/>
                <a:latin typeface="Bazooka" pitchFamily="2" charset="0"/>
                <a:ea typeface="+mn-ea"/>
                <a:cs typeface="+mn-cs"/>
              </a:rPr>
              <a:t>JACKSON STREET CHURCH OF CHRIST</a:t>
            </a:r>
            <a:endParaRPr kumimoji="0" lang="en-US" sz="4000" b="1" i="0" u="none" strike="noStrike" kern="1200" normalizeH="0" baseline="0" noProof="0" dirty="0">
              <a:uLnTx/>
              <a:uFillTx/>
              <a:latin typeface="Calibri" panose="020F0502020204030204"/>
              <a:ea typeface="+mn-ea"/>
              <a:cs typeface="+mn-cs"/>
            </a:endParaRPr>
          </a:p>
        </p:txBody>
      </p:sp>
      <p:sp>
        <p:nvSpPr>
          <p:cNvPr id="2054" name="TextBox 5">
            <a:extLst>
              <a:ext uri="{FF2B5EF4-FFF2-40B4-BE49-F238E27FC236}">
                <a16:creationId xmlns:a16="http://schemas.microsoft.com/office/drawing/2014/main" id="{F1144962-7E55-4138-B559-0999E85A85AC}"/>
              </a:ext>
            </a:extLst>
          </p:cNvPr>
          <p:cNvSpPr txBox="1">
            <a:spLocks noChangeArrowheads="1"/>
          </p:cNvSpPr>
          <p:nvPr/>
        </p:nvSpPr>
        <p:spPr bwMode="auto">
          <a:xfrm>
            <a:off x="-16756" y="6230853"/>
            <a:ext cx="9144000" cy="590931"/>
          </a:xfrm>
          <a:prstGeom prst="rect">
            <a:avLst/>
          </a:prstGeom>
          <a:solidFill>
            <a:schemeClr val="bg1">
              <a:alpha val="70000"/>
            </a:schemeClr>
          </a:solidFill>
          <a:ln w="9525">
            <a:noFill/>
            <a:miter lim="800000"/>
            <a:headEnd/>
            <a:tailEnd/>
          </a:ln>
        </p:spPr>
        <p:txBody>
          <a:bodyPr wrap="square">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US" sz="3600" b="1" i="0" u="none" strike="noStrike" kern="1100" normalizeH="0" baseline="0" noProof="0" dirty="0">
                <a:uLnTx/>
                <a:uFillTx/>
                <a:latin typeface="Bazooka" pitchFamily="2" charset="0"/>
                <a:ea typeface="+mn-ea"/>
                <a:cs typeface="+mn-cs"/>
              </a:rPr>
              <a:t>PLEASE TURN OFF CELLPHONES</a:t>
            </a:r>
          </a:p>
        </p:txBody>
      </p:sp>
      <p:pic>
        <p:nvPicPr>
          <p:cNvPr id="3" name="Picture 2">
            <a:extLst>
              <a:ext uri="{FF2B5EF4-FFF2-40B4-BE49-F238E27FC236}">
                <a16:creationId xmlns:a16="http://schemas.microsoft.com/office/drawing/2014/main" id="{B8826F86-B4AB-E15B-74BC-CE8A555DB87D}"/>
              </a:ext>
            </a:extLst>
          </p:cNvPr>
          <p:cNvPicPr>
            <a:picLocks noChangeAspect="1"/>
          </p:cNvPicPr>
          <p:nvPr/>
        </p:nvPicPr>
        <p:blipFill>
          <a:blip r:embed="rId3"/>
          <a:stretch>
            <a:fillRect/>
          </a:stretch>
        </p:blipFill>
        <p:spPr>
          <a:xfrm>
            <a:off x="716595" y="1124612"/>
            <a:ext cx="7710810" cy="5106241"/>
          </a:xfrm>
          <a:prstGeom prst="rect">
            <a:avLst/>
          </a:prstGeom>
        </p:spPr>
      </p:pic>
    </p:spTree>
    <p:extLst>
      <p:ext uri="{BB962C8B-B14F-4D97-AF65-F5344CB8AC3E}">
        <p14:creationId xmlns:p14="http://schemas.microsoft.com/office/powerpoint/2010/main" val="872018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140175-D3E0-57D5-B362-67D12C02F89C}"/>
              </a:ext>
            </a:extLst>
          </p:cNvPr>
          <p:cNvSpPr>
            <a:spLocks noGrp="1"/>
          </p:cNvSpPr>
          <p:nvPr>
            <p:ph type="title"/>
          </p:nvPr>
        </p:nvSpPr>
        <p:spPr/>
        <p:txBody>
          <a:bodyPr>
            <a:normAutofit/>
          </a:bodyPr>
          <a:lstStyle/>
          <a:p>
            <a:pPr marL="342900" marR="0" lvl="0" indent="-342900">
              <a:buFont typeface="+mj-lt"/>
              <a:buAutoNum type="romanUcPeriod"/>
            </a:pPr>
            <a:r>
              <a:rPr lang="en-US" sz="4400" b="1" kern="100" dirty="0">
                <a:solidFill>
                  <a:srgbClr val="008000"/>
                </a:solidFill>
                <a:effectLst/>
                <a:latin typeface="Arial" panose="020B0604020202020204" pitchFamily="34" charset="0"/>
                <a:ea typeface="Times New Roman" panose="02020603050405020304" pitchFamily="18" charset="0"/>
                <a:cs typeface="Times New Roman" panose="02020603050405020304" pitchFamily="18" charset="0"/>
              </a:rPr>
              <a:t>GOD HAS NOT GIVEN UP ON THE ISRAELITES</a:t>
            </a:r>
            <a:r>
              <a:rPr lang="en-US" sz="4400" kern="100" dirty="0">
                <a:solidFill>
                  <a:srgbClr val="008000"/>
                </a:solidFill>
                <a:effectLst/>
                <a:latin typeface="Arial" panose="020B0604020202020204" pitchFamily="34" charset="0"/>
                <a:ea typeface="Times New Roman" panose="02020603050405020304" pitchFamily="18" charset="0"/>
                <a:cs typeface="Times New Roman" panose="02020603050405020304" pitchFamily="18" charset="0"/>
              </a:rPr>
              <a:t> </a:t>
            </a:r>
          </a:p>
        </p:txBody>
      </p:sp>
      <p:sp>
        <p:nvSpPr>
          <p:cNvPr id="3" name="Content Placeholder 2">
            <a:extLst>
              <a:ext uri="{FF2B5EF4-FFF2-40B4-BE49-F238E27FC236}">
                <a16:creationId xmlns:a16="http://schemas.microsoft.com/office/drawing/2014/main" id="{C72DA465-7DDD-ED59-E710-3FF192D686F8}"/>
              </a:ext>
            </a:extLst>
          </p:cNvPr>
          <p:cNvSpPr>
            <a:spLocks noGrp="1"/>
          </p:cNvSpPr>
          <p:nvPr>
            <p:ph idx="1"/>
          </p:nvPr>
        </p:nvSpPr>
        <p:spPr/>
        <p:txBody>
          <a:bodyPr>
            <a:noAutofit/>
          </a:bodyPr>
          <a:lstStyle/>
          <a:p>
            <a:pPr marL="457200" marR="0" lvl="0" indent="-457200">
              <a:buFont typeface="+mj-lt"/>
              <a:buAutoNum type="alphaUcPeriod"/>
            </a:pPr>
            <a:r>
              <a:rPr lang="en-US" sz="2800" kern="100" dirty="0">
                <a:ea typeface="Times New Roman" panose="02020603050405020304" pitchFamily="18" charset="0"/>
                <a:cs typeface="Times New Roman" panose="02020603050405020304" pitchFamily="18" charset="0"/>
              </a:rPr>
              <a:t>Romans 11:1–3  I say then, has God cast away His people? Certainly not! For I also am an Israelite, of the seed of Abraham, of the tribe of Benjamin. </a:t>
            </a:r>
            <a:r>
              <a:rPr lang="en-US" sz="2800" kern="100" baseline="30000" dirty="0">
                <a:ea typeface="Times New Roman" panose="02020603050405020304" pitchFamily="18" charset="0"/>
                <a:cs typeface="Times New Roman" panose="02020603050405020304" pitchFamily="18" charset="0"/>
              </a:rPr>
              <a:t>2</a:t>
            </a:r>
            <a:r>
              <a:rPr lang="en-US" sz="2800" kern="100" dirty="0">
                <a:ea typeface="Times New Roman" panose="02020603050405020304" pitchFamily="18" charset="0"/>
                <a:cs typeface="Times New Roman" panose="02020603050405020304" pitchFamily="18" charset="0"/>
              </a:rPr>
              <a:t> God has not cast away His people whom He foreknew. Or do you not know what the Scripture says of Elijah, how he pleads with God against Israel, saying, </a:t>
            </a:r>
            <a:r>
              <a:rPr lang="en-US" sz="2800" kern="100" baseline="30000" dirty="0">
                <a:ea typeface="Times New Roman" panose="02020603050405020304" pitchFamily="18" charset="0"/>
                <a:cs typeface="Times New Roman" panose="02020603050405020304" pitchFamily="18" charset="0"/>
              </a:rPr>
              <a:t>3</a:t>
            </a:r>
            <a:r>
              <a:rPr lang="en-US" sz="2800" kern="100" dirty="0">
                <a:ea typeface="Times New Roman" panose="02020603050405020304" pitchFamily="18" charset="0"/>
                <a:cs typeface="Times New Roman" panose="02020603050405020304" pitchFamily="18" charset="0"/>
              </a:rPr>
              <a:t> “LORD, they have killed Your prophets and torn down Your altars, and I alone am left, and they seek my life”?</a:t>
            </a:r>
          </a:p>
          <a:p>
            <a:pPr marL="457200" marR="0" lvl="0" indent="-457200">
              <a:buFont typeface="+mj-lt"/>
              <a:buAutoNum type="alphaUcPeriod"/>
            </a:pPr>
            <a:r>
              <a:rPr lang="en-US" sz="2800" kern="100" dirty="0">
                <a:ea typeface="Times New Roman" panose="02020603050405020304" pitchFamily="18" charset="0"/>
                <a:cs typeface="Times New Roman" panose="02020603050405020304" pitchFamily="18" charset="0"/>
              </a:rPr>
              <a:t>2 Peter 3:9  The Lord is not slack concerning His promise, as some count slackness, but is longsuffering toward us, not willing that any should perish but that all should come to repentance</a:t>
            </a:r>
            <a:endParaRPr lang="en-US" sz="2800" dirty="0"/>
          </a:p>
        </p:txBody>
      </p:sp>
    </p:spTree>
    <p:extLst>
      <p:ext uri="{BB962C8B-B14F-4D97-AF65-F5344CB8AC3E}">
        <p14:creationId xmlns:p14="http://schemas.microsoft.com/office/powerpoint/2010/main" val="1138759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2C764-85CA-B7F1-7EE4-48F40B21F9B9}"/>
              </a:ext>
            </a:extLst>
          </p:cNvPr>
          <p:cNvSpPr>
            <a:spLocks noGrp="1"/>
          </p:cNvSpPr>
          <p:nvPr>
            <p:ph type="title"/>
          </p:nvPr>
        </p:nvSpPr>
        <p:spPr/>
        <p:txBody>
          <a:bodyPr>
            <a:normAutofit/>
          </a:bodyPr>
          <a:lstStyle/>
          <a:p>
            <a:pPr marL="0" marR="0" lvl="0" indent="0">
              <a:buFont typeface="+mj-lt"/>
              <a:buNone/>
            </a:pPr>
            <a:r>
              <a:rPr lang="en-US" sz="4000" b="1" kern="100" dirty="0">
                <a:solidFill>
                  <a:srgbClr val="008000"/>
                </a:solidFill>
                <a:effectLst/>
                <a:latin typeface="Arial" panose="020B0604020202020204" pitchFamily="34" charset="0"/>
                <a:ea typeface="Times New Roman" panose="02020603050405020304" pitchFamily="18" charset="0"/>
                <a:cs typeface="Times New Roman" panose="02020603050405020304" pitchFamily="18" charset="0"/>
              </a:rPr>
              <a:t>II. GOD HAS A REMNANT OF THE ISRAELITES UNDER HIS GRACE</a:t>
            </a:r>
            <a:r>
              <a:rPr lang="en-US" sz="4000" kern="100" dirty="0">
                <a:solidFill>
                  <a:srgbClr val="008000"/>
                </a:solidFill>
                <a:effectLst/>
                <a:latin typeface="Arial" panose="020B0604020202020204" pitchFamily="34" charset="0"/>
                <a:ea typeface="Times New Roman" panose="02020603050405020304" pitchFamily="18" charset="0"/>
                <a:cs typeface="Times New Roman" panose="02020603050405020304" pitchFamily="18" charset="0"/>
              </a:rPr>
              <a:t> </a:t>
            </a:r>
          </a:p>
        </p:txBody>
      </p:sp>
      <p:sp>
        <p:nvSpPr>
          <p:cNvPr id="3" name="Content Placeholder 2">
            <a:extLst>
              <a:ext uri="{FF2B5EF4-FFF2-40B4-BE49-F238E27FC236}">
                <a16:creationId xmlns:a16="http://schemas.microsoft.com/office/drawing/2014/main" id="{35CC30F9-B96D-7493-F679-6FBB6A3D05EB}"/>
              </a:ext>
            </a:extLst>
          </p:cNvPr>
          <p:cNvSpPr>
            <a:spLocks noGrp="1"/>
          </p:cNvSpPr>
          <p:nvPr>
            <p:ph idx="1"/>
          </p:nvPr>
        </p:nvSpPr>
        <p:spPr/>
        <p:txBody>
          <a:bodyPr>
            <a:noAutofit/>
          </a:bodyPr>
          <a:lstStyle/>
          <a:p>
            <a:pPr marL="457200" marR="0" lvl="0" indent="-457200">
              <a:lnSpc>
                <a:spcPct val="80000"/>
              </a:lnSpc>
              <a:buFont typeface="+mj-lt"/>
              <a:buAutoNum type="alphaUcPeriod"/>
            </a:pPr>
            <a:r>
              <a:rPr lang="en-US" sz="2500" kern="100" dirty="0">
                <a:ea typeface="Times New Roman" panose="02020603050405020304" pitchFamily="18" charset="0"/>
                <a:cs typeface="Times New Roman" panose="02020603050405020304" pitchFamily="18" charset="0"/>
              </a:rPr>
              <a:t>Romans 11:4–5  But what does the divine response say to him? “I have reserved for Myself seven thousand men who have not bowed the knee to Baal.” </a:t>
            </a:r>
            <a:r>
              <a:rPr lang="en-US" sz="2500" kern="100" baseline="30000" dirty="0">
                <a:ea typeface="Times New Roman" panose="02020603050405020304" pitchFamily="18" charset="0"/>
                <a:cs typeface="Times New Roman" panose="02020603050405020304" pitchFamily="18" charset="0"/>
              </a:rPr>
              <a:t>5</a:t>
            </a:r>
            <a:r>
              <a:rPr lang="en-US" sz="2500" kern="100" dirty="0">
                <a:ea typeface="Times New Roman" panose="02020603050405020304" pitchFamily="18" charset="0"/>
                <a:cs typeface="Times New Roman" panose="02020603050405020304" pitchFamily="18" charset="0"/>
              </a:rPr>
              <a:t> Even so then, at this present time there is a remnant according to the election of grace.</a:t>
            </a:r>
          </a:p>
          <a:p>
            <a:pPr marL="457200" marR="0" lvl="0" indent="-457200">
              <a:lnSpc>
                <a:spcPct val="80000"/>
              </a:lnSpc>
              <a:buFont typeface="+mj-lt"/>
              <a:buAutoNum type="alphaUcPeriod"/>
            </a:pPr>
            <a:r>
              <a:rPr lang="en-US" sz="2500" kern="100" dirty="0">
                <a:ea typeface="Times New Roman" panose="02020603050405020304" pitchFamily="18" charset="0"/>
                <a:cs typeface="Times New Roman" panose="02020603050405020304" pitchFamily="18" charset="0"/>
              </a:rPr>
              <a:t>Romans 9:22–33  What if God, wanting to show His wrath and to make His power known, endured with much longsuffering the vessels of wrath prepared for destruction, </a:t>
            </a:r>
            <a:r>
              <a:rPr lang="en-US" sz="2500" kern="100" baseline="30000" dirty="0">
                <a:ea typeface="Times New Roman" panose="02020603050405020304" pitchFamily="18" charset="0"/>
                <a:cs typeface="Times New Roman" panose="02020603050405020304" pitchFamily="18" charset="0"/>
              </a:rPr>
              <a:t>23</a:t>
            </a:r>
            <a:r>
              <a:rPr lang="en-US" sz="2500" kern="100" dirty="0">
                <a:ea typeface="Times New Roman" panose="02020603050405020304" pitchFamily="18" charset="0"/>
                <a:cs typeface="Times New Roman" panose="02020603050405020304" pitchFamily="18" charset="0"/>
              </a:rPr>
              <a:t> and that He might make known the riches of His glory on the vessels of mercy, which He had prepared beforehand for glory, </a:t>
            </a:r>
            <a:r>
              <a:rPr lang="en-US" sz="2500" kern="100" baseline="30000" dirty="0">
                <a:ea typeface="Times New Roman" panose="02020603050405020304" pitchFamily="18" charset="0"/>
                <a:cs typeface="Times New Roman" panose="02020603050405020304" pitchFamily="18" charset="0"/>
              </a:rPr>
              <a:t>24</a:t>
            </a:r>
            <a:r>
              <a:rPr lang="en-US" sz="2500" kern="100" dirty="0">
                <a:ea typeface="Times New Roman" panose="02020603050405020304" pitchFamily="18" charset="0"/>
                <a:cs typeface="Times New Roman" panose="02020603050405020304" pitchFamily="18" charset="0"/>
              </a:rPr>
              <a:t> even us whom He called, not of the Jews only, but also of the Gentiles? </a:t>
            </a:r>
            <a:r>
              <a:rPr lang="en-US" sz="2500" kern="100" baseline="30000" dirty="0">
                <a:ea typeface="Times New Roman" panose="02020603050405020304" pitchFamily="18" charset="0"/>
                <a:cs typeface="Times New Roman" panose="02020603050405020304" pitchFamily="18" charset="0"/>
              </a:rPr>
              <a:t>25</a:t>
            </a:r>
            <a:r>
              <a:rPr lang="en-US" sz="2500" kern="100" dirty="0">
                <a:ea typeface="Times New Roman" panose="02020603050405020304" pitchFamily="18" charset="0"/>
                <a:cs typeface="Times New Roman" panose="02020603050405020304" pitchFamily="18" charset="0"/>
              </a:rPr>
              <a:t> As He says also in Hosea: “I will call them My people, who were not My people, And her beloved, who was not beloved.” </a:t>
            </a:r>
            <a:r>
              <a:rPr lang="en-US" sz="2500" kern="100" baseline="30000" dirty="0">
                <a:ea typeface="Times New Roman" panose="02020603050405020304" pitchFamily="18" charset="0"/>
                <a:cs typeface="Times New Roman" panose="02020603050405020304" pitchFamily="18" charset="0"/>
              </a:rPr>
              <a:t>26</a:t>
            </a:r>
            <a:r>
              <a:rPr lang="en-US" sz="2500" kern="100" dirty="0">
                <a:ea typeface="Times New Roman" panose="02020603050405020304" pitchFamily="18" charset="0"/>
                <a:cs typeface="Times New Roman" panose="02020603050405020304" pitchFamily="18" charset="0"/>
              </a:rPr>
              <a:t> “And it shall come to pass in the place where it was said to them, ‘You are not My people,’ There they shall be called sons of the living God.” &gt;&gt;&gt;</a:t>
            </a:r>
            <a:endParaRPr lang="en-US" sz="2500" dirty="0"/>
          </a:p>
        </p:txBody>
      </p:sp>
    </p:spTree>
    <p:extLst>
      <p:ext uri="{BB962C8B-B14F-4D97-AF65-F5344CB8AC3E}">
        <p14:creationId xmlns:p14="http://schemas.microsoft.com/office/powerpoint/2010/main" val="238579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804205-AA9B-9628-02A4-BAAD7A9B285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6239695-537E-4851-5927-4AD6A5F3F808}"/>
              </a:ext>
            </a:extLst>
          </p:cNvPr>
          <p:cNvSpPr>
            <a:spLocks noGrp="1"/>
          </p:cNvSpPr>
          <p:nvPr>
            <p:ph type="title"/>
          </p:nvPr>
        </p:nvSpPr>
        <p:spPr/>
        <p:txBody>
          <a:bodyPr>
            <a:normAutofit/>
          </a:bodyPr>
          <a:lstStyle/>
          <a:p>
            <a:pPr marL="0" marR="0" lvl="0" indent="0">
              <a:buFont typeface="+mj-lt"/>
              <a:buNone/>
            </a:pPr>
            <a:r>
              <a:rPr lang="en-US" sz="4000" b="1" kern="100" dirty="0">
                <a:solidFill>
                  <a:srgbClr val="008000"/>
                </a:solidFill>
                <a:effectLst/>
                <a:latin typeface="Arial" panose="020B0604020202020204" pitchFamily="34" charset="0"/>
                <a:ea typeface="Times New Roman" panose="02020603050405020304" pitchFamily="18" charset="0"/>
                <a:cs typeface="Times New Roman" panose="02020603050405020304" pitchFamily="18" charset="0"/>
              </a:rPr>
              <a:t>II. GOD HAS A REMNANT OF THE ISRAELITES UNDER HIS GRACE</a:t>
            </a:r>
            <a:r>
              <a:rPr lang="en-US" sz="4000" kern="100" dirty="0">
                <a:solidFill>
                  <a:srgbClr val="008000"/>
                </a:solidFill>
                <a:effectLst/>
                <a:latin typeface="Arial" panose="020B0604020202020204" pitchFamily="34" charset="0"/>
                <a:ea typeface="Times New Roman" panose="02020603050405020304" pitchFamily="18" charset="0"/>
                <a:cs typeface="Times New Roman" panose="02020603050405020304" pitchFamily="18" charset="0"/>
              </a:rPr>
              <a:t> </a:t>
            </a:r>
          </a:p>
        </p:txBody>
      </p:sp>
      <p:sp>
        <p:nvSpPr>
          <p:cNvPr id="3" name="Content Placeholder 2">
            <a:extLst>
              <a:ext uri="{FF2B5EF4-FFF2-40B4-BE49-F238E27FC236}">
                <a16:creationId xmlns:a16="http://schemas.microsoft.com/office/drawing/2014/main" id="{56FD4550-7913-1CC5-1551-F714DEF5873C}"/>
              </a:ext>
            </a:extLst>
          </p:cNvPr>
          <p:cNvSpPr>
            <a:spLocks noGrp="1"/>
          </p:cNvSpPr>
          <p:nvPr>
            <p:ph idx="1"/>
          </p:nvPr>
        </p:nvSpPr>
        <p:spPr/>
        <p:txBody>
          <a:bodyPr>
            <a:noAutofit/>
          </a:bodyPr>
          <a:lstStyle/>
          <a:p>
            <a:pPr marL="0" marR="0" lvl="0" indent="0">
              <a:lnSpc>
                <a:spcPct val="75000"/>
              </a:lnSpc>
              <a:buNone/>
            </a:pPr>
            <a:r>
              <a:rPr lang="en-US" sz="2600" b="1" i="0" kern="100" baseline="30000" dirty="0">
                <a:solidFill>
                  <a:srgbClr val="000000"/>
                </a:solidFill>
                <a:effectLst/>
                <a:ea typeface="Times New Roman" panose="02020603050405020304" pitchFamily="18" charset="0"/>
                <a:cs typeface="Times New Roman" panose="02020603050405020304" pitchFamily="18" charset="0"/>
              </a:rPr>
              <a:t>27</a:t>
            </a:r>
            <a:r>
              <a:rPr lang="en-US" sz="2600" b="1" i="0" kern="100" baseline="0" dirty="0">
                <a:solidFill>
                  <a:srgbClr val="000000"/>
                </a:solidFill>
                <a:effectLst/>
                <a:ea typeface="Times New Roman" panose="02020603050405020304" pitchFamily="18" charset="0"/>
                <a:cs typeface="Times New Roman" panose="02020603050405020304" pitchFamily="18" charset="0"/>
              </a:rPr>
              <a:t> Isaiah also cries out concerning Israel: “Though the number of the children of Israel be as the sand of the sea, The remnant will be saved. </a:t>
            </a:r>
            <a:r>
              <a:rPr lang="en-US" sz="2600" b="1" i="0" kern="100" baseline="30000" dirty="0">
                <a:solidFill>
                  <a:srgbClr val="000000"/>
                </a:solidFill>
                <a:effectLst/>
                <a:ea typeface="Times New Roman" panose="02020603050405020304" pitchFamily="18" charset="0"/>
                <a:cs typeface="Times New Roman" panose="02020603050405020304" pitchFamily="18" charset="0"/>
              </a:rPr>
              <a:t>28</a:t>
            </a:r>
            <a:r>
              <a:rPr lang="en-US" sz="2600" b="1" i="0" kern="100" baseline="0" dirty="0">
                <a:solidFill>
                  <a:srgbClr val="000000"/>
                </a:solidFill>
                <a:effectLst/>
                <a:ea typeface="Times New Roman" panose="02020603050405020304" pitchFamily="18" charset="0"/>
                <a:cs typeface="Times New Roman" panose="02020603050405020304" pitchFamily="18" charset="0"/>
              </a:rPr>
              <a:t> For He will finish the work and cut it short in righteousness, Because the LORD will make a short work upon the earth.” </a:t>
            </a:r>
            <a:r>
              <a:rPr lang="en-US" sz="2600" b="1" i="0" kern="100" baseline="30000" dirty="0">
                <a:solidFill>
                  <a:srgbClr val="000000"/>
                </a:solidFill>
                <a:effectLst/>
                <a:ea typeface="Times New Roman" panose="02020603050405020304" pitchFamily="18" charset="0"/>
                <a:cs typeface="Times New Roman" panose="02020603050405020304" pitchFamily="18" charset="0"/>
              </a:rPr>
              <a:t>29</a:t>
            </a:r>
            <a:r>
              <a:rPr lang="en-US" sz="2600" b="1" i="0" kern="100" baseline="0" dirty="0">
                <a:solidFill>
                  <a:srgbClr val="000000"/>
                </a:solidFill>
                <a:effectLst/>
                <a:ea typeface="Times New Roman" panose="02020603050405020304" pitchFamily="18" charset="0"/>
                <a:cs typeface="Times New Roman" panose="02020603050405020304" pitchFamily="18" charset="0"/>
              </a:rPr>
              <a:t> And as Isaiah said before: “Unless the LORD of Sabaoth had left us a seed, We would have become like Sodom, And we would have been made like Gomorrah.” </a:t>
            </a:r>
            <a:r>
              <a:rPr lang="en-US" sz="2600" b="1" i="0" kern="100" baseline="30000" dirty="0">
                <a:solidFill>
                  <a:srgbClr val="000000"/>
                </a:solidFill>
                <a:effectLst/>
                <a:ea typeface="Times New Roman" panose="02020603050405020304" pitchFamily="18" charset="0"/>
                <a:cs typeface="Times New Roman" panose="02020603050405020304" pitchFamily="18" charset="0"/>
              </a:rPr>
              <a:t>30</a:t>
            </a:r>
            <a:r>
              <a:rPr lang="en-US" sz="2600" b="1" i="0" kern="100" baseline="0" dirty="0">
                <a:solidFill>
                  <a:srgbClr val="000000"/>
                </a:solidFill>
                <a:effectLst/>
                <a:ea typeface="Times New Roman" panose="02020603050405020304" pitchFamily="18" charset="0"/>
                <a:cs typeface="Times New Roman" panose="02020603050405020304" pitchFamily="18" charset="0"/>
              </a:rPr>
              <a:t> What shall we say then? That Gentiles, who did not pursue righteousness, have attained to righteousness, even the righteousness of faith; </a:t>
            </a:r>
            <a:r>
              <a:rPr lang="en-US" sz="2600" b="1" i="0" kern="100" baseline="30000" dirty="0">
                <a:solidFill>
                  <a:srgbClr val="000000"/>
                </a:solidFill>
                <a:effectLst/>
                <a:ea typeface="Times New Roman" panose="02020603050405020304" pitchFamily="18" charset="0"/>
                <a:cs typeface="Times New Roman" panose="02020603050405020304" pitchFamily="18" charset="0"/>
              </a:rPr>
              <a:t>31</a:t>
            </a:r>
            <a:r>
              <a:rPr lang="en-US" sz="2600" b="1" i="0" kern="100" baseline="0" dirty="0">
                <a:solidFill>
                  <a:srgbClr val="000000"/>
                </a:solidFill>
                <a:effectLst/>
                <a:ea typeface="Times New Roman" panose="02020603050405020304" pitchFamily="18" charset="0"/>
                <a:cs typeface="Times New Roman" panose="02020603050405020304" pitchFamily="18" charset="0"/>
              </a:rPr>
              <a:t> but Israel, pursuing the law of righteousness, has not attained to the law of righteousness. </a:t>
            </a:r>
            <a:r>
              <a:rPr lang="en-US" sz="2600" b="1" i="0" kern="100" baseline="30000" dirty="0">
                <a:solidFill>
                  <a:srgbClr val="000000"/>
                </a:solidFill>
                <a:effectLst/>
                <a:ea typeface="Times New Roman" panose="02020603050405020304" pitchFamily="18" charset="0"/>
                <a:cs typeface="Times New Roman" panose="02020603050405020304" pitchFamily="18" charset="0"/>
              </a:rPr>
              <a:t>32</a:t>
            </a:r>
            <a:r>
              <a:rPr lang="en-US" sz="2600" b="1" i="0" kern="100" baseline="0" dirty="0">
                <a:solidFill>
                  <a:srgbClr val="000000"/>
                </a:solidFill>
                <a:effectLst/>
                <a:ea typeface="Times New Roman" panose="02020603050405020304" pitchFamily="18" charset="0"/>
                <a:cs typeface="Times New Roman" panose="02020603050405020304" pitchFamily="18" charset="0"/>
              </a:rPr>
              <a:t> Why? Because they did not seek it by faith, but as it were, by the works of the law. For they stumbled at that stumbling stone. </a:t>
            </a:r>
            <a:r>
              <a:rPr lang="en-US" sz="2600" b="1" i="0" kern="100" baseline="30000" dirty="0">
                <a:solidFill>
                  <a:srgbClr val="000000"/>
                </a:solidFill>
                <a:effectLst/>
                <a:ea typeface="Times New Roman" panose="02020603050405020304" pitchFamily="18" charset="0"/>
                <a:cs typeface="Times New Roman" panose="02020603050405020304" pitchFamily="18" charset="0"/>
              </a:rPr>
              <a:t>33</a:t>
            </a:r>
            <a:r>
              <a:rPr lang="en-US" sz="2600" b="1" i="0" kern="100" baseline="0" dirty="0">
                <a:solidFill>
                  <a:srgbClr val="000000"/>
                </a:solidFill>
                <a:effectLst/>
                <a:ea typeface="Times New Roman" panose="02020603050405020304" pitchFamily="18" charset="0"/>
                <a:cs typeface="Times New Roman" panose="02020603050405020304" pitchFamily="18" charset="0"/>
              </a:rPr>
              <a:t> As it is written: “Behold, I lay in Zion a stumbling stone and rock of offense, And whoever believes on Him will not be put to shame.”</a:t>
            </a:r>
            <a:endParaRPr lang="en-US" sz="2600" dirty="0"/>
          </a:p>
        </p:txBody>
      </p:sp>
    </p:spTree>
    <p:extLst>
      <p:ext uri="{BB962C8B-B14F-4D97-AF65-F5344CB8AC3E}">
        <p14:creationId xmlns:p14="http://schemas.microsoft.com/office/powerpoint/2010/main" val="21802344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4AA3E-299F-3D44-471B-EE8181921B09}"/>
              </a:ext>
            </a:extLst>
          </p:cNvPr>
          <p:cNvSpPr>
            <a:spLocks noGrp="1"/>
          </p:cNvSpPr>
          <p:nvPr>
            <p:ph type="title"/>
          </p:nvPr>
        </p:nvSpPr>
        <p:spPr/>
        <p:txBody>
          <a:bodyPr>
            <a:normAutofit/>
          </a:bodyPr>
          <a:lstStyle/>
          <a:p>
            <a:r>
              <a:rPr lang="en-US" kern="100" dirty="0">
                <a:solidFill>
                  <a:srgbClr val="008000"/>
                </a:solidFill>
                <a:ea typeface="Times New Roman" panose="02020603050405020304" pitchFamily="18" charset="0"/>
                <a:cs typeface="Times New Roman" panose="02020603050405020304" pitchFamily="18" charset="0"/>
              </a:rPr>
              <a:t>III. MOST OF THE ISRAELITES REJECTED JESUS </a:t>
            </a:r>
            <a:endParaRPr lang="en-US" dirty="0">
              <a:solidFill>
                <a:srgbClr val="008000"/>
              </a:solidFill>
            </a:endParaRPr>
          </a:p>
        </p:txBody>
      </p:sp>
      <p:sp>
        <p:nvSpPr>
          <p:cNvPr id="3" name="Content Placeholder 2">
            <a:extLst>
              <a:ext uri="{FF2B5EF4-FFF2-40B4-BE49-F238E27FC236}">
                <a16:creationId xmlns:a16="http://schemas.microsoft.com/office/drawing/2014/main" id="{C680F336-641A-1FEF-75E6-603BC112F676}"/>
              </a:ext>
            </a:extLst>
          </p:cNvPr>
          <p:cNvSpPr>
            <a:spLocks noGrp="1"/>
          </p:cNvSpPr>
          <p:nvPr>
            <p:ph idx="1"/>
          </p:nvPr>
        </p:nvSpPr>
        <p:spPr/>
        <p:txBody>
          <a:bodyPr>
            <a:normAutofit fontScale="70000" lnSpcReduction="20000"/>
          </a:bodyPr>
          <a:lstStyle/>
          <a:p>
            <a:pPr marL="457200" marR="0" lvl="0" indent="-457200">
              <a:lnSpc>
                <a:spcPct val="100000"/>
              </a:lnSpc>
              <a:buFont typeface="+mj-lt"/>
              <a:buAutoNum type="alphaUcPeriod"/>
            </a:pPr>
            <a:r>
              <a:rPr lang="en-US" sz="3700" kern="100" dirty="0">
                <a:ea typeface="Times New Roman" panose="02020603050405020304" pitchFamily="18" charset="0"/>
                <a:cs typeface="Times New Roman" panose="02020603050405020304" pitchFamily="18" charset="0"/>
              </a:rPr>
              <a:t>Romans 11:7–10  What then? Israel has not obtained what it seeks; but the elect have obtained it, and the rest were blinded. </a:t>
            </a:r>
            <a:r>
              <a:rPr lang="en-US" sz="3700" kern="100" baseline="30000" dirty="0">
                <a:ea typeface="Times New Roman" panose="02020603050405020304" pitchFamily="18" charset="0"/>
                <a:cs typeface="Times New Roman" panose="02020603050405020304" pitchFamily="18" charset="0"/>
              </a:rPr>
              <a:t>8</a:t>
            </a:r>
            <a:r>
              <a:rPr lang="en-US" sz="3700" kern="100" dirty="0">
                <a:ea typeface="Times New Roman" panose="02020603050405020304" pitchFamily="18" charset="0"/>
                <a:cs typeface="Times New Roman" panose="02020603050405020304" pitchFamily="18" charset="0"/>
              </a:rPr>
              <a:t> Just as it is written: “God has given them a spirit of stupor, Eyes that they should not see And ears that they should not hear, To this very day.” </a:t>
            </a:r>
            <a:r>
              <a:rPr lang="en-US" sz="3700" kern="100" baseline="30000" dirty="0">
                <a:ea typeface="Times New Roman" panose="02020603050405020304" pitchFamily="18" charset="0"/>
                <a:cs typeface="Times New Roman" panose="02020603050405020304" pitchFamily="18" charset="0"/>
              </a:rPr>
              <a:t>9</a:t>
            </a:r>
            <a:r>
              <a:rPr lang="en-US" sz="3700" kern="100" dirty="0">
                <a:ea typeface="Times New Roman" panose="02020603050405020304" pitchFamily="18" charset="0"/>
                <a:cs typeface="Times New Roman" panose="02020603050405020304" pitchFamily="18" charset="0"/>
              </a:rPr>
              <a:t> And David says: “Let their table become a snare and a trap, A stumbling block and a recompense to them.</a:t>
            </a:r>
            <a:r>
              <a:rPr lang="en-US" sz="3700" kern="100" baseline="30000" dirty="0">
                <a:ea typeface="Times New Roman" panose="02020603050405020304" pitchFamily="18" charset="0"/>
                <a:cs typeface="Times New Roman" panose="02020603050405020304" pitchFamily="18" charset="0"/>
              </a:rPr>
              <a:t>10</a:t>
            </a:r>
            <a:r>
              <a:rPr lang="en-US" sz="3700" kern="100" dirty="0">
                <a:ea typeface="Times New Roman" panose="02020603050405020304" pitchFamily="18" charset="0"/>
                <a:cs typeface="Times New Roman" panose="02020603050405020304" pitchFamily="18" charset="0"/>
              </a:rPr>
              <a:t> Let their eyes be darkened, so that they do not see, And bow down their back always.”</a:t>
            </a:r>
          </a:p>
          <a:p>
            <a:pPr marL="457200" marR="0" lvl="0" indent="-457200">
              <a:lnSpc>
                <a:spcPct val="100000"/>
              </a:lnSpc>
              <a:buFont typeface="+mj-lt"/>
              <a:buAutoNum type="alphaUcPeriod"/>
            </a:pPr>
            <a:r>
              <a:rPr lang="en-US" sz="3700" kern="100" dirty="0">
                <a:ea typeface="Times New Roman" panose="02020603050405020304" pitchFamily="18" charset="0"/>
                <a:cs typeface="Times New Roman" panose="02020603050405020304" pitchFamily="18" charset="0"/>
              </a:rPr>
              <a:t>Acts 18:5–6  When Silas and Timothy had come from Macedonia, Paul was compelled by the Spirit, and testified to the Jews that Jesus is the Christ. </a:t>
            </a:r>
            <a:r>
              <a:rPr lang="en-US" sz="3700" kern="100" baseline="30000" dirty="0">
                <a:ea typeface="Times New Roman" panose="02020603050405020304" pitchFamily="18" charset="0"/>
                <a:cs typeface="Times New Roman" panose="02020603050405020304" pitchFamily="18" charset="0"/>
              </a:rPr>
              <a:t>6</a:t>
            </a:r>
            <a:r>
              <a:rPr lang="en-US" sz="3700" kern="100" dirty="0">
                <a:ea typeface="Times New Roman" panose="02020603050405020304" pitchFamily="18" charset="0"/>
                <a:cs typeface="Times New Roman" panose="02020603050405020304" pitchFamily="18" charset="0"/>
              </a:rPr>
              <a:t> But when they opposed him and blasphemed, he shook his garments and said to them, “Your blood be upon your own heads; I am clean. From now on I will go to the Gentiles.” </a:t>
            </a:r>
            <a:endParaRPr lang="en-US" dirty="0"/>
          </a:p>
        </p:txBody>
      </p:sp>
    </p:spTree>
    <p:extLst>
      <p:ext uri="{BB962C8B-B14F-4D97-AF65-F5344CB8AC3E}">
        <p14:creationId xmlns:p14="http://schemas.microsoft.com/office/powerpoint/2010/main" val="4138995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F7EE9D-F441-4A94-7C92-B06FA9A720F6}"/>
              </a:ext>
            </a:extLst>
          </p:cNvPr>
          <p:cNvSpPr>
            <a:spLocks noGrp="1"/>
          </p:cNvSpPr>
          <p:nvPr>
            <p:ph type="title"/>
          </p:nvPr>
        </p:nvSpPr>
        <p:spPr>
          <a:xfrm>
            <a:off x="0" y="0"/>
            <a:ext cx="9144000" cy="2184400"/>
          </a:xfrm>
        </p:spPr>
        <p:txBody>
          <a:bodyPr>
            <a:noAutofit/>
          </a:bodyPr>
          <a:lstStyle/>
          <a:p>
            <a:pPr marL="0" marR="0" lvl="0" indent="0">
              <a:buFont typeface="+mj-lt"/>
              <a:buNone/>
            </a:pPr>
            <a:r>
              <a:rPr lang="en-US" sz="3400" b="1" kern="100" dirty="0">
                <a:solidFill>
                  <a:srgbClr val="008000"/>
                </a:solidFill>
                <a:effectLst/>
                <a:latin typeface="Arial" panose="020B0604020202020204" pitchFamily="34" charset="0"/>
                <a:ea typeface="Times New Roman" panose="02020603050405020304" pitchFamily="18" charset="0"/>
                <a:cs typeface="Times New Roman" panose="02020603050405020304" pitchFamily="18" charset="0"/>
              </a:rPr>
              <a:t>IV. PAUL HAD HOPES THAT OPENING UP SALVATION TO THE GENTILES WOULD PROVOKE THE ISRAELITES TO JEALOUSY CAUSING THEM TO RETURN TO GOD</a:t>
            </a:r>
            <a:r>
              <a:rPr lang="en-US" sz="3400" kern="100" dirty="0">
                <a:solidFill>
                  <a:srgbClr val="008000"/>
                </a:solidFill>
                <a:effectLst/>
                <a:latin typeface="Arial" panose="020B0604020202020204" pitchFamily="34" charset="0"/>
                <a:ea typeface="Times New Roman" panose="02020603050405020304" pitchFamily="18" charset="0"/>
                <a:cs typeface="Times New Roman" panose="02020603050405020304" pitchFamily="18" charset="0"/>
              </a:rPr>
              <a:t> </a:t>
            </a:r>
          </a:p>
        </p:txBody>
      </p:sp>
      <p:sp>
        <p:nvSpPr>
          <p:cNvPr id="3" name="Content Placeholder 2">
            <a:extLst>
              <a:ext uri="{FF2B5EF4-FFF2-40B4-BE49-F238E27FC236}">
                <a16:creationId xmlns:a16="http://schemas.microsoft.com/office/drawing/2014/main" id="{B3188CF5-8D0C-9DD0-65D1-46E3FB7A889D}"/>
              </a:ext>
            </a:extLst>
          </p:cNvPr>
          <p:cNvSpPr>
            <a:spLocks noGrp="1"/>
          </p:cNvSpPr>
          <p:nvPr>
            <p:ph idx="1"/>
          </p:nvPr>
        </p:nvSpPr>
        <p:spPr>
          <a:xfrm>
            <a:off x="157655" y="2006600"/>
            <a:ext cx="8986345" cy="4893440"/>
          </a:xfrm>
        </p:spPr>
        <p:txBody>
          <a:bodyPr>
            <a:noAutofit/>
          </a:bodyPr>
          <a:lstStyle/>
          <a:p>
            <a:pPr marL="457200" marR="0" lvl="0" indent="-457200">
              <a:lnSpc>
                <a:spcPct val="85000"/>
              </a:lnSpc>
              <a:buFont typeface="+mj-lt"/>
              <a:buAutoNum type="alphaUcPeriod"/>
            </a:pPr>
            <a:r>
              <a:rPr lang="en-US" sz="2800" kern="100" dirty="0">
                <a:ea typeface="Times New Roman" panose="02020603050405020304" pitchFamily="18" charset="0"/>
                <a:cs typeface="Times New Roman" panose="02020603050405020304" pitchFamily="18" charset="0"/>
              </a:rPr>
              <a:t>Romans 11:11–15  I say then, have they stumbled that they should fall? Certainly not! But through their fall, to provoke them to jealousy, salvation has come to the Gentiles. </a:t>
            </a:r>
            <a:r>
              <a:rPr lang="en-US" sz="2800" kern="100" baseline="30000" dirty="0">
                <a:ea typeface="Times New Roman" panose="02020603050405020304" pitchFamily="18" charset="0"/>
                <a:cs typeface="Times New Roman" panose="02020603050405020304" pitchFamily="18" charset="0"/>
              </a:rPr>
              <a:t>12</a:t>
            </a:r>
            <a:r>
              <a:rPr lang="en-US" sz="2800" kern="100" dirty="0">
                <a:ea typeface="Times New Roman" panose="02020603050405020304" pitchFamily="18" charset="0"/>
                <a:cs typeface="Times New Roman" panose="02020603050405020304" pitchFamily="18" charset="0"/>
              </a:rPr>
              <a:t> Now if their fall is riches for the world, and their failure riches for the Gentiles, how much more their fullness! </a:t>
            </a:r>
            <a:r>
              <a:rPr lang="en-US" sz="2800" kern="100" baseline="30000" dirty="0">
                <a:ea typeface="Times New Roman" panose="02020603050405020304" pitchFamily="18" charset="0"/>
                <a:cs typeface="Times New Roman" panose="02020603050405020304" pitchFamily="18" charset="0"/>
              </a:rPr>
              <a:t>13</a:t>
            </a:r>
            <a:r>
              <a:rPr lang="en-US" sz="2800" kern="100" dirty="0">
                <a:ea typeface="Times New Roman" panose="02020603050405020304" pitchFamily="18" charset="0"/>
                <a:cs typeface="Times New Roman" panose="02020603050405020304" pitchFamily="18" charset="0"/>
              </a:rPr>
              <a:t> For I speak to you Gentiles; inasmuch as I am an apostle to the Gentiles, I magnify my ministry, </a:t>
            </a:r>
            <a:r>
              <a:rPr lang="en-US" sz="2800" kern="100" baseline="30000" dirty="0">
                <a:ea typeface="Times New Roman" panose="02020603050405020304" pitchFamily="18" charset="0"/>
                <a:cs typeface="Times New Roman" panose="02020603050405020304" pitchFamily="18" charset="0"/>
              </a:rPr>
              <a:t>14</a:t>
            </a:r>
            <a:r>
              <a:rPr lang="en-US" sz="2800" kern="100" dirty="0">
                <a:ea typeface="Times New Roman" panose="02020603050405020304" pitchFamily="18" charset="0"/>
                <a:cs typeface="Times New Roman" panose="02020603050405020304" pitchFamily="18" charset="0"/>
              </a:rPr>
              <a:t> if by any means I may provoke to jealousy those who are my flesh and save some of them. </a:t>
            </a:r>
            <a:r>
              <a:rPr lang="en-US" sz="2800" kern="100" baseline="30000" dirty="0">
                <a:ea typeface="Times New Roman" panose="02020603050405020304" pitchFamily="18" charset="0"/>
                <a:cs typeface="Times New Roman" panose="02020603050405020304" pitchFamily="18" charset="0"/>
              </a:rPr>
              <a:t>15</a:t>
            </a:r>
            <a:r>
              <a:rPr lang="en-US" sz="2800" kern="100" dirty="0">
                <a:ea typeface="Times New Roman" panose="02020603050405020304" pitchFamily="18" charset="0"/>
                <a:cs typeface="Times New Roman" panose="02020603050405020304" pitchFamily="18" charset="0"/>
              </a:rPr>
              <a:t> For if their being cast away is the reconciling of the world, what will their acceptance be but life from the dead?</a:t>
            </a:r>
          </a:p>
        </p:txBody>
      </p:sp>
    </p:spTree>
    <p:extLst>
      <p:ext uri="{BB962C8B-B14F-4D97-AF65-F5344CB8AC3E}">
        <p14:creationId xmlns:p14="http://schemas.microsoft.com/office/powerpoint/2010/main" val="3369758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EA4F27-444D-B418-1AAD-6BFC6B815BA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1279C1A-73A6-1CF9-8D5C-303AB5CB89D9}"/>
              </a:ext>
            </a:extLst>
          </p:cNvPr>
          <p:cNvSpPr>
            <a:spLocks noGrp="1"/>
          </p:cNvSpPr>
          <p:nvPr>
            <p:ph type="title"/>
          </p:nvPr>
        </p:nvSpPr>
        <p:spPr>
          <a:xfrm>
            <a:off x="0" y="0"/>
            <a:ext cx="9144000" cy="2184400"/>
          </a:xfrm>
        </p:spPr>
        <p:txBody>
          <a:bodyPr>
            <a:noAutofit/>
          </a:bodyPr>
          <a:lstStyle/>
          <a:p>
            <a:pPr marL="0" marR="0" lvl="0" indent="0">
              <a:buFont typeface="+mj-lt"/>
              <a:buNone/>
            </a:pPr>
            <a:r>
              <a:rPr lang="en-US" sz="3400" b="1" kern="100" dirty="0">
                <a:solidFill>
                  <a:srgbClr val="008000"/>
                </a:solidFill>
                <a:effectLst/>
                <a:latin typeface="Arial" panose="020B0604020202020204" pitchFamily="34" charset="0"/>
                <a:ea typeface="Times New Roman" panose="02020603050405020304" pitchFamily="18" charset="0"/>
                <a:cs typeface="Times New Roman" panose="02020603050405020304" pitchFamily="18" charset="0"/>
              </a:rPr>
              <a:t>IV. PAUL HAD HOPES THAT OPENING UP SALVATION TO THE GENTILES WOULD PROVOKE THE ISRAELITES TO JEALOUSY CAUSING THEM TO RETURN TO GOD</a:t>
            </a:r>
            <a:r>
              <a:rPr lang="en-US" sz="3400" kern="100" dirty="0">
                <a:solidFill>
                  <a:srgbClr val="008000"/>
                </a:solidFill>
                <a:effectLst/>
                <a:latin typeface="Arial" panose="020B0604020202020204" pitchFamily="34" charset="0"/>
                <a:ea typeface="Times New Roman" panose="02020603050405020304" pitchFamily="18" charset="0"/>
                <a:cs typeface="Times New Roman" panose="02020603050405020304" pitchFamily="18" charset="0"/>
              </a:rPr>
              <a:t> </a:t>
            </a:r>
          </a:p>
        </p:txBody>
      </p:sp>
      <p:sp>
        <p:nvSpPr>
          <p:cNvPr id="3" name="Content Placeholder 2">
            <a:extLst>
              <a:ext uri="{FF2B5EF4-FFF2-40B4-BE49-F238E27FC236}">
                <a16:creationId xmlns:a16="http://schemas.microsoft.com/office/drawing/2014/main" id="{A1931331-DD84-ADB5-1BD4-D57464CFF86F}"/>
              </a:ext>
            </a:extLst>
          </p:cNvPr>
          <p:cNvSpPr>
            <a:spLocks noGrp="1"/>
          </p:cNvSpPr>
          <p:nvPr>
            <p:ph idx="1"/>
          </p:nvPr>
        </p:nvSpPr>
        <p:spPr>
          <a:xfrm>
            <a:off x="157655" y="2184400"/>
            <a:ext cx="8986345" cy="4715640"/>
          </a:xfrm>
        </p:spPr>
        <p:txBody>
          <a:bodyPr>
            <a:normAutofit fontScale="92500" lnSpcReduction="20000"/>
          </a:bodyPr>
          <a:lstStyle/>
          <a:p>
            <a:pPr marL="457200" marR="0" lvl="0" indent="-457200">
              <a:lnSpc>
                <a:spcPct val="95000"/>
              </a:lnSpc>
              <a:buFont typeface="+mj-lt"/>
              <a:buAutoNum type="alphaUcPeriod" startAt="2"/>
            </a:pPr>
            <a:r>
              <a:rPr lang="en-US" kern="100" dirty="0">
                <a:ea typeface="Times New Roman" panose="02020603050405020304" pitchFamily="18" charset="0"/>
                <a:cs typeface="Times New Roman" panose="02020603050405020304" pitchFamily="18" charset="0"/>
              </a:rPr>
              <a:t>Romans 9:1–5  I tell the truth in Christ, I am not lying, my conscience also bearing me witness in the Holy Spirit, </a:t>
            </a:r>
            <a:r>
              <a:rPr lang="en-US" kern="100" baseline="30000" dirty="0">
                <a:ea typeface="Times New Roman" panose="02020603050405020304" pitchFamily="18" charset="0"/>
                <a:cs typeface="Times New Roman" panose="02020603050405020304" pitchFamily="18" charset="0"/>
              </a:rPr>
              <a:t>2</a:t>
            </a:r>
            <a:r>
              <a:rPr lang="en-US" kern="100" dirty="0">
                <a:ea typeface="Times New Roman" panose="02020603050405020304" pitchFamily="18" charset="0"/>
                <a:cs typeface="Times New Roman" panose="02020603050405020304" pitchFamily="18" charset="0"/>
              </a:rPr>
              <a:t> that I have great sorrow and continual grief in my heart. </a:t>
            </a:r>
            <a:r>
              <a:rPr lang="en-US" kern="100" baseline="30000" dirty="0">
                <a:ea typeface="Times New Roman" panose="02020603050405020304" pitchFamily="18" charset="0"/>
                <a:cs typeface="Times New Roman" panose="02020603050405020304" pitchFamily="18" charset="0"/>
              </a:rPr>
              <a:t>3</a:t>
            </a:r>
            <a:r>
              <a:rPr lang="en-US" kern="100" dirty="0">
                <a:ea typeface="Times New Roman" panose="02020603050405020304" pitchFamily="18" charset="0"/>
                <a:cs typeface="Times New Roman" panose="02020603050405020304" pitchFamily="18" charset="0"/>
              </a:rPr>
              <a:t> For I could wish that I myself were accursed from Christ for my brethren, my countrymen according to the flesh, </a:t>
            </a:r>
            <a:r>
              <a:rPr lang="en-US" kern="100" baseline="30000" dirty="0">
                <a:ea typeface="Times New Roman" panose="02020603050405020304" pitchFamily="18" charset="0"/>
                <a:cs typeface="Times New Roman" panose="02020603050405020304" pitchFamily="18" charset="0"/>
              </a:rPr>
              <a:t>4</a:t>
            </a:r>
            <a:r>
              <a:rPr lang="en-US" kern="100" dirty="0">
                <a:ea typeface="Times New Roman" panose="02020603050405020304" pitchFamily="18" charset="0"/>
                <a:cs typeface="Times New Roman" panose="02020603050405020304" pitchFamily="18" charset="0"/>
              </a:rPr>
              <a:t> who are Israelites, to whom pertain the adoption, the glory, the covenants, the giving of the law, the service of God, and the promises; </a:t>
            </a:r>
            <a:r>
              <a:rPr lang="en-US" kern="100" baseline="30000" dirty="0">
                <a:ea typeface="Times New Roman" panose="02020603050405020304" pitchFamily="18" charset="0"/>
                <a:cs typeface="Times New Roman" panose="02020603050405020304" pitchFamily="18" charset="0"/>
              </a:rPr>
              <a:t>5</a:t>
            </a:r>
            <a:r>
              <a:rPr lang="en-US" kern="100" dirty="0">
                <a:ea typeface="Times New Roman" panose="02020603050405020304" pitchFamily="18" charset="0"/>
                <a:cs typeface="Times New Roman" panose="02020603050405020304" pitchFamily="18" charset="0"/>
              </a:rPr>
              <a:t> of whom are the fathers and from whom, according to the flesh, Christ came, who is over all, the eternally blessed God. Amen.</a:t>
            </a:r>
            <a:endParaRPr lang="en-US" dirty="0"/>
          </a:p>
          <a:p>
            <a:endParaRPr lang="en-US" dirty="0"/>
          </a:p>
        </p:txBody>
      </p:sp>
    </p:spTree>
    <p:extLst>
      <p:ext uri="{BB962C8B-B14F-4D97-AF65-F5344CB8AC3E}">
        <p14:creationId xmlns:p14="http://schemas.microsoft.com/office/powerpoint/2010/main" val="28718592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24F7A-38D7-6391-0997-E210E2274C2E}"/>
              </a:ext>
            </a:extLst>
          </p:cNvPr>
          <p:cNvSpPr>
            <a:spLocks noGrp="1"/>
          </p:cNvSpPr>
          <p:nvPr>
            <p:ph type="title"/>
          </p:nvPr>
        </p:nvSpPr>
        <p:spPr>
          <a:xfrm>
            <a:off x="0" y="0"/>
            <a:ext cx="9144000" cy="1701800"/>
          </a:xfrm>
        </p:spPr>
        <p:txBody>
          <a:bodyPr>
            <a:normAutofit/>
          </a:bodyPr>
          <a:lstStyle/>
          <a:p>
            <a:pPr marL="0" marR="0" lvl="0" indent="0">
              <a:buFont typeface="+mj-lt"/>
              <a:buNone/>
            </a:pPr>
            <a:r>
              <a:rPr lang="en-US" b="1" kern="100" dirty="0">
                <a:solidFill>
                  <a:srgbClr val="008000"/>
                </a:solidFill>
                <a:effectLst/>
                <a:latin typeface="Arial" panose="020B0604020202020204" pitchFamily="34" charset="0"/>
                <a:ea typeface="Times New Roman" panose="02020603050405020304" pitchFamily="18" charset="0"/>
                <a:cs typeface="Times New Roman" panose="02020603050405020304" pitchFamily="18" charset="0"/>
              </a:rPr>
              <a:t>V. THE ROOT OR </a:t>
            </a:r>
            <a:br>
              <a:rPr lang="en-US" b="1" kern="100" dirty="0">
                <a:solidFill>
                  <a:srgbClr val="008000"/>
                </a:solidFill>
                <a:effectLst/>
                <a:latin typeface="Arial" panose="020B0604020202020204" pitchFamily="34" charset="0"/>
                <a:ea typeface="Times New Roman" panose="02020603050405020304" pitchFamily="18" charset="0"/>
                <a:cs typeface="Times New Roman" panose="02020603050405020304" pitchFamily="18" charset="0"/>
              </a:rPr>
            </a:br>
            <a:r>
              <a:rPr lang="en-US" b="1" kern="100" dirty="0">
                <a:solidFill>
                  <a:srgbClr val="008000"/>
                </a:solidFill>
                <a:effectLst/>
                <a:latin typeface="Arial" panose="020B0604020202020204" pitchFamily="34" charset="0"/>
                <a:ea typeface="Times New Roman" panose="02020603050405020304" pitchFamily="18" charset="0"/>
                <a:cs typeface="Times New Roman" panose="02020603050405020304" pitchFamily="18" charset="0"/>
              </a:rPr>
              <a:t>THE CHURCH IS HOLY</a:t>
            </a:r>
            <a:r>
              <a:rPr lang="en-US" kern="100" dirty="0">
                <a:solidFill>
                  <a:srgbClr val="008000"/>
                </a:solidFill>
                <a:effectLst/>
                <a:latin typeface="Arial" panose="020B0604020202020204" pitchFamily="34" charset="0"/>
                <a:ea typeface="Times New Roman" panose="02020603050405020304" pitchFamily="18" charset="0"/>
                <a:cs typeface="Times New Roman" panose="02020603050405020304" pitchFamily="18" charset="0"/>
              </a:rPr>
              <a:t> </a:t>
            </a:r>
          </a:p>
        </p:txBody>
      </p:sp>
      <p:sp>
        <p:nvSpPr>
          <p:cNvPr id="3" name="Content Placeholder 2">
            <a:extLst>
              <a:ext uri="{FF2B5EF4-FFF2-40B4-BE49-F238E27FC236}">
                <a16:creationId xmlns:a16="http://schemas.microsoft.com/office/drawing/2014/main" id="{C9058718-8BB3-B0BA-CA7D-001E1E77E302}"/>
              </a:ext>
            </a:extLst>
          </p:cNvPr>
          <p:cNvSpPr>
            <a:spLocks noGrp="1"/>
          </p:cNvSpPr>
          <p:nvPr>
            <p:ph idx="1"/>
          </p:nvPr>
        </p:nvSpPr>
        <p:spPr>
          <a:xfrm>
            <a:off x="157655" y="1701800"/>
            <a:ext cx="8986345" cy="5198240"/>
          </a:xfrm>
        </p:spPr>
        <p:txBody>
          <a:bodyPr>
            <a:normAutofit fontScale="92500" lnSpcReduction="10000"/>
          </a:bodyPr>
          <a:lstStyle/>
          <a:p>
            <a:pPr marL="457200" marR="0" lvl="0" indent="-457200">
              <a:lnSpc>
                <a:spcPct val="100000"/>
              </a:lnSpc>
              <a:buFont typeface="+mj-lt"/>
              <a:buAutoNum type="alphaUcPeriod"/>
            </a:pPr>
            <a:r>
              <a:rPr lang="en-US" kern="100" dirty="0">
                <a:ea typeface="Times New Roman" panose="02020603050405020304" pitchFamily="18" charset="0"/>
                <a:cs typeface="Times New Roman" panose="02020603050405020304" pitchFamily="18" charset="0"/>
              </a:rPr>
              <a:t>Romans 11:16  For if the </a:t>
            </a:r>
            <a:r>
              <a:rPr lang="en-US" kern="100" dirty="0" err="1">
                <a:ea typeface="Times New Roman" panose="02020603050405020304" pitchFamily="18" charset="0"/>
                <a:cs typeface="Times New Roman" panose="02020603050405020304" pitchFamily="18" charset="0"/>
              </a:rPr>
              <a:t>firstfruit</a:t>
            </a:r>
            <a:r>
              <a:rPr lang="en-US" kern="100" dirty="0">
                <a:ea typeface="Times New Roman" panose="02020603050405020304" pitchFamily="18" charset="0"/>
                <a:cs typeface="Times New Roman" panose="02020603050405020304" pitchFamily="18" charset="0"/>
              </a:rPr>
              <a:t> is holy, the lump is also holy; and if the root is holy, so are the branches. </a:t>
            </a:r>
          </a:p>
          <a:p>
            <a:pPr marL="457200" marR="0" lvl="0" indent="-457200">
              <a:lnSpc>
                <a:spcPct val="100000"/>
              </a:lnSpc>
              <a:buFont typeface="+mj-lt"/>
              <a:buAutoNum type="alphaUcPeriod"/>
            </a:pPr>
            <a:r>
              <a:rPr lang="en-US" kern="100" dirty="0">
                <a:ea typeface="Times New Roman" panose="02020603050405020304" pitchFamily="18" charset="0"/>
                <a:cs typeface="Times New Roman" panose="02020603050405020304" pitchFamily="18" charset="0"/>
              </a:rPr>
              <a:t>1 Peter 1:13–16  Therefore gird up the loins of your mind, be sober, and rest your hope fully upon the grace that is to be brought to you at the revelation of Jesus Christ; </a:t>
            </a:r>
            <a:r>
              <a:rPr lang="en-US" kern="100" baseline="30000" dirty="0">
                <a:ea typeface="Times New Roman" panose="02020603050405020304" pitchFamily="18" charset="0"/>
                <a:cs typeface="Times New Roman" panose="02020603050405020304" pitchFamily="18" charset="0"/>
              </a:rPr>
              <a:t>14</a:t>
            </a:r>
            <a:r>
              <a:rPr lang="en-US" kern="100" dirty="0">
                <a:ea typeface="Times New Roman" panose="02020603050405020304" pitchFamily="18" charset="0"/>
                <a:cs typeface="Times New Roman" panose="02020603050405020304" pitchFamily="18" charset="0"/>
              </a:rPr>
              <a:t> as obedient children, not conforming yourselves to the former lusts, as in your ignorance; </a:t>
            </a:r>
            <a:r>
              <a:rPr lang="en-US" kern="100" baseline="30000" dirty="0">
                <a:ea typeface="Times New Roman" panose="02020603050405020304" pitchFamily="18" charset="0"/>
                <a:cs typeface="Times New Roman" panose="02020603050405020304" pitchFamily="18" charset="0"/>
              </a:rPr>
              <a:t>15</a:t>
            </a:r>
            <a:r>
              <a:rPr lang="en-US" kern="100" dirty="0">
                <a:ea typeface="Times New Roman" panose="02020603050405020304" pitchFamily="18" charset="0"/>
                <a:cs typeface="Times New Roman" panose="02020603050405020304" pitchFamily="18" charset="0"/>
              </a:rPr>
              <a:t> but as He who called you is holy, you also be holy in all your conduct, </a:t>
            </a:r>
            <a:r>
              <a:rPr lang="en-US" kern="100" baseline="30000" dirty="0">
                <a:ea typeface="Times New Roman" panose="02020603050405020304" pitchFamily="18" charset="0"/>
                <a:cs typeface="Times New Roman" panose="02020603050405020304" pitchFamily="18" charset="0"/>
              </a:rPr>
              <a:t>16</a:t>
            </a:r>
            <a:r>
              <a:rPr lang="en-US" kern="100" dirty="0">
                <a:ea typeface="Times New Roman" panose="02020603050405020304" pitchFamily="18" charset="0"/>
                <a:cs typeface="Times New Roman" panose="02020603050405020304" pitchFamily="18" charset="0"/>
              </a:rPr>
              <a:t> because it is written, “Be holy, for I am holy.”</a:t>
            </a:r>
            <a:endParaRPr lang="en-US" dirty="0"/>
          </a:p>
        </p:txBody>
      </p:sp>
    </p:spTree>
    <p:extLst>
      <p:ext uri="{BB962C8B-B14F-4D97-AF65-F5344CB8AC3E}">
        <p14:creationId xmlns:p14="http://schemas.microsoft.com/office/powerpoint/2010/main" val="1547533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236C3-BF87-BCDB-CAFC-CC9523A61776}"/>
              </a:ext>
            </a:extLst>
          </p:cNvPr>
          <p:cNvSpPr>
            <a:spLocks noGrp="1"/>
          </p:cNvSpPr>
          <p:nvPr>
            <p:ph type="title"/>
          </p:nvPr>
        </p:nvSpPr>
        <p:spPr>
          <a:xfrm>
            <a:off x="0" y="0"/>
            <a:ext cx="9144000" cy="2108200"/>
          </a:xfrm>
        </p:spPr>
        <p:txBody>
          <a:bodyPr>
            <a:noAutofit/>
          </a:bodyPr>
          <a:lstStyle/>
          <a:p>
            <a:pPr marL="0" marR="0" lvl="0" indent="0">
              <a:lnSpc>
                <a:spcPct val="80000"/>
              </a:lnSpc>
              <a:buFont typeface="+mj-lt"/>
              <a:buNone/>
            </a:pPr>
            <a:r>
              <a:rPr lang="en-US" sz="3600" b="1" kern="100" dirty="0">
                <a:solidFill>
                  <a:srgbClr val="008000"/>
                </a:solidFill>
                <a:effectLst/>
                <a:latin typeface="Arial" panose="020B0604020202020204" pitchFamily="34" charset="0"/>
                <a:ea typeface="Times New Roman" panose="02020603050405020304" pitchFamily="18" charset="0"/>
                <a:cs typeface="Times New Roman" panose="02020603050405020304" pitchFamily="18" charset="0"/>
              </a:rPr>
              <a:t>VI. SOME OF THE ISRAELITES WERE CUT OFF AND LOST THEIR SALVATION BECAUSE THEY REJECTED JESUS</a:t>
            </a:r>
            <a:r>
              <a:rPr lang="en-US" sz="3600" kern="100" dirty="0">
                <a:solidFill>
                  <a:srgbClr val="008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3600" b="1" kern="100" dirty="0">
                <a:solidFill>
                  <a:srgbClr val="008000"/>
                </a:solidFill>
                <a:effectLst/>
                <a:latin typeface="Arial" panose="020B0604020202020204" pitchFamily="34" charset="0"/>
                <a:ea typeface="Times New Roman" panose="02020603050405020304" pitchFamily="18" charset="0"/>
                <a:cs typeface="Times New Roman" panose="02020603050405020304" pitchFamily="18" charset="0"/>
              </a:rPr>
              <a:t>THE GENTILES WERE GRAFTED IN</a:t>
            </a:r>
            <a:r>
              <a:rPr lang="en-US" sz="3600" kern="100" dirty="0">
                <a:solidFill>
                  <a:srgbClr val="008000"/>
                </a:solidFill>
                <a:effectLst/>
                <a:latin typeface="Arial" panose="020B0604020202020204" pitchFamily="34" charset="0"/>
                <a:ea typeface="Times New Roman" panose="02020603050405020304" pitchFamily="18" charset="0"/>
                <a:cs typeface="Times New Roman" panose="02020603050405020304" pitchFamily="18" charset="0"/>
              </a:rPr>
              <a:t> </a:t>
            </a:r>
          </a:p>
        </p:txBody>
      </p:sp>
      <p:sp>
        <p:nvSpPr>
          <p:cNvPr id="3" name="Content Placeholder 2">
            <a:extLst>
              <a:ext uri="{FF2B5EF4-FFF2-40B4-BE49-F238E27FC236}">
                <a16:creationId xmlns:a16="http://schemas.microsoft.com/office/drawing/2014/main" id="{EEF2E8F2-F63A-A01F-6C15-DEB642CA8E0B}"/>
              </a:ext>
            </a:extLst>
          </p:cNvPr>
          <p:cNvSpPr>
            <a:spLocks noGrp="1"/>
          </p:cNvSpPr>
          <p:nvPr>
            <p:ph idx="1"/>
          </p:nvPr>
        </p:nvSpPr>
        <p:spPr>
          <a:xfrm>
            <a:off x="157655" y="2108200"/>
            <a:ext cx="8986345" cy="4791840"/>
          </a:xfrm>
        </p:spPr>
        <p:txBody>
          <a:bodyPr>
            <a:normAutofit fontScale="85000" lnSpcReduction="20000"/>
          </a:bodyPr>
          <a:lstStyle/>
          <a:p>
            <a:pPr marL="457200" marR="0" lvl="0" indent="-457200">
              <a:lnSpc>
                <a:spcPct val="95000"/>
              </a:lnSpc>
              <a:buFont typeface="+mj-lt"/>
              <a:buAutoNum type="alphaUcPeriod"/>
            </a:pPr>
            <a:r>
              <a:rPr lang="en-US" kern="100" dirty="0">
                <a:ea typeface="Times New Roman" panose="02020603050405020304" pitchFamily="18" charset="0"/>
                <a:cs typeface="Times New Roman" panose="02020603050405020304" pitchFamily="18" charset="0"/>
              </a:rPr>
              <a:t>Romans 11:17 And if some of the branches were broken off, and you, being a wild olive tree, were grafted in among them, and with them became a partaker of the root and fatness of the olive tree,</a:t>
            </a:r>
          </a:p>
          <a:p>
            <a:pPr marL="457200" marR="0" lvl="0" indent="-457200">
              <a:lnSpc>
                <a:spcPct val="95000"/>
              </a:lnSpc>
              <a:buFont typeface="+mj-lt"/>
              <a:buAutoNum type="alphaUcPeriod"/>
            </a:pPr>
            <a:r>
              <a:rPr lang="en-US" kern="100" dirty="0">
                <a:ea typeface="Times New Roman" panose="02020603050405020304" pitchFamily="18" charset="0"/>
                <a:cs typeface="Times New Roman" panose="02020603050405020304" pitchFamily="18" charset="0"/>
              </a:rPr>
              <a:t>Acts 13:46–48  Then Paul and Barnabas grew bold and said, “It was necessary that the word of God should be spoken to you first; but since you reject it, and judge yourselves unworthy of everlasting life, behold, we turn to the Gentiles. </a:t>
            </a:r>
            <a:r>
              <a:rPr lang="en-US" kern="100" baseline="30000" dirty="0">
                <a:ea typeface="Times New Roman" panose="02020603050405020304" pitchFamily="18" charset="0"/>
                <a:cs typeface="Times New Roman" panose="02020603050405020304" pitchFamily="18" charset="0"/>
              </a:rPr>
              <a:t>47</a:t>
            </a:r>
            <a:r>
              <a:rPr lang="en-US" kern="100" dirty="0">
                <a:ea typeface="Times New Roman" panose="02020603050405020304" pitchFamily="18" charset="0"/>
                <a:cs typeface="Times New Roman" panose="02020603050405020304" pitchFamily="18" charset="0"/>
              </a:rPr>
              <a:t> For so the Lord has commanded us: ‘I have set you as a light to the Gentiles, That you should be for salvation to the ends of the earth.’ ” </a:t>
            </a:r>
            <a:r>
              <a:rPr lang="en-US" kern="100" baseline="30000" dirty="0">
                <a:ea typeface="Times New Roman" panose="02020603050405020304" pitchFamily="18" charset="0"/>
                <a:cs typeface="Times New Roman" panose="02020603050405020304" pitchFamily="18" charset="0"/>
              </a:rPr>
              <a:t>48</a:t>
            </a:r>
            <a:r>
              <a:rPr lang="en-US" kern="100" dirty="0">
                <a:ea typeface="Times New Roman" panose="02020603050405020304" pitchFamily="18" charset="0"/>
                <a:cs typeface="Times New Roman" panose="02020603050405020304" pitchFamily="18" charset="0"/>
              </a:rPr>
              <a:t> Now when the Gentiles heard this, they were glad and glorified the word of the Lord. And as many as had been appointed to eternal life believed.</a:t>
            </a:r>
            <a:endParaRPr lang="en-US" dirty="0"/>
          </a:p>
        </p:txBody>
      </p:sp>
    </p:spTree>
    <p:extLst>
      <p:ext uri="{BB962C8B-B14F-4D97-AF65-F5344CB8AC3E}">
        <p14:creationId xmlns:p14="http://schemas.microsoft.com/office/powerpoint/2010/main" val="3820924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D89F2-CE5D-F8A7-EDB1-67791CBFE15E}"/>
              </a:ext>
            </a:extLst>
          </p:cNvPr>
          <p:cNvSpPr>
            <a:spLocks noGrp="1"/>
          </p:cNvSpPr>
          <p:nvPr>
            <p:ph type="title"/>
          </p:nvPr>
        </p:nvSpPr>
        <p:spPr>
          <a:xfrm>
            <a:off x="0" y="0"/>
            <a:ext cx="9144000" cy="1727200"/>
          </a:xfrm>
        </p:spPr>
        <p:txBody>
          <a:bodyPr>
            <a:normAutofit fontScale="90000"/>
          </a:bodyPr>
          <a:lstStyle/>
          <a:p>
            <a:pPr marL="0" marR="0" lvl="0" indent="0">
              <a:lnSpc>
                <a:spcPct val="85000"/>
              </a:lnSpc>
              <a:buFont typeface="+mj-lt"/>
              <a:buNone/>
            </a:pPr>
            <a:r>
              <a:rPr lang="en-US" sz="4000" b="1" kern="100" dirty="0">
                <a:solidFill>
                  <a:srgbClr val="008000"/>
                </a:solidFill>
                <a:effectLst/>
                <a:latin typeface="Arial" panose="020B0604020202020204" pitchFamily="34" charset="0"/>
                <a:ea typeface="Times New Roman" panose="02020603050405020304" pitchFamily="18" charset="0"/>
                <a:cs typeface="Times New Roman" panose="02020603050405020304" pitchFamily="18" charset="0"/>
              </a:rPr>
              <a:t>VII. THE GENTILES SHOUL NOT BOAST BECAUSE GOD HAS GRAFTED THEM INTO THE ROOT (CHURCH)</a:t>
            </a:r>
            <a:r>
              <a:rPr lang="en-US" sz="4000" kern="100" dirty="0">
                <a:solidFill>
                  <a:srgbClr val="008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4400" kern="100" dirty="0">
              <a:solidFill>
                <a:srgbClr val="008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60116052-9694-38D5-5FF7-893C67574E58}"/>
              </a:ext>
            </a:extLst>
          </p:cNvPr>
          <p:cNvSpPr>
            <a:spLocks noGrp="1"/>
          </p:cNvSpPr>
          <p:nvPr>
            <p:ph idx="1"/>
          </p:nvPr>
        </p:nvSpPr>
        <p:spPr>
          <a:xfrm>
            <a:off x="157655" y="1727200"/>
            <a:ext cx="8986345" cy="5172840"/>
          </a:xfrm>
        </p:spPr>
        <p:txBody>
          <a:bodyPr>
            <a:normAutofit lnSpcReduction="10000"/>
          </a:bodyPr>
          <a:lstStyle/>
          <a:p>
            <a:pPr marL="457200" marR="0" lvl="0" indent="-457200">
              <a:lnSpc>
                <a:spcPct val="95000"/>
              </a:lnSpc>
              <a:buFont typeface="+mj-lt"/>
              <a:buAutoNum type="alphaUcPeriod"/>
            </a:pPr>
            <a:r>
              <a:rPr lang="en-US" kern="100" dirty="0">
                <a:ea typeface="Times New Roman" panose="02020603050405020304" pitchFamily="18" charset="0"/>
                <a:cs typeface="Times New Roman" panose="02020603050405020304" pitchFamily="18" charset="0"/>
              </a:rPr>
              <a:t>Romans 11:18-20 do not boast against the branches. But if you do boast, remember that you do not support the root, but the root supports you.</a:t>
            </a:r>
            <a:r>
              <a:rPr lang="en-US" kern="100" baseline="30000" dirty="0">
                <a:ea typeface="Times New Roman" panose="02020603050405020304" pitchFamily="18" charset="0"/>
                <a:cs typeface="Times New Roman" panose="02020603050405020304" pitchFamily="18" charset="0"/>
              </a:rPr>
              <a:t>19</a:t>
            </a:r>
            <a:r>
              <a:rPr lang="en-US" kern="100" dirty="0">
                <a:ea typeface="Times New Roman" panose="02020603050405020304" pitchFamily="18" charset="0"/>
                <a:cs typeface="Times New Roman" panose="02020603050405020304" pitchFamily="18" charset="0"/>
              </a:rPr>
              <a:t> You will say then, “Branches were broken off that I might be grafted in.” </a:t>
            </a:r>
            <a:r>
              <a:rPr lang="en-US" kern="100" baseline="30000" dirty="0">
                <a:ea typeface="Times New Roman" panose="02020603050405020304" pitchFamily="18" charset="0"/>
                <a:cs typeface="Times New Roman" panose="02020603050405020304" pitchFamily="18" charset="0"/>
              </a:rPr>
              <a:t>20</a:t>
            </a:r>
            <a:r>
              <a:rPr lang="en-US" kern="100" dirty="0">
                <a:ea typeface="Times New Roman" panose="02020603050405020304" pitchFamily="18" charset="0"/>
                <a:cs typeface="Times New Roman" panose="02020603050405020304" pitchFamily="18" charset="0"/>
              </a:rPr>
              <a:t> Well said. Because of unbelief they were broken off, and you stand by faith. Do not be haughty, but fear.</a:t>
            </a:r>
            <a:endParaRPr lang="en-US" sz="3600" kern="100" dirty="0">
              <a:ea typeface="Times New Roman" panose="02020603050405020304" pitchFamily="18" charset="0"/>
              <a:cs typeface="Times New Roman" panose="02020603050405020304" pitchFamily="18" charset="0"/>
            </a:endParaRPr>
          </a:p>
          <a:p>
            <a:pPr marL="457200" marR="0" lvl="0" indent="-457200">
              <a:lnSpc>
                <a:spcPct val="95000"/>
              </a:lnSpc>
              <a:buFont typeface="+mj-lt"/>
              <a:buAutoNum type="alphaUcPeriod"/>
            </a:pPr>
            <a:r>
              <a:rPr lang="en-US" kern="100" dirty="0">
                <a:ea typeface="Times New Roman" panose="02020603050405020304" pitchFamily="18" charset="0"/>
                <a:cs typeface="Times New Roman" panose="02020603050405020304" pitchFamily="18" charset="0"/>
              </a:rPr>
              <a:t>Galatians 6:14  But God forbid that I should boast except in the cross of our Lord Jesus Christ, by whom the world has been crucified to me, and I to the world.</a:t>
            </a:r>
            <a:endParaRPr lang="en-US" dirty="0"/>
          </a:p>
        </p:txBody>
      </p:sp>
    </p:spTree>
    <p:extLst>
      <p:ext uri="{BB962C8B-B14F-4D97-AF65-F5344CB8AC3E}">
        <p14:creationId xmlns:p14="http://schemas.microsoft.com/office/powerpoint/2010/main" val="3743934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64C1D-8F31-6D66-949E-26405733C26D}"/>
              </a:ext>
            </a:extLst>
          </p:cNvPr>
          <p:cNvSpPr>
            <a:spLocks noGrp="1"/>
          </p:cNvSpPr>
          <p:nvPr>
            <p:ph type="title"/>
          </p:nvPr>
        </p:nvSpPr>
        <p:spPr>
          <a:xfrm>
            <a:off x="0" y="0"/>
            <a:ext cx="9144000" cy="1727200"/>
          </a:xfrm>
        </p:spPr>
        <p:txBody>
          <a:bodyPr>
            <a:normAutofit fontScale="90000"/>
          </a:bodyPr>
          <a:lstStyle/>
          <a:p>
            <a:pPr marL="0" marR="0" lvl="0" indent="0">
              <a:lnSpc>
                <a:spcPct val="80000"/>
              </a:lnSpc>
              <a:buFont typeface="+mj-lt"/>
              <a:buNone/>
            </a:pPr>
            <a:r>
              <a:rPr lang="en-US" sz="4000" b="1" kern="100" dirty="0">
                <a:solidFill>
                  <a:srgbClr val="008000"/>
                </a:solidFill>
                <a:effectLst/>
                <a:latin typeface="Arial" panose="020B0604020202020204" pitchFamily="34" charset="0"/>
                <a:ea typeface="Times New Roman" panose="02020603050405020304" pitchFamily="18" charset="0"/>
                <a:cs typeface="Times New Roman" panose="02020603050405020304" pitchFamily="18" charset="0"/>
              </a:rPr>
              <a:t>VIII. IF THE GENTILES ARE UNFAITHFUL THEY CAN BE CUT OFF JUST LIKE THE ISRAELITES WERE</a:t>
            </a:r>
            <a:r>
              <a:rPr lang="en-US" sz="4000" kern="100" dirty="0">
                <a:solidFill>
                  <a:srgbClr val="008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4400" kern="100" dirty="0">
              <a:solidFill>
                <a:srgbClr val="008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9575F0BF-2688-4A3C-415D-6EE5808A905F}"/>
              </a:ext>
            </a:extLst>
          </p:cNvPr>
          <p:cNvSpPr>
            <a:spLocks noGrp="1"/>
          </p:cNvSpPr>
          <p:nvPr>
            <p:ph idx="1"/>
          </p:nvPr>
        </p:nvSpPr>
        <p:spPr>
          <a:xfrm>
            <a:off x="157655" y="1727200"/>
            <a:ext cx="8986345" cy="5172840"/>
          </a:xfrm>
        </p:spPr>
        <p:txBody>
          <a:bodyPr>
            <a:normAutofit fontScale="92500" lnSpcReduction="20000"/>
          </a:bodyPr>
          <a:lstStyle/>
          <a:p>
            <a:pPr marL="457200" marR="0" lvl="0" indent="-457200">
              <a:lnSpc>
                <a:spcPct val="95000"/>
              </a:lnSpc>
              <a:buFont typeface="+mj-lt"/>
              <a:buAutoNum type="alphaUcPeriod"/>
            </a:pPr>
            <a:r>
              <a:rPr lang="en-US" kern="100" dirty="0">
                <a:ea typeface="Times New Roman" panose="02020603050405020304" pitchFamily="18" charset="0"/>
                <a:cs typeface="Times New Roman" panose="02020603050405020304" pitchFamily="18" charset="0"/>
              </a:rPr>
              <a:t>Romans 11:21 For if God did not spare the natural branches, He may not spare you either. </a:t>
            </a:r>
            <a:r>
              <a:rPr lang="en-US" kern="100" baseline="30000" dirty="0">
                <a:ea typeface="Times New Roman" panose="02020603050405020304" pitchFamily="18" charset="0"/>
                <a:cs typeface="Times New Roman" panose="02020603050405020304" pitchFamily="18" charset="0"/>
              </a:rPr>
              <a:t>22</a:t>
            </a:r>
            <a:r>
              <a:rPr lang="en-US" kern="100" dirty="0">
                <a:ea typeface="Times New Roman" panose="02020603050405020304" pitchFamily="18" charset="0"/>
                <a:cs typeface="Times New Roman" panose="02020603050405020304" pitchFamily="18" charset="0"/>
              </a:rPr>
              <a:t> Therefore consider the goodness and severity of God: on those who fell, severity; but toward you, goodness, if you continue in His goodness. Otherwise you also will be cut off.</a:t>
            </a:r>
            <a:endParaRPr lang="en-US" sz="3600" kern="100" dirty="0">
              <a:ea typeface="Times New Roman" panose="02020603050405020304" pitchFamily="18" charset="0"/>
              <a:cs typeface="Times New Roman" panose="02020603050405020304" pitchFamily="18" charset="0"/>
            </a:endParaRPr>
          </a:p>
          <a:p>
            <a:pPr marL="457200" marR="0" lvl="0" indent="-457200">
              <a:lnSpc>
                <a:spcPct val="95000"/>
              </a:lnSpc>
              <a:buFont typeface="+mj-lt"/>
              <a:buAutoNum type="alphaUcPeriod"/>
            </a:pPr>
            <a:r>
              <a:rPr lang="en-US" kern="100" dirty="0">
                <a:ea typeface="Times New Roman" panose="02020603050405020304" pitchFamily="18" charset="0"/>
                <a:cs typeface="Times New Roman" panose="02020603050405020304" pitchFamily="18" charset="0"/>
              </a:rPr>
              <a:t>1 Corinthians 10:6–12  Now these things became our examples, to the intent that we should not lust after evil things as they also lusted. </a:t>
            </a:r>
            <a:r>
              <a:rPr lang="en-US" kern="100" baseline="30000" dirty="0">
                <a:ea typeface="Times New Roman" panose="02020603050405020304" pitchFamily="18" charset="0"/>
                <a:cs typeface="Times New Roman" panose="02020603050405020304" pitchFamily="18" charset="0"/>
              </a:rPr>
              <a:t>7</a:t>
            </a:r>
            <a:r>
              <a:rPr lang="en-US" kern="100" dirty="0">
                <a:ea typeface="Times New Roman" panose="02020603050405020304" pitchFamily="18" charset="0"/>
                <a:cs typeface="Times New Roman" panose="02020603050405020304" pitchFamily="18" charset="0"/>
              </a:rPr>
              <a:t> And do not become idolaters as were some of them. As it is written, “The people sat down to eat and drink, and rose up to play.” &gt;&gt;&gt;</a:t>
            </a:r>
            <a:endParaRPr lang="en-US" dirty="0"/>
          </a:p>
        </p:txBody>
      </p:sp>
    </p:spTree>
    <p:extLst>
      <p:ext uri="{BB962C8B-B14F-4D97-AF65-F5344CB8AC3E}">
        <p14:creationId xmlns:p14="http://schemas.microsoft.com/office/powerpoint/2010/main" val="1157462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whiteboard&#10;&#10;Description automatically generated">
            <a:extLst>
              <a:ext uri="{FF2B5EF4-FFF2-40B4-BE49-F238E27FC236}">
                <a16:creationId xmlns:a16="http://schemas.microsoft.com/office/drawing/2014/main" id="{967C72C7-BD0B-42BA-B00D-788250480F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00" y="0"/>
            <a:ext cx="9118600" cy="6858000"/>
          </a:xfrm>
          <a:prstGeom prst="rect">
            <a:avLst/>
          </a:prstGeom>
        </p:spPr>
      </p:pic>
    </p:spTree>
    <p:extLst>
      <p:ext uri="{BB962C8B-B14F-4D97-AF65-F5344CB8AC3E}">
        <p14:creationId xmlns:p14="http://schemas.microsoft.com/office/powerpoint/2010/main" val="7568533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325FB3-7064-9389-EF53-3873D5DFEC9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E3692A4-E36F-A600-C94B-EB675C8A5351}"/>
              </a:ext>
            </a:extLst>
          </p:cNvPr>
          <p:cNvSpPr>
            <a:spLocks noGrp="1"/>
          </p:cNvSpPr>
          <p:nvPr>
            <p:ph type="title"/>
          </p:nvPr>
        </p:nvSpPr>
        <p:spPr>
          <a:xfrm>
            <a:off x="0" y="0"/>
            <a:ext cx="9144000" cy="1727200"/>
          </a:xfrm>
        </p:spPr>
        <p:txBody>
          <a:bodyPr>
            <a:normAutofit fontScale="90000"/>
          </a:bodyPr>
          <a:lstStyle/>
          <a:p>
            <a:pPr marL="0" marR="0" lvl="0" indent="0">
              <a:lnSpc>
                <a:spcPct val="80000"/>
              </a:lnSpc>
              <a:buFont typeface="+mj-lt"/>
              <a:buNone/>
            </a:pPr>
            <a:r>
              <a:rPr lang="en-US" sz="4000" b="1" kern="100" dirty="0">
                <a:solidFill>
                  <a:srgbClr val="008000"/>
                </a:solidFill>
                <a:effectLst/>
                <a:latin typeface="Arial" panose="020B0604020202020204" pitchFamily="34" charset="0"/>
                <a:ea typeface="Times New Roman" panose="02020603050405020304" pitchFamily="18" charset="0"/>
                <a:cs typeface="Times New Roman" panose="02020603050405020304" pitchFamily="18" charset="0"/>
              </a:rPr>
              <a:t>VIII. IF THE GENTILES ARE UNFAITHFUL THEY CAN BE CUT OFF JUST LIKE THE ISRAELITES WERE</a:t>
            </a:r>
            <a:r>
              <a:rPr lang="en-US" sz="4000" kern="100" dirty="0">
                <a:solidFill>
                  <a:srgbClr val="008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4400" kern="100" dirty="0">
              <a:solidFill>
                <a:srgbClr val="008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07136055-EBFE-F963-8B9B-D9191EB5BF09}"/>
              </a:ext>
            </a:extLst>
          </p:cNvPr>
          <p:cNvSpPr>
            <a:spLocks noGrp="1"/>
          </p:cNvSpPr>
          <p:nvPr>
            <p:ph idx="1"/>
          </p:nvPr>
        </p:nvSpPr>
        <p:spPr>
          <a:xfrm>
            <a:off x="157655" y="1498600"/>
            <a:ext cx="8986345" cy="5401440"/>
          </a:xfrm>
        </p:spPr>
        <p:txBody>
          <a:bodyPr>
            <a:noAutofit/>
          </a:bodyPr>
          <a:lstStyle/>
          <a:p>
            <a:pPr marL="0" lvl="0" indent="0">
              <a:buNone/>
            </a:pPr>
            <a:r>
              <a:rPr lang="en-US" kern="100" baseline="30000" dirty="0">
                <a:solidFill>
                  <a:prstClr val="black"/>
                </a:solidFill>
                <a:ea typeface="Times New Roman" panose="02020603050405020304" pitchFamily="18" charset="0"/>
                <a:cs typeface="Times New Roman" panose="02020603050405020304" pitchFamily="18" charset="0"/>
              </a:rPr>
              <a:t>8</a:t>
            </a:r>
            <a:r>
              <a:rPr lang="en-US" kern="100" dirty="0">
                <a:solidFill>
                  <a:prstClr val="black"/>
                </a:solidFill>
                <a:ea typeface="Times New Roman" panose="02020603050405020304" pitchFamily="18" charset="0"/>
                <a:cs typeface="Times New Roman" panose="02020603050405020304" pitchFamily="18" charset="0"/>
              </a:rPr>
              <a:t> Nor let us commit sexual immorality, as some of them did, and in one day twenty-three thousand fell; </a:t>
            </a:r>
            <a:r>
              <a:rPr lang="en-US" kern="100" baseline="30000" dirty="0">
                <a:solidFill>
                  <a:prstClr val="black"/>
                </a:solidFill>
                <a:ea typeface="Times New Roman" panose="02020603050405020304" pitchFamily="18" charset="0"/>
                <a:cs typeface="Times New Roman" panose="02020603050405020304" pitchFamily="18" charset="0"/>
              </a:rPr>
              <a:t>9</a:t>
            </a:r>
            <a:r>
              <a:rPr lang="en-US" kern="100" dirty="0">
                <a:solidFill>
                  <a:prstClr val="black"/>
                </a:solidFill>
                <a:ea typeface="Times New Roman" panose="02020603050405020304" pitchFamily="18" charset="0"/>
                <a:cs typeface="Times New Roman" panose="02020603050405020304" pitchFamily="18" charset="0"/>
              </a:rPr>
              <a:t> nor let us tempt Christ, as some of them also tempted, and were destroyed by serpents; </a:t>
            </a:r>
            <a:r>
              <a:rPr lang="en-US" kern="100" baseline="30000" dirty="0">
                <a:solidFill>
                  <a:prstClr val="black"/>
                </a:solidFill>
                <a:ea typeface="Times New Roman" panose="02020603050405020304" pitchFamily="18" charset="0"/>
                <a:cs typeface="Times New Roman" panose="02020603050405020304" pitchFamily="18" charset="0"/>
              </a:rPr>
              <a:t>10</a:t>
            </a:r>
            <a:r>
              <a:rPr lang="en-US" kern="100" dirty="0">
                <a:solidFill>
                  <a:prstClr val="black"/>
                </a:solidFill>
                <a:ea typeface="Times New Roman" panose="02020603050405020304" pitchFamily="18" charset="0"/>
                <a:cs typeface="Times New Roman" panose="02020603050405020304" pitchFamily="18" charset="0"/>
              </a:rPr>
              <a:t> nor complain, as some of them also complained, and were destroyed by the destroyer. </a:t>
            </a:r>
            <a:r>
              <a:rPr lang="en-US" kern="100" baseline="30000" dirty="0">
                <a:solidFill>
                  <a:prstClr val="black"/>
                </a:solidFill>
                <a:ea typeface="Times New Roman" panose="02020603050405020304" pitchFamily="18" charset="0"/>
                <a:cs typeface="Times New Roman" panose="02020603050405020304" pitchFamily="18" charset="0"/>
              </a:rPr>
              <a:t>11</a:t>
            </a:r>
            <a:r>
              <a:rPr lang="en-US" kern="100" dirty="0">
                <a:solidFill>
                  <a:prstClr val="black"/>
                </a:solidFill>
                <a:ea typeface="Times New Roman" panose="02020603050405020304" pitchFamily="18" charset="0"/>
                <a:cs typeface="Times New Roman" panose="02020603050405020304" pitchFamily="18" charset="0"/>
              </a:rPr>
              <a:t> Now all these things happened to them as examples, and they were written for our admonition, upon whom the ends of the ages have come. </a:t>
            </a:r>
            <a:r>
              <a:rPr lang="en-US" kern="100" baseline="30000" dirty="0">
                <a:solidFill>
                  <a:prstClr val="black"/>
                </a:solidFill>
                <a:ea typeface="Times New Roman" panose="02020603050405020304" pitchFamily="18" charset="0"/>
                <a:cs typeface="Times New Roman" panose="02020603050405020304" pitchFamily="18" charset="0"/>
              </a:rPr>
              <a:t>12</a:t>
            </a:r>
            <a:r>
              <a:rPr lang="en-US" kern="100" dirty="0">
                <a:solidFill>
                  <a:prstClr val="black"/>
                </a:solidFill>
                <a:ea typeface="Times New Roman" panose="02020603050405020304" pitchFamily="18" charset="0"/>
                <a:cs typeface="Times New Roman" panose="02020603050405020304" pitchFamily="18" charset="0"/>
              </a:rPr>
              <a:t> Therefore let him who thinks he stands take heed lest he fall.</a:t>
            </a:r>
            <a:endParaRPr lang="en-US" dirty="0">
              <a:solidFill>
                <a:prstClr val="black"/>
              </a:solidFill>
            </a:endParaRPr>
          </a:p>
        </p:txBody>
      </p:sp>
    </p:spTree>
    <p:extLst>
      <p:ext uri="{BB962C8B-B14F-4D97-AF65-F5344CB8AC3E}">
        <p14:creationId xmlns:p14="http://schemas.microsoft.com/office/powerpoint/2010/main" val="22276855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14A45A-A337-12D7-DE16-49DC01D55E06}"/>
              </a:ext>
            </a:extLst>
          </p:cNvPr>
          <p:cNvSpPr>
            <a:spLocks noGrp="1"/>
          </p:cNvSpPr>
          <p:nvPr>
            <p:ph type="title"/>
          </p:nvPr>
        </p:nvSpPr>
        <p:spPr>
          <a:xfrm>
            <a:off x="0" y="0"/>
            <a:ext cx="9144000" cy="1803400"/>
          </a:xfrm>
        </p:spPr>
        <p:txBody>
          <a:bodyPr>
            <a:normAutofit fontScale="90000"/>
          </a:bodyPr>
          <a:lstStyle/>
          <a:p>
            <a:pPr marL="0" marR="0" lvl="0" indent="0">
              <a:lnSpc>
                <a:spcPct val="80000"/>
              </a:lnSpc>
              <a:buFont typeface="+mj-lt"/>
              <a:buNone/>
            </a:pPr>
            <a:r>
              <a:rPr lang="en-US" sz="4000" b="1" kern="100" dirty="0">
                <a:solidFill>
                  <a:srgbClr val="008000"/>
                </a:solidFill>
                <a:effectLst/>
                <a:latin typeface="Arial" panose="020B0604020202020204" pitchFamily="34" charset="0"/>
                <a:ea typeface="Times New Roman" panose="02020603050405020304" pitchFamily="18" charset="0"/>
                <a:cs typeface="Times New Roman" panose="02020603050405020304" pitchFamily="18" charset="0"/>
              </a:rPr>
              <a:t>IX.</a:t>
            </a:r>
            <a:r>
              <a:rPr lang="en-US" sz="4000" b="1" kern="100" baseline="0" dirty="0">
                <a:solidFill>
                  <a:srgbClr val="008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4000" b="1" kern="100" dirty="0">
                <a:solidFill>
                  <a:srgbClr val="008000"/>
                </a:solidFill>
                <a:effectLst/>
                <a:latin typeface="Arial" panose="020B0604020202020204" pitchFamily="34" charset="0"/>
                <a:ea typeface="Times New Roman" panose="02020603050405020304" pitchFamily="18" charset="0"/>
                <a:cs typeface="Times New Roman" panose="02020603050405020304" pitchFamily="18" charset="0"/>
              </a:rPr>
              <a:t>IF ISRAELITES WHO WERE CUT OFF, REPENT, THEN THEY CAN BE GRAFTED BACK INTO THE ROOT (CHURCH) </a:t>
            </a:r>
            <a:endParaRPr lang="en-US" sz="4400" kern="100" dirty="0">
              <a:solidFill>
                <a:srgbClr val="008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587751E3-F45C-CA39-C854-4D9AD4B1B86D}"/>
              </a:ext>
            </a:extLst>
          </p:cNvPr>
          <p:cNvSpPr>
            <a:spLocks noGrp="1"/>
          </p:cNvSpPr>
          <p:nvPr>
            <p:ph idx="1"/>
          </p:nvPr>
        </p:nvSpPr>
        <p:spPr>
          <a:xfrm>
            <a:off x="157655" y="1574800"/>
            <a:ext cx="8986345" cy="5325240"/>
          </a:xfrm>
        </p:spPr>
        <p:txBody>
          <a:bodyPr>
            <a:normAutofit fontScale="92500" lnSpcReduction="10000"/>
          </a:bodyPr>
          <a:lstStyle/>
          <a:p>
            <a:pPr marL="457200" marR="0" lvl="0" indent="-457200">
              <a:lnSpc>
                <a:spcPct val="95000"/>
              </a:lnSpc>
              <a:buFont typeface="+mj-lt"/>
              <a:buAutoNum type="alphaUcPeriod"/>
            </a:pPr>
            <a:r>
              <a:rPr lang="en-US" kern="100" dirty="0">
                <a:ea typeface="Times New Roman" panose="02020603050405020304" pitchFamily="18" charset="0"/>
                <a:cs typeface="Times New Roman" panose="02020603050405020304" pitchFamily="18" charset="0"/>
              </a:rPr>
              <a:t>Romans 11:23-24  And they also, if they do not continue in unbelief, will be grafted in, for God is able to graft them in again. </a:t>
            </a:r>
            <a:r>
              <a:rPr lang="en-US" kern="100" baseline="30000" dirty="0">
                <a:ea typeface="Times New Roman" panose="02020603050405020304" pitchFamily="18" charset="0"/>
                <a:cs typeface="Times New Roman" panose="02020603050405020304" pitchFamily="18" charset="0"/>
              </a:rPr>
              <a:t>24</a:t>
            </a:r>
            <a:r>
              <a:rPr lang="en-US" kern="100" dirty="0">
                <a:ea typeface="Times New Roman" panose="02020603050405020304" pitchFamily="18" charset="0"/>
                <a:cs typeface="Times New Roman" panose="02020603050405020304" pitchFamily="18" charset="0"/>
              </a:rPr>
              <a:t> For if you were cut out of the olive tree which is wild by nature, and were grafted contrary to nature into a cultivated olive tree, how much more will these, who are natural branches, be grafted into their own olive tree?</a:t>
            </a:r>
            <a:endParaRPr lang="en-US" sz="3600" kern="100" dirty="0">
              <a:ea typeface="Times New Roman" panose="02020603050405020304" pitchFamily="18" charset="0"/>
              <a:cs typeface="Times New Roman" panose="02020603050405020304" pitchFamily="18" charset="0"/>
            </a:endParaRPr>
          </a:p>
          <a:p>
            <a:pPr marL="457200" marR="0" lvl="0" indent="-457200">
              <a:lnSpc>
                <a:spcPct val="95000"/>
              </a:lnSpc>
              <a:buFont typeface="+mj-lt"/>
              <a:buAutoNum type="alphaUcPeriod"/>
            </a:pPr>
            <a:r>
              <a:rPr lang="en-US" kern="100" dirty="0">
                <a:ea typeface="Times New Roman" panose="02020603050405020304" pitchFamily="18" charset="0"/>
                <a:cs typeface="Times New Roman" panose="02020603050405020304" pitchFamily="18" charset="0"/>
              </a:rPr>
              <a:t>2 Peter 3:9  The Lord is not slack concerning His promise, as some count slackness, but is longsuffering toward us, not willing that any should perish but that all should come to repentance.</a:t>
            </a:r>
            <a:endParaRPr lang="en-US" dirty="0"/>
          </a:p>
        </p:txBody>
      </p:sp>
    </p:spTree>
    <p:extLst>
      <p:ext uri="{BB962C8B-B14F-4D97-AF65-F5344CB8AC3E}">
        <p14:creationId xmlns:p14="http://schemas.microsoft.com/office/powerpoint/2010/main" val="3080942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6C838-60CC-AF63-0CF7-0F7B70F10760}"/>
              </a:ext>
            </a:extLst>
          </p:cNvPr>
          <p:cNvSpPr>
            <a:spLocks noGrp="1"/>
          </p:cNvSpPr>
          <p:nvPr>
            <p:ph type="title"/>
          </p:nvPr>
        </p:nvSpPr>
        <p:spPr>
          <a:xfrm>
            <a:off x="0" y="1"/>
            <a:ext cx="9144000" cy="889000"/>
          </a:xfrm>
        </p:spPr>
        <p:txBody>
          <a:bodyPr>
            <a:normAutofit/>
          </a:bodyPr>
          <a:lstStyle/>
          <a:p>
            <a:pPr marL="0" marR="0">
              <a:lnSpc>
                <a:spcPct val="95000"/>
              </a:lnSpc>
              <a:buNone/>
            </a:pPr>
            <a:r>
              <a:rPr lang="en-US" sz="4000" b="1" kern="100" dirty="0">
                <a:solidFill>
                  <a:srgbClr val="008000"/>
                </a:solidFill>
                <a:effectLst/>
                <a:latin typeface="Arial" panose="020B0604020202020204" pitchFamily="34" charset="0"/>
                <a:ea typeface="Times New Roman" panose="02020603050405020304" pitchFamily="18" charset="0"/>
                <a:cs typeface="Times New Roman" panose="02020603050405020304" pitchFamily="18" charset="0"/>
              </a:rPr>
              <a:t>THE CHURCH AS AN OLIVE TREE</a:t>
            </a:r>
            <a:endParaRPr lang="en-US" sz="4400" kern="100" dirty="0">
              <a:solidFill>
                <a:srgbClr val="008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D9C85E92-76E1-E1B2-3385-E55166E09212}"/>
              </a:ext>
            </a:extLst>
          </p:cNvPr>
          <p:cNvSpPr>
            <a:spLocks noGrp="1"/>
          </p:cNvSpPr>
          <p:nvPr>
            <p:ph idx="1"/>
          </p:nvPr>
        </p:nvSpPr>
        <p:spPr>
          <a:xfrm>
            <a:off x="157655" y="889001"/>
            <a:ext cx="8986345" cy="6011040"/>
          </a:xfrm>
        </p:spPr>
        <p:txBody>
          <a:bodyPr>
            <a:noAutofit/>
          </a:bodyPr>
          <a:lstStyle/>
          <a:p>
            <a:pPr marL="457200" indent="-457200">
              <a:lnSpc>
                <a:spcPct val="85000"/>
              </a:lnSpc>
              <a:buFont typeface="+mj-lt"/>
              <a:buAutoNum type="alphaUcPeriod"/>
            </a:pPr>
            <a:r>
              <a:rPr lang="en-US" sz="3000" kern="100" dirty="0">
                <a:ea typeface="Times New Roman" panose="02020603050405020304" pitchFamily="18" charset="0"/>
                <a:cs typeface="Times New Roman" panose="02020603050405020304" pitchFamily="18" charset="0"/>
              </a:rPr>
              <a:t>The message Paul is giving about the olive tree is important to us in the church as well.</a:t>
            </a:r>
          </a:p>
          <a:p>
            <a:pPr marL="457200" indent="-457200">
              <a:lnSpc>
                <a:spcPct val="85000"/>
              </a:lnSpc>
              <a:buFont typeface="+mj-lt"/>
              <a:buAutoNum type="alphaUcPeriod"/>
            </a:pPr>
            <a:r>
              <a:rPr lang="en-US" sz="3000" kern="100" dirty="0">
                <a:ea typeface="Times New Roman" panose="02020603050405020304" pitchFamily="18" charset="0"/>
                <a:cs typeface="Times New Roman" panose="02020603050405020304" pitchFamily="18" charset="0"/>
              </a:rPr>
              <a:t>The olive tree (root) is a reference to his people, Israel in the Old Testament and the church in the New Testament.</a:t>
            </a:r>
          </a:p>
          <a:p>
            <a:pPr marL="457200" indent="-457200">
              <a:lnSpc>
                <a:spcPct val="85000"/>
              </a:lnSpc>
              <a:buFont typeface="+mj-lt"/>
              <a:buAutoNum type="alphaUcPeriod"/>
            </a:pPr>
            <a:r>
              <a:rPr lang="en-US" sz="3000" kern="100" dirty="0">
                <a:ea typeface="Times New Roman" panose="02020603050405020304" pitchFamily="18" charset="0"/>
                <a:cs typeface="Times New Roman" panose="02020603050405020304" pitchFamily="18" charset="0"/>
              </a:rPr>
              <a:t>God cuts off those who are disobedient. - Revelation 3:1–6  “And to the angel of the church in Sardis write, ‘These things says He who has the seven Spirits of God and the seven stars: “I know your works, that you have a name that you are alive, but you are dead. </a:t>
            </a:r>
            <a:r>
              <a:rPr lang="en-US" sz="3000" kern="100" baseline="30000" dirty="0">
                <a:ea typeface="Times New Roman" panose="02020603050405020304" pitchFamily="18" charset="0"/>
                <a:cs typeface="Times New Roman" panose="02020603050405020304" pitchFamily="18" charset="0"/>
              </a:rPr>
              <a:t>2</a:t>
            </a:r>
            <a:r>
              <a:rPr lang="en-US" sz="3000" kern="100" dirty="0">
                <a:ea typeface="Times New Roman" panose="02020603050405020304" pitchFamily="18" charset="0"/>
                <a:cs typeface="Times New Roman" panose="02020603050405020304" pitchFamily="18" charset="0"/>
              </a:rPr>
              <a:t> Be watchful, and strengthen the things which remain, that are ready to die, for I have not found your works perfect before God. &gt;&gt;&gt;</a:t>
            </a:r>
          </a:p>
        </p:txBody>
      </p:sp>
    </p:spTree>
    <p:extLst>
      <p:ext uri="{BB962C8B-B14F-4D97-AF65-F5344CB8AC3E}">
        <p14:creationId xmlns:p14="http://schemas.microsoft.com/office/powerpoint/2010/main" val="2894325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91FCDF-93AA-632E-A866-ABD20BAD5D5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39F0D59-E0DA-1FC2-2C78-1539B711328B}"/>
              </a:ext>
            </a:extLst>
          </p:cNvPr>
          <p:cNvSpPr>
            <a:spLocks noGrp="1"/>
          </p:cNvSpPr>
          <p:nvPr>
            <p:ph type="title"/>
          </p:nvPr>
        </p:nvSpPr>
        <p:spPr>
          <a:xfrm>
            <a:off x="0" y="1"/>
            <a:ext cx="9144000" cy="889000"/>
          </a:xfrm>
        </p:spPr>
        <p:txBody>
          <a:bodyPr>
            <a:normAutofit/>
          </a:bodyPr>
          <a:lstStyle/>
          <a:p>
            <a:pPr marL="0" marR="0">
              <a:lnSpc>
                <a:spcPct val="95000"/>
              </a:lnSpc>
              <a:buNone/>
            </a:pPr>
            <a:r>
              <a:rPr lang="en-US" sz="4000" b="1" kern="100" dirty="0">
                <a:solidFill>
                  <a:srgbClr val="008000"/>
                </a:solidFill>
                <a:effectLst/>
                <a:latin typeface="Arial" panose="020B0604020202020204" pitchFamily="34" charset="0"/>
                <a:ea typeface="Times New Roman" panose="02020603050405020304" pitchFamily="18" charset="0"/>
                <a:cs typeface="Times New Roman" panose="02020603050405020304" pitchFamily="18" charset="0"/>
              </a:rPr>
              <a:t>THE CHURCH AS AN OLIVE TREE</a:t>
            </a:r>
            <a:endParaRPr lang="en-US" sz="4400" kern="100" dirty="0">
              <a:solidFill>
                <a:srgbClr val="008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30107AE0-094A-4A97-F8C6-D47CB1A81AA4}"/>
              </a:ext>
            </a:extLst>
          </p:cNvPr>
          <p:cNvSpPr>
            <a:spLocks noGrp="1"/>
          </p:cNvSpPr>
          <p:nvPr>
            <p:ph idx="1"/>
          </p:nvPr>
        </p:nvSpPr>
        <p:spPr>
          <a:xfrm>
            <a:off x="157655" y="889001"/>
            <a:ext cx="8986345" cy="6011039"/>
          </a:xfrm>
        </p:spPr>
        <p:txBody>
          <a:bodyPr>
            <a:noAutofit/>
          </a:bodyPr>
          <a:lstStyle/>
          <a:p>
            <a:pPr marL="457200" indent="0">
              <a:lnSpc>
                <a:spcPct val="85000"/>
              </a:lnSpc>
              <a:buNone/>
            </a:pPr>
            <a:r>
              <a:rPr lang="en-US" kern="100" baseline="30000" dirty="0">
                <a:ea typeface="Times New Roman" panose="02020603050405020304" pitchFamily="18" charset="0"/>
                <a:cs typeface="Times New Roman" panose="02020603050405020304" pitchFamily="18" charset="0"/>
              </a:rPr>
              <a:t>3</a:t>
            </a:r>
            <a:r>
              <a:rPr lang="en-US" kern="100" dirty="0">
                <a:ea typeface="Times New Roman" panose="02020603050405020304" pitchFamily="18" charset="0"/>
                <a:cs typeface="Times New Roman" panose="02020603050405020304" pitchFamily="18" charset="0"/>
              </a:rPr>
              <a:t> Remember therefore how you have received and heard; hold fast and repent. Therefore if you will not watch, I will come upon you as a thief, and you will not know what hour I will come upon you. </a:t>
            </a:r>
            <a:r>
              <a:rPr lang="en-US" kern="100" baseline="30000" dirty="0">
                <a:ea typeface="Times New Roman" panose="02020603050405020304" pitchFamily="18" charset="0"/>
                <a:cs typeface="Times New Roman" panose="02020603050405020304" pitchFamily="18" charset="0"/>
              </a:rPr>
              <a:t>4</a:t>
            </a:r>
            <a:r>
              <a:rPr lang="en-US" kern="100" dirty="0">
                <a:ea typeface="Times New Roman" panose="02020603050405020304" pitchFamily="18" charset="0"/>
                <a:cs typeface="Times New Roman" panose="02020603050405020304" pitchFamily="18" charset="0"/>
              </a:rPr>
              <a:t> You have a few names even in Sardis who have not defiled their garments; and they shall walk with Me in white, for they are worthy. </a:t>
            </a:r>
            <a:r>
              <a:rPr lang="en-US" kern="100" baseline="30000" dirty="0">
                <a:ea typeface="Times New Roman" panose="02020603050405020304" pitchFamily="18" charset="0"/>
                <a:cs typeface="Times New Roman" panose="02020603050405020304" pitchFamily="18" charset="0"/>
              </a:rPr>
              <a:t>5</a:t>
            </a:r>
            <a:r>
              <a:rPr lang="en-US" kern="100" dirty="0">
                <a:ea typeface="Times New Roman" panose="02020603050405020304" pitchFamily="18" charset="0"/>
                <a:cs typeface="Times New Roman" panose="02020603050405020304" pitchFamily="18" charset="0"/>
              </a:rPr>
              <a:t> He who overcomes shall be clothed in white garments, and I will not blot out his name from the Book of Life; but I will confess his name before My Father and before His angels. </a:t>
            </a:r>
            <a:r>
              <a:rPr lang="en-US" kern="100" baseline="30000" dirty="0">
                <a:ea typeface="Times New Roman" panose="02020603050405020304" pitchFamily="18" charset="0"/>
                <a:cs typeface="Times New Roman" panose="02020603050405020304" pitchFamily="18" charset="0"/>
              </a:rPr>
              <a:t>6</a:t>
            </a:r>
            <a:r>
              <a:rPr lang="en-US" kern="100" dirty="0">
                <a:ea typeface="Times New Roman" panose="02020603050405020304" pitchFamily="18" charset="0"/>
                <a:cs typeface="Times New Roman" panose="02020603050405020304" pitchFamily="18" charset="0"/>
              </a:rPr>
              <a:t> “He who has an ear, let him hear what the Spirit says to the churches.”</a:t>
            </a:r>
          </a:p>
        </p:txBody>
      </p:sp>
    </p:spTree>
    <p:extLst>
      <p:ext uri="{BB962C8B-B14F-4D97-AF65-F5344CB8AC3E}">
        <p14:creationId xmlns:p14="http://schemas.microsoft.com/office/powerpoint/2010/main" val="4168202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3DC452-DE7C-C536-0C2E-346995C6D4B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3F926D5-6D12-345A-F64F-A38D2C77530D}"/>
              </a:ext>
            </a:extLst>
          </p:cNvPr>
          <p:cNvSpPr>
            <a:spLocks noGrp="1"/>
          </p:cNvSpPr>
          <p:nvPr>
            <p:ph type="title"/>
          </p:nvPr>
        </p:nvSpPr>
        <p:spPr>
          <a:xfrm>
            <a:off x="0" y="1"/>
            <a:ext cx="9144000" cy="889000"/>
          </a:xfrm>
        </p:spPr>
        <p:txBody>
          <a:bodyPr>
            <a:normAutofit/>
          </a:bodyPr>
          <a:lstStyle/>
          <a:p>
            <a:pPr marL="0" marR="0">
              <a:lnSpc>
                <a:spcPct val="95000"/>
              </a:lnSpc>
              <a:buNone/>
            </a:pPr>
            <a:r>
              <a:rPr lang="en-US" sz="4000" b="1" kern="100" dirty="0">
                <a:solidFill>
                  <a:srgbClr val="008000"/>
                </a:solidFill>
                <a:effectLst/>
                <a:latin typeface="Arial" panose="020B0604020202020204" pitchFamily="34" charset="0"/>
                <a:ea typeface="Times New Roman" panose="02020603050405020304" pitchFamily="18" charset="0"/>
                <a:cs typeface="Times New Roman" panose="02020603050405020304" pitchFamily="18" charset="0"/>
              </a:rPr>
              <a:t>THE CHURCH AS AN OLIVE TREE</a:t>
            </a:r>
            <a:endParaRPr lang="en-US" sz="4400" kern="100" dirty="0">
              <a:solidFill>
                <a:srgbClr val="008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930074B7-E182-12D7-8BD5-F9427C82EA0E}"/>
              </a:ext>
            </a:extLst>
          </p:cNvPr>
          <p:cNvSpPr>
            <a:spLocks noGrp="1"/>
          </p:cNvSpPr>
          <p:nvPr>
            <p:ph idx="1"/>
          </p:nvPr>
        </p:nvSpPr>
        <p:spPr>
          <a:xfrm>
            <a:off x="157655" y="889001"/>
            <a:ext cx="8986345" cy="6011039"/>
          </a:xfrm>
        </p:spPr>
        <p:txBody>
          <a:bodyPr>
            <a:noAutofit/>
          </a:bodyPr>
          <a:lstStyle/>
          <a:p>
            <a:pPr marL="457200" indent="-457200">
              <a:lnSpc>
                <a:spcPct val="80000"/>
              </a:lnSpc>
              <a:buFont typeface="+mj-lt"/>
              <a:buAutoNum type="alphaUcPeriod" startAt="4"/>
            </a:pPr>
            <a:r>
              <a:rPr lang="en-US" sz="2700" kern="100" dirty="0">
                <a:ea typeface="Times New Roman" panose="02020603050405020304" pitchFamily="18" charset="0"/>
                <a:cs typeface="Times New Roman" panose="02020603050405020304" pitchFamily="18" charset="0"/>
              </a:rPr>
              <a:t>BUT HE LOOKS FORWARD TO, AND WELCOMES BACK, THOSE WHO WILL REPENT - Luke 15:1–7  Then all the tax collectors and the sinners drew near to Him to hear Him. </a:t>
            </a:r>
            <a:r>
              <a:rPr lang="en-US" sz="2700" kern="100" baseline="30000" dirty="0">
                <a:ea typeface="Times New Roman" panose="02020603050405020304" pitchFamily="18" charset="0"/>
                <a:cs typeface="Times New Roman" panose="02020603050405020304" pitchFamily="18" charset="0"/>
              </a:rPr>
              <a:t>2</a:t>
            </a:r>
            <a:r>
              <a:rPr lang="en-US" sz="2700" kern="100" dirty="0">
                <a:ea typeface="Times New Roman" panose="02020603050405020304" pitchFamily="18" charset="0"/>
                <a:cs typeface="Times New Roman" panose="02020603050405020304" pitchFamily="18" charset="0"/>
              </a:rPr>
              <a:t> And the Pharisees and scribes complained, saying, “This Man receives sinners and eats with them.” </a:t>
            </a:r>
            <a:r>
              <a:rPr lang="en-US" sz="2700" kern="100" baseline="30000" dirty="0">
                <a:ea typeface="Times New Roman" panose="02020603050405020304" pitchFamily="18" charset="0"/>
                <a:cs typeface="Times New Roman" panose="02020603050405020304" pitchFamily="18" charset="0"/>
              </a:rPr>
              <a:t>3</a:t>
            </a:r>
            <a:r>
              <a:rPr lang="en-US" sz="2700" kern="100" dirty="0">
                <a:ea typeface="Times New Roman" panose="02020603050405020304" pitchFamily="18" charset="0"/>
                <a:cs typeface="Times New Roman" panose="02020603050405020304" pitchFamily="18" charset="0"/>
              </a:rPr>
              <a:t> So He spoke this parable to them, saying: </a:t>
            </a:r>
            <a:r>
              <a:rPr lang="en-US" sz="2700" kern="100" baseline="30000" dirty="0">
                <a:ea typeface="Times New Roman" panose="02020603050405020304" pitchFamily="18" charset="0"/>
                <a:cs typeface="Times New Roman" panose="02020603050405020304" pitchFamily="18" charset="0"/>
              </a:rPr>
              <a:t>4</a:t>
            </a:r>
            <a:r>
              <a:rPr lang="en-US" sz="2700" kern="100" dirty="0">
                <a:ea typeface="Times New Roman" panose="02020603050405020304" pitchFamily="18" charset="0"/>
                <a:cs typeface="Times New Roman" panose="02020603050405020304" pitchFamily="18" charset="0"/>
              </a:rPr>
              <a:t> “What man of you, having a hundred sheep, if he loses one of them, does not leave the ninety-nine in the wilderness, and go after the one which is lost until he finds it? </a:t>
            </a:r>
            <a:r>
              <a:rPr lang="en-US" sz="2700" kern="100" baseline="30000" dirty="0">
                <a:ea typeface="Times New Roman" panose="02020603050405020304" pitchFamily="18" charset="0"/>
                <a:cs typeface="Times New Roman" panose="02020603050405020304" pitchFamily="18" charset="0"/>
              </a:rPr>
              <a:t>5</a:t>
            </a:r>
            <a:r>
              <a:rPr lang="en-US" sz="2700" kern="100" dirty="0">
                <a:ea typeface="Times New Roman" panose="02020603050405020304" pitchFamily="18" charset="0"/>
                <a:cs typeface="Times New Roman" panose="02020603050405020304" pitchFamily="18" charset="0"/>
              </a:rPr>
              <a:t> And when he has found it, he lays it on his shoulders, rejoicing. </a:t>
            </a:r>
            <a:r>
              <a:rPr lang="en-US" sz="2700" kern="100" baseline="30000" dirty="0">
                <a:ea typeface="Times New Roman" panose="02020603050405020304" pitchFamily="18" charset="0"/>
                <a:cs typeface="Times New Roman" panose="02020603050405020304" pitchFamily="18" charset="0"/>
              </a:rPr>
              <a:t>6</a:t>
            </a:r>
            <a:r>
              <a:rPr lang="en-US" sz="2700" kern="100" dirty="0">
                <a:ea typeface="Times New Roman" panose="02020603050405020304" pitchFamily="18" charset="0"/>
                <a:cs typeface="Times New Roman" panose="02020603050405020304" pitchFamily="18" charset="0"/>
              </a:rPr>
              <a:t> And when he comes home, he calls together his friends and neighbors, saying to them, ‘Rejoice with me, for I have found my sheep which was lost!’ </a:t>
            </a:r>
            <a:r>
              <a:rPr lang="en-US" sz="2700" kern="100" baseline="30000" dirty="0">
                <a:ea typeface="Times New Roman" panose="02020603050405020304" pitchFamily="18" charset="0"/>
                <a:cs typeface="Times New Roman" panose="02020603050405020304" pitchFamily="18" charset="0"/>
              </a:rPr>
              <a:t>7</a:t>
            </a:r>
            <a:r>
              <a:rPr lang="en-US" sz="2700" kern="100" dirty="0">
                <a:ea typeface="Times New Roman" panose="02020603050405020304" pitchFamily="18" charset="0"/>
                <a:cs typeface="Times New Roman" panose="02020603050405020304" pitchFamily="18" charset="0"/>
              </a:rPr>
              <a:t> I say to you that likewise there will be more joy in heaven over one sinner who repents than over ninety-nine just persons who need no repentance.</a:t>
            </a:r>
            <a:endParaRPr lang="en-US" sz="2700" dirty="0"/>
          </a:p>
        </p:txBody>
      </p:sp>
    </p:spTree>
    <p:extLst>
      <p:ext uri="{BB962C8B-B14F-4D97-AF65-F5344CB8AC3E}">
        <p14:creationId xmlns:p14="http://schemas.microsoft.com/office/powerpoint/2010/main" val="172471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A19F8-747B-462A-B2DE-1CBA94789046}"/>
              </a:ext>
            </a:extLst>
          </p:cNvPr>
          <p:cNvSpPr>
            <a:spLocks noGrp="1"/>
          </p:cNvSpPr>
          <p:nvPr>
            <p:ph type="title"/>
          </p:nvPr>
        </p:nvSpPr>
        <p:spPr>
          <a:xfrm>
            <a:off x="628650" y="378459"/>
            <a:ext cx="7886700" cy="1325563"/>
          </a:xfrm>
        </p:spPr>
        <p:txBody>
          <a:bodyPr>
            <a:normAutofit/>
          </a:bodyPr>
          <a:lstStyle/>
          <a:p>
            <a:pPr algn="ctr"/>
            <a:r>
              <a:rPr lang="en-US" sz="7200" dirty="0">
                <a:latin typeface="Arial Black" panose="020B0A04020102090204" pitchFamily="34" charset="0"/>
              </a:rPr>
              <a:t>SINGING</a:t>
            </a:r>
          </a:p>
        </p:txBody>
      </p:sp>
      <p:pic>
        <p:nvPicPr>
          <p:cNvPr id="3" name="Picture 2">
            <a:extLst>
              <a:ext uri="{FF2B5EF4-FFF2-40B4-BE49-F238E27FC236}">
                <a16:creationId xmlns:a16="http://schemas.microsoft.com/office/drawing/2014/main" id="{24A352AF-9A5D-0FA2-3346-AC7334A1B2E9}"/>
              </a:ext>
            </a:extLst>
          </p:cNvPr>
          <p:cNvPicPr>
            <a:picLocks noChangeAspect="1"/>
          </p:cNvPicPr>
          <p:nvPr/>
        </p:nvPicPr>
        <p:blipFill>
          <a:blip r:embed="rId2"/>
          <a:stretch>
            <a:fillRect/>
          </a:stretch>
        </p:blipFill>
        <p:spPr>
          <a:xfrm>
            <a:off x="806823" y="2074002"/>
            <a:ext cx="7440705" cy="3514524"/>
          </a:xfrm>
          <a:prstGeom prst="rect">
            <a:avLst/>
          </a:prstGeom>
        </p:spPr>
      </p:pic>
    </p:spTree>
    <p:extLst>
      <p:ext uri="{BB962C8B-B14F-4D97-AF65-F5344CB8AC3E}">
        <p14:creationId xmlns:p14="http://schemas.microsoft.com/office/powerpoint/2010/main" val="11631167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able, indoor, sitting, woman&#10;&#10;Description automatically generated">
            <a:extLst>
              <a:ext uri="{FF2B5EF4-FFF2-40B4-BE49-F238E27FC236}">
                <a16:creationId xmlns:a16="http://schemas.microsoft.com/office/drawing/2014/main" id="{48179BA2-A667-4B4D-8F60-84C3156F1FB1}"/>
              </a:ext>
            </a:extLst>
          </p:cNvPr>
          <p:cNvPicPr>
            <a:picLocks noChangeAspect="1"/>
          </p:cNvPicPr>
          <p:nvPr/>
        </p:nvPicPr>
        <p:blipFill rotWithShape="1">
          <a:blip r:embed="rId2">
            <a:extLst>
              <a:ext uri="{28A0092B-C50C-407E-A947-70E740481C1C}">
                <a14:useLocalDpi xmlns:a14="http://schemas.microsoft.com/office/drawing/2010/main" val="0"/>
              </a:ext>
            </a:extLst>
          </a:blip>
          <a:srcRect b="25000"/>
          <a:stretch/>
        </p:blipFill>
        <p:spPr>
          <a:xfrm>
            <a:off x="0" y="0"/>
            <a:ext cx="9144000" cy="6858000"/>
          </a:xfrm>
          <a:prstGeom prst="rect">
            <a:avLst/>
          </a:prstGeom>
        </p:spPr>
      </p:pic>
      <p:sp>
        <p:nvSpPr>
          <p:cNvPr id="3" name="Title 1">
            <a:extLst>
              <a:ext uri="{FF2B5EF4-FFF2-40B4-BE49-F238E27FC236}">
                <a16:creationId xmlns:a16="http://schemas.microsoft.com/office/drawing/2014/main" id="{509D91C0-5C01-4485-9A77-3D75FEF307B5}"/>
              </a:ext>
            </a:extLst>
          </p:cNvPr>
          <p:cNvSpPr txBox="1">
            <a:spLocks/>
          </p:cNvSpPr>
          <p:nvPr/>
        </p:nvSpPr>
        <p:spPr>
          <a:xfrm>
            <a:off x="555077" y="5162309"/>
            <a:ext cx="7886700" cy="1037318"/>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a:ln>
                  <a:noFill/>
                </a:ln>
                <a:solidFill>
                  <a:prstClr val="white"/>
                </a:solidFill>
                <a:effectLst/>
                <a:uLnTx/>
                <a:uFillTx/>
                <a:latin typeface="Arial" panose="020B0604020202020204" pitchFamily="34" charset="0"/>
                <a:ea typeface="+mj-ea"/>
                <a:cs typeface="Arial" panose="020B0604020202020204" pitchFamily="34" charset="0"/>
              </a:rPr>
              <a:t>IN REMEMBRANCE OF JESUS</a:t>
            </a:r>
          </a:p>
        </p:txBody>
      </p:sp>
    </p:spTree>
    <p:extLst>
      <p:ext uri="{BB962C8B-B14F-4D97-AF65-F5344CB8AC3E}">
        <p14:creationId xmlns:p14="http://schemas.microsoft.com/office/powerpoint/2010/main" val="4920152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person, brass, indoor, table&#10;&#10;Description automatically generated">
            <a:extLst>
              <a:ext uri="{FF2B5EF4-FFF2-40B4-BE49-F238E27FC236}">
                <a16:creationId xmlns:a16="http://schemas.microsoft.com/office/drawing/2014/main" id="{6DDCA11F-F4A4-400D-B832-3975866BE9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5820" y="0"/>
            <a:ext cx="10335639" cy="6858000"/>
          </a:xfrm>
          <a:prstGeom prst="rect">
            <a:avLst/>
          </a:prstGeom>
        </p:spPr>
      </p:pic>
      <p:sp>
        <p:nvSpPr>
          <p:cNvPr id="2" name="Title 1">
            <a:extLst>
              <a:ext uri="{FF2B5EF4-FFF2-40B4-BE49-F238E27FC236}">
                <a16:creationId xmlns:a16="http://schemas.microsoft.com/office/drawing/2014/main" id="{C52202E1-4287-490E-9230-CF78EE794C68}"/>
              </a:ext>
            </a:extLst>
          </p:cNvPr>
          <p:cNvSpPr>
            <a:spLocks noGrp="1"/>
          </p:cNvSpPr>
          <p:nvPr>
            <p:ph type="title"/>
          </p:nvPr>
        </p:nvSpPr>
        <p:spPr>
          <a:xfrm>
            <a:off x="0" y="0"/>
            <a:ext cx="9144000" cy="1175657"/>
          </a:xfrm>
          <a:solidFill>
            <a:schemeClr val="tx1">
              <a:alpha val="24000"/>
            </a:schemeClr>
          </a:solidFill>
        </p:spPr>
        <p:txBody>
          <a:bodyPr>
            <a:normAutofit/>
          </a:bodyPr>
          <a:lstStyle/>
          <a:p>
            <a:pPr algn="ctr"/>
            <a:r>
              <a:rPr lang="en-US" sz="6000" b="1" dirty="0">
                <a:solidFill>
                  <a:schemeClr val="bg1"/>
                </a:solidFill>
                <a:latin typeface="Arial" panose="020B0604020202020204" pitchFamily="34" charset="0"/>
                <a:cs typeface="Arial" panose="020B0604020202020204" pitchFamily="34" charset="0"/>
              </a:rPr>
              <a:t>CONTRIBUTION</a:t>
            </a:r>
          </a:p>
        </p:txBody>
      </p:sp>
    </p:spTree>
    <p:extLst>
      <p:ext uri="{BB962C8B-B14F-4D97-AF65-F5344CB8AC3E}">
        <p14:creationId xmlns:p14="http://schemas.microsoft.com/office/powerpoint/2010/main" val="25190040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A19F8-747B-462A-B2DE-1CBA94789046}"/>
              </a:ext>
            </a:extLst>
          </p:cNvPr>
          <p:cNvSpPr>
            <a:spLocks noGrp="1"/>
          </p:cNvSpPr>
          <p:nvPr>
            <p:ph type="title"/>
          </p:nvPr>
        </p:nvSpPr>
        <p:spPr>
          <a:xfrm>
            <a:off x="628650" y="378459"/>
            <a:ext cx="7886700" cy="1325563"/>
          </a:xfrm>
        </p:spPr>
        <p:txBody>
          <a:bodyPr>
            <a:normAutofit/>
          </a:bodyPr>
          <a:lstStyle/>
          <a:p>
            <a:pPr algn="ctr"/>
            <a:r>
              <a:rPr lang="en-US" sz="7200" dirty="0">
                <a:latin typeface="Arial Black" panose="020B0A04020102090204" pitchFamily="34" charset="0"/>
              </a:rPr>
              <a:t>SINGING</a:t>
            </a:r>
          </a:p>
        </p:txBody>
      </p:sp>
      <p:pic>
        <p:nvPicPr>
          <p:cNvPr id="3" name="Picture 2">
            <a:extLst>
              <a:ext uri="{FF2B5EF4-FFF2-40B4-BE49-F238E27FC236}">
                <a16:creationId xmlns:a16="http://schemas.microsoft.com/office/drawing/2014/main" id="{3AC3A44F-8E14-F465-4874-CFC9FEC03F57}"/>
              </a:ext>
            </a:extLst>
          </p:cNvPr>
          <p:cNvPicPr>
            <a:picLocks noChangeAspect="1"/>
          </p:cNvPicPr>
          <p:nvPr/>
        </p:nvPicPr>
        <p:blipFill>
          <a:blip r:embed="rId2"/>
          <a:stretch>
            <a:fillRect/>
          </a:stretch>
        </p:blipFill>
        <p:spPr>
          <a:xfrm>
            <a:off x="806823" y="2074002"/>
            <a:ext cx="7440705" cy="3514524"/>
          </a:xfrm>
          <a:prstGeom prst="rect">
            <a:avLst/>
          </a:prstGeom>
        </p:spPr>
      </p:pic>
    </p:spTree>
    <p:extLst>
      <p:ext uri="{BB962C8B-B14F-4D97-AF65-F5344CB8AC3E}">
        <p14:creationId xmlns:p14="http://schemas.microsoft.com/office/powerpoint/2010/main" val="1604090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006600"/>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AC05058-F7D2-5823-2C2C-AAFDC2D5D996}"/>
              </a:ext>
            </a:extLst>
          </p:cNvPr>
          <p:cNvSpPr txBox="1"/>
          <p:nvPr/>
        </p:nvSpPr>
        <p:spPr>
          <a:xfrm>
            <a:off x="0" y="1338370"/>
            <a:ext cx="4000501" cy="3013838"/>
          </a:xfrm>
          <a:prstGeom prst="rect">
            <a:avLst/>
          </a:prstGeom>
          <a:noFill/>
        </p:spPr>
        <p:txBody>
          <a:bodyPr wrap="square" rtlCol="0">
            <a:spAutoFit/>
          </a:bodyPr>
          <a:lstStyle/>
          <a:p>
            <a:pPr algn="ctr">
              <a:lnSpc>
                <a:spcPct val="150000"/>
              </a:lnSpc>
            </a:pPr>
            <a:r>
              <a:rPr lang="en-US" sz="4400" b="1" dirty="0">
                <a:solidFill>
                  <a:schemeClr val="bg1"/>
                </a:solidFill>
                <a:latin typeface="Arial" panose="020B0604020202020204" pitchFamily="34" charset="0"/>
                <a:cs typeface="Arial" panose="020B0604020202020204" pitchFamily="34" charset="0"/>
              </a:rPr>
              <a:t>HAVE A CONNECTED WEEK</a:t>
            </a:r>
          </a:p>
        </p:txBody>
      </p:sp>
      <p:pic>
        <p:nvPicPr>
          <p:cNvPr id="2" name="Picture 1">
            <a:extLst>
              <a:ext uri="{FF2B5EF4-FFF2-40B4-BE49-F238E27FC236}">
                <a16:creationId xmlns:a16="http://schemas.microsoft.com/office/drawing/2014/main" id="{409271A6-51D9-DD11-AD80-6835E23AD64B}"/>
              </a:ext>
            </a:extLst>
          </p:cNvPr>
          <p:cNvPicPr>
            <a:picLocks noChangeAspect="1"/>
          </p:cNvPicPr>
          <p:nvPr/>
        </p:nvPicPr>
        <p:blipFill>
          <a:blip r:embed="rId2"/>
          <a:stretch>
            <a:fillRect/>
          </a:stretch>
        </p:blipFill>
        <p:spPr>
          <a:xfrm>
            <a:off x="4000500" y="0"/>
            <a:ext cx="5143500" cy="6858000"/>
          </a:xfrm>
          <a:prstGeom prst="rect">
            <a:avLst/>
          </a:prstGeom>
        </p:spPr>
      </p:pic>
    </p:spTree>
    <p:extLst>
      <p:ext uri="{BB962C8B-B14F-4D97-AF65-F5344CB8AC3E}">
        <p14:creationId xmlns:p14="http://schemas.microsoft.com/office/powerpoint/2010/main" val="10767132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hand holding a knife&#10;&#10;Description automatically generated">
            <a:extLst>
              <a:ext uri="{FF2B5EF4-FFF2-40B4-BE49-F238E27FC236}">
                <a16:creationId xmlns:a16="http://schemas.microsoft.com/office/drawing/2014/main" id="{E02EB7CC-30E9-41B4-BAB6-03A41CB4C9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6527" y="0"/>
            <a:ext cx="10297056" cy="6858000"/>
          </a:xfrm>
          <a:prstGeom prst="rect">
            <a:avLst/>
          </a:prstGeom>
        </p:spPr>
      </p:pic>
      <p:sp>
        <p:nvSpPr>
          <p:cNvPr id="2" name="Title 1">
            <a:extLst>
              <a:ext uri="{FF2B5EF4-FFF2-40B4-BE49-F238E27FC236}">
                <a16:creationId xmlns:a16="http://schemas.microsoft.com/office/drawing/2014/main" id="{94BF8241-9643-4BF6-AAC4-DB96DB633A2E}"/>
              </a:ext>
            </a:extLst>
          </p:cNvPr>
          <p:cNvSpPr>
            <a:spLocks noGrp="1"/>
          </p:cNvSpPr>
          <p:nvPr>
            <p:ph type="title"/>
          </p:nvPr>
        </p:nvSpPr>
        <p:spPr>
          <a:xfrm>
            <a:off x="4676172" y="462988"/>
            <a:ext cx="4467828" cy="1325563"/>
          </a:xfrm>
        </p:spPr>
        <p:txBody>
          <a:bodyPr>
            <a:normAutofit/>
          </a:bodyPr>
          <a:lstStyle/>
          <a:p>
            <a:pPr algn="ctr"/>
            <a:r>
              <a:rPr lang="en-US" sz="4800" b="1" dirty="0">
                <a:solidFill>
                  <a:schemeClr val="bg1"/>
                </a:solidFill>
                <a:latin typeface="Arial" panose="020B0604020202020204" pitchFamily="34" charset="0"/>
                <a:cs typeface="Arial" panose="020B0604020202020204" pitchFamily="34" charset="0"/>
              </a:rPr>
              <a:t>LET US PRAY</a:t>
            </a:r>
          </a:p>
        </p:txBody>
      </p:sp>
    </p:spTree>
    <p:extLst>
      <p:ext uri="{BB962C8B-B14F-4D97-AF65-F5344CB8AC3E}">
        <p14:creationId xmlns:p14="http://schemas.microsoft.com/office/powerpoint/2010/main" val="20666115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A19F8-747B-462A-B2DE-1CBA94789046}"/>
              </a:ext>
            </a:extLst>
          </p:cNvPr>
          <p:cNvSpPr>
            <a:spLocks noGrp="1"/>
          </p:cNvSpPr>
          <p:nvPr>
            <p:ph type="title"/>
          </p:nvPr>
        </p:nvSpPr>
        <p:spPr>
          <a:xfrm>
            <a:off x="628650" y="378459"/>
            <a:ext cx="7886700" cy="1325563"/>
          </a:xfrm>
        </p:spPr>
        <p:txBody>
          <a:bodyPr>
            <a:normAutofit/>
          </a:bodyPr>
          <a:lstStyle/>
          <a:p>
            <a:pPr algn="ctr"/>
            <a:r>
              <a:rPr lang="en-US" sz="7200" dirty="0">
                <a:latin typeface="Arial Black" panose="020B0A04020102090204" pitchFamily="34" charset="0"/>
              </a:rPr>
              <a:t>SINGING</a:t>
            </a:r>
          </a:p>
        </p:txBody>
      </p:sp>
      <p:pic>
        <p:nvPicPr>
          <p:cNvPr id="3" name="Picture 2">
            <a:extLst>
              <a:ext uri="{FF2B5EF4-FFF2-40B4-BE49-F238E27FC236}">
                <a16:creationId xmlns:a16="http://schemas.microsoft.com/office/drawing/2014/main" id="{29E63EBD-606C-379B-4936-32D79507279B}"/>
              </a:ext>
            </a:extLst>
          </p:cNvPr>
          <p:cNvPicPr>
            <a:picLocks noChangeAspect="1"/>
          </p:cNvPicPr>
          <p:nvPr/>
        </p:nvPicPr>
        <p:blipFill>
          <a:blip r:embed="rId2"/>
          <a:stretch>
            <a:fillRect/>
          </a:stretch>
        </p:blipFill>
        <p:spPr>
          <a:xfrm>
            <a:off x="806823" y="2074002"/>
            <a:ext cx="7440705" cy="3514524"/>
          </a:xfrm>
          <a:prstGeom prst="rect">
            <a:avLst/>
          </a:prstGeom>
        </p:spPr>
      </p:pic>
    </p:spTree>
    <p:extLst>
      <p:ext uri="{BB962C8B-B14F-4D97-AF65-F5344CB8AC3E}">
        <p14:creationId xmlns:p14="http://schemas.microsoft.com/office/powerpoint/2010/main" val="19790712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4F341-73BD-2BC9-787C-8B3E88B669FC}"/>
              </a:ext>
            </a:extLst>
          </p:cNvPr>
          <p:cNvSpPr>
            <a:spLocks noGrp="1"/>
          </p:cNvSpPr>
          <p:nvPr>
            <p:ph type="title"/>
          </p:nvPr>
        </p:nvSpPr>
        <p:spPr>
          <a:xfrm>
            <a:off x="177800" y="0"/>
            <a:ext cx="8737600" cy="6858000"/>
          </a:xfrm>
        </p:spPr>
        <p:txBody>
          <a:bodyPr>
            <a:noAutofit/>
          </a:bodyPr>
          <a:lstStyle/>
          <a:p>
            <a:pPr lvl="0"/>
            <a:r>
              <a:rPr lang="en-US" sz="3200" kern="100" dirty="0">
                <a:solidFill>
                  <a:prstClr val="black"/>
                </a:solidFill>
                <a:ea typeface="Times New Roman" panose="02020603050405020304" pitchFamily="18" charset="0"/>
                <a:cs typeface="Times New Roman" panose="02020603050405020304" pitchFamily="18" charset="0"/>
              </a:rPr>
              <a:t>Romans 11:16–24  For if the </a:t>
            </a:r>
            <a:r>
              <a:rPr lang="en-US" sz="3200" kern="100" dirty="0" err="1">
                <a:solidFill>
                  <a:prstClr val="black"/>
                </a:solidFill>
                <a:ea typeface="Times New Roman" panose="02020603050405020304" pitchFamily="18" charset="0"/>
                <a:cs typeface="Times New Roman" panose="02020603050405020304" pitchFamily="18" charset="0"/>
              </a:rPr>
              <a:t>firstfruit</a:t>
            </a:r>
            <a:r>
              <a:rPr lang="en-US" sz="3200" kern="100" dirty="0">
                <a:solidFill>
                  <a:prstClr val="black"/>
                </a:solidFill>
                <a:ea typeface="Times New Roman" panose="02020603050405020304" pitchFamily="18" charset="0"/>
                <a:cs typeface="Times New Roman" panose="02020603050405020304" pitchFamily="18" charset="0"/>
              </a:rPr>
              <a:t> is holy, the lump is also holy; and if the root is holy, so are the branches. </a:t>
            </a:r>
            <a:r>
              <a:rPr lang="en-US" sz="3200" kern="100" baseline="30000" dirty="0">
                <a:solidFill>
                  <a:prstClr val="black"/>
                </a:solidFill>
                <a:ea typeface="Times New Roman" panose="02020603050405020304" pitchFamily="18" charset="0"/>
                <a:cs typeface="Times New Roman" panose="02020603050405020304" pitchFamily="18" charset="0"/>
              </a:rPr>
              <a:t>17</a:t>
            </a:r>
            <a:r>
              <a:rPr lang="en-US" sz="3200" kern="100" dirty="0">
                <a:solidFill>
                  <a:prstClr val="black"/>
                </a:solidFill>
                <a:ea typeface="Times New Roman" panose="02020603050405020304" pitchFamily="18" charset="0"/>
                <a:cs typeface="Times New Roman" panose="02020603050405020304" pitchFamily="18" charset="0"/>
              </a:rPr>
              <a:t> And if some of the branches were broken off, and you, being a wild olive tree, were grafted in among them, and with them became a partaker of the root and fatness of the olive tree, </a:t>
            </a:r>
            <a:r>
              <a:rPr lang="en-US" sz="3200" kern="100" baseline="30000" dirty="0">
                <a:solidFill>
                  <a:prstClr val="black"/>
                </a:solidFill>
                <a:ea typeface="Times New Roman" panose="02020603050405020304" pitchFamily="18" charset="0"/>
                <a:cs typeface="Times New Roman" panose="02020603050405020304" pitchFamily="18" charset="0"/>
              </a:rPr>
              <a:t>18</a:t>
            </a:r>
            <a:r>
              <a:rPr lang="en-US" sz="3200" kern="100" dirty="0">
                <a:solidFill>
                  <a:prstClr val="black"/>
                </a:solidFill>
                <a:ea typeface="Times New Roman" panose="02020603050405020304" pitchFamily="18" charset="0"/>
                <a:cs typeface="Times New Roman" panose="02020603050405020304" pitchFamily="18" charset="0"/>
              </a:rPr>
              <a:t> do not boast against the branches. But if you do boast, remember that you do not support the root, but the root supports you.</a:t>
            </a:r>
            <a:r>
              <a:rPr lang="en-US" sz="3200" kern="100" baseline="30000" dirty="0">
                <a:solidFill>
                  <a:prstClr val="black"/>
                </a:solidFill>
                <a:ea typeface="Times New Roman" panose="02020603050405020304" pitchFamily="18" charset="0"/>
                <a:cs typeface="Times New Roman" panose="02020603050405020304" pitchFamily="18" charset="0"/>
              </a:rPr>
              <a:t>19</a:t>
            </a:r>
            <a:r>
              <a:rPr lang="en-US" sz="3200" kern="100" dirty="0">
                <a:solidFill>
                  <a:prstClr val="black"/>
                </a:solidFill>
                <a:ea typeface="Times New Roman" panose="02020603050405020304" pitchFamily="18" charset="0"/>
                <a:cs typeface="Times New Roman" panose="02020603050405020304" pitchFamily="18" charset="0"/>
              </a:rPr>
              <a:t> You will say then, “Branches were broken off that I might be grafted in.” </a:t>
            </a:r>
            <a:r>
              <a:rPr lang="en-US" sz="3200" kern="100" baseline="30000" dirty="0">
                <a:solidFill>
                  <a:prstClr val="black"/>
                </a:solidFill>
                <a:ea typeface="Times New Roman" panose="02020603050405020304" pitchFamily="18" charset="0"/>
                <a:cs typeface="Times New Roman" panose="02020603050405020304" pitchFamily="18" charset="0"/>
              </a:rPr>
              <a:t>20</a:t>
            </a:r>
            <a:r>
              <a:rPr lang="en-US" sz="3200" kern="100" dirty="0">
                <a:solidFill>
                  <a:prstClr val="black"/>
                </a:solidFill>
                <a:ea typeface="Times New Roman" panose="02020603050405020304" pitchFamily="18" charset="0"/>
                <a:cs typeface="Times New Roman" panose="02020603050405020304" pitchFamily="18" charset="0"/>
              </a:rPr>
              <a:t> Well said. Because of unbelief they were broken off, and you stand by faith. Do not be haughty, but fear. &gt;&gt;&gt;</a:t>
            </a:r>
          </a:p>
        </p:txBody>
      </p:sp>
    </p:spTree>
    <p:extLst>
      <p:ext uri="{BB962C8B-B14F-4D97-AF65-F5344CB8AC3E}">
        <p14:creationId xmlns:p14="http://schemas.microsoft.com/office/powerpoint/2010/main" val="26171273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116B22-358F-D642-8877-B1280C2226B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E711271-085D-4C84-DC64-6ABD13F92643}"/>
              </a:ext>
            </a:extLst>
          </p:cNvPr>
          <p:cNvSpPr>
            <a:spLocks noGrp="1"/>
          </p:cNvSpPr>
          <p:nvPr>
            <p:ph type="title"/>
          </p:nvPr>
        </p:nvSpPr>
        <p:spPr>
          <a:xfrm>
            <a:off x="177800" y="0"/>
            <a:ext cx="8737600" cy="6858000"/>
          </a:xfrm>
        </p:spPr>
        <p:txBody>
          <a:bodyPr>
            <a:noAutofit/>
          </a:bodyPr>
          <a:lstStyle/>
          <a:p>
            <a:pPr lvl="0"/>
            <a:r>
              <a:rPr lang="en-US" sz="3200" kern="100" baseline="30000" dirty="0">
                <a:solidFill>
                  <a:prstClr val="black"/>
                </a:solidFill>
                <a:ea typeface="Times New Roman" panose="02020603050405020304" pitchFamily="18" charset="0"/>
                <a:cs typeface="Times New Roman" panose="02020603050405020304" pitchFamily="18" charset="0"/>
              </a:rPr>
              <a:t>21</a:t>
            </a:r>
            <a:r>
              <a:rPr lang="en-US" sz="3200" kern="100" dirty="0">
                <a:solidFill>
                  <a:prstClr val="black"/>
                </a:solidFill>
                <a:ea typeface="Times New Roman" panose="02020603050405020304" pitchFamily="18" charset="0"/>
                <a:cs typeface="Times New Roman" panose="02020603050405020304" pitchFamily="18" charset="0"/>
              </a:rPr>
              <a:t> For if God did not spare the natural branches, He may not spare you either. </a:t>
            </a:r>
            <a:r>
              <a:rPr lang="en-US" sz="3200" kern="100" baseline="30000" dirty="0">
                <a:solidFill>
                  <a:prstClr val="black"/>
                </a:solidFill>
                <a:ea typeface="Times New Roman" panose="02020603050405020304" pitchFamily="18" charset="0"/>
                <a:cs typeface="Times New Roman" panose="02020603050405020304" pitchFamily="18" charset="0"/>
              </a:rPr>
              <a:t>22</a:t>
            </a:r>
            <a:r>
              <a:rPr lang="en-US" sz="3200" kern="100" dirty="0">
                <a:solidFill>
                  <a:prstClr val="black"/>
                </a:solidFill>
                <a:ea typeface="Times New Roman" panose="02020603050405020304" pitchFamily="18" charset="0"/>
                <a:cs typeface="Times New Roman" panose="02020603050405020304" pitchFamily="18" charset="0"/>
              </a:rPr>
              <a:t> Therefore consider the goodness and severity of God: on those who fell, severity; but toward you, goodness, if you continue in His goodness. Otherwise you also will be cut off. </a:t>
            </a:r>
            <a:r>
              <a:rPr lang="en-US" sz="3200" kern="100" baseline="30000" dirty="0">
                <a:solidFill>
                  <a:prstClr val="black"/>
                </a:solidFill>
                <a:ea typeface="Times New Roman" panose="02020603050405020304" pitchFamily="18" charset="0"/>
                <a:cs typeface="Times New Roman" panose="02020603050405020304" pitchFamily="18" charset="0"/>
              </a:rPr>
              <a:t>23</a:t>
            </a:r>
            <a:r>
              <a:rPr lang="en-US" sz="3200" kern="100" dirty="0">
                <a:solidFill>
                  <a:prstClr val="black"/>
                </a:solidFill>
                <a:ea typeface="Times New Roman" panose="02020603050405020304" pitchFamily="18" charset="0"/>
                <a:cs typeface="Times New Roman" panose="02020603050405020304" pitchFamily="18" charset="0"/>
              </a:rPr>
              <a:t> And they also, if they do not continue in unbelief, will be grafted in, for God is able to graft them in again. </a:t>
            </a:r>
            <a:r>
              <a:rPr lang="en-US" sz="3200" kern="100" baseline="30000" dirty="0">
                <a:solidFill>
                  <a:prstClr val="black"/>
                </a:solidFill>
                <a:ea typeface="Times New Roman" panose="02020603050405020304" pitchFamily="18" charset="0"/>
                <a:cs typeface="Times New Roman" panose="02020603050405020304" pitchFamily="18" charset="0"/>
              </a:rPr>
              <a:t>24</a:t>
            </a:r>
            <a:r>
              <a:rPr lang="en-US" sz="3200" kern="100" dirty="0">
                <a:solidFill>
                  <a:prstClr val="black"/>
                </a:solidFill>
                <a:ea typeface="Times New Roman" panose="02020603050405020304" pitchFamily="18" charset="0"/>
                <a:cs typeface="Times New Roman" panose="02020603050405020304" pitchFamily="18" charset="0"/>
              </a:rPr>
              <a:t> For if you were cut out of the olive tree which is wild by nature, and were grafted contrary to nature into a cultivated olive tree, how much more will these, who are natural branches, be grafted into their own olive tree? </a:t>
            </a:r>
          </a:p>
        </p:txBody>
      </p:sp>
    </p:spTree>
    <p:extLst>
      <p:ext uri="{BB962C8B-B14F-4D97-AF65-F5344CB8AC3E}">
        <p14:creationId xmlns:p14="http://schemas.microsoft.com/office/powerpoint/2010/main" val="2255583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hand holding a knife&#10;&#10;Description automatically generated">
            <a:extLst>
              <a:ext uri="{FF2B5EF4-FFF2-40B4-BE49-F238E27FC236}">
                <a16:creationId xmlns:a16="http://schemas.microsoft.com/office/drawing/2014/main" id="{E02EB7CC-30E9-41B4-BAB6-03A41CB4C9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6527" y="0"/>
            <a:ext cx="10297056" cy="6858000"/>
          </a:xfrm>
          <a:prstGeom prst="rect">
            <a:avLst/>
          </a:prstGeom>
        </p:spPr>
      </p:pic>
      <p:sp>
        <p:nvSpPr>
          <p:cNvPr id="2" name="Title 1">
            <a:extLst>
              <a:ext uri="{FF2B5EF4-FFF2-40B4-BE49-F238E27FC236}">
                <a16:creationId xmlns:a16="http://schemas.microsoft.com/office/drawing/2014/main" id="{94BF8241-9643-4BF6-AAC4-DB96DB633A2E}"/>
              </a:ext>
            </a:extLst>
          </p:cNvPr>
          <p:cNvSpPr>
            <a:spLocks noGrp="1"/>
          </p:cNvSpPr>
          <p:nvPr>
            <p:ph type="title"/>
          </p:nvPr>
        </p:nvSpPr>
        <p:spPr>
          <a:xfrm>
            <a:off x="4676172" y="462988"/>
            <a:ext cx="4467828" cy="1325563"/>
          </a:xfrm>
        </p:spPr>
        <p:txBody>
          <a:bodyPr>
            <a:normAutofit/>
          </a:bodyPr>
          <a:lstStyle/>
          <a:p>
            <a:pPr algn="ctr"/>
            <a:r>
              <a:rPr lang="en-US" sz="4800" b="1" dirty="0">
                <a:solidFill>
                  <a:schemeClr val="bg1"/>
                </a:solidFill>
                <a:latin typeface="Arial" panose="020B0604020202020204" pitchFamily="34" charset="0"/>
                <a:cs typeface="Arial" panose="020B0604020202020204" pitchFamily="34" charset="0"/>
              </a:rPr>
              <a:t>LET US PRAY</a:t>
            </a:r>
          </a:p>
        </p:txBody>
      </p:sp>
    </p:spTree>
    <p:extLst>
      <p:ext uri="{BB962C8B-B14F-4D97-AF65-F5344CB8AC3E}">
        <p14:creationId xmlns:p14="http://schemas.microsoft.com/office/powerpoint/2010/main" val="18740653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D1873CD-9E30-FFB0-06D8-8FD8080A3FB3}"/>
              </a:ext>
            </a:extLst>
          </p:cNvPr>
          <p:cNvPicPr>
            <a:picLocks noChangeAspect="1"/>
          </p:cNvPicPr>
          <p:nvPr/>
        </p:nvPicPr>
        <p:blipFill>
          <a:blip r:embed="rId2"/>
          <a:stretch>
            <a:fillRect/>
          </a:stretch>
        </p:blipFill>
        <p:spPr>
          <a:xfrm>
            <a:off x="0" y="0"/>
            <a:ext cx="9144000" cy="6857999"/>
          </a:xfrm>
          <a:prstGeom prst="rect">
            <a:avLst/>
          </a:prstGeom>
        </p:spPr>
      </p:pic>
      <p:sp>
        <p:nvSpPr>
          <p:cNvPr id="2" name="Title 1">
            <a:extLst>
              <a:ext uri="{FF2B5EF4-FFF2-40B4-BE49-F238E27FC236}">
                <a16:creationId xmlns:a16="http://schemas.microsoft.com/office/drawing/2014/main" id="{0D150B13-CF7D-FB6E-4C09-68BEE20FB103}"/>
              </a:ext>
            </a:extLst>
          </p:cNvPr>
          <p:cNvSpPr>
            <a:spLocks noGrp="1"/>
          </p:cNvSpPr>
          <p:nvPr>
            <p:ph type="title"/>
          </p:nvPr>
        </p:nvSpPr>
        <p:spPr>
          <a:xfrm>
            <a:off x="0" y="6096000"/>
            <a:ext cx="9144000" cy="761999"/>
          </a:xfrm>
          <a:solidFill>
            <a:srgbClr val="996600">
              <a:alpha val="74000"/>
            </a:srgbClr>
          </a:solidFill>
        </p:spPr>
        <p:txBody>
          <a:bodyPr>
            <a:normAutofit/>
          </a:bodyPr>
          <a:lstStyle/>
          <a:p>
            <a:pPr marL="0" marR="0" algn="ctr">
              <a:buNone/>
            </a:pPr>
            <a:r>
              <a:rPr lang="en-US" sz="4300" b="1" kern="1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THE CHURCH AS AN OLIVE TREE</a:t>
            </a:r>
            <a:endParaRPr lang="en-US" sz="4300" kern="1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108515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695D5-00EC-091E-E167-4667AEB7EFF7}"/>
              </a:ext>
            </a:extLst>
          </p:cNvPr>
          <p:cNvSpPr>
            <a:spLocks noGrp="1"/>
          </p:cNvSpPr>
          <p:nvPr>
            <p:ph type="title"/>
          </p:nvPr>
        </p:nvSpPr>
        <p:spPr/>
        <p:txBody>
          <a:bodyPr>
            <a:normAutofit/>
          </a:bodyPr>
          <a:lstStyle/>
          <a:p>
            <a:pPr marL="0" marR="0">
              <a:buNone/>
            </a:pPr>
            <a:r>
              <a:rPr lang="en-US" sz="4000" b="1" kern="100" dirty="0">
                <a:solidFill>
                  <a:srgbClr val="008000"/>
                </a:solidFill>
                <a:effectLst/>
                <a:latin typeface="Arial" panose="020B0604020202020204" pitchFamily="34" charset="0"/>
                <a:ea typeface="Times New Roman" panose="02020603050405020304" pitchFamily="18" charset="0"/>
                <a:cs typeface="Times New Roman" panose="02020603050405020304" pitchFamily="18" charset="0"/>
              </a:rPr>
              <a:t>THE CHURCH AS AN OLIVE TREE</a:t>
            </a:r>
            <a:endParaRPr lang="en-US" sz="4000" kern="100" dirty="0">
              <a:solidFill>
                <a:srgbClr val="008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195929B5-D44A-043C-42F1-9AB186099D8B}"/>
              </a:ext>
            </a:extLst>
          </p:cNvPr>
          <p:cNvSpPr>
            <a:spLocks noGrp="1"/>
          </p:cNvSpPr>
          <p:nvPr>
            <p:ph idx="1"/>
          </p:nvPr>
        </p:nvSpPr>
        <p:spPr/>
        <p:txBody>
          <a:bodyPr/>
          <a:lstStyle/>
          <a:p>
            <a:pPr marL="742950" indent="-514350">
              <a:lnSpc>
                <a:spcPct val="100000"/>
              </a:lnSpc>
              <a:spcBef>
                <a:spcPts val="1800"/>
              </a:spcBef>
              <a:spcAft>
                <a:spcPts val="1800"/>
              </a:spcAft>
              <a:buFont typeface="+mj-lt"/>
              <a:buAutoNum type="alphaUcPeriod"/>
            </a:pPr>
            <a:r>
              <a:rPr lang="en-US" kern="100" dirty="0">
                <a:ea typeface="Times New Roman" panose="02020603050405020304" pitchFamily="18" charset="0"/>
                <a:cs typeface="Times New Roman" panose="02020603050405020304" pitchFamily="18" charset="0"/>
              </a:rPr>
              <a:t>Paul is dealing with pride from the Gentiles thinking God replaced the Israelites with them.</a:t>
            </a:r>
          </a:p>
          <a:p>
            <a:pPr marL="742950" indent="-514350">
              <a:lnSpc>
                <a:spcPct val="100000"/>
              </a:lnSpc>
              <a:spcAft>
                <a:spcPts val="1800"/>
              </a:spcAft>
              <a:buFont typeface="+mj-lt"/>
              <a:buAutoNum type="alphaUcPeriod"/>
            </a:pPr>
            <a:r>
              <a:rPr lang="en-US" kern="100" dirty="0">
                <a:ea typeface="Times New Roman" panose="02020603050405020304" pitchFamily="18" charset="0"/>
                <a:cs typeface="Times New Roman" panose="02020603050405020304" pitchFamily="18" charset="0"/>
              </a:rPr>
              <a:t>We will be looking at how this situation applies to the church.</a:t>
            </a:r>
            <a:endParaRPr lang="en-US" dirty="0"/>
          </a:p>
        </p:txBody>
      </p:sp>
    </p:spTree>
    <p:extLst>
      <p:ext uri="{BB962C8B-B14F-4D97-AF65-F5344CB8AC3E}">
        <p14:creationId xmlns:p14="http://schemas.microsoft.com/office/powerpoint/2010/main" val="3848946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ank.potx" id="{0F85D239-1AA2-4A61-A26A-155CD289143E}" vid="{1F5DF8C1-90B5-4122-8C2B-1A05E6D43FCD}"/>
    </a:ext>
  </a:extLst>
</a:theme>
</file>

<file path=ppt/theme/theme3.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39395</TotalTime>
  <Words>2689</Words>
  <Application>Microsoft Office PowerPoint</Application>
  <PresentationFormat>On-screen Show (4:3)</PresentationFormat>
  <Paragraphs>59</Paragraphs>
  <Slides>29</Slides>
  <Notes>2</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29</vt:i4>
      </vt:variant>
    </vt:vector>
  </HeadingPairs>
  <TitlesOfParts>
    <vt:vector size="38" baseType="lpstr">
      <vt:lpstr>Arial</vt:lpstr>
      <vt:lpstr>Arial Black</vt:lpstr>
      <vt:lpstr>Bazooka</vt:lpstr>
      <vt:lpstr>Calibri</vt:lpstr>
      <vt:lpstr>Calibri Light</vt:lpstr>
      <vt:lpstr>Times New Roman</vt:lpstr>
      <vt:lpstr>Office Theme</vt:lpstr>
      <vt:lpstr>1_Office Theme</vt:lpstr>
      <vt:lpstr>2_Office Theme</vt:lpstr>
      <vt:lpstr>PowerPoint Presentation</vt:lpstr>
      <vt:lpstr>PowerPoint Presentation</vt:lpstr>
      <vt:lpstr>LET US PRAY</vt:lpstr>
      <vt:lpstr>SINGING</vt:lpstr>
      <vt:lpstr>Romans 11:16–24  For if the firstfruit is holy, the lump is also holy; and if the root is holy, so are the branches. 17 And if some of the branches were broken off, and you, being a wild olive tree, were grafted in among them, and with them became a partaker of the root and fatness of the olive tree, 18 do not boast against the branches. But if you do boast, remember that you do not support the root, but the root supports you.19 You will say then, “Branches were broken off that I might be grafted in.” 20 Well said. Because of unbelief they were broken off, and you stand by faith. Do not be haughty, but fear. &gt;&gt;&gt;</vt:lpstr>
      <vt:lpstr>21 For if God did not spare the natural branches, He may not spare you either. 22 Therefore consider the goodness and severity of God: on those who fell, severity; but toward you, goodness, if you continue in His goodness. Otherwise you also will be cut off. 23 And they also, if they do not continue in unbelief, will be grafted in, for God is able to graft them in again. 24 For if you were cut out of the olive tree which is wild by nature, and were grafted contrary to nature into a cultivated olive tree, how much more will these, who are natural branches, be grafted into their own olive tree? </vt:lpstr>
      <vt:lpstr>LET US PRAY</vt:lpstr>
      <vt:lpstr>THE CHURCH AS AN OLIVE TREE</vt:lpstr>
      <vt:lpstr>THE CHURCH AS AN OLIVE TREE</vt:lpstr>
      <vt:lpstr>GOD HAS NOT GIVEN UP ON THE ISRAELITES </vt:lpstr>
      <vt:lpstr>II. GOD HAS A REMNANT OF THE ISRAELITES UNDER HIS GRACE </vt:lpstr>
      <vt:lpstr>II. GOD HAS A REMNANT OF THE ISRAELITES UNDER HIS GRACE </vt:lpstr>
      <vt:lpstr>III. MOST OF THE ISRAELITES REJECTED JESUS </vt:lpstr>
      <vt:lpstr>IV. PAUL HAD HOPES THAT OPENING UP SALVATION TO THE GENTILES WOULD PROVOKE THE ISRAELITES TO JEALOUSY CAUSING THEM TO RETURN TO GOD </vt:lpstr>
      <vt:lpstr>IV. PAUL HAD HOPES THAT OPENING UP SALVATION TO THE GENTILES WOULD PROVOKE THE ISRAELITES TO JEALOUSY CAUSING THEM TO RETURN TO GOD </vt:lpstr>
      <vt:lpstr>V. THE ROOT OR  THE CHURCH IS HOLY </vt:lpstr>
      <vt:lpstr>VI. SOME OF THE ISRAELITES WERE CUT OFF AND LOST THEIR SALVATION BECAUSE THEY REJECTED JESUS, THE GENTILES WERE GRAFTED IN </vt:lpstr>
      <vt:lpstr>VII. THE GENTILES SHOUL NOT BOAST BECAUSE GOD HAS GRAFTED THEM INTO THE ROOT (CHURCH) </vt:lpstr>
      <vt:lpstr>VIII. IF THE GENTILES ARE UNFAITHFUL THEY CAN BE CUT OFF JUST LIKE THE ISRAELITES WERE </vt:lpstr>
      <vt:lpstr>VIII. IF THE GENTILES ARE UNFAITHFUL THEY CAN BE CUT OFF JUST LIKE THE ISRAELITES WERE </vt:lpstr>
      <vt:lpstr>IX. IF ISRAELITES WHO WERE CUT OFF, REPENT, THEN THEY CAN BE GRAFTED BACK INTO THE ROOT (CHURCH) </vt:lpstr>
      <vt:lpstr>THE CHURCH AS AN OLIVE TREE</vt:lpstr>
      <vt:lpstr>THE CHURCH AS AN OLIVE TREE</vt:lpstr>
      <vt:lpstr>THE CHURCH AS AN OLIVE TREE</vt:lpstr>
      <vt:lpstr>SINGING</vt:lpstr>
      <vt:lpstr>PowerPoint Presentation</vt:lpstr>
      <vt:lpstr>CONTRIBUTION</vt:lpstr>
      <vt:lpstr>SINGING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Larry Pasley</dc:creator>
  <cp:lastModifiedBy>Larry Pasley</cp:lastModifiedBy>
  <cp:revision>5</cp:revision>
  <dcterms:created xsi:type="dcterms:W3CDTF">2021-03-29T21:09:31Z</dcterms:created>
  <dcterms:modified xsi:type="dcterms:W3CDTF">2026-03-23T17:05:33Z</dcterms:modified>
</cp:coreProperties>
</file>