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673" r:id="rId2"/>
  </p:sldMasterIdLst>
  <p:notesMasterIdLst>
    <p:notesMasterId r:id="rId27"/>
  </p:notesMasterIdLst>
  <p:sldIdLst>
    <p:sldId id="425" r:id="rId3"/>
    <p:sldId id="283" r:id="rId4"/>
    <p:sldId id="290" r:id="rId5"/>
    <p:sldId id="285" r:id="rId6"/>
    <p:sldId id="291" r:id="rId7"/>
    <p:sldId id="434" r:id="rId8"/>
    <p:sldId id="376" r:id="rId9"/>
    <p:sldId id="505" r:id="rId10"/>
    <p:sldId id="493" r:id="rId11"/>
    <p:sldId id="506" r:id="rId12"/>
    <p:sldId id="518" r:id="rId13"/>
    <p:sldId id="517" r:id="rId14"/>
    <p:sldId id="516" r:id="rId15"/>
    <p:sldId id="515" r:id="rId16"/>
    <p:sldId id="514" r:id="rId17"/>
    <p:sldId id="513" r:id="rId18"/>
    <p:sldId id="512" r:id="rId19"/>
    <p:sldId id="511" r:id="rId20"/>
    <p:sldId id="510" r:id="rId21"/>
    <p:sldId id="509" r:id="rId22"/>
    <p:sldId id="508" r:id="rId23"/>
    <p:sldId id="507" r:id="rId24"/>
    <p:sldId id="279" r:id="rId25"/>
    <p:sldId id="48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17003A"/>
    <a:srgbClr val="1F004C"/>
    <a:srgbClr val="31007A"/>
    <a:srgbClr val="40009E"/>
    <a:srgbClr val="4E00C0"/>
    <a:srgbClr val="6600FF"/>
    <a:srgbClr val="3333CC"/>
    <a:srgbClr val="221100"/>
    <a:srgbClr val="261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90286-2D69-4826-9FF9-57F0F5AD77E9}" v="16" dt="2026-03-02T23:06:42.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67" d="100"/>
          <a:sy n="67" d="100"/>
        </p:scale>
        <p:origin x="1512" y="28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84E85-DAE7-473F-B013-D76DDA0798DC}" type="datetimeFigureOut">
              <a:rPr lang="en-US" smtClean="0"/>
              <a:t>3/30/2026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90FFAB-2CAE-4E7B-B1BF-7E4BD00F76D5}" type="slidenum">
              <a:rPr lang="en-US" smtClean="0"/>
              <a:t>‹#›</a:t>
            </a:fld>
            <a:endParaRPr lang="en-US"/>
          </a:p>
        </p:txBody>
      </p:sp>
    </p:spTree>
    <p:extLst>
      <p:ext uri="{BB962C8B-B14F-4D97-AF65-F5344CB8AC3E}">
        <p14:creationId xmlns:p14="http://schemas.microsoft.com/office/powerpoint/2010/main" val="4237918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0A30491-E474-44C0-AFC9-A27A5448F5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F8F5A7F-B821-40D9-97F6-9B75BE34E0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00" name="Slide Number Placeholder 3">
            <a:extLst>
              <a:ext uri="{FF2B5EF4-FFF2-40B4-BE49-F238E27FC236}">
                <a16:creationId xmlns:a16="http://schemas.microsoft.com/office/drawing/2014/main" id="{BB1EA055-5EFC-4F75-8213-ECDA94C8776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965256F-3AF7-42B0-A79F-99AC9B3437E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39249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0FFAB-2CAE-4E7B-B1BF-7E4BD00F76D5}" type="slidenum">
              <a:rPr lang="en-US" smtClean="0"/>
              <a:t>24</a:t>
            </a:fld>
            <a:endParaRPr lang="en-US"/>
          </a:p>
        </p:txBody>
      </p:sp>
    </p:spTree>
    <p:extLst>
      <p:ext uri="{BB962C8B-B14F-4D97-AF65-F5344CB8AC3E}">
        <p14:creationId xmlns:p14="http://schemas.microsoft.com/office/powerpoint/2010/main" val="721794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lvl1pPr algn="ctr">
              <a:defRPr b="1" i="0" baseline="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20337" y="1123720"/>
            <a:ext cx="8923663" cy="5734279"/>
          </a:xfrm>
          <a:prstGeom prst="rect">
            <a:avLst/>
          </a:prstGeom>
        </p:spPr>
        <p:txBody>
          <a:bodyPr>
            <a:normAutofit/>
          </a:bodyPr>
          <a:lstStyle>
            <a:lvl1pPr>
              <a:defRPr sz="3200" b="1" i="0" baseline="0">
                <a:latin typeface="Arial" panose="020B0604020202020204" pitchFamily="34" charset="0"/>
              </a:defRPr>
            </a:lvl1pPr>
            <a:lvl2pPr>
              <a:defRPr sz="3200" b="1" i="0" baseline="0">
                <a:latin typeface="Arial" panose="020B0604020202020204" pitchFamily="34" charset="0"/>
              </a:defRPr>
            </a:lvl2pPr>
            <a:lvl3pPr>
              <a:defRPr sz="3200" b="1" i="0" baseline="0">
                <a:latin typeface="Arial" panose="020B0604020202020204" pitchFamily="34" charset="0"/>
              </a:defRPr>
            </a:lvl3pPr>
            <a:lvl4pPr>
              <a:defRPr sz="3200" b="1" i="0" baseline="0">
                <a:latin typeface="Arial" panose="020B0604020202020204" pitchFamily="34" charset="0"/>
              </a:defRPr>
            </a:lvl4pPr>
            <a:lvl5pPr>
              <a:defRPr sz="3200" b="1" i="0"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12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3/30/2026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493530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27A87D-6A80-4A43-B337-C59233659E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3/30/2026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24ED8-BA85-424A-B34E-254D9CCD01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327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27A87D-6A80-4A43-B337-C59233659E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3/30/2026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24ED8-BA85-424A-B34E-254D9CCD01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460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27A87D-6A80-4A43-B337-C59233659E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3/30/2026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24ED8-BA85-424A-B34E-254D9CCD01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209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lvl1pPr algn="ctr">
              <a:defRPr b="1" i="0" baseline="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20337" y="1123720"/>
            <a:ext cx="8923663" cy="5734279"/>
          </a:xfrm>
          <a:prstGeom prst="rect">
            <a:avLst/>
          </a:prstGeom>
        </p:spPr>
        <p:txBody>
          <a:bodyPr>
            <a:normAutofit/>
          </a:bodyPr>
          <a:lstStyle>
            <a:lvl1pPr>
              <a:defRPr sz="3200" b="1" i="0" baseline="0">
                <a:latin typeface="Arial" panose="020B0604020202020204" pitchFamily="34" charset="0"/>
              </a:defRPr>
            </a:lvl1pPr>
            <a:lvl2pPr>
              <a:defRPr sz="3200" b="1" i="0" baseline="0">
                <a:latin typeface="Arial" panose="020B0604020202020204" pitchFamily="34" charset="0"/>
              </a:defRPr>
            </a:lvl2pPr>
            <a:lvl3pPr>
              <a:defRPr sz="3200" b="1" i="0" baseline="0">
                <a:latin typeface="Arial" panose="020B0604020202020204" pitchFamily="34" charset="0"/>
              </a:defRPr>
            </a:lvl3pPr>
            <a:lvl4pPr>
              <a:defRPr sz="3200" b="1" i="0" baseline="0">
                <a:latin typeface="Arial" panose="020B0604020202020204" pitchFamily="34" charset="0"/>
              </a:defRPr>
            </a:lvl4pPr>
            <a:lvl5pPr>
              <a:defRPr sz="3200" b="1" i="0"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557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3/30/2026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1283678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3/30/2026</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544493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3/30/2026</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500233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3/30/2026</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122974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3/30/2026</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4255747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3/30/2026</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830288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31354" y="1145754"/>
            <a:ext cx="8912646" cy="571224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3/30/2026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224912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15205747"/>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Lst>
  <p:txStyles>
    <p:titleStyle>
      <a:lvl1pPr algn="ctr"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7A87D-6A80-4A43-B337-C59233659EAF}" type="datetimeFigureOut">
              <a:rPr lang="en-US" smtClean="0"/>
              <a:t>3/30/2026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24ED8-BA85-424A-B34E-254D9CCD0148}" type="slidenum">
              <a:rPr lang="en-US" smtClean="0"/>
              <a:t>‹#›</a:t>
            </a:fld>
            <a:endParaRPr lang="en-US"/>
          </a:p>
        </p:txBody>
      </p:sp>
    </p:spTree>
    <p:extLst>
      <p:ext uri="{BB962C8B-B14F-4D97-AF65-F5344CB8AC3E}">
        <p14:creationId xmlns:p14="http://schemas.microsoft.com/office/powerpoint/2010/main" val="40654802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4" name="TextBox 5">
            <a:extLst>
              <a:ext uri="{FF2B5EF4-FFF2-40B4-BE49-F238E27FC236}">
                <a16:creationId xmlns:a16="http://schemas.microsoft.com/office/drawing/2014/main" id="{F1144962-7E55-4138-B559-0999E85A85AC}"/>
              </a:ext>
            </a:extLst>
          </p:cNvPr>
          <p:cNvSpPr txBox="1">
            <a:spLocks noChangeArrowheads="1"/>
          </p:cNvSpPr>
          <p:nvPr/>
        </p:nvSpPr>
        <p:spPr bwMode="auto">
          <a:xfrm>
            <a:off x="8627" y="6137246"/>
            <a:ext cx="9144000" cy="707886"/>
          </a:xfrm>
          <a:prstGeom prst="rect">
            <a:avLst/>
          </a:prstGeom>
          <a:solidFill>
            <a:schemeClr val="tx1">
              <a:alpha val="39000"/>
            </a:schemeClr>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100" cap="none" spc="50" normalizeH="0" baseline="0" noProof="0">
                <a:ln w="9525" cmpd="sng">
                  <a:solidFill>
                    <a:schemeClr val="bg1"/>
                  </a:solidFill>
                  <a:prstDash val="solid"/>
                </a:ln>
                <a:solidFill>
                  <a:srgbClr val="FFFF00"/>
                </a:solidFill>
                <a:effectLst>
                  <a:glow rad="38100">
                    <a:srgbClr val="4472C4">
                      <a:alpha val="40000"/>
                    </a:srgbClr>
                  </a:glow>
                </a:effectLst>
                <a:uLnTx/>
                <a:uFillTx/>
                <a:latin typeface="Bazooka" pitchFamily="2" charset="0"/>
                <a:ea typeface="+mn-ea"/>
                <a:cs typeface="+mn-cs"/>
              </a:rPr>
              <a:t>PLEASE TURN OFF CELLPHONES</a:t>
            </a:r>
          </a:p>
        </p:txBody>
      </p:sp>
      <p:sp>
        <p:nvSpPr>
          <p:cNvPr id="8" name="Rectangle 7">
            <a:extLst>
              <a:ext uri="{FF2B5EF4-FFF2-40B4-BE49-F238E27FC236}">
                <a16:creationId xmlns:a16="http://schemas.microsoft.com/office/drawing/2014/main" id="{48E83C1B-51F2-4C54-BFE8-59DACB5F4871}"/>
              </a:ext>
            </a:extLst>
          </p:cNvPr>
          <p:cNvSpPr/>
          <p:nvPr/>
        </p:nvSpPr>
        <p:spPr>
          <a:xfrm>
            <a:off x="0" y="12868"/>
            <a:ext cx="9135373" cy="1323439"/>
          </a:xfrm>
          <a:prstGeom prst="rect">
            <a:avLst/>
          </a:prstGeom>
          <a:solidFill>
            <a:schemeClr val="tx1">
              <a:alpha val="42000"/>
            </a:schemeClr>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100" cap="none" spc="50" normalizeH="0" baseline="0" noProof="0">
                <a:ln w="9525" cmpd="sng">
                  <a:solidFill>
                    <a:schemeClr val="bg1"/>
                  </a:solidFill>
                  <a:prstDash val="solid"/>
                </a:ln>
                <a:solidFill>
                  <a:srgbClr val="FFFF00"/>
                </a:solidFill>
                <a:effectLst>
                  <a:glow rad="38100">
                    <a:srgbClr val="4472C4">
                      <a:alpha val="40000"/>
                    </a:srgbClr>
                  </a:glow>
                </a:effectLst>
                <a:uLnTx/>
                <a:uFillTx/>
                <a:latin typeface="Bazooka" pitchFamily="2" charset="0"/>
                <a:ea typeface="+mn-ea"/>
                <a:cs typeface="+mn-cs"/>
              </a:rPr>
              <a:t>WELCOME TO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100" cap="none" spc="50" normalizeH="0" baseline="0" noProof="0">
                <a:ln w="9525" cmpd="sng">
                  <a:solidFill>
                    <a:schemeClr val="bg1"/>
                  </a:solidFill>
                  <a:prstDash val="solid"/>
                </a:ln>
                <a:solidFill>
                  <a:srgbClr val="FFFF00"/>
                </a:solidFill>
                <a:effectLst>
                  <a:glow rad="38100">
                    <a:srgbClr val="4472C4">
                      <a:alpha val="40000"/>
                    </a:srgbClr>
                  </a:glow>
                </a:effectLst>
                <a:uLnTx/>
                <a:uFillTx/>
                <a:latin typeface="Bazooka" pitchFamily="2" charset="0"/>
                <a:ea typeface="+mn-ea"/>
                <a:cs typeface="+mn-cs"/>
              </a:rPr>
              <a:t>JACKSON STREET CHURCH OF CHRIST</a:t>
            </a:r>
            <a:endParaRPr kumimoji="0" lang="en-US" sz="4000" b="1" i="0" u="none" strike="noStrike" kern="1200" cap="none" spc="50" normalizeH="0" baseline="0" noProof="0">
              <a:ln w="9525" cmpd="sng">
                <a:solidFill>
                  <a:schemeClr val="bg1"/>
                </a:solidFill>
                <a:prstDash val="solid"/>
              </a:ln>
              <a:solidFill>
                <a:srgbClr val="FFFF00"/>
              </a:solidFill>
              <a:effectLst>
                <a:glow rad="38100">
                  <a:srgbClr val="4472C4">
                    <a:alpha val="40000"/>
                  </a:srgbClr>
                </a:glo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5FDD417-59EB-438D-E412-E4BFC2BB135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t="8984" b="10287"/>
          <a:stretch>
            <a:fillRect/>
          </a:stretch>
        </p:blipFill>
        <p:spPr>
          <a:xfrm>
            <a:off x="607351" y="1336307"/>
            <a:ext cx="7929297" cy="4800939"/>
          </a:xfrm>
          <a:prstGeom prst="rect">
            <a:avLst/>
          </a:prstGeom>
        </p:spPr>
      </p:pic>
    </p:spTree>
    <p:extLst>
      <p:ext uri="{BB962C8B-B14F-4D97-AF65-F5344CB8AC3E}">
        <p14:creationId xmlns:p14="http://schemas.microsoft.com/office/powerpoint/2010/main" val="2911468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692746-2FB4-E1D8-0725-ADB8E803A052}"/>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83F07D04-83F3-E589-D93D-9E49E210E7C6}"/>
              </a:ext>
            </a:extLst>
          </p:cNvPr>
          <p:cNvSpPr>
            <a:spLocks noGrp="1"/>
          </p:cNvSpPr>
          <p:nvPr>
            <p:ph type="title"/>
          </p:nvPr>
        </p:nvSpPr>
        <p:spPr>
          <a:xfrm>
            <a:off x="1676400" y="4114800"/>
            <a:ext cx="7467600" cy="1325563"/>
          </a:xfrm>
        </p:spPr>
        <p:txBody>
          <a:bodyPr>
            <a:normAutofit/>
          </a:bodyPr>
          <a:lstStyle/>
          <a:p>
            <a:pPr marL="0" marR="0" algn="ctr">
              <a:buNone/>
            </a:pPr>
            <a:r>
              <a:rPr lang="en-US" sz="6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DANGER SIGNS OF</a:t>
            </a:r>
            <a:endParaRPr lang="en-US" sz="6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0201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2F93C-E3E4-E5E6-244F-4986F132C88E}"/>
              </a:ext>
            </a:extLst>
          </p:cNvPr>
          <p:cNvSpPr>
            <a:spLocks noGrp="1"/>
          </p:cNvSpPr>
          <p:nvPr>
            <p:ph type="title"/>
          </p:nvPr>
        </p:nvSpPr>
        <p:spPr/>
        <p:txBody>
          <a:bodyPr>
            <a:normAutofit/>
          </a:bodyPr>
          <a:lstStyle/>
          <a:p>
            <a:pPr marL="0" marR="0">
              <a:buNone/>
            </a:pPr>
            <a:r>
              <a:rPr lang="en-US" sz="44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DANGER SIGNS OF APOSTASY</a:t>
            </a:r>
            <a:endParaRPr lang="en-US" sz="4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1810160-10EC-FE87-0797-277935582006}"/>
              </a:ext>
            </a:extLst>
          </p:cNvPr>
          <p:cNvSpPr>
            <a:spLocks noGrp="1"/>
          </p:cNvSpPr>
          <p:nvPr>
            <p:ph idx="1"/>
          </p:nvPr>
        </p:nvSpPr>
        <p:spPr/>
        <p:txBody>
          <a:bodyPr/>
          <a:lstStyle/>
          <a:p>
            <a:pPr marL="457200" marR="0" lvl="0" indent="-457200">
              <a:lnSpc>
                <a:spcPct val="100000"/>
              </a:lnSpc>
              <a:buFont typeface="+mj-lt"/>
              <a:buAutoNum type="alphaUcPeriod"/>
              <a:tabLst>
                <a:tab pos="447675" algn="l"/>
              </a:tabLst>
            </a:pPr>
            <a:r>
              <a:rPr lang="en-US" dirty="0">
                <a:solidFill>
                  <a:srgbClr val="000000"/>
                </a:solidFill>
                <a:ea typeface="Times New Roman" panose="02020603050405020304" pitchFamily="18" charset="0"/>
                <a:cs typeface="Times New Roman" panose="02020603050405020304" pitchFamily="18" charset="0"/>
              </a:rPr>
              <a:t>Apostasy (abandoning your faith)</a:t>
            </a:r>
          </a:p>
          <a:p>
            <a:pPr marL="457200" marR="0" lvl="0" indent="-457200">
              <a:lnSpc>
                <a:spcPct val="100000"/>
              </a:lnSpc>
              <a:buFont typeface="+mj-lt"/>
              <a:buAutoNum type="alphaUcPeriod"/>
              <a:tabLst>
                <a:tab pos="447675" algn="l"/>
              </a:tabLst>
            </a:pPr>
            <a:r>
              <a:rPr lang="en-US" dirty="0">
                <a:solidFill>
                  <a:srgbClr val="000000"/>
                </a:solidFill>
                <a:ea typeface="Times New Roman" panose="02020603050405020304" pitchFamily="18" charset="0"/>
                <a:cs typeface="Times New Roman" panose="02020603050405020304" pitchFamily="18" charset="0"/>
              </a:rPr>
              <a:t>Tim. 4:1-2 Now the Spirit expressly says that in latter times some will depart from the faith, giving heed to deceiving spirits and doctrines of demons, [2] speaking lies in hypocrisy, having their own conscience seared with a hot iron, </a:t>
            </a:r>
          </a:p>
          <a:p>
            <a:pPr marL="457200" marR="0" lvl="0" indent="-457200">
              <a:lnSpc>
                <a:spcPct val="100000"/>
              </a:lnSpc>
              <a:buFont typeface="+mj-lt"/>
              <a:buAutoNum type="alphaUcPeriod"/>
              <a:tabLst>
                <a:tab pos="447675" algn="l"/>
              </a:tabLst>
            </a:pPr>
            <a:r>
              <a:rPr lang="en-US" dirty="0">
                <a:solidFill>
                  <a:srgbClr val="000000"/>
                </a:solidFill>
                <a:ea typeface="Times New Roman" panose="02020603050405020304" pitchFamily="18" charset="0"/>
                <a:cs typeface="Times New Roman" panose="02020603050405020304" pitchFamily="18" charset="0"/>
              </a:rPr>
              <a:t>Hebrews 3:12 Beware, brethren, lest there be in any of you an evil heart of unbelief in departing from the living God; </a:t>
            </a:r>
            <a:endParaRPr lang="en-US" dirty="0"/>
          </a:p>
        </p:txBody>
      </p:sp>
    </p:spTree>
    <p:extLst>
      <p:ext uri="{BB962C8B-B14F-4D97-AF65-F5344CB8AC3E}">
        <p14:creationId xmlns:p14="http://schemas.microsoft.com/office/powerpoint/2010/main" val="321145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57517-AF09-A265-D47E-725B87FBD845}"/>
              </a:ext>
            </a:extLst>
          </p:cNvPr>
          <p:cNvSpPr>
            <a:spLocks noGrp="1"/>
          </p:cNvSpPr>
          <p:nvPr>
            <p:ph type="title"/>
          </p:nvPr>
        </p:nvSpPr>
        <p:spPr>
          <a:xfrm>
            <a:off x="0" y="0"/>
            <a:ext cx="9144000" cy="1600200"/>
          </a:xfrm>
        </p:spPr>
        <p:txBody>
          <a:bodyPr>
            <a:normAutofit/>
          </a:bodyPr>
          <a:lstStyle/>
          <a:p>
            <a:r>
              <a:rPr lang="en-US" sz="4400" b="1" dirty="0">
                <a:solidFill>
                  <a:srgbClr val="FF0000"/>
                </a:solidFill>
                <a:effectLst/>
                <a:ea typeface="Times New Roman" panose="02020603050405020304" pitchFamily="18" charset="0"/>
                <a:cs typeface="Arial" panose="020B0604020202020204" pitchFamily="34" charset="0"/>
              </a:rPr>
              <a:t>I. LOSS OF APPETITE </a:t>
            </a:r>
            <a:br>
              <a:rPr lang="en-US" sz="4400" b="1" dirty="0">
                <a:solidFill>
                  <a:srgbClr val="FF0000"/>
                </a:solidFill>
                <a:effectLst/>
                <a:ea typeface="Times New Roman" panose="02020603050405020304" pitchFamily="18" charset="0"/>
                <a:cs typeface="Arial" panose="020B0604020202020204" pitchFamily="34" charset="0"/>
              </a:rPr>
            </a:br>
            <a:r>
              <a:rPr lang="en-US" sz="4400" b="1" dirty="0">
                <a:solidFill>
                  <a:srgbClr val="FF0000"/>
                </a:solidFill>
                <a:effectLst/>
                <a:ea typeface="Times New Roman" panose="02020603050405020304" pitchFamily="18" charset="0"/>
                <a:cs typeface="Arial" panose="020B0604020202020204" pitchFamily="34" charset="0"/>
              </a:rPr>
              <a:t>FOR THE WORD</a:t>
            </a:r>
            <a:endParaRPr lang="en-US" dirty="0">
              <a:solidFill>
                <a:srgbClr val="FF0000"/>
              </a:solidFill>
            </a:endParaRPr>
          </a:p>
        </p:txBody>
      </p:sp>
      <p:sp>
        <p:nvSpPr>
          <p:cNvPr id="3" name="Content Placeholder 2">
            <a:extLst>
              <a:ext uri="{FF2B5EF4-FFF2-40B4-BE49-F238E27FC236}">
                <a16:creationId xmlns:a16="http://schemas.microsoft.com/office/drawing/2014/main" id="{9ADA6FCA-D746-3CB7-A080-4377049B7C9E}"/>
              </a:ext>
            </a:extLst>
          </p:cNvPr>
          <p:cNvSpPr>
            <a:spLocks noGrp="1"/>
          </p:cNvSpPr>
          <p:nvPr>
            <p:ph idx="1"/>
          </p:nvPr>
        </p:nvSpPr>
        <p:spPr>
          <a:xfrm>
            <a:off x="220337" y="1905000"/>
            <a:ext cx="8923663" cy="4952999"/>
          </a:xfrm>
        </p:spPr>
        <p:txBody>
          <a:bodyPr/>
          <a:lstStyle/>
          <a:p>
            <a:pPr marL="0" indent="0" algn="ctr">
              <a:lnSpc>
                <a:spcPct val="100000"/>
              </a:lnSpc>
              <a:buNone/>
            </a:pPr>
            <a:r>
              <a:rPr lang="en-US" dirty="0">
                <a:solidFill>
                  <a:srgbClr val="000000"/>
                </a:solidFill>
                <a:ea typeface="Times New Roman" panose="02020603050405020304" pitchFamily="18" charset="0"/>
                <a:cs typeface="Arial" panose="020B0604020202020204" pitchFamily="34" charset="0"/>
              </a:rPr>
              <a:t>1 Peter 2:2 as newborn babes, desire the pure milk of the word, that you may grow thereby, </a:t>
            </a:r>
            <a:endParaRPr lang="en-US" dirty="0"/>
          </a:p>
        </p:txBody>
      </p:sp>
    </p:spTree>
    <p:extLst>
      <p:ext uri="{BB962C8B-B14F-4D97-AF65-F5344CB8AC3E}">
        <p14:creationId xmlns:p14="http://schemas.microsoft.com/office/powerpoint/2010/main" val="144879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A8A9-5B95-EDA5-BA8D-ADB219BAA6A9}"/>
              </a:ext>
            </a:extLst>
          </p:cNvPr>
          <p:cNvSpPr>
            <a:spLocks noGrp="1"/>
          </p:cNvSpPr>
          <p:nvPr>
            <p:ph type="title"/>
          </p:nvPr>
        </p:nvSpPr>
        <p:spPr/>
        <p:txBody>
          <a:bodyPr>
            <a:normAutofit/>
          </a:bodyPr>
          <a:lstStyle/>
          <a:p>
            <a:r>
              <a:rPr lang="en-US" sz="4400" b="1" dirty="0">
                <a:solidFill>
                  <a:srgbClr val="FF0000"/>
                </a:solidFill>
                <a:effectLst/>
                <a:ea typeface="Times New Roman" panose="02020603050405020304" pitchFamily="18" charset="0"/>
                <a:cs typeface="Arial" panose="020B0604020202020204" pitchFamily="34" charset="0"/>
              </a:rPr>
              <a:t>II. NEGLECTING PRAYER</a:t>
            </a:r>
            <a:endParaRPr lang="en-US" dirty="0">
              <a:solidFill>
                <a:srgbClr val="FF0000"/>
              </a:solidFill>
            </a:endParaRPr>
          </a:p>
        </p:txBody>
      </p:sp>
      <p:sp>
        <p:nvSpPr>
          <p:cNvPr id="3" name="Content Placeholder 2">
            <a:extLst>
              <a:ext uri="{FF2B5EF4-FFF2-40B4-BE49-F238E27FC236}">
                <a16:creationId xmlns:a16="http://schemas.microsoft.com/office/drawing/2014/main" id="{D4CFFB64-607C-9F8F-8AD7-E005BFCCD487}"/>
              </a:ext>
            </a:extLst>
          </p:cNvPr>
          <p:cNvSpPr>
            <a:spLocks noGrp="1"/>
          </p:cNvSpPr>
          <p:nvPr>
            <p:ph idx="1"/>
          </p:nvPr>
        </p:nvSpPr>
        <p:spPr>
          <a:xfrm>
            <a:off x="220337" y="1325563"/>
            <a:ext cx="8923663" cy="5532436"/>
          </a:xfrm>
        </p:spPr>
        <p:txBody>
          <a:bodyPr/>
          <a:lstStyle/>
          <a:p>
            <a:pPr marL="0" indent="0" algn="ctr">
              <a:lnSpc>
                <a:spcPct val="100000"/>
              </a:lnSpc>
              <a:buNone/>
            </a:pPr>
            <a:r>
              <a:rPr lang="en-US" dirty="0">
                <a:solidFill>
                  <a:srgbClr val="000000"/>
                </a:solidFill>
                <a:ea typeface="Times New Roman" panose="02020603050405020304" pitchFamily="18" charset="0"/>
                <a:cs typeface="Arial" panose="020B0604020202020204" pitchFamily="34" charset="0"/>
              </a:rPr>
              <a:t>Luke 18:1 Then He spoke a parable to them, that men always ought to pray and not lose heart, </a:t>
            </a:r>
            <a:endParaRPr lang="en-US" dirty="0"/>
          </a:p>
        </p:txBody>
      </p:sp>
    </p:spTree>
    <p:extLst>
      <p:ext uri="{BB962C8B-B14F-4D97-AF65-F5344CB8AC3E}">
        <p14:creationId xmlns:p14="http://schemas.microsoft.com/office/powerpoint/2010/main" val="145112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27651-2A3C-73BC-3F66-A4B88B0DFF21}"/>
              </a:ext>
            </a:extLst>
          </p:cNvPr>
          <p:cNvSpPr>
            <a:spLocks noGrp="1"/>
          </p:cNvSpPr>
          <p:nvPr>
            <p:ph type="title"/>
          </p:nvPr>
        </p:nvSpPr>
        <p:spPr/>
        <p:txBody>
          <a:bodyPr>
            <a:normAutofit/>
          </a:bodyPr>
          <a:lstStyle/>
          <a:p>
            <a:r>
              <a:rPr lang="en-US" sz="4400" b="1" dirty="0">
                <a:solidFill>
                  <a:srgbClr val="FF0000"/>
                </a:solidFill>
                <a:effectLst/>
                <a:ea typeface="Times New Roman" panose="02020603050405020304" pitchFamily="18" charset="0"/>
                <a:cs typeface="Arial" panose="020B0604020202020204" pitchFamily="34" charset="0"/>
              </a:rPr>
              <a:t>III. ABSENT FROM WORSHIP</a:t>
            </a:r>
            <a:endParaRPr lang="en-US" dirty="0">
              <a:solidFill>
                <a:srgbClr val="FF0000"/>
              </a:solidFill>
            </a:endParaRPr>
          </a:p>
        </p:txBody>
      </p:sp>
      <p:sp>
        <p:nvSpPr>
          <p:cNvPr id="3" name="Content Placeholder 2">
            <a:extLst>
              <a:ext uri="{FF2B5EF4-FFF2-40B4-BE49-F238E27FC236}">
                <a16:creationId xmlns:a16="http://schemas.microsoft.com/office/drawing/2014/main" id="{6C422643-15EF-88F5-0426-E38C4240FA22}"/>
              </a:ext>
            </a:extLst>
          </p:cNvPr>
          <p:cNvSpPr>
            <a:spLocks noGrp="1"/>
          </p:cNvSpPr>
          <p:nvPr>
            <p:ph idx="1"/>
          </p:nvPr>
        </p:nvSpPr>
        <p:spPr/>
        <p:txBody>
          <a:bodyPr/>
          <a:lstStyle/>
          <a:p>
            <a:pPr marL="0" indent="0" algn="ctr">
              <a:lnSpc>
                <a:spcPct val="100000"/>
              </a:lnSpc>
              <a:buNone/>
            </a:pPr>
            <a:r>
              <a:rPr lang="en-US" dirty="0">
                <a:solidFill>
                  <a:srgbClr val="000000"/>
                </a:solidFill>
                <a:ea typeface="Times New Roman" panose="02020603050405020304" pitchFamily="18" charset="0"/>
                <a:cs typeface="Times New Roman" panose="02020603050405020304" pitchFamily="18" charset="0"/>
              </a:rPr>
              <a:t>Hebrews 10:25 not forsaking the assembling of ourselves together, as </a:t>
            </a:r>
            <a:r>
              <a:rPr lang="en-US" i="1" dirty="0">
                <a:solidFill>
                  <a:srgbClr val="000000"/>
                </a:solidFill>
                <a:ea typeface="Times New Roman" panose="02020603050405020304" pitchFamily="18" charset="0"/>
                <a:cs typeface="Times New Roman" panose="02020603050405020304" pitchFamily="18" charset="0"/>
              </a:rPr>
              <a:t>is</a:t>
            </a:r>
            <a:r>
              <a:rPr lang="en-US" dirty="0">
                <a:solidFill>
                  <a:srgbClr val="000000"/>
                </a:solidFill>
                <a:ea typeface="Times New Roman" panose="02020603050405020304" pitchFamily="18" charset="0"/>
                <a:cs typeface="Times New Roman" panose="02020603050405020304" pitchFamily="18" charset="0"/>
              </a:rPr>
              <a:t> the manner of some, but exhorting </a:t>
            </a:r>
            <a:r>
              <a:rPr lang="en-US" i="1" dirty="0">
                <a:solidFill>
                  <a:srgbClr val="000000"/>
                </a:solidFill>
                <a:ea typeface="Times New Roman" panose="02020603050405020304" pitchFamily="18" charset="0"/>
                <a:cs typeface="Times New Roman" panose="02020603050405020304" pitchFamily="18" charset="0"/>
              </a:rPr>
              <a:t>one another,</a:t>
            </a:r>
            <a:r>
              <a:rPr lang="en-US" dirty="0">
                <a:solidFill>
                  <a:srgbClr val="000000"/>
                </a:solidFill>
                <a:ea typeface="Times New Roman" panose="02020603050405020304" pitchFamily="18" charset="0"/>
                <a:cs typeface="Times New Roman" panose="02020603050405020304" pitchFamily="18" charset="0"/>
              </a:rPr>
              <a:t> and so much the more as you see the Day approaching. </a:t>
            </a:r>
            <a:endParaRPr lang="en-US" dirty="0"/>
          </a:p>
        </p:txBody>
      </p:sp>
    </p:spTree>
    <p:extLst>
      <p:ext uri="{BB962C8B-B14F-4D97-AF65-F5344CB8AC3E}">
        <p14:creationId xmlns:p14="http://schemas.microsoft.com/office/powerpoint/2010/main" val="81149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129D0-BACB-A597-ABF1-85FFBC9798AB}"/>
              </a:ext>
            </a:extLst>
          </p:cNvPr>
          <p:cNvSpPr>
            <a:spLocks noGrp="1"/>
          </p:cNvSpPr>
          <p:nvPr>
            <p:ph type="title"/>
          </p:nvPr>
        </p:nvSpPr>
        <p:spPr/>
        <p:txBody>
          <a:bodyPr>
            <a:normAutofit/>
          </a:bodyPr>
          <a:lstStyle/>
          <a:p>
            <a:r>
              <a:rPr lang="en-US" sz="4400" b="1" dirty="0">
                <a:solidFill>
                  <a:srgbClr val="FF0000"/>
                </a:solidFill>
                <a:effectLst/>
                <a:ea typeface="Times New Roman" panose="02020603050405020304" pitchFamily="18" charset="0"/>
                <a:cs typeface="Arial" panose="020B0604020202020204" pitchFamily="34" charset="0"/>
              </a:rPr>
              <a:t>IV. NON-INVOLVEMENT</a:t>
            </a:r>
            <a:endParaRPr lang="en-US" dirty="0">
              <a:solidFill>
                <a:srgbClr val="FF0000"/>
              </a:solidFill>
            </a:endParaRPr>
          </a:p>
        </p:txBody>
      </p:sp>
      <p:sp>
        <p:nvSpPr>
          <p:cNvPr id="3" name="Content Placeholder 2">
            <a:extLst>
              <a:ext uri="{FF2B5EF4-FFF2-40B4-BE49-F238E27FC236}">
                <a16:creationId xmlns:a16="http://schemas.microsoft.com/office/drawing/2014/main" id="{D4A9FDBE-7296-8BBA-4084-A1D4F8E1CD84}"/>
              </a:ext>
            </a:extLst>
          </p:cNvPr>
          <p:cNvSpPr>
            <a:spLocks noGrp="1"/>
          </p:cNvSpPr>
          <p:nvPr>
            <p:ph idx="1"/>
          </p:nvPr>
        </p:nvSpPr>
        <p:spPr/>
        <p:txBody>
          <a:bodyPr/>
          <a:lstStyle/>
          <a:p>
            <a:pPr marL="0" indent="0" algn="ctr">
              <a:lnSpc>
                <a:spcPct val="100000"/>
              </a:lnSpc>
              <a:buNone/>
            </a:pPr>
            <a:r>
              <a:rPr lang="en-US" dirty="0">
                <a:solidFill>
                  <a:srgbClr val="000000"/>
                </a:solidFill>
                <a:ea typeface="Times New Roman" panose="02020603050405020304" pitchFamily="18" charset="0"/>
                <a:cs typeface="Arial" panose="020B0604020202020204" pitchFamily="34" charset="0"/>
              </a:rPr>
              <a:t>Ephes. 4:16 from whom the whole body, joined and knit together by what every joint supplies, according to the effective working by which every part does its share, causes growth of the body for the edifying of itself in love. </a:t>
            </a:r>
            <a:endParaRPr lang="en-US" dirty="0"/>
          </a:p>
        </p:txBody>
      </p:sp>
    </p:spTree>
    <p:extLst>
      <p:ext uri="{BB962C8B-B14F-4D97-AF65-F5344CB8AC3E}">
        <p14:creationId xmlns:p14="http://schemas.microsoft.com/office/powerpoint/2010/main" val="320827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EEC0B-5385-2D2F-00AF-90AFC3D88C4F}"/>
              </a:ext>
            </a:extLst>
          </p:cNvPr>
          <p:cNvSpPr>
            <a:spLocks noGrp="1"/>
          </p:cNvSpPr>
          <p:nvPr>
            <p:ph type="title"/>
          </p:nvPr>
        </p:nvSpPr>
        <p:spPr/>
        <p:txBody>
          <a:bodyPr>
            <a:normAutofit/>
          </a:bodyPr>
          <a:lstStyle/>
          <a:p>
            <a:r>
              <a:rPr lang="en-US" sz="4400" b="1" dirty="0">
                <a:solidFill>
                  <a:srgbClr val="FF0000"/>
                </a:solidFill>
                <a:effectLst/>
                <a:ea typeface="Times New Roman" panose="02020603050405020304" pitchFamily="18" charset="0"/>
                <a:cs typeface="Arial" panose="020B0604020202020204" pitchFamily="34" charset="0"/>
              </a:rPr>
              <a:t>V. A CRITICAL SPIRIT</a:t>
            </a:r>
            <a:endParaRPr lang="en-US" dirty="0">
              <a:solidFill>
                <a:srgbClr val="FF0000"/>
              </a:solidFill>
            </a:endParaRPr>
          </a:p>
        </p:txBody>
      </p:sp>
      <p:sp>
        <p:nvSpPr>
          <p:cNvPr id="3" name="Content Placeholder 2">
            <a:extLst>
              <a:ext uri="{FF2B5EF4-FFF2-40B4-BE49-F238E27FC236}">
                <a16:creationId xmlns:a16="http://schemas.microsoft.com/office/drawing/2014/main" id="{22B1526D-95FE-DB67-BE69-287C7326A337}"/>
              </a:ext>
            </a:extLst>
          </p:cNvPr>
          <p:cNvSpPr>
            <a:spLocks noGrp="1"/>
          </p:cNvSpPr>
          <p:nvPr>
            <p:ph idx="1"/>
          </p:nvPr>
        </p:nvSpPr>
        <p:spPr/>
        <p:txBody>
          <a:bodyPr/>
          <a:lstStyle/>
          <a:p>
            <a:pPr marL="0" indent="0" algn="ctr">
              <a:lnSpc>
                <a:spcPct val="100000"/>
              </a:lnSpc>
              <a:buNone/>
            </a:pPr>
            <a:r>
              <a:rPr lang="en-US" dirty="0">
                <a:solidFill>
                  <a:srgbClr val="000000"/>
                </a:solidFill>
                <a:ea typeface="Times New Roman" panose="02020603050405020304" pitchFamily="18" charset="0"/>
                <a:cs typeface="Arial" panose="020B0604020202020204" pitchFamily="34" charset="0"/>
              </a:rPr>
              <a:t>Galatians 5:13-15 For you, brethren, have been called to liberty; only do not use liberty as an opportunity for the flesh, but through love serve one another. [14] For all the law is fulfilled in one word, even in this: "You shall love your neighbor as yourself." [15] But if you bite and devour one another, beware lest you be consumed by one another!</a:t>
            </a:r>
            <a:endParaRPr lang="en-US" dirty="0"/>
          </a:p>
        </p:txBody>
      </p:sp>
    </p:spTree>
    <p:extLst>
      <p:ext uri="{BB962C8B-B14F-4D97-AF65-F5344CB8AC3E}">
        <p14:creationId xmlns:p14="http://schemas.microsoft.com/office/powerpoint/2010/main" val="16900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8A87B-BB79-4CF2-AA9E-3A4CC25FEEE8}"/>
              </a:ext>
            </a:extLst>
          </p:cNvPr>
          <p:cNvSpPr>
            <a:spLocks noGrp="1"/>
          </p:cNvSpPr>
          <p:nvPr>
            <p:ph type="title"/>
          </p:nvPr>
        </p:nvSpPr>
        <p:spPr>
          <a:xfrm>
            <a:off x="0" y="0"/>
            <a:ext cx="9144000" cy="1524000"/>
          </a:xfrm>
        </p:spPr>
        <p:txBody>
          <a:bodyPr>
            <a:normAutofit/>
          </a:bodyPr>
          <a:lstStyle/>
          <a:p>
            <a:r>
              <a:rPr lang="en-US" sz="4400" b="1" dirty="0">
                <a:solidFill>
                  <a:srgbClr val="FF0000"/>
                </a:solidFill>
                <a:effectLst/>
                <a:ea typeface="Times New Roman" panose="02020603050405020304" pitchFamily="18" charset="0"/>
                <a:cs typeface="Arial" panose="020B0604020202020204" pitchFamily="34" charset="0"/>
              </a:rPr>
              <a:t>VI. LACK OF RESPECT FOR THE TRUTHS OF GOD’S WORD</a:t>
            </a:r>
            <a:endParaRPr lang="en-US" dirty="0">
              <a:solidFill>
                <a:srgbClr val="FF0000"/>
              </a:solidFill>
            </a:endParaRPr>
          </a:p>
        </p:txBody>
      </p:sp>
      <p:sp>
        <p:nvSpPr>
          <p:cNvPr id="3" name="Content Placeholder 2">
            <a:extLst>
              <a:ext uri="{FF2B5EF4-FFF2-40B4-BE49-F238E27FC236}">
                <a16:creationId xmlns:a16="http://schemas.microsoft.com/office/drawing/2014/main" id="{F626C47E-64B3-56B5-7A4A-2B549F470184}"/>
              </a:ext>
            </a:extLst>
          </p:cNvPr>
          <p:cNvSpPr>
            <a:spLocks noGrp="1"/>
          </p:cNvSpPr>
          <p:nvPr>
            <p:ph idx="1"/>
          </p:nvPr>
        </p:nvSpPr>
        <p:spPr>
          <a:xfrm>
            <a:off x="220337" y="1752600"/>
            <a:ext cx="8923663" cy="5105399"/>
          </a:xfrm>
        </p:spPr>
        <p:txBody>
          <a:bodyPr/>
          <a:lstStyle/>
          <a:p>
            <a:pPr marL="0" indent="0" algn="ctr">
              <a:lnSpc>
                <a:spcPct val="100000"/>
              </a:lnSpc>
              <a:buNone/>
            </a:pPr>
            <a:r>
              <a:rPr lang="en-US" dirty="0">
                <a:solidFill>
                  <a:srgbClr val="000000"/>
                </a:solidFill>
                <a:ea typeface="Times New Roman" panose="02020603050405020304" pitchFamily="18" charset="0"/>
                <a:cs typeface="Arial" panose="020B0604020202020204" pitchFamily="34" charset="0"/>
              </a:rPr>
              <a:t>2 Thes. 2:10-12 and with all unrighteous deception among those who perish, because they did not receive the love of the truth, that they might be saved. [11] And for this reason God will send them strong delusion, that they should believe the lie, [12] that they all may be condemned who did not believe the truth but had pleasure in unrighteousness. </a:t>
            </a:r>
            <a:endParaRPr lang="en-US" dirty="0"/>
          </a:p>
        </p:txBody>
      </p:sp>
    </p:spTree>
    <p:extLst>
      <p:ext uri="{BB962C8B-B14F-4D97-AF65-F5344CB8AC3E}">
        <p14:creationId xmlns:p14="http://schemas.microsoft.com/office/powerpoint/2010/main" val="16536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C3B3A-FF94-345D-AA4D-EA82D95BB8DF}"/>
              </a:ext>
            </a:extLst>
          </p:cNvPr>
          <p:cNvSpPr>
            <a:spLocks noGrp="1"/>
          </p:cNvSpPr>
          <p:nvPr>
            <p:ph type="title"/>
          </p:nvPr>
        </p:nvSpPr>
        <p:spPr/>
        <p:txBody>
          <a:bodyPr>
            <a:normAutofit/>
          </a:bodyPr>
          <a:lstStyle/>
          <a:p>
            <a:r>
              <a:rPr lang="en-US" sz="4400" b="1" dirty="0">
                <a:solidFill>
                  <a:srgbClr val="FF0000"/>
                </a:solidFill>
                <a:effectLst/>
                <a:ea typeface="Times New Roman" panose="02020603050405020304" pitchFamily="18" charset="0"/>
                <a:cs typeface="Arial" panose="020B0604020202020204" pitchFamily="34" charset="0"/>
              </a:rPr>
              <a:t>VII. NO CONCERN FOR OTHERS</a:t>
            </a:r>
            <a:endParaRPr lang="en-US" dirty="0">
              <a:solidFill>
                <a:srgbClr val="FF0000"/>
              </a:solidFill>
            </a:endParaRPr>
          </a:p>
        </p:txBody>
      </p:sp>
      <p:sp>
        <p:nvSpPr>
          <p:cNvPr id="3" name="Content Placeholder 2">
            <a:extLst>
              <a:ext uri="{FF2B5EF4-FFF2-40B4-BE49-F238E27FC236}">
                <a16:creationId xmlns:a16="http://schemas.microsoft.com/office/drawing/2014/main" id="{438E217B-580A-22A3-DA8E-F5200FBBDCFD}"/>
              </a:ext>
            </a:extLst>
          </p:cNvPr>
          <p:cNvSpPr>
            <a:spLocks noGrp="1"/>
          </p:cNvSpPr>
          <p:nvPr>
            <p:ph idx="1"/>
          </p:nvPr>
        </p:nvSpPr>
        <p:spPr/>
        <p:txBody>
          <a:bodyPr/>
          <a:lstStyle/>
          <a:p>
            <a:pPr marL="0" indent="0" algn="ctr">
              <a:lnSpc>
                <a:spcPct val="100000"/>
              </a:lnSpc>
              <a:buNone/>
            </a:pPr>
            <a:r>
              <a:rPr lang="en-US" dirty="0">
                <a:solidFill>
                  <a:srgbClr val="000000"/>
                </a:solidFill>
                <a:ea typeface="Times New Roman" panose="02020603050405020304" pitchFamily="18" charset="0"/>
                <a:cs typeface="Times New Roman" panose="02020603050405020304" pitchFamily="18" charset="0"/>
              </a:rPr>
              <a:t>Philip. 2:3-4 Let nothing be done through selfish ambition or conceit, but in lowliness of mind let each esteem others better than himself. [4] Let each of you look out not only for his own interests, but also for the interests of others. </a:t>
            </a:r>
            <a:endParaRPr lang="en-US" dirty="0"/>
          </a:p>
        </p:txBody>
      </p:sp>
    </p:spTree>
    <p:extLst>
      <p:ext uri="{BB962C8B-B14F-4D97-AF65-F5344CB8AC3E}">
        <p14:creationId xmlns:p14="http://schemas.microsoft.com/office/powerpoint/2010/main" val="92080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29B1E-7B42-3F3D-86D6-12A8E0D91FA0}"/>
              </a:ext>
            </a:extLst>
          </p:cNvPr>
          <p:cNvSpPr>
            <a:spLocks noGrp="1"/>
          </p:cNvSpPr>
          <p:nvPr>
            <p:ph type="title"/>
          </p:nvPr>
        </p:nvSpPr>
        <p:spPr>
          <a:xfrm>
            <a:off x="0" y="0"/>
            <a:ext cx="9144000" cy="1625600"/>
          </a:xfrm>
        </p:spPr>
        <p:txBody>
          <a:bodyPr>
            <a:normAutofit/>
          </a:bodyPr>
          <a:lstStyle/>
          <a:p>
            <a:r>
              <a:rPr lang="en-US" sz="4400" b="1" dirty="0">
                <a:solidFill>
                  <a:srgbClr val="FF0000"/>
                </a:solidFill>
                <a:effectLst/>
                <a:ea typeface="Times New Roman" panose="02020603050405020304" pitchFamily="18" charset="0"/>
                <a:cs typeface="Times New Roman" panose="02020603050405020304" pitchFamily="18" charset="0"/>
              </a:rPr>
              <a:t>VIII. MORE TIES TO THE WORLD THAN TO THE CHURCH</a:t>
            </a:r>
            <a:endParaRPr lang="en-US" dirty="0">
              <a:solidFill>
                <a:srgbClr val="FF0000"/>
              </a:solidFill>
            </a:endParaRPr>
          </a:p>
        </p:txBody>
      </p:sp>
      <p:sp>
        <p:nvSpPr>
          <p:cNvPr id="3" name="Content Placeholder 2">
            <a:extLst>
              <a:ext uri="{FF2B5EF4-FFF2-40B4-BE49-F238E27FC236}">
                <a16:creationId xmlns:a16="http://schemas.microsoft.com/office/drawing/2014/main" id="{554D34A1-8C1E-DFE1-96E9-200950AAB001}"/>
              </a:ext>
            </a:extLst>
          </p:cNvPr>
          <p:cNvSpPr>
            <a:spLocks noGrp="1"/>
          </p:cNvSpPr>
          <p:nvPr>
            <p:ph idx="1"/>
          </p:nvPr>
        </p:nvSpPr>
        <p:spPr>
          <a:xfrm>
            <a:off x="220337" y="1625600"/>
            <a:ext cx="8923663" cy="5232399"/>
          </a:xfrm>
        </p:spPr>
        <p:txBody>
          <a:bodyPr/>
          <a:lstStyle/>
          <a:p>
            <a:pPr marL="0" indent="0" algn="ctr">
              <a:lnSpc>
                <a:spcPct val="100000"/>
              </a:lnSpc>
              <a:buNone/>
            </a:pPr>
            <a:r>
              <a:rPr lang="en-US" dirty="0">
                <a:solidFill>
                  <a:srgbClr val="000000"/>
                </a:solidFill>
                <a:ea typeface="Times New Roman" panose="02020603050405020304" pitchFamily="18" charset="0"/>
                <a:cs typeface="Times New Roman" panose="02020603050405020304" pitchFamily="18" charset="0"/>
              </a:rPr>
              <a:t>1 John 2:15–17  Do not love the world or the things in the world. If anyone loves the world, the love of the Father is not in him. </a:t>
            </a:r>
            <a:r>
              <a:rPr lang="en-US" baseline="30000" dirty="0">
                <a:solidFill>
                  <a:srgbClr val="000000"/>
                </a:solidFill>
                <a:ea typeface="Times New Roman" panose="02020603050405020304" pitchFamily="18" charset="0"/>
                <a:cs typeface="Times New Roman" panose="02020603050405020304" pitchFamily="18" charset="0"/>
              </a:rPr>
              <a:t>16</a:t>
            </a:r>
            <a:r>
              <a:rPr lang="en-US" dirty="0">
                <a:solidFill>
                  <a:srgbClr val="000000"/>
                </a:solidFill>
                <a:ea typeface="Times New Roman" panose="02020603050405020304" pitchFamily="18" charset="0"/>
                <a:cs typeface="Times New Roman" panose="02020603050405020304" pitchFamily="18" charset="0"/>
              </a:rPr>
              <a:t> For all that is in the world—the lust of the flesh, the lust of the eyes, and the pride of life—is not of the Father but is of the world. </a:t>
            </a:r>
            <a:r>
              <a:rPr lang="en-US" baseline="30000" dirty="0">
                <a:solidFill>
                  <a:srgbClr val="000000"/>
                </a:solidFill>
                <a:ea typeface="Times New Roman" panose="02020603050405020304" pitchFamily="18" charset="0"/>
                <a:cs typeface="Times New Roman" panose="02020603050405020304" pitchFamily="18" charset="0"/>
              </a:rPr>
              <a:t>17</a:t>
            </a:r>
            <a:r>
              <a:rPr lang="en-US" dirty="0">
                <a:solidFill>
                  <a:srgbClr val="000000"/>
                </a:solidFill>
                <a:ea typeface="Times New Roman" panose="02020603050405020304" pitchFamily="18" charset="0"/>
                <a:cs typeface="Times New Roman" panose="02020603050405020304" pitchFamily="18" charset="0"/>
              </a:rPr>
              <a:t> And the world is passing away, and the lust of it; but he who does the will of God abides forever.</a:t>
            </a:r>
            <a:endParaRPr lang="en-US" dirty="0"/>
          </a:p>
        </p:txBody>
      </p:sp>
    </p:spTree>
    <p:extLst>
      <p:ext uri="{BB962C8B-B14F-4D97-AF65-F5344CB8AC3E}">
        <p14:creationId xmlns:p14="http://schemas.microsoft.com/office/powerpoint/2010/main" val="315477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C667D9DE-9D87-427B-B0ED-89F09CFC50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96" y="613064"/>
            <a:ext cx="8665476" cy="5787736"/>
          </a:xfrm>
          <a:prstGeom prst="rect">
            <a:avLst/>
          </a:prstGeom>
        </p:spPr>
      </p:pic>
    </p:spTree>
    <p:extLst>
      <p:ext uri="{BB962C8B-B14F-4D97-AF65-F5344CB8AC3E}">
        <p14:creationId xmlns:p14="http://schemas.microsoft.com/office/powerpoint/2010/main" val="2140336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9BE88-F30F-F3B7-30AF-89E28792C983}"/>
              </a:ext>
            </a:extLst>
          </p:cNvPr>
          <p:cNvSpPr>
            <a:spLocks noGrp="1"/>
          </p:cNvSpPr>
          <p:nvPr>
            <p:ph type="title"/>
          </p:nvPr>
        </p:nvSpPr>
        <p:spPr>
          <a:xfrm>
            <a:off x="0" y="0"/>
            <a:ext cx="9144000" cy="1727200"/>
          </a:xfrm>
        </p:spPr>
        <p:txBody>
          <a:bodyPr>
            <a:normAutofit/>
          </a:bodyPr>
          <a:lstStyle/>
          <a:p>
            <a:r>
              <a:rPr lang="en-US" sz="4400" b="1" dirty="0">
                <a:solidFill>
                  <a:srgbClr val="FF0000"/>
                </a:solidFill>
                <a:effectLst/>
                <a:ea typeface="Times New Roman" panose="02020603050405020304" pitchFamily="18" charset="0"/>
                <a:cs typeface="Times New Roman" panose="02020603050405020304" pitchFamily="18" charset="0"/>
              </a:rPr>
              <a:t>IX.  MORE TREASURE LAID UP ON EARTH THAN IN HEAVEN</a:t>
            </a:r>
            <a:endParaRPr lang="en-US" dirty="0">
              <a:solidFill>
                <a:srgbClr val="FF0000"/>
              </a:solidFill>
            </a:endParaRPr>
          </a:p>
        </p:txBody>
      </p:sp>
      <p:sp>
        <p:nvSpPr>
          <p:cNvPr id="3" name="Content Placeholder 2">
            <a:extLst>
              <a:ext uri="{FF2B5EF4-FFF2-40B4-BE49-F238E27FC236}">
                <a16:creationId xmlns:a16="http://schemas.microsoft.com/office/drawing/2014/main" id="{D7DFBA16-17B4-FFAB-26ED-A1CA6EB0F506}"/>
              </a:ext>
            </a:extLst>
          </p:cNvPr>
          <p:cNvSpPr>
            <a:spLocks noGrp="1"/>
          </p:cNvSpPr>
          <p:nvPr>
            <p:ph idx="1"/>
          </p:nvPr>
        </p:nvSpPr>
        <p:spPr>
          <a:xfrm>
            <a:off x="220337" y="2032000"/>
            <a:ext cx="8923663" cy="4825999"/>
          </a:xfrm>
        </p:spPr>
        <p:txBody>
          <a:bodyPr/>
          <a:lstStyle/>
          <a:p>
            <a:pPr marL="0" indent="0" algn="ctr">
              <a:lnSpc>
                <a:spcPct val="100000"/>
              </a:lnSpc>
              <a:buNone/>
            </a:pPr>
            <a:r>
              <a:rPr lang="en-US" dirty="0">
                <a:solidFill>
                  <a:srgbClr val="000000"/>
                </a:solidFill>
                <a:ea typeface="Times New Roman" panose="02020603050405020304" pitchFamily="18" charset="0"/>
                <a:cs typeface="Times New Roman" panose="02020603050405020304" pitchFamily="18" charset="0"/>
              </a:rPr>
              <a:t>Matthew 6:19–21  “Do not lay up for yourselves treasures on earth, where moth and rust destroy and where thieves break in and steal; </a:t>
            </a:r>
            <a:r>
              <a:rPr lang="en-US" baseline="30000" dirty="0">
                <a:solidFill>
                  <a:srgbClr val="000000"/>
                </a:solidFill>
                <a:ea typeface="Times New Roman" panose="02020603050405020304" pitchFamily="18" charset="0"/>
                <a:cs typeface="Times New Roman" panose="02020603050405020304" pitchFamily="18" charset="0"/>
              </a:rPr>
              <a:t>20</a:t>
            </a:r>
            <a:r>
              <a:rPr lang="en-US" dirty="0">
                <a:solidFill>
                  <a:srgbClr val="000000"/>
                </a:solidFill>
                <a:ea typeface="Times New Roman" panose="02020603050405020304" pitchFamily="18" charset="0"/>
                <a:cs typeface="Times New Roman" panose="02020603050405020304" pitchFamily="18" charset="0"/>
              </a:rPr>
              <a:t> but lay up for yourselves treasures in heaven, where neither moth nor rust destroys and where thieves do not break in and steal. </a:t>
            </a:r>
            <a:r>
              <a:rPr lang="en-US" baseline="30000" dirty="0">
                <a:solidFill>
                  <a:srgbClr val="000000"/>
                </a:solidFill>
                <a:ea typeface="Times New Roman" panose="02020603050405020304" pitchFamily="18" charset="0"/>
                <a:cs typeface="Times New Roman" panose="02020603050405020304" pitchFamily="18" charset="0"/>
              </a:rPr>
              <a:t>21</a:t>
            </a:r>
            <a:r>
              <a:rPr lang="en-US" dirty="0">
                <a:solidFill>
                  <a:srgbClr val="000000"/>
                </a:solidFill>
                <a:ea typeface="Times New Roman" panose="02020603050405020304" pitchFamily="18" charset="0"/>
                <a:cs typeface="Times New Roman" panose="02020603050405020304" pitchFamily="18" charset="0"/>
              </a:rPr>
              <a:t> For where your treasure is, there your heart will be also.</a:t>
            </a:r>
            <a:endParaRPr lang="en-US" dirty="0"/>
          </a:p>
        </p:txBody>
      </p:sp>
    </p:spTree>
    <p:extLst>
      <p:ext uri="{BB962C8B-B14F-4D97-AF65-F5344CB8AC3E}">
        <p14:creationId xmlns:p14="http://schemas.microsoft.com/office/powerpoint/2010/main" val="213007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1A41E-D82B-B2AA-ECD2-E4A2490C4DA9}"/>
              </a:ext>
            </a:extLst>
          </p:cNvPr>
          <p:cNvSpPr>
            <a:spLocks noGrp="1"/>
          </p:cNvSpPr>
          <p:nvPr>
            <p:ph type="title"/>
          </p:nvPr>
        </p:nvSpPr>
        <p:spPr>
          <a:xfrm>
            <a:off x="0" y="-1"/>
            <a:ext cx="9144000" cy="1854199"/>
          </a:xfrm>
        </p:spPr>
        <p:txBody>
          <a:bodyPr>
            <a:normAutofit/>
          </a:bodyPr>
          <a:lstStyle/>
          <a:p>
            <a:r>
              <a:rPr lang="en-US" sz="4400" b="1" dirty="0">
                <a:solidFill>
                  <a:srgbClr val="FF0000"/>
                </a:solidFill>
                <a:effectLst/>
                <a:ea typeface="Times New Roman" panose="02020603050405020304" pitchFamily="18" charset="0"/>
                <a:cs typeface="Times New Roman" panose="02020603050405020304" pitchFamily="18" charset="0"/>
              </a:rPr>
              <a:t>X.  KNOWINGLY DISOBEYING GOD’S WORD</a:t>
            </a:r>
            <a:endParaRPr lang="en-US" dirty="0">
              <a:solidFill>
                <a:srgbClr val="FF0000"/>
              </a:solidFill>
            </a:endParaRPr>
          </a:p>
        </p:txBody>
      </p:sp>
      <p:sp>
        <p:nvSpPr>
          <p:cNvPr id="3" name="Content Placeholder 2">
            <a:extLst>
              <a:ext uri="{FF2B5EF4-FFF2-40B4-BE49-F238E27FC236}">
                <a16:creationId xmlns:a16="http://schemas.microsoft.com/office/drawing/2014/main" id="{CE380D4B-651A-CD92-B17C-CAF85A72718D}"/>
              </a:ext>
            </a:extLst>
          </p:cNvPr>
          <p:cNvSpPr>
            <a:spLocks noGrp="1"/>
          </p:cNvSpPr>
          <p:nvPr>
            <p:ph idx="1"/>
          </p:nvPr>
        </p:nvSpPr>
        <p:spPr>
          <a:xfrm>
            <a:off x="220337" y="1854199"/>
            <a:ext cx="8923663" cy="5003799"/>
          </a:xfrm>
        </p:spPr>
        <p:txBody>
          <a:bodyPr>
            <a:noAutofit/>
          </a:bodyPr>
          <a:lstStyle/>
          <a:p>
            <a:pPr marL="0" indent="0" algn="ctr">
              <a:buNone/>
            </a:pPr>
            <a:r>
              <a:rPr lang="en-US" sz="2800" dirty="0">
                <a:solidFill>
                  <a:srgbClr val="000000"/>
                </a:solidFill>
                <a:ea typeface="Times New Roman" panose="02020603050405020304" pitchFamily="18" charset="0"/>
                <a:cs typeface="Times New Roman" panose="02020603050405020304" pitchFamily="18" charset="0"/>
              </a:rPr>
              <a:t>Hebrews 10:26–29  For if we sin willfully after we have received the knowledge of the truth, there no longer remains a sacrifice for sins, </a:t>
            </a:r>
            <a:r>
              <a:rPr lang="en-US" sz="2800" baseline="30000" dirty="0">
                <a:solidFill>
                  <a:srgbClr val="000000"/>
                </a:solidFill>
                <a:ea typeface="Times New Roman" panose="02020603050405020304" pitchFamily="18" charset="0"/>
                <a:cs typeface="Times New Roman" panose="02020603050405020304" pitchFamily="18" charset="0"/>
              </a:rPr>
              <a:t>27</a:t>
            </a:r>
            <a:r>
              <a:rPr lang="en-US" sz="2800" dirty="0">
                <a:solidFill>
                  <a:srgbClr val="000000"/>
                </a:solidFill>
                <a:ea typeface="Times New Roman" panose="02020603050405020304" pitchFamily="18" charset="0"/>
                <a:cs typeface="Times New Roman" panose="02020603050405020304" pitchFamily="18" charset="0"/>
              </a:rPr>
              <a:t> but a certain fearful expectation of judgment, and fiery indignation which will devour the adversaries. </a:t>
            </a:r>
            <a:r>
              <a:rPr lang="en-US" sz="2800" baseline="30000" dirty="0">
                <a:solidFill>
                  <a:srgbClr val="000000"/>
                </a:solidFill>
                <a:ea typeface="Times New Roman" panose="02020603050405020304" pitchFamily="18" charset="0"/>
                <a:cs typeface="Times New Roman" panose="02020603050405020304" pitchFamily="18" charset="0"/>
              </a:rPr>
              <a:t>28</a:t>
            </a:r>
            <a:r>
              <a:rPr lang="en-US" sz="2800" dirty="0">
                <a:solidFill>
                  <a:srgbClr val="000000"/>
                </a:solidFill>
                <a:ea typeface="Times New Roman" panose="02020603050405020304" pitchFamily="18" charset="0"/>
                <a:cs typeface="Times New Roman" panose="02020603050405020304" pitchFamily="18" charset="0"/>
              </a:rPr>
              <a:t> Anyone who has rejected Moses’ law dies without mercy on the testimony of two or three witnesses. </a:t>
            </a:r>
            <a:r>
              <a:rPr lang="en-US" sz="2800" baseline="30000" dirty="0">
                <a:solidFill>
                  <a:srgbClr val="000000"/>
                </a:solidFill>
                <a:ea typeface="Times New Roman" panose="02020603050405020304" pitchFamily="18" charset="0"/>
                <a:cs typeface="Times New Roman" panose="02020603050405020304" pitchFamily="18" charset="0"/>
              </a:rPr>
              <a:t>29</a:t>
            </a:r>
            <a:r>
              <a:rPr lang="en-US" sz="2800" dirty="0">
                <a:solidFill>
                  <a:srgbClr val="000000"/>
                </a:solidFill>
                <a:ea typeface="Times New Roman" panose="02020603050405020304" pitchFamily="18" charset="0"/>
                <a:cs typeface="Times New Roman" panose="02020603050405020304" pitchFamily="18" charset="0"/>
              </a:rPr>
              <a:t> Of how much worse punishment, do you suppose, will he be thought worthy who has trampled the Son of God underfoot, counted the blood of the covenant by which he was sanctified a common thing, and insulted the Spirit of grace?</a:t>
            </a:r>
            <a:endParaRPr lang="en-US" sz="2800" dirty="0"/>
          </a:p>
        </p:txBody>
      </p:sp>
    </p:spTree>
    <p:extLst>
      <p:ext uri="{BB962C8B-B14F-4D97-AF65-F5344CB8AC3E}">
        <p14:creationId xmlns:p14="http://schemas.microsoft.com/office/powerpoint/2010/main" val="27260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80D01-F673-2986-25A6-E34A052488DB}"/>
              </a:ext>
            </a:extLst>
          </p:cNvPr>
          <p:cNvSpPr>
            <a:spLocks noGrp="1"/>
          </p:cNvSpPr>
          <p:nvPr>
            <p:ph type="title"/>
          </p:nvPr>
        </p:nvSpPr>
        <p:spPr>
          <a:xfrm>
            <a:off x="0" y="0"/>
            <a:ext cx="9144000" cy="1523999"/>
          </a:xfrm>
        </p:spPr>
        <p:txBody>
          <a:bodyPr>
            <a:normAutofit/>
          </a:bodyPr>
          <a:lstStyle/>
          <a:p>
            <a:pPr marL="0" marR="0">
              <a:lnSpc>
                <a:spcPct val="80000"/>
              </a:lnSpc>
              <a:buNone/>
            </a:pPr>
            <a:r>
              <a:rPr lang="en-US" sz="4400" b="1" dirty="0">
                <a:solidFill>
                  <a:srgbClr val="FF0000"/>
                </a:solidFill>
                <a:effectLst/>
                <a:ea typeface="Times New Roman" panose="02020603050405020304" pitchFamily="18" charset="0"/>
                <a:cs typeface="Times New Roman" panose="02020603050405020304" pitchFamily="18" charset="0"/>
              </a:rPr>
              <a:t>Are you exhibiting any of the danger signs of apostasy?</a:t>
            </a:r>
            <a:endParaRPr lang="en-US" dirty="0">
              <a:solidFill>
                <a:srgbClr val="FF0000"/>
              </a:solidFill>
            </a:endParaRPr>
          </a:p>
        </p:txBody>
      </p:sp>
      <p:sp>
        <p:nvSpPr>
          <p:cNvPr id="3" name="Content Placeholder 2">
            <a:extLst>
              <a:ext uri="{FF2B5EF4-FFF2-40B4-BE49-F238E27FC236}">
                <a16:creationId xmlns:a16="http://schemas.microsoft.com/office/drawing/2014/main" id="{3EEE3D01-047C-34E3-E5D0-1D30AED0B76B}"/>
              </a:ext>
            </a:extLst>
          </p:cNvPr>
          <p:cNvSpPr>
            <a:spLocks noGrp="1"/>
          </p:cNvSpPr>
          <p:nvPr>
            <p:ph idx="1"/>
          </p:nvPr>
        </p:nvSpPr>
        <p:spPr>
          <a:xfrm>
            <a:off x="220337" y="1523999"/>
            <a:ext cx="8923663" cy="5333999"/>
          </a:xfrm>
        </p:spPr>
        <p:txBody>
          <a:bodyPr>
            <a:normAutofit lnSpcReduction="10000"/>
          </a:bodyPr>
          <a:lstStyle/>
          <a:p>
            <a:pPr marL="635000" marR="0" lvl="0" indent="-406400">
              <a:spcBef>
                <a:spcPts val="0"/>
              </a:spcBef>
              <a:buFont typeface="+mj-lt"/>
              <a:buAutoNum type="arabicPeriod"/>
            </a:pPr>
            <a:r>
              <a:rPr lang="en-US" dirty="0">
                <a:solidFill>
                  <a:srgbClr val="000000"/>
                </a:solidFill>
                <a:ea typeface="Times New Roman" panose="02020603050405020304" pitchFamily="18" charset="0"/>
                <a:cs typeface="Times New Roman" panose="02020603050405020304" pitchFamily="18" charset="0"/>
              </a:rPr>
              <a:t>Loss Of Appetite For The Word </a:t>
            </a:r>
          </a:p>
          <a:p>
            <a:pPr marL="635000" marR="0" lvl="0" indent="-406400">
              <a:spcBef>
                <a:spcPts val="0"/>
              </a:spcBef>
              <a:buFont typeface="+mj-lt"/>
              <a:buAutoNum type="arabicPeriod"/>
            </a:pPr>
            <a:r>
              <a:rPr lang="en-US" dirty="0">
                <a:solidFill>
                  <a:srgbClr val="000000"/>
                </a:solidFill>
                <a:ea typeface="Times New Roman" panose="02020603050405020304" pitchFamily="18" charset="0"/>
                <a:cs typeface="Times New Roman" panose="02020603050405020304" pitchFamily="18" charset="0"/>
              </a:rPr>
              <a:t>Neglecting Prayer </a:t>
            </a:r>
          </a:p>
          <a:p>
            <a:pPr marL="635000" marR="0" lvl="0" indent="-406400">
              <a:spcBef>
                <a:spcPts val="0"/>
              </a:spcBef>
              <a:buFont typeface="+mj-lt"/>
              <a:buAutoNum type="arabicPeriod"/>
            </a:pPr>
            <a:r>
              <a:rPr lang="en-US" dirty="0">
                <a:solidFill>
                  <a:srgbClr val="000000"/>
                </a:solidFill>
                <a:ea typeface="Times New Roman" panose="02020603050405020304" pitchFamily="18" charset="0"/>
                <a:cs typeface="Times New Roman" panose="02020603050405020304" pitchFamily="18" charset="0"/>
              </a:rPr>
              <a:t>Absent From Worship</a:t>
            </a:r>
          </a:p>
          <a:p>
            <a:pPr marL="635000" marR="0" lvl="0" indent="-406400">
              <a:spcBef>
                <a:spcPts val="0"/>
              </a:spcBef>
              <a:buFont typeface="+mj-lt"/>
              <a:buAutoNum type="arabicPeriod"/>
            </a:pPr>
            <a:r>
              <a:rPr lang="en-US" dirty="0">
                <a:solidFill>
                  <a:srgbClr val="000000"/>
                </a:solidFill>
                <a:ea typeface="Times New Roman" panose="02020603050405020304" pitchFamily="18" charset="0"/>
                <a:cs typeface="Times New Roman" panose="02020603050405020304" pitchFamily="18" charset="0"/>
              </a:rPr>
              <a:t>Non-Involvement </a:t>
            </a:r>
          </a:p>
          <a:p>
            <a:pPr marL="635000" marR="0" lvl="0" indent="-406400">
              <a:spcBef>
                <a:spcPts val="0"/>
              </a:spcBef>
              <a:buFont typeface="+mj-lt"/>
              <a:buAutoNum type="arabicPeriod"/>
            </a:pPr>
            <a:r>
              <a:rPr lang="en-US" dirty="0">
                <a:solidFill>
                  <a:srgbClr val="000000"/>
                </a:solidFill>
                <a:ea typeface="Times New Roman" panose="02020603050405020304" pitchFamily="18" charset="0"/>
                <a:cs typeface="Times New Roman" panose="02020603050405020304" pitchFamily="18" charset="0"/>
              </a:rPr>
              <a:t>Critical Spirit </a:t>
            </a:r>
          </a:p>
          <a:p>
            <a:pPr marL="635000" marR="0" lvl="0" indent="-406400">
              <a:spcBef>
                <a:spcPts val="0"/>
              </a:spcBef>
              <a:buFont typeface="+mj-lt"/>
              <a:buAutoNum type="arabicPeriod"/>
            </a:pPr>
            <a:r>
              <a:rPr lang="en-US" dirty="0">
                <a:solidFill>
                  <a:srgbClr val="000000"/>
                </a:solidFill>
                <a:ea typeface="Times New Roman" panose="02020603050405020304" pitchFamily="18" charset="0"/>
                <a:cs typeface="Times New Roman" panose="02020603050405020304" pitchFamily="18" charset="0"/>
              </a:rPr>
              <a:t>Lack Of Respect For The Truths Of God’s Word </a:t>
            </a:r>
          </a:p>
          <a:p>
            <a:pPr marL="635000" marR="0" lvl="0" indent="-406400">
              <a:spcBef>
                <a:spcPts val="0"/>
              </a:spcBef>
              <a:buFont typeface="+mj-lt"/>
              <a:buAutoNum type="arabicPeriod"/>
            </a:pPr>
            <a:r>
              <a:rPr lang="en-US" dirty="0">
                <a:solidFill>
                  <a:srgbClr val="000000"/>
                </a:solidFill>
                <a:ea typeface="Times New Roman" panose="02020603050405020304" pitchFamily="18" charset="0"/>
                <a:cs typeface="Times New Roman" panose="02020603050405020304" pitchFamily="18" charset="0"/>
              </a:rPr>
              <a:t>No Concern For Others </a:t>
            </a:r>
          </a:p>
          <a:p>
            <a:pPr marL="635000" marR="0" lvl="0" indent="-406400">
              <a:spcBef>
                <a:spcPts val="0"/>
              </a:spcBef>
              <a:buFont typeface="+mj-lt"/>
              <a:buAutoNum type="arabicPeriod"/>
            </a:pPr>
            <a:r>
              <a:rPr lang="en-US" dirty="0">
                <a:solidFill>
                  <a:srgbClr val="000000"/>
                </a:solidFill>
                <a:ea typeface="Times New Roman" panose="02020603050405020304" pitchFamily="18" charset="0"/>
                <a:cs typeface="Times New Roman" panose="02020603050405020304" pitchFamily="18" charset="0"/>
              </a:rPr>
              <a:t>More Ties To The World, Than To The Church </a:t>
            </a:r>
          </a:p>
          <a:p>
            <a:pPr marL="635000" marR="0" lvl="0" indent="-406400">
              <a:spcBef>
                <a:spcPts val="0"/>
              </a:spcBef>
              <a:buFont typeface="+mj-lt"/>
              <a:buAutoNum type="arabicPeriod"/>
            </a:pPr>
            <a:r>
              <a:rPr lang="en-US" dirty="0">
                <a:solidFill>
                  <a:srgbClr val="000000"/>
                </a:solidFill>
                <a:ea typeface="Times New Roman" panose="02020603050405020304" pitchFamily="18" charset="0"/>
                <a:cs typeface="Times New Roman" panose="02020603050405020304" pitchFamily="18" charset="0"/>
              </a:rPr>
              <a:t>More Treasure Laid Up On Earth, Than In Heaven </a:t>
            </a:r>
          </a:p>
          <a:p>
            <a:pPr marL="635000" marR="0" lvl="0" indent="-635000">
              <a:spcBef>
                <a:spcPts val="0"/>
              </a:spcBef>
              <a:buFont typeface="+mj-lt"/>
              <a:buAutoNum type="arabicPeriod"/>
            </a:pPr>
            <a:r>
              <a:rPr lang="en-US" dirty="0">
                <a:solidFill>
                  <a:srgbClr val="000000"/>
                </a:solidFill>
                <a:ea typeface="Times New Roman" panose="02020603050405020304" pitchFamily="18" charset="0"/>
                <a:cs typeface="Times New Roman" panose="02020603050405020304" pitchFamily="18" charset="0"/>
              </a:rPr>
              <a:t>Knowingly Disobeying God’s Word</a:t>
            </a:r>
            <a:endParaRPr lang="en-US" dirty="0"/>
          </a:p>
        </p:txBody>
      </p:sp>
    </p:spTree>
    <p:extLst>
      <p:ext uri="{BB962C8B-B14F-4D97-AF65-F5344CB8AC3E}">
        <p14:creationId xmlns:p14="http://schemas.microsoft.com/office/powerpoint/2010/main" val="202745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CAB2B975-B13F-44EA-AC1A-99B2C5CAA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172"/>
            <a:ext cx="9144000" cy="6393656"/>
          </a:xfrm>
          <a:prstGeom prst="rect">
            <a:avLst/>
          </a:prstGeom>
        </p:spPr>
      </p:pic>
      <p:sp>
        <p:nvSpPr>
          <p:cNvPr id="2" name="Title 1">
            <a:extLst>
              <a:ext uri="{FF2B5EF4-FFF2-40B4-BE49-F238E27FC236}">
                <a16:creationId xmlns:a16="http://schemas.microsoft.com/office/drawing/2014/main" id="{FC1DBD18-6094-44C9-98DA-566B089D018D}"/>
              </a:ext>
            </a:extLst>
          </p:cNvPr>
          <p:cNvSpPr>
            <a:spLocks noGrp="1"/>
          </p:cNvSpPr>
          <p:nvPr>
            <p:ph type="title"/>
          </p:nvPr>
        </p:nvSpPr>
        <p:spPr>
          <a:xfrm>
            <a:off x="172435" y="3972578"/>
            <a:ext cx="8799130" cy="1325563"/>
          </a:xfrm>
        </p:spPr>
        <p:txBody>
          <a:bodyPr>
            <a:normAutofit/>
          </a:bodyPr>
          <a:lstStyle/>
          <a:p>
            <a:pPr algn="ctr"/>
            <a:r>
              <a:rPr lang="en-US" sz="6000" b="1" dirty="0">
                <a:solidFill>
                  <a:schemeClr val="bg1"/>
                </a:solidFill>
                <a:latin typeface="Arial" panose="020B0604020202020204" pitchFamily="34" charset="0"/>
                <a:cs typeface="Arial" panose="020B0604020202020204" pitchFamily="34" charset="0"/>
              </a:rPr>
              <a:t>SINGING</a:t>
            </a:r>
          </a:p>
        </p:txBody>
      </p:sp>
    </p:spTree>
    <p:extLst>
      <p:ext uri="{BB962C8B-B14F-4D97-AF65-F5344CB8AC3E}">
        <p14:creationId xmlns:p14="http://schemas.microsoft.com/office/powerpoint/2010/main" val="480690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B15820-CF7B-D66E-0B12-BFC4BBE5DD58}"/>
              </a:ext>
            </a:extLst>
          </p:cNvPr>
          <p:cNvPicPr>
            <a:picLocks noChangeAspect="1"/>
          </p:cNvPicPr>
          <p:nvPr/>
        </p:nvPicPr>
        <p:blipFill>
          <a:blip r:embed="rId3"/>
          <a:stretch>
            <a:fillRect/>
          </a:stretch>
        </p:blipFill>
        <p:spPr>
          <a:xfrm>
            <a:off x="2235200" y="0"/>
            <a:ext cx="6908800" cy="6908800"/>
          </a:xfrm>
          <a:prstGeom prst="rect">
            <a:avLst/>
          </a:prstGeom>
        </p:spPr>
      </p:pic>
      <p:sp>
        <p:nvSpPr>
          <p:cNvPr id="2" name="Title 1">
            <a:extLst>
              <a:ext uri="{FF2B5EF4-FFF2-40B4-BE49-F238E27FC236}">
                <a16:creationId xmlns:a16="http://schemas.microsoft.com/office/drawing/2014/main" id="{03001D3C-A1B6-E14E-9134-1DC7BA86B308}"/>
              </a:ext>
            </a:extLst>
          </p:cNvPr>
          <p:cNvSpPr>
            <a:spLocks noGrp="1"/>
          </p:cNvSpPr>
          <p:nvPr>
            <p:ph type="title"/>
          </p:nvPr>
        </p:nvSpPr>
        <p:spPr>
          <a:xfrm>
            <a:off x="0" y="-50799"/>
            <a:ext cx="2235200" cy="6908799"/>
          </a:xfrm>
          <a:noFill/>
        </p:spPr>
        <p:txBody>
          <a:bodyPr>
            <a:noAutofit/>
          </a:bodyPr>
          <a:lstStyle/>
          <a:p>
            <a:pPr algn="ctr">
              <a:lnSpc>
                <a:spcPct val="150000"/>
              </a:lnSpc>
            </a:pPr>
            <a:r>
              <a:rPr lang="en-US" sz="2800" b="1" dirty="0">
                <a:solidFill>
                  <a:schemeClr val="bg1"/>
                </a:solidFill>
                <a:latin typeface="Arial" panose="020B0604020202020204" pitchFamily="34" charset="0"/>
                <a:cs typeface="Arial" panose="020B0604020202020204" pitchFamily="34" charset="0"/>
              </a:rPr>
              <a:t>TONIGHT’S SERMON:</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THE CHRISTIAN SPIRIT</a:t>
            </a:r>
            <a:endParaRPr lang="en-US" sz="2800" b="1" cap="all"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493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age, light, sky&#10;&#10;Description automatically generated">
            <a:extLst>
              <a:ext uri="{FF2B5EF4-FFF2-40B4-BE49-F238E27FC236}">
                <a16:creationId xmlns:a16="http://schemas.microsoft.com/office/drawing/2014/main" id="{E88DFCD8-702D-48B7-AE13-86C8D30E1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188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CAB2B975-B13F-44EA-AC1A-99B2C5CAA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172"/>
            <a:ext cx="9144000" cy="6393656"/>
          </a:xfrm>
          <a:prstGeom prst="rect">
            <a:avLst/>
          </a:prstGeom>
        </p:spPr>
      </p:pic>
      <p:sp>
        <p:nvSpPr>
          <p:cNvPr id="2" name="Title 1">
            <a:extLst>
              <a:ext uri="{FF2B5EF4-FFF2-40B4-BE49-F238E27FC236}">
                <a16:creationId xmlns:a16="http://schemas.microsoft.com/office/drawing/2014/main" id="{FC1DBD18-6094-44C9-98DA-566B089D018D}"/>
              </a:ext>
            </a:extLst>
          </p:cNvPr>
          <p:cNvSpPr>
            <a:spLocks noGrp="1"/>
          </p:cNvSpPr>
          <p:nvPr>
            <p:ph type="title"/>
          </p:nvPr>
        </p:nvSpPr>
        <p:spPr>
          <a:xfrm>
            <a:off x="172435" y="3972578"/>
            <a:ext cx="8799130" cy="1325563"/>
          </a:xfrm>
        </p:spPr>
        <p:txBody>
          <a:bodyPr>
            <a:normAutofit/>
          </a:bodyPr>
          <a:lstStyle/>
          <a:p>
            <a:pPr algn="ctr"/>
            <a:r>
              <a:rPr lang="en-US" sz="6000" b="1" dirty="0">
                <a:solidFill>
                  <a:schemeClr val="bg1"/>
                </a:solidFill>
                <a:latin typeface="Arial" panose="020B0604020202020204" pitchFamily="34" charset="0"/>
                <a:cs typeface="Arial" panose="020B0604020202020204" pitchFamily="34" charset="0"/>
              </a:rPr>
              <a:t>SINGING</a:t>
            </a:r>
          </a:p>
        </p:txBody>
      </p:sp>
    </p:spTree>
    <p:extLst>
      <p:ext uri="{BB962C8B-B14F-4D97-AF65-F5344CB8AC3E}">
        <p14:creationId xmlns:p14="http://schemas.microsoft.com/office/powerpoint/2010/main" val="3476238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able, indoor, sitting, woman&#10;&#10;Description automatically generated">
            <a:extLst>
              <a:ext uri="{FF2B5EF4-FFF2-40B4-BE49-F238E27FC236}">
                <a16:creationId xmlns:a16="http://schemas.microsoft.com/office/drawing/2014/main" id="{48179BA2-A667-4B4D-8F60-84C3156F1FB1}"/>
              </a:ext>
            </a:extLst>
          </p:cNvPr>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0" y="0"/>
            <a:ext cx="9144000" cy="6858000"/>
          </a:xfrm>
          <a:prstGeom prst="rect">
            <a:avLst/>
          </a:prstGeom>
        </p:spPr>
      </p:pic>
      <p:sp>
        <p:nvSpPr>
          <p:cNvPr id="3" name="Title 1">
            <a:extLst>
              <a:ext uri="{FF2B5EF4-FFF2-40B4-BE49-F238E27FC236}">
                <a16:creationId xmlns:a16="http://schemas.microsoft.com/office/drawing/2014/main" id="{509D91C0-5C01-4485-9A77-3D75FEF307B5}"/>
              </a:ext>
            </a:extLst>
          </p:cNvPr>
          <p:cNvSpPr txBox="1">
            <a:spLocks/>
          </p:cNvSpPr>
          <p:nvPr/>
        </p:nvSpPr>
        <p:spPr>
          <a:xfrm>
            <a:off x="555077" y="5162309"/>
            <a:ext cx="7886700" cy="10373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IN REMEMBRANCE OF JESUS</a:t>
            </a:r>
          </a:p>
        </p:txBody>
      </p:sp>
    </p:spTree>
    <p:extLst>
      <p:ext uri="{BB962C8B-B14F-4D97-AF65-F5344CB8AC3E}">
        <p14:creationId xmlns:p14="http://schemas.microsoft.com/office/powerpoint/2010/main" val="1505018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brass, indoor, table&#10;&#10;Description automatically generated">
            <a:extLst>
              <a:ext uri="{FF2B5EF4-FFF2-40B4-BE49-F238E27FC236}">
                <a16:creationId xmlns:a16="http://schemas.microsoft.com/office/drawing/2014/main" id="{6DDCA11F-F4A4-400D-B832-3975866BE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20" y="0"/>
            <a:ext cx="10335639" cy="6858000"/>
          </a:xfrm>
          <a:prstGeom prst="rect">
            <a:avLst/>
          </a:prstGeom>
        </p:spPr>
      </p:pic>
      <p:sp>
        <p:nvSpPr>
          <p:cNvPr id="2" name="Title 1">
            <a:extLst>
              <a:ext uri="{FF2B5EF4-FFF2-40B4-BE49-F238E27FC236}">
                <a16:creationId xmlns:a16="http://schemas.microsoft.com/office/drawing/2014/main" id="{C52202E1-4287-490E-9230-CF78EE794C68}"/>
              </a:ext>
            </a:extLst>
          </p:cNvPr>
          <p:cNvSpPr>
            <a:spLocks noGrp="1"/>
          </p:cNvSpPr>
          <p:nvPr>
            <p:ph type="title"/>
          </p:nvPr>
        </p:nvSpPr>
        <p:spPr>
          <a:xfrm>
            <a:off x="0" y="0"/>
            <a:ext cx="9144000" cy="1175657"/>
          </a:xfrm>
          <a:solidFill>
            <a:schemeClr val="tx1">
              <a:alpha val="24000"/>
            </a:schemeClr>
          </a:solidFill>
        </p:spPr>
        <p:txBody>
          <a:bodyPr>
            <a:normAutofit/>
          </a:bodyPr>
          <a:lstStyle/>
          <a:p>
            <a:pPr algn="ctr"/>
            <a:r>
              <a:rPr lang="en-US" sz="6000" b="1" dirty="0">
                <a:solidFill>
                  <a:schemeClr val="bg1"/>
                </a:solidFill>
                <a:latin typeface="Arial" panose="020B0604020202020204" pitchFamily="34" charset="0"/>
                <a:cs typeface="Arial" panose="020B0604020202020204" pitchFamily="34" charset="0"/>
              </a:rPr>
              <a:t>CONTRIBUTION</a:t>
            </a:r>
          </a:p>
        </p:txBody>
      </p:sp>
    </p:spTree>
    <p:extLst>
      <p:ext uri="{BB962C8B-B14F-4D97-AF65-F5344CB8AC3E}">
        <p14:creationId xmlns:p14="http://schemas.microsoft.com/office/powerpoint/2010/main" val="3729350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CAB2B975-B13F-44EA-AC1A-99B2C5CAA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172"/>
            <a:ext cx="9144000" cy="6393656"/>
          </a:xfrm>
          <a:prstGeom prst="rect">
            <a:avLst/>
          </a:prstGeom>
        </p:spPr>
      </p:pic>
      <p:sp>
        <p:nvSpPr>
          <p:cNvPr id="2" name="Title 1">
            <a:extLst>
              <a:ext uri="{FF2B5EF4-FFF2-40B4-BE49-F238E27FC236}">
                <a16:creationId xmlns:a16="http://schemas.microsoft.com/office/drawing/2014/main" id="{FC1DBD18-6094-44C9-98DA-566B089D018D}"/>
              </a:ext>
            </a:extLst>
          </p:cNvPr>
          <p:cNvSpPr>
            <a:spLocks noGrp="1"/>
          </p:cNvSpPr>
          <p:nvPr>
            <p:ph type="title"/>
          </p:nvPr>
        </p:nvSpPr>
        <p:spPr>
          <a:xfrm>
            <a:off x="172435" y="3972578"/>
            <a:ext cx="8799130" cy="1325563"/>
          </a:xfrm>
        </p:spPr>
        <p:txBody>
          <a:bodyPr>
            <a:normAutofit/>
          </a:bodyPr>
          <a:lstStyle/>
          <a:p>
            <a:pPr algn="ctr"/>
            <a:r>
              <a:rPr lang="en-US" sz="6000" b="1" dirty="0">
                <a:solidFill>
                  <a:schemeClr val="bg1"/>
                </a:solidFill>
                <a:latin typeface="Arial" panose="020B0604020202020204" pitchFamily="34" charset="0"/>
                <a:cs typeface="Arial" panose="020B0604020202020204" pitchFamily="34" charset="0"/>
              </a:rPr>
              <a:t>SINGING</a:t>
            </a:r>
          </a:p>
        </p:txBody>
      </p:sp>
    </p:spTree>
    <p:extLst>
      <p:ext uri="{BB962C8B-B14F-4D97-AF65-F5344CB8AC3E}">
        <p14:creationId xmlns:p14="http://schemas.microsoft.com/office/powerpoint/2010/main" val="2951079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815AB-EE51-1515-B6EB-B575C22023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554D6C-2EEF-BC1C-98DF-28569128ADE4}"/>
              </a:ext>
            </a:extLst>
          </p:cNvPr>
          <p:cNvSpPr>
            <a:spLocks noGrp="1"/>
          </p:cNvSpPr>
          <p:nvPr>
            <p:ph type="title"/>
          </p:nvPr>
        </p:nvSpPr>
        <p:spPr>
          <a:xfrm>
            <a:off x="177800" y="0"/>
            <a:ext cx="8788400" cy="6858000"/>
          </a:xfrm>
        </p:spPr>
        <p:txBody>
          <a:bodyPr>
            <a:noAutofit/>
          </a:bodyPr>
          <a:lstStyle/>
          <a:p>
            <a:pPr lvl="0"/>
            <a:r>
              <a:rPr lang="en-US" sz="3600" dirty="0">
                <a:solidFill>
                  <a:srgbClr val="000000"/>
                </a:solidFill>
                <a:ea typeface="Times New Roman" panose="02020603050405020304" pitchFamily="18" charset="0"/>
                <a:cs typeface="Times New Roman" panose="02020603050405020304" pitchFamily="18" charset="0"/>
              </a:rPr>
              <a:t>2 Tim. 3:1-5 But know this, that in the last days perilous times will come: [2] For men will be lovers of themselves, lovers of money, boasters, proud, blasphemers, disobedient to parents, unthankful, unholy, [3] unloving, unforgiving, slanderers, without self-control, brutal, despisers of good, [4] traitors, headstrong, haughty, lovers of pleasure rather than lovers of God, [5] having a form of godliness but denying its power. And from such people turn away! </a:t>
            </a:r>
          </a:p>
        </p:txBody>
      </p:sp>
    </p:spTree>
    <p:extLst>
      <p:ext uri="{BB962C8B-B14F-4D97-AF65-F5344CB8AC3E}">
        <p14:creationId xmlns:p14="http://schemas.microsoft.com/office/powerpoint/2010/main" val="1648083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A1D5D-69EC-3FB7-6245-BBF0A4C1B292}"/>
            </a:ext>
          </a:extLst>
        </p:cNvPr>
        <p:cNvGrpSpPr/>
        <p:nvPr/>
      </p:nvGrpSpPr>
      <p:grpSpPr>
        <a:xfrm>
          <a:off x="0" y="0"/>
          <a:ext cx="0" cy="0"/>
          <a:chOff x="0" y="0"/>
          <a:chExt cx="0" cy="0"/>
        </a:xfrm>
      </p:grpSpPr>
      <p:pic>
        <p:nvPicPr>
          <p:cNvPr id="3" name="Picture 2" descr="A picture containing stage, light, sky&#10;&#10;Description automatically generated">
            <a:extLst>
              <a:ext uri="{FF2B5EF4-FFF2-40B4-BE49-F238E27FC236}">
                <a16:creationId xmlns:a16="http://schemas.microsoft.com/office/drawing/2014/main" id="{001C5790-7E76-65B5-B550-C7FFDE6BE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88227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0F85D239-1AA2-4A61-A26A-155CD289143E}" vid="{1F5DF8C1-90B5-4122-8C2B-1A05E6D43F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675</TotalTime>
  <Words>944</Words>
  <Application>Microsoft Office PowerPoint</Application>
  <PresentationFormat>On-screen Show (4:3)</PresentationFormat>
  <Paragraphs>48</Paragraphs>
  <Slides>24</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Bazooka</vt:lpstr>
      <vt:lpstr>Calibri</vt:lpstr>
      <vt:lpstr>Calibri Light</vt:lpstr>
      <vt:lpstr>Times New Roman</vt:lpstr>
      <vt:lpstr>Office Theme</vt:lpstr>
      <vt:lpstr>1_Office Theme</vt:lpstr>
      <vt:lpstr>PowerPoint Presentation</vt:lpstr>
      <vt:lpstr>PowerPoint Presentation</vt:lpstr>
      <vt:lpstr>PowerPoint Presentation</vt:lpstr>
      <vt:lpstr>SINGING</vt:lpstr>
      <vt:lpstr>PowerPoint Presentation</vt:lpstr>
      <vt:lpstr>CONTRIBUTION</vt:lpstr>
      <vt:lpstr>SINGING</vt:lpstr>
      <vt:lpstr>2 Tim. 3:1-5 But know this, that in the last days perilous times will come: [2] For men will be lovers of themselves, lovers of money, boasters, proud, blasphemers, disobedient to parents, unthankful, unholy, [3] unloving, unforgiving, slanderers, without self-control, brutal, despisers of good, [4] traitors, headstrong, haughty, lovers of pleasure rather than lovers of God, [5] having a form of godliness but denying its power. And from such people turn away! </vt:lpstr>
      <vt:lpstr>PowerPoint Presentation</vt:lpstr>
      <vt:lpstr>DANGER SIGNS OF</vt:lpstr>
      <vt:lpstr>DANGER SIGNS OF APOSTASY</vt:lpstr>
      <vt:lpstr>I. LOSS OF APPETITE  FOR THE WORD</vt:lpstr>
      <vt:lpstr>II. NEGLECTING PRAYER</vt:lpstr>
      <vt:lpstr>III. ABSENT FROM WORSHIP</vt:lpstr>
      <vt:lpstr>IV. NON-INVOLVEMENT</vt:lpstr>
      <vt:lpstr>V. A CRITICAL SPIRIT</vt:lpstr>
      <vt:lpstr>VI. LACK OF RESPECT FOR THE TRUTHS OF GOD’S WORD</vt:lpstr>
      <vt:lpstr>VII. NO CONCERN FOR OTHERS</vt:lpstr>
      <vt:lpstr>VIII. MORE TIES TO THE WORLD THAN TO THE CHURCH</vt:lpstr>
      <vt:lpstr>IX.  MORE TREASURE LAID UP ON EARTH THAN IN HEAVEN</vt:lpstr>
      <vt:lpstr>X.  KNOWINGLY DISOBEYING GOD’S WORD</vt:lpstr>
      <vt:lpstr>Are you exhibiting any of the danger signs of apostasy?</vt:lpstr>
      <vt:lpstr>SINGING</vt:lpstr>
      <vt:lpstr>TONIGHT’S SERMON: THE CHRISTIAN SPIRIT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Pasley</dc:creator>
  <cp:lastModifiedBy>Larry Pasley</cp:lastModifiedBy>
  <cp:revision>3</cp:revision>
  <dcterms:created xsi:type="dcterms:W3CDTF">2021-03-15T23:58:02Z</dcterms:created>
  <dcterms:modified xsi:type="dcterms:W3CDTF">2026-03-30T16:06:03Z</dcterms:modified>
</cp:coreProperties>
</file>