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4"/>
  </p:notesMasterIdLst>
  <p:sldIdLst>
    <p:sldId id="425" r:id="rId4"/>
    <p:sldId id="361" r:id="rId5"/>
    <p:sldId id="331" r:id="rId6"/>
    <p:sldId id="378" r:id="rId7"/>
    <p:sldId id="513" r:id="rId8"/>
    <p:sldId id="389" r:id="rId9"/>
    <p:sldId id="514" r:id="rId10"/>
    <p:sldId id="528" r:id="rId11"/>
    <p:sldId id="529" r:id="rId12"/>
    <p:sldId id="527" r:id="rId13"/>
    <p:sldId id="526" r:id="rId14"/>
    <p:sldId id="525" r:id="rId15"/>
    <p:sldId id="530" r:id="rId16"/>
    <p:sldId id="524" r:id="rId17"/>
    <p:sldId id="523" r:id="rId18"/>
    <p:sldId id="522" r:id="rId19"/>
    <p:sldId id="521" r:id="rId20"/>
    <p:sldId id="520" r:id="rId21"/>
    <p:sldId id="519" r:id="rId22"/>
    <p:sldId id="518" r:id="rId23"/>
    <p:sldId id="517" r:id="rId24"/>
    <p:sldId id="531" r:id="rId25"/>
    <p:sldId id="516" r:id="rId26"/>
    <p:sldId id="515" r:id="rId27"/>
    <p:sldId id="532" r:id="rId28"/>
    <p:sldId id="447" r:id="rId29"/>
    <p:sldId id="291" r:id="rId30"/>
    <p:sldId id="284" r:id="rId31"/>
    <p:sldId id="448" r:id="rId32"/>
    <p:sldId id="50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513"/>
            <p14:sldId id="389"/>
            <p14:sldId id="514"/>
            <p14:sldId id="528"/>
            <p14:sldId id="529"/>
            <p14:sldId id="527"/>
            <p14:sldId id="526"/>
            <p14:sldId id="525"/>
            <p14:sldId id="530"/>
            <p14:sldId id="524"/>
            <p14:sldId id="523"/>
            <p14:sldId id="522"/>
            <p14:sldId id="521"/>
            <p14:sldId id="520"/>
            <p14:sldId id="519"/>
            <p14:sldId id="518"/>
            <p14:sldId id="517"/>
            <p14:sldId id="531"/>
            <p14:sldId id="516"/>
            <p14:sldId id="515"/>
            <p14:sldId id="532"/>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83C5C"/>
    <a:srgbClr val="006600"/>
    <a:srgbClr val="008000"/>
    <a:srgbClr val="669900"/>
    <a:srgbClr val="808000"/>
    <a:srgbClr val="666633"/>
    <a:srgbClr val="333300"/>
    <a:srgbClr val="33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FA453-9664-40AC-9F3D-FBC25478F02E}" v="2838" dt="2026-03-03T00:41:46.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3/30/2026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3/30/2026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3/30/2026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3/30/2026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3/30/2026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3/30/2026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3/30/2026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3/30/2026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aholtorf.wordpress.com/2012/11/1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D9B3F9-2A77-4F48-7C16-32B532276E3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672" r="8175"/>
          <a:stretch>
            <a:fillRect/>
          </a:stretch>
        </p:blipFill>
        <p:spPr>
          <a:xfrm flipH="1">
            <a:off x="-16757" y="36216"/>
            <a:ext cx="9160757" cy="6785568"/>
          </a:xfrm>
          <a:prstGeom prst="rect">
            <a:avLst/>
          </a:prstGeom>
        </p:spPr>
      </p:pic>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solidFill>
            <a:schemeClr val="bg1">
              <a:alpha val="67000"/>
            </a:schemeClr>
          </a:solid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bg1">
              <a:alpha val="70000"/>
            </a:schemeClr>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D7B3-28E9-EF77-8A6D-E7C7422F7598}"/>
              </a:ext>
            </a:extLst>
          </p:cNvPr>
          <p:cNvSpPr>
            <a:spLocks noGrp="1"/>
          </p:cNvSpPr>
          <p:nvPr>
            <p:ph type="title"/>
          </p:nvPr>
        </p:nvSpPr>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1. THE SPIRIT OF GOD </a:t>
            </a:r>
            <a:br>
              <a:rPr lang="en-US" sz="4000" b="1" kern="100" dirty="0">
                <a:solidFill>
                  <a:srgbClr val="0000FF"/>
                </a:solidFill>
                <a:effectLst/>
                <a:ea typeface="Courier New" panose="02070309020205020404" pitchFamily="49" charset="0"/>
                <a:cs typeface="Arial" panose="020B0604020202020204" pitchFamily="34" charset="0"/>
              </a:rPr>
            </a:br>
            <a:r>
              <a:rPr lang="en-US" sz="4000" b="1" kern="100" dirty="0">
                <a:solidFill>
                  <a:srgbClr val="0000FF"/>
                </a:solidFill>
                <a:effectLst/>
                <a:ea typeface="Courier New" panose="02070309020205020404" pitchFamily="49" charset="0"/>
                <a:cs typeface="Arial" panose="020B0604020202020204" pitchFamily="34" charset="0"/>
              </a:rPr>
              <a:t>NOT OF THE WORLD</a:t>
            </a:r>
            <a:endParaRPr lang="en-US" sz="4000" dirty="0">
              <a:solidFill>
                <a:srgbClr val="0000FF"/>
              </a:solidFill>
            </a:endParaRPr>
          </a:p>
        </p:txBody>
      </p:sp>
      <p:sp>
        <p:nvSpPr>
          <p:cNvPr id="3" name="Content Placeholder 2">
            <a:extLst>
              <a:ext uri="{FF2B5EF4-FFF2-40B4-BE49-F238E27FC236}">
                <a16:creationId xmlns:a16="http://schemas.microsoft.com/office/drawing/2014/main" id="{1CEA4B15-6FF2-5390-DC98-A3DC41C23716}"/>
              </a:ext>
            </a:extLst>
          </p:cNvPr>
          <p:cNvSpPr>
            <a:spLocks noGrp="1"/>
          </p:cNvSpPr>
          <p:nvPr>
            <p:ph idx="1"/>
          </p:nvPr>
        </p:nvSpPr>
        <p:spPr/>
        <p:txBody>
          <a:bodyPr>
            <a:noAutofit/>
          </a:bodyPr>
          <a:lstStyle/>
          <a:p>
            <a:pPr marL="0" indent="0" algn="ctr">
              <a:buNone/>
            </a:pPr>
            <a:r>
              <a:rPr lang="en-US" sz="2800" kern="100" dirty="0">
                <a:ea typeface="Courier New" panose="02070309020205020404" pitchFamily="49" charset="0"/>
                <a:cs typeface="Arial" panose="020B0604020202020204" pitchFamily="34" charset="0"/>
              </a:rPr>
              <a:t>1 Cor 2:12-16 Now </a:t>
            </a:r>
            <a:r>
              <a:rPr lang="en-US" sz="2800" u="sng" kern="100" dirty="0">
                <a:ea typeface="Courier New" panose="02070309020205020404" pitchFamily="49" charset="0"/>
                <a:cs typeface="Arial" panose="020B0604020202020204" pitchFamily="34" charset="0"/>
              </a:rPr>
              <a:t>we have received, not the spirit of the world, but the Spirit who is from God</a:t>
            </a:r>
            <a:r>
              <a:rPr lang="en-US" sz="2800" kern="100" dirty="0">
                <a:ea typeface="Courier New" panose="02070309020205020404" pitchFamily="49" charset="0"/>
                <a:cs typeface="Arial" panose="020B0604020202020204" pitchFamily="34" charset="0"/>
              </a:rPr>
              <a:t>, that we might know the things that have been freely given to us by God. </a:t>
            </a:r>
            <a:r>
              <a:rPr lang="en-US" sz="2800" kern="100" baseline="30000" dirty="0">
                <a:ea typeface="Courier New" panose="02070309020205020404" pitchFamily="49" charset="0"/>
                <a:cs typeface="Arial" panose="020B0604020202020204" pitchFamily="34" charset="0"/>
              </a:rPr>
              <a:t>13</a:t>
            </a:r>
            <a:r>
              <a:rPr lang="en-US" sz="2800" kern="100" dirty="0">
                <a:ea typeface="Courier New" panose="02070309020205020404" pitchFamily="49" charset="0"/>
                <a:cs typeface="Arial" panose="020B0604020202020204" pitchFamily="34" charset="0"/>
              </a:rPr>
              <a:t> These things we also speak, not in words which man's wisdom teaches but which the Holy Spirit teaches, comparing spiritual things with spiritual. </a:t>
            </a:r>
            <a:r>
              <a:rPr lang="en-US" sz="2800" kern="100" baseline="30000" dirty="0">
                <a:ea typeface="Courier New" panose="02070309020205020404" pitchFamily="49" charset="0"/>
                <a:cs typeface="Arial" panose="020B0604020202020204" pitchFamily="34" charset="0"/>
              </a:rPr>
              <a:t>14</a:t>
            </a:r>
            <a:r>
              <a:rPr lang="en-US" sz="2800" kern="100" dirty="0">
                <a:ea typeface="Courier New" panose="02070309020205020404" pitchFamily="49" charset="0"/>
                <a:cs typeface="Arial" panose="020B0604020202020204" pitchFamily="34" charset="0"/>
              </a:rPr>
              <a:t> But the natural man does not receive the things of the Spirit of God, for they are foolishness to him; nor can he know them, because they are spiritually discerned. </a:t>
            </a:r>
            <a:r>
              <a:rPr lang="en-US" sz="2800" kern="100" baseline="30000" dirty="0">
                <a:ea typeface="Courier New" panose="02070309020205020404" pitchFamily="49" charset="0"/>
                <a:cs typeface="Arial" panose="020B0604020202020204" pitchFamily="34" charset="0"/>
              </a:rPr>
              <a:t>15</a:t>
            </a:r>
            <a:r>
              <a:rPr lang="en-US" sz="2800" kern="100" dirty="0">
                <a:ea typeface="Courier New" panose="02070309020205020404" pitchFamily="49" charset="0"/>
                <a:cs typeface="Arial" panose="020B0604020202020204" pitchFamily="34" charset="0"/>
              </a:rPr>
              <a:t> But he who is spiritual judges all things, yet he himself is rightly judged by no one. </a:t>
            </a:r>
            <a:r>
              <a:rPr lang="en-US" sz="2800" kern="100" baseline="30000" dirty="0">
                <a:ea typeface="Courier New" panose="02070309020205020404" pitchFamily="49" charset="0"/>
                <a:cs typeface="Arial" panose="020B0604020202020204" pitchFamily="34" charset="0"/>
              </a:rPr>
              <a:t>16</a:t>
            </a:r>
            <a:r>
              <a:rPr lang="en-US" sz="2800" kern="100" dirty="0">
                <a:ea typeface="Courier New" panose="02070309020205020404" pitchFamily="49" charset="0"/>
                <a:cs typeface="Arial" panose="020B0604020202020204" pitchFamily="34" charset="0"/>
              </a:rPr>
              <a:t> For "who has known the mind of the LORD that he may instruct Him?" But we have the mind of Christ.</a:t>
            </a:r>
            <a:endParaRPr lang="en-US" sz="2800" dirty="0"/>
          </a:p>
        </p:txBody>
      </p:sp>
    </p:spTree>
    <p:extLst>
      <p:ext uri="{BB962C8B-B14F-4D97-AF65-F5344CB8AC3E}">
        <p14:creationId xmlns:p14="http://schemas.microsoft.com/office/powerpoint/2010/main" val="117810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9F3D-0337-8714-CAD1-159A0EC917EC}"/>
              </a:ext>
            </a:extLst>
          </p:cNvPr>
          <p:cNvSpPr>
            <a:spLocks noGrp="1"/>
          </p:cNvSpPr>
          <p:nvPr>
            <p:ph type="title"/>
          </p:nvPr>
        </p:nvSpPr>
        <p:spPr/>
        <p:txBody>
          <a:bodyPr>
            <a:normAutofit/>
          </a:bodyPr>
          <a:lstStyle/>
          <a:p>
            <a:pPr>
              <a:lnSpc>
                <a:spcPct val="80000"/>
              </a:lnSpc>
            </a:pPr>
            <a:r>
              <a:rPr lang="en-US" sz="4000" b="1" kern="100" dirty="0">
                <a:solidFill>
                  <a:srgbClr val="0000FF"/>
                </a:solidFill>
                <a:effectLst/>
                <a:ea typeface="Courier New" panose="02070309020205020404" pitchFamily="49" charset="0"/>
                <a:cs typeface="Arial" panose="020B0604020202020204" pitchFamily="34" charset="0"/>
              </a:rPr>
              <a:t>2. THE SPIRIT OF GOD, CHRIST </a:t>
            </a:r>
            <a:br>
              <a:rPr lang="en-US" sz="4000" b="1" kern="100" dirty="0">
                <a:solidFill>
                  <a:srgbClr val="0000FF"/>
                </a:solidFill>
                <a:effectLst/>
                <a:ea typeface="Courier New" panose="02070309020205020404" pitchFamily="49" charset="0"/>
                <a:cs typeface="Arial" panose="020B0604020202020204" pitchFamily="34" charset="0"/>
              </a:rPr>
            </a:br>
            <a:r>
              <a:rPr lang="en-US" sz="4000" b="1" kern="100" dirty="0">
                <a:solidFill>
                  <a:srgbClr val="0000FF"/>
                </a:solidFill>
                <a:effectLst/>
                <a:ea typeface="Courier New" panose="02070309020205020404" pitchFamily="49" charset="0"/>
                <a:cs typeface="Arial" panose="020B0604020202020204" pitchFamily="34" charset="0"/>
              </a:rPr>
              <a:t>AND THE HOLY SPIRIT</a:t>
            </a:r>
            <a:endParaRPr lang="en-US" sz="4000" dirty="0">
              <a:solidFill>
                <a:srgbClr val="0000FF"/>
              </a:solidFill>
            </a:endParaRPr>
          </a:p>
        </p:txBody>
      </p:sp>
      <p:sp>
        <p:nvSpPr>
          <p:cNvPr id="3" name="Content Placeholder 2">
            <a:extLst>
              <a:ext uri="{FF2B5EF4-FFF2-40B4-BE49-F238E27FC236}">
                <a16:creationId xmlns:a16="http://schemas.microsoft.com/office/drawing/2014/main" id="{85D208B9-FFE7-EC3A-2741-D76DCCBD8F5E}"/>
              </a:ext>
            </a:extLst>
          </p:cNvPr>
          <p:cNvSpPr>
            <a:spLocks noGrp="1"/>
          </p:cNvSpPr>
          <p:nvPr>
            <p:ph idx="1"/>
          </p:nvPr>
        </p:nvSpPr>
        <p:spPr/>
        <p:txBody>
          <a:bodyPr/>
          <a:lstStyle/>
          <a:p>
            <a:pPr marL="0" indent="0" algn="ctr">
              <a:lnSpc>
                <a:spcPct val="95000"/>
              </a:lnSpc>
              <a:buNone/>
            </a:pPr>
            <a:r>
              <a:rPr lang="en-US" kern="100" dirty="0">
                <a:ea typeface="Courier New" panose="02070309020205020404" pitchFamily="49" charset="0"/>
                <a:cs typeface="Arial" panose="020B0604020202020204" pitchFamily="34" charset="0"/>
              </a:rPr>
              <a:t>Romans 8:9–11  But you are not in the flesh but in the Spirit, if indeed </a:t>
            </a:r>
            <a:r>
              <a:rPr lang="en-US" u="sng" kern="100" dirty="0">
                <a:ea typeface="Courier New" panose="02070309020205020404" pitchFamily="49" charset="0"/>
                <a:cs typeface="Arial" panose="020B0604020202020204" pitchFamily="34" charset="0"/>
              </a:rPr>
              <a:t>the Spirit of God dwells in you</a:t>
            </a:r>
            <a:r>
              <a:rPr lang="en-US" kern="100" dirty="0">
                <a:ea typeface="Courier New" panose="02070309020205020404" pitchFamily="49" charset="0"/>
                <a:cs typeface="Arial" panose="020B0604020202020204" pitchFamily="34" charset="0"/>
              </a:rPr>
              <a:t>. Now if anyone does not have </a:t>
            </a:r>
            <a:r>
              <a:rPr lang="en-US" u="sng" kern="100" dirty="0">
                <a:ea typeface="Courier New" panose="02070309020205020404" pitchFamily="49" charset="0"/>
                <a:cs typeface="Arial" panose="020B0604020202020204" pitchFamily="34" charset="0"/>
              </a:rPr>
              <a:t>the Spirit of Christ</a:t>
            </a:r>
            <a:r>
              <a:rPr lang="en-US" kern="100" dirty="0">
                <a:ea typeface="Courier New" panose="02070309020205020404" pitchFamily="49" charset="0"/>
                <a:cs typeface="Arial" panose="020B0604020202020204" pitchFamily="34" charset="0"/>
              </a:rPr>
              <a:t>, he is not His. </a:t>
            </a:r>
            <a:r>
              <a:rPr lang="en-US" kern="100" baseline="30000" dirty="0">
                <a:ea typeface="Courier New" panose="02070309020205020404" pitchFamily="49" charset="0"/>
                <a:cs typeface="Arial" panose="020B0604020202020204" pitchFamily="34" charset="0"/>
              </a:rPr>
              <a:t>10</a:t>
            </a:r>
            <a:r>
              <a:rPr lang="en-US" kern="100" dirty="0">
                <a:ea typeface="Courier New" panose="02070309020205020404" pitchFamily="49" charset="0"/>
                <a:cs typeface="Arial" panose="020B0604020202020204" pitchFamily="34" charset="0"/>
              </a:rPr>
              <a:t> And if </a:t>
            </a:r>
            <a:r>
              <a:rPr lang="en-US" u="sng" kern="100" dirty="0">
                <a:ea typeface="Courier New" panose="02070309020205020404" pitchFamily="49" charset="0"/>
                <a:cs typeface="Arial" panose="020B0604020202020204" pitchFamily="34" charset="0"/>
              </a:rPr>
              <a:t>Christ is in you</a:t>
            </a:r>
            <a:r>
              <a:rPr lang="en-US" kern="100" dirty="0">
                <a:ea typeface="Courier New" panose="02070309020205020404" pitchFamily="49" charset="0"/>
                <a:cs typeface="Arial" panose="020B0604020202020204" pitchFamily="34" charset="0"/>
              </a:rPr>
              <a:t>, the body is dead because of sin, but the Spirit is life because of righteousness. </a:t>
            </a:r>
            <a:r>
              <a:rPr lang="en-US" kern="100" baseline="30000" dirty="0">
                <a:ea typeface="Courier New" panose="02070309020205020404" pitchFamily="49" charset="0"/>
                <a:cs typeface="Arial" panose="020B0604020202020204" pitchFamily="34" charset="0"/>
              </a:rPr>
              <a:t>11</a:t>
            </a:r>
            <a:r>
              <a:rPr lang="en-US" kern="100" dirty="0">
                <a:ea typeface="Courier New" panose="02070309020205020404" pitchFamily="49" charset="0"/>
                <a:cs typeface="Arial" panose="020B0604020202020204" pitchFamily="34" charset="0"/>
              </a:rPr>
              <a:t> But if </a:t>
            </a:r>
            <a:r>
              <a:rPr lang="en-US" u="sng" kern="100" dirty="0">
                <a:ea typeface="Courier New" panose="02070309020205020404" pitchFamily="49" charset="0"/>
                <a:cs typeface="Arial" panose="020B0604020202020204" pitchFamily="34" charset="0"/>
              </a:rPr>
              <a:t>the Spirit of Him who raised Jesus from the dead dwells in you</a:t>
            </a:r>
            <a:r>
              <a:rPr lang="en-US" kern="100" dirty="0">
                <a:ea typeface="Courier New" panose="02070309020205020404" pitchFamily="49" charset="0"/>
                <a:cs typeface="Arial" panose="020B0604020202020204" pitchFamily="34" charset="0"/>
              </a:rPr>
              <a:t>, He who raised Christ from the dead will also give life to your mortal bodies through </a:t>
            </a:r>
            <a:r>
              <a:rPr lang="en-US" u="sng" kern="100" dirty="0">
                <a:ea typeface="Courier New" panose="02070309020205020404" pitchFamily="49" charset="0"/>
                <a:cs typeface="Arial" panose="020B0604020202020204" pitchFamily="34" charset="0"/>
              </a:rPr>
              <a:t>His Spirit who dwells in you</a:t>
            </a:r>
            <a:r>
              <a:rPr lang="en-US" kern="100" dirty="0">
                <a:ea typeface="Courier New" panose="02070309020205020404" pitchFamily="49" charset="0"/>
                <a:cs typeface="Arial" panose="020B0604020202020204" pitchFamily="34" charset="0"/>
              </a:rPr>
              <a:t>.</a:t>
            </a:r>
            <a:endParaRPr lang="en-US" dirty="0"/>
          </a:p>
        </p:txBody>
      </p:sp>
    </p:spTree>
    <p:extLst>
      <p:ext uri="{BB962C8B-B14F-4D97-AF65-F5344CB8AC3E}">
        <p14:creationId xmlns:p14="http://schemas.microsoft.com/office/powerpoint/2010/main" val="13566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13C0-877A-46FD-DBC2-CCD73028B77C}"/>
              </a:ext>
            </a:extLst>
          </p:cNvPr>
          <p:cNvSpPr>
            <a:spLocks noGrp="1"/>
          </p:cNvSpPr>
          <p:nvPr>
            <p:ph type="title"/>
          </p:nvPr>
        </p:nvSpPr>
        <p:spPr/>
        <p:txBody>
          <a:bodyPr>
            <a:normAutofit/>
          </a:bodyPr>
          <a:lstStyle/>
          <a:p>
            <a:pPr>
              <a:lnSpc>
                <a:spcPct val="80000"/>
              </a:lnSpc>
            </a:pPr>
            <a:r>
              <a:rPr lang="en-US" sz="4000" b="1" kern="100" dirty="0">
                <a:solidFill>
                  <a:srgbClr val="0000FF"/>
                </a:solidFill>
                <a:effectLst/>
                <a:ea typeface="Courier New" panose="02070309020205020404" pitchFamily="49" charset="0"/>
                <a:cs typeface="Arial" panose="020B0604020202020204" pitchFamily="34" charset="0"/>
              </a:rPr>
              <a:t>3. THE SPIRIT OF LIFE IN CHRIST JESUS NOT OF DEATH</a:t>
            </a:r>
            <a:endParaRPr lang="en-US" sz="4000" dirty="0">
              <a:solidFill>
                <a:srgbClr val="0000FF"/>
              </a:solidFill>
            </a:endParaRPr>
          </a:p>
        </p:txBody>
      </p:sp>
      <p:sp>
        <p:nvSpPr>
          <p:cNvPr id="3" name="Content Placeholder 2">
            <a:extLst>
              <a:ext uri="{FF2B5EF4-FFF2-40B4-BE49-F238E27FC236}">
                <a16:creationId xmlns:a16="http://schemas.microsoft.com/office/drawing/2014/main" id="{7EE7DA40-A53F-EB80-749C-8298F0121A37}"/>
              </a:ext>
            </a:extLst>
          </p:cNvPr>
          <p:cNvSpPr>
            <a:spLocks noGrp="1"/>
          </p:cNvSpPr>
          <p:nvPr>
            <p:ph idx="1"/>
          </p:nvPr>
        </p:nvSpPr>
        <p:spPr/>
        <p:txBody>
          <a:bodyPr>
            <a:normAutofit fontScale="92500"/>
          </a:bodyPr>
          <a:lstStyle/>
          <a:p>
            <a:pPr marL="0" indent="0" algn="ctr">
              <a:buNone/>
            </a:pPr>
            <a:r>
              <a:rPr lang="en-US" kern="100" dirty="0">
                <a:ea typeface="Courier New" panose="02070309020205020404" pitchFamily="49" charset="0"/>
                <a:cs typeface="Arial" panose="020B0604020202020204" pitchFamily="34" charset="0"/>
              </a:rPr>
              <a:t>Rom 8:1-9 There is therefore now no condemnation to those who are in Christ Jesus, who do not walk according to the flesh, but according to the Spirit. </a:t>
            </a:r>
            <a:r>
              <a:rPr lang="en-US" kern="100" baseline="30000" dirty="0">
                <a:ea typeface="Courier New" panose="02070309020205020404" pitchFamily="49" charset="0"/>
                <a:cs typeface="Arial" panose="020B0604020202020204" pitchFamily="34" charset="0"/>
              </a:rPr>
              <a:t>2</a:t>
            </a:r>
            <a:r>
              <a:rPr lang="en-US" kern="100" dirty="0">
                <a:ea typeface="Courier New" panose="02070309020205020404" pitchFamily="49" charset="0"/>
                <a:cs typeface="Arial" panose="020B0604020202020204" pitchFamily="34" charset="0"/>
              </a:rPr>
              <a:t> For </a:t>
            </a:r>
            <a:r>
              <a:rPr lang="en-US" u="sng" kern="100" dirty="0">
                <a:ea typeface="Courier New" panose="02070309020205020404" pitchFamily="49" charset="0"/>
                <a:cs typeface="Arial" panose="020B0604020202020204" pitchFamily="34" charset="0"/>
              </a:rPr>
              <a:t>the law of the Spirit of life in Christ Jesus has made me free from the law of sin and death</a:t>
            </a:r>
            <a:r>
              <a:rPr lang="en-US" kern="100" dirty="0">
                <a:ea typeface="Courier New" panose="02070309020205020404" pitchFamily="49" charset="0"/>
                <a:cs typeface="Arial" panose="020B0604020202020204" pitchFamily="34" charset="0"/>
              </a:rPr>
              <a:t>. </a:t>
            </a:r>
            <a:r>
              <a:rPr lang="en-US" kern="100" baseline="30000" dirty="0">
                <a:ea typeface="Courier New" panose="02070309020205020404" pitchFamily="49" charset="0"/>
                <a:cs typeface="Arial" panose="020B0604020202020204" pitchFamily="34" charset="0"/>
              </a:rPr>
              <a:t>3</a:t>
            </a:r>
            <a:r>
              <a:rPr lang="en-US" kern="100" dirty="0">
                <a:ea typeface="Courier New" panose="02070309020205020404" pitchFamily="49" charset="0"/>
                <a:cs typeface="Arial" panose="020B0604020202020204" pitchFamily="34" charset="0"/>
              </a:rPr>
              <a:t> For what the law could not do in that it was weak through the flesh, God did by sending His own Son in the likeness of sinful flesh, on account of sin: He condemned sin in the flesh, </a:t>
            </a:r>
            <a:r>
              <a:rPr lang="en-US" kern="100" baseline="30000" dirty="0">
                <a:ea typeface="Courier New" panose="02070309020205020404" pitchFamily="49" charset="0"/>
                <a:cs typeface="Arial" panose="020B0604020202020204" pitchFamily="34" charset="0"/>
              </a:rPr>
              <a:t>4</a:t>
            </a:r>
            <a:r>
              <a:rPr lang="en-US" kern="100" dirty="0">
                <a:ea typeface="Courier New" panose="02070309020205020404" pitchFamily="49" charset="0"/>
                <a:cs typeface="Arial" panose="020B0604020202020204" pitchFamily="34" charset="0"/>
              </a:rPr>
              <a:t> that the righteous requirement of the law might be fulfilled in us who do not walk according to the flesh but according to the Spirit. &gt;&gt;&gt;</a:t>
            </a:r>
            <a:endParaRPr lang="en-US" dirty="0"/>
          </a:p>
        </p:txBody>
      </p:sp>
    </p:spTree>
    <p:extLst>
      <p:ext uri="{BB962C8B-B14F-4D97-AF65-F5344CB8AC3E}">
        <p14:creationId xmlns:p14="http://schemas.microsoft.com/office/powerpoint/2010/main" val="1998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88182-CAE1-0006-54A6-6CD74E937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393E0-5EB1-39B8-B763-9535C1A28D2A}"/>
              </a:ext>
            </a:extLst>
          </p:cNvPr>
          <p:cNvSpPr>
            <a:spLocks noGrp="1"/>
          </p:cNvSpPr>
          <p:nvPr>
            <p:ph type="title"/>
          </p:nvPr>
        </p:nvSpPr>
        <p:spPr/>
        <p:txBody>
          <a:bodyPr>
            <a:normAutofit/>
          </a:bodyPr>
          <a:lstStyle/>
          <a:p>
            <a:pPr>
              <a:lnSpc>
                <a:spcPct val="80000"/>
              </a:lnSpc>
            </a:pPr>
            <a:r>
              <a:rPr lang="en-US" sz="4000" b="1" kern="100" dirty="0">
                <a:solidFill>
                  <a:srgbClr val="0000FF"/>
                </a:solidFill>
                <a:effectLst/>
                <a:ea typeface="Courier New" panose="02070309020205020404" pitchFamily="49" charset="0"/>
                <a:cs typeface="Arial" panose="020B0604020202020204" pitchFamily="34" charset="0"/>
              </a:rPr>
              <a:t>3. THE SPIRIT OF LIFE IN CHRIST JESUS NOT OF DEATH</a:t>
            </a:r>
            <a:endParaRPr lang="en-US" sz="4000" dirty="0">
              <a:solidFill>
                <a:srgbClr val="0000FF"/>
              </a:solidFill>
            </a:endParaRPr>
          </a:p>
        </p:txBody>
      </p:sp>
      <p:sp>
        <p:nvSpPr>
          <p:cNvPr id="3" name="Content Placeholder 2">
            <a:extLst>
              <a:ext uri="{FF2B5EF4-FFF2-40B4-BE49-F238E27FC236}">
                <a16:creationId xmlns:a16="http://schemas.microsoft.com/office/drawing/2014/main" id="{4AE3738F-AC16-0A5B-33F3-62F927CAC86D}"/>
              </a:ext>
            </a:extLst>
          </p:cNvPr>
          <p:cNvSpPr>
            <a:spLocks noGrp="1"/>
          </p:cNvSpPr>
          <p:nvPr>
            <p:ph idx="1"/>
          </p:nvPr>
        </p:nvSpPr>
        <p:spPr/>
        <p:txBody>
          <a:bodyPr>
            <a:noAutofit/>
          </a:bodyPr>
          <a:lstStyle/>
          <a:p>
            <a:pPr marL="0" indent="0" algn="ctr">
              <a:lnSpc>
                <a:spcPct val="85000"/>
              </a:lnSpc>
              <a:buNone/>
            </a:pPr>
            <a:r>
              <a:rPr lang="en-US" kern="100" baseline="30000" dirty="0">
                <a:solidFill>
                  <a:prstClr val="black"/>
                </a:solidFill>
                <a:ea typeface="Courier New" panose="02070309020205020404" pitchFamily="49" charset="0"/>
                <a:cs typeface="Arial" panose="020B0604020202020204" pitchFamily="34" charset="0"/>
              </a:rPr>
              <a:t>5</a:t>
            </a:r>
            <a:r>
              <a:rPr lang="en-US" kern="100" dirty="0">
                <a:solidFill>
                  <a:prstClr val="black"/>
                </a:solidFill>
                <a:ea typeface="Courier New" panose="02070309020205020404" pitchFamily="49" charset="0"/>
                <a:cs typeface="Arial" panose="020B0604020202020204" pitchFamily="34" charset="0"/>
              </a:rPr>
              <a:t> For those who live according to the flesh set their minds on the things of the flesh, but those who live according to the Spirit, the things of the Spirit. </a:t>
            </a:r>
            <a:r>
              <a:rPr lang="en-US" kern="100" baseline="30000" dirty="0">
                <a:solidFill>
                  <a:prstClr val="black"/>
                </a:solidFill>
                <a:ea typeface="Courier New" panose="02070309020205020404" pitchFamily="49" charset="0"/>
                <a:cs typeface="Arial" panose="020B0604020202020204" pitchFamily="34" charset="0"/>
              </a:rPr>
              <a:t>6</a:t>
            </a:r>
            <a:r>
              <a:rPr lang="en-US" kern="100" dirty="0">
                <a:solidFill>
                  <a:prstClr val="black"/>
                </a:solidFill>
                <a:ea typeface="Courier New" panose="02070309020205020404" pitchFamily="49" charset="0"/>
                <a:cs typeface="Arial" panose="020B0604020202020204" pitchFamily="34" charset="0"/>
              </a:rPr>
              <a:t> For to be carnally minded is death, but to be spiritually minded is life and peace. </a:t>
            </a:r>
            <a:r>
              <a:rPr lang="en-US" kern="100" baseline="30000" dirty="0">
                <a:solidFill>
                  <a:prstClr val="black"/>
                </a:solidFill>
                <a:ea typeface="Courier New" panose="02070309020205020404" pitchFamily="49" charset="0"/>
                <a:cs typeface="Arial" panose="020B0604020202020204" pitchFamily="34" charset="0"/>
              </a:rPr>
              <a:t>7</a:t>
            </a:r>
            <a:r>
              <a:rPr lang="en-US" kern="100" dirty="0">
                <a:solidFill>
                  <a:prstClr val="black"/>
                </a:solidFill>
                <a:ea typeface="Courier New" panose="02070309020205020404" pitchFamily="49" charset="0"/>
                <a:cs typeface="Arial" panose="020B0604020202020204" pitchFamily="34" charset="0"/>
              </a:rPr>
              <a:t> Because the carnal mind is enmity against God; for it is not subject to the law of God, nor indeed can be. </a:t>
            </a:r>
            <a:r>
              <a:rPr lang="en-US" kern="100" baseline="30000" dirty="0">
                <a:solidFill>
                  <a:prstClr val="black"/>
                </a:solidFill>
                <a:ea typeface="Courier New" panose="02070309020205020404" pitchFamily="49" charset="0"/>
                <a:cs typeface="Arial" panose="020B0604020202020204" pitchFamily="34" charset="0"/>
              </a:rPr>
              <a:t>8</a:t>
            </a:r>
            <a:r>
              <a:rPr lang="en-US" kern="100" dirty="0">
                <a:solidFill>
                  <a:prstClr val="black"/>
                </a:solidFill>
                <a:ea typeface="Courier New" panose="02070309020205020404" pitchFamily="49" charset="0"/>
                <a:cs typeface="Arial" panose="020B0604020202020204" pitchFamily="34" charset="0"/>
              </a:rPr>
              <a:t> So then, those who are in the flesh cannot please God. </a:t>
            </a:r>
            <a:r>
              <a:rPr lang="en-US" kern="100" baseline="30000" dirty="0">
                <a:solidFill>
                  <a:prstClr val="black"/>
                </a:solidFill>
                <a:ea typeface="Courier New" panose="02070309020205020404" pitchFamily="49" charset="0"/>
                <a:cs typeface="Arial" panose="020B0604020202020204" pitchFamily="34" charset="0"/>
              </a:rPr>
              <a:t>9</a:t>
            </a:r>
            <a:r>
              <a:rPr lang="en-US" kern="100" dirty="0">
                <a:solidFill>
                  <a:prstClr val="black"/>
                </a:solidFill>
                <a:ea typeface="Courier New" panose="02070309020205020404" pitchFamily="49" charset="0"/>
                <a:cs typeface="Arial" panose="020B0604020202020204" pitchFamily="34" charset="0"/>
              </a:rPr>
              <a:t> But you are not in the flesh but in the Spirit, if indeed the Spirit of God dwells in you. Now if anyone does not have the Spirit of Christ, he is not His.</a:t>
            </a:r>
            <a:endParaRPr lang="en-US" dirty="0"/>
          </a:p>
        </p:txBody>
      </p:sp>
    </p:spTree>
    <p:extLst>
      <p:ext uri="{BB962C8B-B14F-4D97-AF65-F5344CB8AC3E}">
        <p14:creationId xmlns:p14="http://schemas.microsoft.com/office/powerpoint/2010/main" val="123340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E04F-F628-6745-45B4-9797881C2817}"/>
              </a:ext>
            </a:extLst>
          </p:cNvPr>
          <p:cNvSpPr>
            <a:spLocks noGrp="1"/>
          </p:cNvSpPr>
          <p:nvPr>
            <p:ph type="title"/>
          </p:nvPr>
        </p:nvSpPr>
        <p:spPr/>
        <p:txBody>
          <a:bodyPr>
            <a:normAutofit/>
          </a:bodyPr>
          <a:lstStyle/>
          <a:p>
            <a:pPr>
              <a:lnSpc>
                <a:spcPct val="80000"/>
              </a:lnSpc>
            </a:pPr>
            <a:r>
              <a:rPr lang="en-US" sz="4000" b="1" kern="100" dirty="0">
                <a:solidFill>
                  <a:srgbClr val="0000FF"/>
                </a:solidFill>
                <a:effectLst/>
                <a:ea typeface="Courier New" panose="02070309020205020404" pitchFamily="49" charset="0"/>
                <a:cs typeface="Arial" panose="020B0604020202020204" pitchFamily="34" charset="0"/>
              </a:rPr>
              <a:t>4. THE SPIRIT OF ADOPTION </a:t>
            </a:r>
            <a:br>
              <a:rPr lang="en-US" sz="4000" b="1" kern="100" dirty="0">
                <a:solidFill>
                  <a:srgbClr val="0000FF"/>
                </a:solidFill>
                <a:effectLst/>
                <a:ea typeface="Courier New" panose="02070309020205020404" pitchFamily="49" charset="0"/>
                <a:cs typeface="Arial" panose="020B0604020202020204" pitchFamily="34" charset="0"/>
              </a:rPr>
            </a:br>
            <a:r>
              <a:rPr lang="en-US" sz="4000" b="1" kern="100" dirty="0">
                <a:solidFill>
                  <a:srgbClr val="0000FF"/>
                </a:solidFill>
                <a:effectLst/>
                <a:ea typeface="Courier New" panose="02070309020205020404" pitchFamily="49" charset="0"/>
                <a:cs typeface="Arial" panose="020B0604020202020204" pitchFamily="34" charset="0"/>
              </a:rPr>
              <a:t>NOT OF SLAVERY</a:t>
            </a:r>
            <a:endParaRPr lang="en-US" sz="4000" dirty="0">
              <a:solidFill>
                <a:srgbClr val="0000FF"/>
              </a:solidFill>
            </a:endParaRPr>
          </a:p>
        </p:txBody>
      </p:sp>
      <p:sp>
        <p:nvSpPr>
          <p:cNvPr id="3" name="Content Placeholder 2">
            <a:extLst>
              <a:ext uri="{FF2B5EF4-FFF2-40B4-BE49-F238E27FC236}">
                <a16:creationId xmlns:a16="http://schemas.microsoft.com/office/drawing/2014/main" id="{3FF6D2FD-9F68-5F5F-27DD-ABFC79E49C3C}"/>
              </a:ext>
            </a:extLst>
          </p:cNvPr>
          <p:cNvSpPr>
            <a:spLocks noGrp="1"/>
          </p:cNvSpPr>
          <p:nvPr>
            <p:ph idx="1"/>
          </p:nvPr>
        </p:nvSpPr>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Rom 8:14-17 For as many as are led by the Spirit of God, these are sons of God. </a:t>
            </a:r>
            <a:r>
              <a:rPr lang="en-US" kern="100" baseline="30000" dirty="0">
                <a:ea typeface="Courier New" panose="02070309020205020404" pitchFamily="49" charset="0"/>
                <a:cs typeface="Arial" panose="020B0604020202020204" pitchFamily="34" charset="0"/>
              </a:rPr>
              <a:t>15</a:t>
            </a:r>
            <a:r>
              <a:rPr lang="en-US" kern="100" dirty="0">
                <a:ea typeface="Courier New" panose="02070309020205020404" pitchFamily="49" charset="0"/>
                <a:cs typeface="Arial" panose="020B0604020202020204" pitchFamily="34" charset="0"/>
              </a:rPr>
              <a:t> For you did not receive the spirit of bondage again to fear, but </a:t>
            </a:r>
            <a:r>
              <a:rPr lang="en-US" u="sng" kern="100" dirty="0">
                <a:ea typeface="Courier New" panose="02070309020205020404" pitchFamily="49" charset="0"/>
                <a:cs typeface="Arial" panose="020B0604020202020204" pitchFamily="34" charset="0"/>
              </a:rPr>
              <a:t>you received the Spirit of adoption by whom we cry out, "Abba, Father</a:t>
            </a:r>
            <a:r>
              <a:rPr lang="en-US" kern="100" dirty="0">
                <a:ea typeface="Courier New" panose="02070309020205020404" pitchFamily="49" charset="0"/>
                <a:cs typeface="Arial" panose="020B0604020202020204" pitchFamily="34" charset="0"/>
              </a:rPr>
              <a:t>." </a:t>
            </a:r>
            <a:r>
              <a:rPr lang="en-US" kern="100" baseline="30000" dirty="0">
                <a:ea typeface="Courier New" panose="02070309020205020404" pitchFamily="49" charset="0"/>
                <a:cs typeface="Arial" panose="020B0604020202020204" pitchFamily="34" charset="0"/>
              </a:rPr>
              <a:t>16</a:t>
            </a:r>
            <a:r>
              <a:rPr lang="en-US" kern="100" dirty="0">
                <a:ea typeface="Courier New" panose="02070309020205020404" pitchFamily="49" charset="0"/>
                <a:cs typeface="Arial" panose="020B0604020202020204" pitchFamily="34" charset="0"/>
              </a:rPr>
              <a:t> The Spirit Himself bears witness with our spirit that we are children of God, </a:t>
            </a:r>
            <a:r>
              <a:rPr lang="en-US" kern="100" baseline="30000" dirty="0">
                <a:ea typeface="Courier New" panose="02070309020205020404" pitchFamily="49" charset="0"/>
                <a:cs typeface="Arial" panose="020B0604020202020204" pitchFamily="34" charset="0"/>
              </a:rPr>
              <a:t>17</a:t>
            </a:r>
            <a:r>
              <a:rPr lang="en-US" kern="100" dirty="0">
                <a:ea typeface="Courier New" panose="02070309020205020404" pitchFamily="49" charset="0"/>
                <a:cs typeface="Arial" panose="020B0604020202020204" pitchFamily="34" charset="0"/>
              </a:rPr>
              <a:t> and if children, then heirs; heirs of God and joint heirs with Christ, if indeed we suffer with Him, that we may also be glorified together.</a:t>
            </a:r>
            <a:endParaRPr lang="en-US" dirty="0"/>
          </a:p>
        </p:txBody>
      </p:sp>
    </p:spTree>
    <p:extLst>
      <p:ext uri="{BB962C8B-B14F-4D97-AF65-F5344CB8AC3E}">
        <p14:creationId xmlns:p14="http://schemas.microsoft.com/office/powerpoint/2010/main" val="132913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161E-558D-53C2-2255-A6F5449B5AC2}"/>
              </a:ext>
            </a:extLst>
          </p:cNvPr>
          <p:cNvSpPr>
            <a:spLocks noGrp="1"/>
          </p:cNvSpPr>
          <p:nvPr>
            <p:ph type="title"/>
          </p:nvPr>
        </p:nvSpPr>
        <p:spPr/>
        <p:txBody>
          <a:bodyPr>
            <a:normAutofit/>
          </a:bodyPr>
          <a:lstStyle/>
          <a:p>
            <a:pPr>
              <a:lnSpc>
                <a:spcPct val="80000"/>
              </a:lnSpc>
            </a:pPr>
            <a:r>
              <a:rPr lang="en-US" sz="4000" b="1" kern="100" dirty="0">
                <a:solidFill>
                  <a:srgbClr val="0000FF"/>
                </a:solidFill>
                <a:effectLst/>
                <a:ea typeface="Courier New" panose="02070309020205020404" pitchFamily="49" charset="0"/>
                <a:cs typeface="Arial" panose="020B0604020202020204" pitchFamily="34" charset="0"/>
              </a:rPr>
              <a:t>5. THE SPIRIT OF FAITH </a:t>
            </a:r>
            <a:br>
              <a:rPr lang="en-US" sz="4000" b="1" kern="100" dirty="0">
                <a:solidFill>
                  <a:srgbClr val="0000FF"/>
                </a:solidFill>
                <a:effectLst/>
                <a:ea typeface="Courier New" panose="02070309020205020404" pitchFamily="49" charset="0"/>
                <a:cs typeface="Arial" panose="020B0604020202020204" pitchFamily="34" charset="0"/>
              </a:rPr>
            </a:br>
            <a:r>
              <a:rPr lang="en-US" sz="4000" b="1" kern="100" dirty="0">
                <a:solidFill>
                  <a:srgbClr val="0000FF"/>
                </a:solidFill>
                <a:effectLst/>
                <a:ea typeface="Courier New" panose="02070309020205020404" pitchFamily="49" charset="0"/>
                <a:cs typeface="Arial" panose="020B0604020202020204" pitchFamily="34" charset="0"/>
              </a:rPr>
              <a:t>NOT UNBELIEF</a:t>
            </a:r>
            <a:endParaRPr lang="en-US" sz="4000" dirty="0">
              <a:solidFill>
                <a:srgbClr val="0000FF"/>
              </a:solidFill>
            </a:endParaRPr>
          </a:p>
        </p:txBody>
      </p:sp>
      <p:sp>
        <p:nvSpPr>
          <p:cNvPr id="3" name="Content Placeholder 2">
            <a:extLst>
              <a:ext uri="{FF2B5EF4-FFF2-40B4-BE49-F238E27FC236}">
                <a16:creationId xmlns:a16="http://schemas.microsoft.com/office/drawing/2014/main" id="{422B66A0-2917-15EB-A572-30AC394476C8}"/>
              </a:ext>
            </a:extLst>
          </p:cNvPr>
          <p:cNvSpPr>
            <a:spLocks noGrp="1"/>
          </p:cNvSpPr>
          <p:nvPr>
            <p:ph idx="1"/>
          </p:nvPr>
        </p:nvSpPr>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2 Cor 4:13 And since </a:t>
            </a:r>
            <a:r>
              <a:rPr lang="en-US" u="sng" kern="100" dirty="0">
                <a:ea typeface="Courier New" panose="02070309020205020404" pitchFamily="49" charset="0"/>
                <a:cs typeface="Arial" panose="020B0604020202020204" pitchFamily="34" charset="0"/>
              </a:rPr>
              <a:t>we have the same spirit of faith</a:t>
            </a:r>
            <a:r>
              <a:rPr lang="en-US" kern="100" dirty="0">
                <a:ea typeface="Courier New" panose="02070309020205020404" pitchFamily="49" charset="0"/>
                <a:cs typeface="Arial" panose="020B0604020202020204" pitchFamily="34" charset="0"/>
              </a:rPr>
              <a:t>, according to what is written, "I believed and therefore I spoke," we also believe and therefore speak,</a:t>
            </a:r>
            <a:endParaRPr lang="en-US" dirty="0"/>
          </a:p>
        </p:txBody>
      </p:sp>
    </p:spTree>
    <p:extLst>
      <p:ext uri="{BB962C8B-B14F-4D97-AF65-F5344CB8AC3E}">
        <p14:creationId xmlns:p14="http://schemas.microsoft.com/office/powerpoint/2010/main" val="3085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EC3D-52E1-8918-8A8A-92D065E4A9E2}"/>
              </a:ext>
            </a:extLst>
          </p:cNvPr>
          <p:cNvSpPr>
            <a:spLocks noGrp="1"/>
          </p:cNvSpPr>
          <p:nvPr>
            <p:ph type="title"/>
          </p:nvPr>
        </p:nvSpPr>
        <p:spPr/>
        <p:txBody>
          <a:bodyPr>
            <a:noAutofit/>
          </a:bodyPr>
          <a:lstStyle/>
          <a:p>
            <a:pPr>
              <a:lnSpc>
                <a:spcPct val="80000"/>
              </a:lnSpc>
            </a:pPr>
            <a:r>
              <a:rPr lang="en-US" sz="3500" b="1" kern="100" dirty="0">
                <a:solidFill>
                  <a:srgbClr val="0000FF"/>
                </a:solidFill>
                <a:effectLst/>
                <a:ea typeface="Courier New" panose="02070309020205020404" pitchFamily="49" charset="0"/>
                <a:cs typeface="Arial" panose="020B0604020202020204" pitchFamily="34" charset="0"/>
              </a:rPr>
              <a:t>6.</a:t>
            </a:r>
            <a:r>
              <a:rPr lang="en-US" sz="3500" b="1" kern="100" baseline="0" dirty="0">
                <a:solidFill>
                  <a:srgbClr val="0000FF"/>
                </a:solidFill>
                <a:effectLst/>
                <a:ea typeface="Courier New" panose="02070309020205020404" pitchFamily="49" charset="0"/>
                <a:cs typeface="Arial" panose="020B0604020202020204" pitchFamily="34" charset="0"/>
              </a:rPr>
              <a:t> </a:t>
            </a:r>
            <a:r>
              <a:rPr lang="en-US" sz="3500" b="1" kern="100" dirty="0">
                <a:solidFill>
                  <a:srgbClr val="0000FF"/>
                </a:solidFill>
                <a:effectLst/>
                <a:ea typeface="Courier New" panose="02070309020205020404" pitchFamily="49" charset="0"/>
                <a:cs typeface="Arial" panose="020B0604020202020204" pitchFamily="34" charset="0"/>
              </a:rPr>
              <a:t>THE SPIRIT OF PURIFICATION OF FLESH &amp; SPIRIT NOT OF PUTRIFICATION</a:t>
            </a:r>
            <a:endParaRPr lang="en-US" sz="3500" dirty="0">
              <a:solidFill>
                <a:srgbClr val="0000FF"/>
              </a:solidFill>
            </a:endParaRPr>
          </a:p>
        </p:txBody>
      </p:sp>
      <p:sp>
        <p:nvSpPr>
          <p:cNvPr id="3" name="Content Placeholder 2">
            <a:extLst>
              <a:ext uri="{FF2B5EF4-FFF2-40B4-BE49-F238E27FC236}">
                <a16:creationId xmlns:a16="http://schemas.microsoft.com/office/drawing/2014/main" id="{884CD5FA-178A-3B9A-73B5-632E64C88D0F}"/>
              </a:ext>
            </a:extLst>
          </p:cNvPr>
          <p:cNvSpPr>
            <a:spLocks noGrp="1"/>
          </p:cNvSpPr>
          <p:nvPr>
            <p:ph idx="1"/>
          </p:nvPr>
        </p:nvSpPr>
        <p:spPr>
          <a:xfrm>
            <a:off x="157655" y="1143001"/>
            <a:ext cx="8986345" cy="5757040"/>
          </a:xfrm>
        </p:spPr>
        <p:txBody>
          <a:bodyPr>
            <a:noAutofit/>
          </a:bodyPr>
          <a:lstStyle/>
          <a:p>
            <a:pPr marL="0" indent="0" algn="ctr">
              <a:buNone/>
            </a:pPr>
            <a:r>
              <a:rPr lang="en-US" sz="2500" kern="100" dirty="0">
                <a:ea typeface="Courier New" panose="02070309020205020404" pitchFamily="49" charset="0"/>
                <a:cs typeface="Arial" panose="020B0604020202020204" pitchFamily="34" charset="0"/>
              </a:rPr>
              <a:t>2 Cor 6:14 - 7:1 Do not be unequally yoked together with unbelievers. For what fellowship has righteousness with lawlessness? And what communion has light with darkness? </a:t>
            </a:r>
            <a:r>
              <a:rPr lang="en-US" sz="2500" kern="100" baseline="30000" dirty="0">
                <a:ea typeface="Courier New" panose="02070309020205020404" pitchFamily="49" charset="0"/>
                <a:cs typeface="Arial" panose="020B0604020202020204" pitchFamily="34" charset="0"/>
              </a:rPr>
              <a:t>15</a:t>
            </a:r>
            <a:r>
              <a:rPr lang="en-US" sz="2500" kern="100" dirty="0">
                <a:ea typeface="Courier New" panose="02070309020205020404" pitchFamily="49" charset="0"/>
                <a:cs typeface="Arial" panose="020B0604020202020204" pitchFamily="34" charset="0"/>
              </a:rPr>
              <a:t> And what accord has Christ with Belial? Or what part has a believer with an unbeliever? </a:t>
            </a:r>
            <a:r>
              <a:rPr lang="en-US" sz="2500" kern="100" baseline="30000" dirty="0">
                <a:ea typeface="Courier New" panose="02070309020205020404" pitchFamily="49" charset="0"/>
                <a:cs typeface="Arial" panose="020B0604020202020204" pitchFamily="34" charset="0"/>
              </a:rPr>
              <a:t>16</a:t>
            </a:r>
            <a:r>
              <a:rPr lang="en-US" sz="2500" kern="100" dirty="0">
                <a:ea typeface="Courier New" panose="02070309020205020404" pitchFamily="49" charset="0"/>
                <a:cs typeface="Arial" panose="020B0604020202020204" pitchFamily="34" charset="0"/>
              </a:rPr>
              <a:t> And what agreement has the temple of God with idols? For you are the temple of the living God. As God has said: "I will dwell in them And walk among them. I will be their God, And they shall be My people." </a:t>
            </a:r>
            <a:r>
              <a:rPr lang="en-US" sz="2500" kern="100" baseline="30000" dirty="0">
                <a:ea typeface="Courier New" panose="02070309020205020404" pitchFamily="49" charset="0"/>
                <a:cs typeface="Arial" panose="020B0604020202020204" pitchFamily="34" charset="0"/>
              </a:rPr>
              <a:t>17</a:t>
            </a:r>
            <a:r>
              <a:rPr lang="en-US" sz="2500" kern="100" dirty="0">
                <a:ea typeface="Courier New" panose="02070309020205020404" pitchFamily="49" charset="0"/>
                <a:cs typeface="Arial" panose="020B0604020202020204" pitchFamily="34" charset="0"/>
              </a:rPr>
              <a:t> Therefore "Come out from among them And be separate, says the Lord. Do not touch what is unclean, And I will receive you." </a:t>
            </a:r>
            <a:r>
              <a:rPr lang="en-US" sz="2500" kern="100" baseline="30000" dirty="0">
                <a:ea typeface="Courier New" panose="02070309020205020404" pitchFamily="49" charset="0"/>
                <a:cs typeface="Arial" panose="020B0604020202020204" pitchFamily="34" charset="0"/>
              </a:rPr>
              <a:t>18</a:t>
            </a:r>
            <a:r>
              <a:rPr lang="en-US" sz="2500" kern="100" dirty="0">
                <a:ea typeface="Courier New" panose="02070309020205020404" pitchFamily="49" charset="0"/>
                <a:cs typeface="Arial" panose="020B0604020202020204" pitchFamily="34" charset="0"/>
              </a:rPr>
              <a:t> "l will be a Father to you, And you shall be My sons and daughters, Says the LORD Almighty." 7:1 Therefore, having these promises, beloved, </a:t>
            </a:r>
            <a:r>
              <a:rPr lang="en-US" sz="2500" u="sng" kern="100" dirty="0">
                <a:ea typeface="Courier New" panose="02070309020205020404" pitchFamily="49" charset="0"/>
                <a:cs typeface="Arial" panose="020B0604020202020204" pitchFamily="34" charset="0"/>
              </a:rPr>
              <a:t>let us cleanse ourselves from all filthiness of the flesh and spirit, perfecting holiness in the fear of God</a:t>
            </a:r>
            <a:r>
              <a:rPr lang="en-US" sz="2500" kern="100" dirty="0">
                <a:ea typeface="Courier New" panose="02070309020205020404" pitchFamily="49" charset="0"/>
                <a:cs typeface="Arial" panose="020B0604020202020204" pitchFamily="34" charset="0"/>
              </a:rPr>
              <a:t>.</a:t>
            </a:r>
            <a:endParaRPr lang="en-US" sz="2500" dirty="0"/>
          </a:p>
        </p:txBody>
      </p:sp>
    </p:spTree>
    <p:extLst>
      <p:ext uri="{BB962C8B-B14F-4D97-AF65-F5344CB8AC3E}">
        <p14:creationId xmlns:p14="http://schemas.microsoft.com/office/powerpoint/2010/main" val="32285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BFDA-D7C9-BD34-4BFF-537FA6A901D4}"/>
              </a:ext>
            </a:extLst>
          </p:cNvPr>
          <p:cNvSpPr>
            <a:spLocks noGrp="1"/>
          </p:cNvSpPr>
          <p:nvPr>
            <p:ph type="title"/>
          </p:nvPr>
        </p:nvSpPr>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7. SPIRIT OF GENTLENESS </a:t>
            </a:r>
            <a:br>
              <a:rPr lang="en-US" sz="4000" b="1" kern="100" dirty="0">
                <a:solidFill>
                  <a:srgbClr val="0000FF"/>
                </a:solidFill>
                <a:effectLst/>
                <a:ea typeface="Courier New" panose="02070309020205020404" pitchFamily="49" charset="0"/>
                <a:cs typeface="Arial" panose="020B0604020202020204" pitchFamily="34" charset="0"/>
              </a:rPr>
            </a:br>
            <a:r>
              <a:rPr lang="en-US" sz="4000" b="1" kern="100" dirty="0">
                <a:solidFill>
                  <a:srgbClr val="0000FF"/>
                </a:solidFill>
                <a:effectLst/>
                <a:ea typeface="Courier New" panose="02070309020205020404" pitchFamily="49" charset="0"/>
                <a:cs typeface="Arial" panose="020B0604020202020204" pitchFamily="34" charset="0"/>
              </a:rPr>
              <a:t>NOT OF HARSHNESS</a:t>
            </a:r>
            <a:endParaRPr lang="en-US" sz="4000" dirty="0">
              <a:solidFill>
                <a:srgbClr val="0000FF"/>
              </a:solidFill>
            </a:endParaRPr>
          </a:p>
        </p:txBody>
      </p:sp>
      <p:sp>
        <p:nvSpPr>
          <p:cNvPr id="3" name="Content Placeholder 2">
            <a:extLst>
              <a:ext uri="{FF2B5EF4-FFF2-40B4-BE49-F238E27FC236}">
                <a16:creationId xmlns:a16="http://schemas.microsoft.com/office/drawing/2014/main" id="{F4575F4F-C941-E795-CBB5-C31A7990D19A}"/>
              </a:ext>
            </a:extLst>
          </p:cNvPr>
          <p:cNvSpPr>
            <a:spLocks noGrp="1"/>
          </p:cNvSpPr>
          <p:nvPr>
            <p:ph idx="1"/>
          </p:nvPr>
        </p:nvSpPr>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Gal 6:1-4 Brethren, if a man is overtaken in any trespass, </a:t>
            </a:r>
            <a:r>
              <a:rPr lang="en-US" u="sng" kern="100" dirty="0">
                <a:ea typeface="Courier New" panose="02070309020205020404" pitchFamily="49" charset="0"/>
                <a:cs typeface="Arial" panose="020B0604020202020204" pitchFamily="34" charset="0"/>
              </a:rPr>
              <a:t>you who are spiritual restore such a one in a spirit of gentleness</a:t>
            </a:r>
            <a:r>
              <a:rPr lang="en-US" kern="100" dirty="0">
                <a:ea typeface="Courier New" panose="02070309020205020404" pitchFamily="49" charset="0"/>
                <a:cs typeface="Arial" panose="020B0604020202020204" pitchFamily="34" charset="0"/>
              </a:rPr>
              <a:t>, considering yourself lest you also be tempted. </a:t>
            </a:r>
            <a:r>
              <a:rPr lang="en-US" kern="100" baseline="30000" dirty="0">
                <a:ea typeface="Courier New" panose="02070309020205020404" pitchFamily="49" charset="0"/>
                <a:cs typeface="Arial" panose="020B0604020202020204" pitchFamily="34" charset="0"/>
              </a:rPr>
              <a:t>2</a:t>
            </a:r>
            <a:r>
              <a:rPr lang="en-US" kern="100" dirty="0">
                <a:ea typeface="Courier New" panose="02070309020205020404" pitchFamily="49" charset="0"/>
                <a:cs typeface="Arial" panose="020B0604020202020204" pitchFamily="34" charset="0"/>
              </a:rPr>
              <a:t> Bear one another's burdens, and so fulfill the law of Christ. </a:t>
            </a:r>
            <a:r>
              <a:rPr lang="en-US" kern="100" baseline="30000" dirty="0">
                <a:ea typeface="Courier New" panose="02070309020205020404" pitchFamily="49" charset="0"/>
                <a:cs typeface="Arial" panose="020B0604020202020204" pitchFamily="34" charset="0"/>
              </a:rPr>
              <a:t>3</a:t>
            </a:r>
            <a:r>
              <a:rPr lang="en-US" kern="100" dirty="0">
                <a:ea typeface="Courier New" panose="02070309020205020404" pitchFamily="49" charset="0"/>
                <a:cs typeface="Arial" panose="020B0604020202020204" pitchFamily="34" charset="0"/>
              </a:rPr>
              <a:t> For if anyone thinks himself to be something, when he is nothing, he deceives himself. </a:t>
            </a:r>
            <a:r>
              <a:rPr lang="en-US" kern="100" baseline="30000" dirty="0">
                <a:ea typeface="Courier New" panose="02070309020205020404" pitchFamily="49" charset="0"/>
                <a:cs typeface="Arial" panose="020B0604020202020204" pitchFamily="34" charset="0"/>
              </a:rPr>
              <a:t>4</a:t>
            </a:r>
            <a:r>
              <a:rPr lang="en-US" kern="100" dirty="0">
                <a:ea typeface="Courier New" panose="02070309020205020404" pitchFamily="49" charset="0"/>
                <a:cs typeface="Arial" panose="020B0604020202020204" pitchFamily="34" charset="0"/>
              </a:rPr>
              <a:t> But let each one examine his own work, and then he will have rejoicing in himself alone, and not in another.</a:t>
            </a:r>
            <a:endParaRPr lang="en-US" dirty="0"/>
          </a:p>
        </p:txBody>
      </p:sp>
    </p:spTree>
    <p:extLst>
      <p:ext uri="{BB962C8B-B14F-4D97-AF65-F5344CB8AC3E}">
        <p14:creationId xmlns:p14="http://schemas.microsoft.com/office/powerpoint/2010/main" val="24175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9DA3-F5EC-879A-EA24-4C1B8A54E0AA}"/>
              </a:ext>
            </a:extLst>
          </p:cNvPr>
          <p:cNvSpPr>
            <a:spLocks noGrp="1"/>
          </p:cNvSpPr>
          <p:nvPr>
            <p:ph type="title"/>
          </p:nvPr>
        </p:nvSpPr>
        <p:spPr>
          <a:xfrm>
            <a:off x="0" y="0"/>
            <a:ext cx="9144000" cy="1981200"/>
          </a:xfrm>
        </p:spPr>
        <p:txBody>
          <a:bodyPr>
            <a:normAutofit fontScale="90000"/>
          </a:bodyPr>
          <a:lstStyle/>
          <a:p>
            <a:pPr marL="0" marR="0" lvl="0" indent="0">
              <a:lnSpc>
                <a:spcPct val="80000"/>
              </a:lnSpc>
              <a:buFont typeface="+mj-lt"/>
              <a:buNone/>
            </a:pPr>
            <a:r>
              <a:rPr lang="en-US" sz="4400" b="1" kern="100" dirty="0">
                <a:solidFill>
                  <a:srgbClr val="0000FF"/>
                </a:solidFill>
                <a:effectLst/>
                <a:ea typeface="Courier New" panose="02070309020205020404" pitchFamily="49" charset="0"/>
                <a:cs typeface="Arial" panose="020B0604020202020204" pitchFamily="34" charset="0"/>
              </a:rPr>
              <a:t>8. SPIRIT OF WISDOM AND REVELATION IN THE KNOWLEDGE OF HIM NOT OF IGNORANCE</a:t>
            </a:r>
            <a:endParaRPr lang="en-US" dirty="0">
              <a:solidFill>
                <a:srgbClr val="0000FF"/>
              </a:solidFill>
            </a:endParaRPr>
          </a:p>
        </p:txBody>
      </p:sp>
      <p:sp>
        <p:nvSpPr>
          <p:cNvPr id="3" name="Content Placeholder 2">
            <a:extLst>
              <a:ext uri="{FF2B5EF4-FFF2-40B4-BE49-F238E27FC236}">
                <a16:creationId xmlns:a16="http://schemas.microsoft.com/office/drawing/2014/main" id="{7B16FE3C-A401-2F52-039E-39C6E8F5798D}"/>
              </a:ext>
            </a:extLst>
          </p:cNvPr>
          <p:cNvSpPr>
            <a:spLocks noGrp="1"/>
          </p:cNvSpPr>
          <p:nvPr>
            <p:ph idx="1"/>
          </p:nvPr>
        </p:nvSpPr>
        <p:spPr>
          <a:xfrm>
            <a:off x="157655" y="1778000"/>
            <a:ext cx="8986345" cy="5122040"/>
          </a:xfrm>
        </p:spPr>
        <p:txBody>
          <a:bodyPr>
            <a:normAutofit fontScale="77500" lnSpcReduction="20000"/>
          </a:bodyPr>
          <a:lstStyle/>
          <a:p>
            <a:pPr marL="0" indent="0" algn="ctr">
              <a:lnSpc>
                <a:spcPct val="100000"/>
              </a:lnSpc>
              <a:buNone/>
            </a:pPr>
            <a:r>
              <a:rPr lang="en-US" kern="100" dirty="0">
                <a:ea typeface="Courier New" panose="02070309020205020404" pitchFamily="49" charset="0"/>
                <a:cs typeface="Arial" panose="020B0604020202020204" pitchFamily="34" charset="0"/>
              </a:rPr>
              <a:t>Eph 1:15-21 Therefore I also, after I heard of your faith in the Lord Jesus and your love for all the saints, </a:t>
            </a:r>
            <a:r>
              <a:rPr lang="en-US" kern="100" baseline="30000" dirty="0">
                <a:ea typeface="Courier New" panose="02070309020205020404" pitchFamily="49" charset="0"/>
                <a:cs typeface="Arial" panose="020B0604020202020204" pitchFamily="34" charset="0"/>
              </a:rPr>
              <a:t>16</a:t>
            </a:r>
            <a:r>
              <a:rPr lang="en-US" kern="100" dirty="0">
                <a:ea typeface="Courier New" panose="02070309020205020404" pitchFamily="49" charset="0"/>
                <a:cs typeface="Arial" panose="020B0604020202020204" pitchFamily="34" charset="0"/>
              </a:rPr>
              <a:t> do not cease to give thanks for you, making mention of you in my prayers: </a:t>
            </a:r>
            <a:r>
              <a:rPr lang="en-US" kern="100" baseline="30000" dirty="0">
                <a:ea typeface="Courier New" panose="02070309020205020404" pitchFamily="49" charset="0"/>
                <a:cs typeface="Arial" panose="020B0604020202020204" pitchFamily="34" charset="0"/>
              </a:rPr>
              <a:t>17</a:t>
            </a:r>
            <a:r>
              <a:rPr lang="en-US" kern="100" dirty="0">
                <a:ea typeface="Courier New" panose="02070309020205020404" pitchFamily="49" charset="0"/>
                <a:cs typeface="Arial" panose="020B0604020202020204" pitchFamily="34" charset="0"/>
              </a:rPr>
              <a:t> that the God of our Lord Jesus Christ, the Father of glory, may give to you </a:t>
            </a:r>
            <a:r>
              <a:rPr lang="en-US" u="sng" kern="100" dirty="0">
                <a:ea typeface="Courier New" panose="02070309020205020404" pitchFamily="49" charset="0"/>
                <a:cs typeface="Arial" panose="020B0604020202020204" pitchFamily="34" charset="0"/>
              </a:rPr>
              <a:t>the spirit of wisdom and revelation in the knowledge of Him</a:t>
            </a:r>
            <a:r>
              <a:rPr lang="en-US" kern="100" dirty="0">
                <a:ea typeface="Courier New" panose="02070309020205020404" pitchFamily="49" charset="0"/>
                <a:cs typeface="Arial" panose="020B0604020202020204" pitchFamily="34" charset="0"/>
              </a:rPr>
              <a:t>, </a:t>
            </a:r>
            <a:r>
              <a:rPr lang="en-US" kern="100" baseline="30000" dirty="0">
                <a:ea typeface="Courier New" panose="02070309020205020404" pitchFamily="49" charset="0"/>
                <a:cs typeface="Arial" panose="020B0604020202020204" pitchFamily="34" charset="0"/>
              </a:rPr>
              <a:t>18</a:t>
            </a:r>
            <a:r>
              <a:rPr lang="en-US" kern="100" dirty="0">
                <a:ea typeface="Courier New" panose="02070309020205020404" pitchFamily="49" charset="0"/>
                <a:cs typeface="Arial" panose="020B0604020202020204" pitchFamily="34" charset="0"/>
              </a:rPr>
              <a:t> the eyes of your understanding being enlightened; that you may know what is the hope of His calling, what are the riches of the glory of His inheritance in the saints, </a:t>
            </a:r>
            <a:r>
              <a:rPr lang="en-US" kern="100" baseline="30000" dirty="0">
                <a:ea typeface="Courier New" panose="02070309020205020404" pitchFamily="49" charset="0"/>
                <a:cs typeface="Arial" panose="020B0604020202020204" pitchFamily="34" charset="0"/>
              </a:rPr>
              <a:t>19</a:t>
            </a:r>
            <a:r>
              <a:rPr lang="en-US" kern="100" dirty="0">
                <a:ea typeface="Courier New" panose="02070309020205020404" pitchFamily="49" charset="0"/>
                <a:cs typeface="Arial" panose="020B0604020202020204" pitchFamily="34" charset="0"/>
              </a:rPr>
              <a:t> and what is the exceeding greatness of His power toward us who believe, according to the working of His mighty power </a:t>
            </a:r>
            <a:r>
              <a:rPr lang="en-US" kern="100" baseline="30000" dirty="0">
                <a:ea typeface="Courier New" panose="02070309020205020404" pitchFamily="49" charset="0"/>
                <a:cs typeface="Arial" panose="020B0604020202020204" pitchFamily="34" charset="0"/>
              </a:rPr>
              <a:t>20</a:t>
            </a:r>
            <a:r>
              <a:rPr lang="en-US" kern="100" dirty="0">
                <a:ea typeface="Courier New" panose="02070309020205020404" pitchFamily="49" charset="0"/>
                <a:cs typeface="Arial" panose="020B0604020202020204" pitchFamily="34" charset="0"/>
              </a:rPr>
              <a:t> which He worked in Christ when He raised Him from the dead and seated Him at His right hand in the heavenly places, </a:t>
            </a:r>
            <a:r>
              <a:rPr lang="en-US" kern="100" baseline="30000" dirty="0">
                <a:ea typeface="Courier New" panose="02070309020205020404" pitchFamily="49" charset="0"/>
                <a:cs typeface="Arial" panose="020B0604020202020204" pitchFamily="34" charset="0"/>
              </a:rPr>
              <a:t>21</a:t>
            </a:r>
            <a:r>
              <a:rPr lang="en-US" kern="100" dirty="0">
                <a:ea typeface="Courier New" panose="02070309020205020404" pitchFamily="49" charset="0"/>
                <a:cs typeface="Arial" panose="020B0604020202020204" pitchFamily="34" charset="0"/>
              </a:rPr>
              <a:t> far above all principality and power and might and dominion, and every name that is named, not only in this age but also in that which is to come.</a:t>
            </a:r>
            <a:endParaRPr lang="en-US" dirty="0"/>
          </a:p>
        </p:txBody>
      </p:sp>
    </p:spTree>
    <p:extLst>
      <p:ext uri="{BB962C8B-B14F-4D97-AF65-F5344CB8AC3E}">
        <p14:creationId xmlns:p14="http://schemas.microsoft.com/office/powerpoint/2010/main" val="243092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8083-64DD-7FA7-0A79-838B7CBE4581}"/>
              </a:ext>
            </a:extLst>
          </p:cNvPr>
          <p:cNvSpPr>
            <a:spLocks noGrp="1"/>
          </p:cNvSpPr>
          <p:nvPr>
            <p:ph type="title"/>
          </p:nvPr>
        </p:nvSpPr>
        <p:spPr>
          <a:xfrm>
            <a:off x="0" y="1"/>
            <a:ext cx="9144000" cy="939800"/>
          </a:xfrm>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9. SPIRIT OF GLORY NOT SHAME</a:t>
            </a:r>
            <a:endParaRPr lang="en-US" sz="4000" dirty="0">
              <a:solidFill>
                <a:srgbClr val="0000FF"/>
              </a:solidFill>
            </a:endParaRPr>
          </a:p>
        </p:txBody>
      </p:sp>
      <p:sp>
        <p:nvSpPr>
          <p:cNvPr id="3" name="Content Placeholder 2">
            <a:extLst>
              <a:ext uri="{FF2B5EF4-FFF2-40B4-BE49-F238E27FC236}">
                <a16:creationId xmlns:a16="http://schemas.microsoft.com/office/drawing/2014/main" id="{B022EAE4-795D-85E3-FF55-FCBA4FD27C5B}"/>
              </a:ext>
            </a:extLst>
          </p:cNvPr>
          <p:cNvSpPr>
            <a:spLocks noGrp="1"/>
          </p:cNvSpPr>
          <p:nvPr>
            <p:ph idx="1"/>
          </p:nvPr>
        </p:nvSpPr>
        <p:spPr>
          <a:xfrm>
            <a:off x="157655" y="939801"/>
            <a:ext cx="8986345" cy="5960239"/>
          </a:xfrm>
        </p:spPr>
        <p:txBody>
          <a:bodyPr>
            <a:normAutofit fontScale="77500" lnSpcReduction="20000"/>
          </a:bodyPr>
          <a:lstStyle/>
          <a:p>
            <a:pPr marL="0" indent="0" algn="ctr">
              <a:lnSpc>
                <a:spcPct val="100000"/>
              </a:lnSpc>
              <a:buNone/>
            </a:pPr>
            <a:r>
              <a:rPr lang="en-US" kern="100" dirty="0">
                <a:ea typeface="Courier New" panose="02070309020205020404" pitchFamily="49" charset="0"/>
                <a:cs typeface="Arial" panose="020B0604020202020204" pitchFamily="34" charset="0"/>
              </a:rPr>
              <a:t>1 Pet 4:12-19 Beloved, do not think it strange concerning the fiery trial which is to try you, as though some strange thing happened to you; </a:t>
            </a:r>
            <a:r>
              <a:rPr lang="en-US" kern="100" baseline="30000" dirty="0">
                <a:ea typeface="Courier New" panose="02070309020205020404" pitchFamily="49" charset="0"/>
                <a:cs typeface="Arial" panose="020B0604020202020204" pitchFamily="34" charset="0"/>
              </a:rPr>
              <a:t>13</a:t>
            </a:r>
            <a:r>
              <a:rPr lang="en-US" kern="100" dirty="0">
                <a:ea typeface="Courier New" panose="02070309020205020404" pitchFamily="49" charset="0"/>
                <a:cs typeface="Arial" panose="020B0604020202020204" pitchFamily="34" charset="0"/>
              </a:rPr>
              <a:t> but rejoice to the extent that you partake of Christ's sufferings, that when His glory is revealed, you may also be glad with exceeding joy. </a:t>
            </a:r>
            <a:r>
              <a:rPr lang="en-US" kern="100" baseline="30000" dirty="0">
                <a:ea typeface="Courier New" panose="02070309020205020404" pitchFamily="49" charset="0"/>
                <a:cs typeface="Arial" panose="020B0604020202020204" pitchFamily="34" charset="0"/>
              </a:rPr>
              <a:t>14</a:t>
            </a:r>
            <a:r>
              <a:rPr lang="en-US" kern="100" dirty="0">
                <a:ea typeface="Courier New" panose="02070309020205020404" pitchFamily="49" charset="0"/>
                <a:cs typeface="Arial" panose="020B0604020202020204" pitchFamily="34" charset="0"/>
              </a:rPr>
              <a:t> If you are reproached for the name of Christ, blessed are you, for </a:t>
            </a:r>
            <a:r>
              <a:rPr lang="en-US" u="sng" kern="100" dirty="0">
                <a:ea typeface="Courier New" panose="02070309020205020404" pitchFamily="49" charset="0"/>
                <a:cs typeface="Arial" panose="020B0604020202020204" pitchFamily="34" charset="0"/>
              </a:rPr>
              <a:t>the Spirit of glory and of God rests upon you</a:t>
            </a:r>
            <a:r>
              <a:rPr lang="en-US" kern="100" dirty="0">
                <a:ea typeface="Courier New" panose="02070309020205020404" pitchFamily="49" charset="0"/>
                <a:cs typeface="Arial" panose="020B0604020202020204" pitchFamily="34" charset="0"/>
              </a:rPr>
              <a:t>. On their part He is blasphemed, but on your part He is glorified. </a:t>
            </a:r>
            <a:r>
              <a:rPr lang="en-US" kern="100" baseline="30000" dirty="0">
                <a:ea typeface="Courier New" panose="02070309020205020404" pitchFamily="49" charset="0"/>
                <a:cs typeface="Arial" panose="020B0604020202020204" pitchFamily="34" charset="0"/>
              </a:rPr>
              <a:t>15</a:t>
            </a:r>
            <a:r>
              <a:rPr lang="en-US" kern="100" dirty="0">
                <a:ea typeface="Courier New" panose="02070309020205020404" pitchFamily="49" charset="0"/>
                <a:cs typeface="Arial" panose="020B0604020202020204" pitchFamily="34" charset="0"/>
              </a:rPr>
              <a:t> But let none of you suffer as a murderer, a thief, an evildoer, or as a busybody in other people's matters. </a:t>
            </a:r>
            <a:r>
              <a:rPr lang="en-US" kern="100" baseline="30000" dirty="0">
                <a:ea typeface="Courier New" panose="02070309020205020404" pitchFamily="49" charset="0"/>
                <a:cs typeface="Arial" panose="020B0604020202020204" pitchFamily="34" charset="0"/>
              </a:rPr>
              <a:t>16</a:t>
            </a:r>
            <a:r>
              <a:rPr lang="en-US" kern="100" dirty="0">
                <a:ea typeface="Courier New" panose="02070309020205020404" pitchFamily="49" charset="0"/>
                <a:cs typeface="Arial" panose="020B0604020202020204" pitchFamily="34" charset="0"/>
              </a:rPr>
              <a:t> Yet if anyone suffers as a Christian, let him not be ashamed, but let him glorify God in this matter. </a:t>
            </a:r>
            <a:r>
              <a:rPr lang="en-US" kern="100" baseline="30000" dirty="0">
                <a:ea typeface="Courier New" panose="02070309020205020404" pitchFamily="49" charset="0"/>
                <a:cs typeface="Arial" panose="020B0604020202020204" pitchFamily="34" charset="0"/>
              </a:rPr>
              <a:t>17</a:t>
            </a:r>
            <a:r>
              <a:rPr lang="en-US" kern="100" dirty="0">
                <a:ea typeface="Courier New" panose="02070309020205020404" pitchFamily="49" charset="0"/>
                <a:cs typeface="Arial" panose="020B0604020202020204" pitchFamily="34" charset="0"/>
              </a:rPr>
              <a:t> For the time has come for judgment to begin at the house of God; and if it begins with us first, what will be the end of those who do not obey the gospel of God? </a:t>
            </a:r>
            <a:r>
              <a:rPr lang="en-US" kern="100" baseline="30000" dirty="0">
                <a:ea typeface="Courier New" panose="02070309020205020404" pitchFamily="49" charset="0"/>
                <a:cs typeface="Arial" panose="020B0604020202020204" pitchFamily="34" charset="0"/>
              </a:rPr>
              <a:t>18</a:t>
            </a:r>
            <a:r>
              <a:rPr lang="en-US" kern="100" dirty="0">
                <a:ea typeface="Courier New" panose="02070309020205020404" pitchFamily="49" charset="0"/>
                <a:cs typeface="Arial" panose="020B0604020202020204" pitchFamily="34" charset="0"/>
              </a:rPr>
              <a:t> Now "If the righteous one is scarcely saved, Where will the ungodly and the sinner appear?" </a:t>
            </a:r>
            <a:r>
              <a:rPr lang="en-US" kern="100" baseline="30000" dirty="0">
                <a:ea typeface="Courier New" panose="02070309020205020404" pitchFamily="49" charset="0"/>
                <a:cs typeface="Arial" panose="020B0604020202020204" pitchFamily="34" charset="0"/>
              </a:rPr>
              <a:t>19</a:t>
            </a:r>
            <a:r>
              <a:rPr lang="en-US" kern="100" dirty="0">
                <a:ea typeface="Courier New" panose="02070309020205020404" pitchFamily="49" charset="0"/>
                <a:cs typeface="Arial" panose="020B0604020202020204" pitchFamily="34" charset="0"/>
              </a:rPr>
              <a:t> Therefore let those who suffer according to the will of God commit their souls to Him in doing good, as to a faithful Creator.</a:t>
            </a:r>
            <a:endParaRPr lang="en-US" dirty="0"/>
          </a:p>
        </p:txBody>
      </p:sp>
    </p:spTree>
    <p:extLst>
      <p:ext uri="{BB962C8B-B14F-4D97-AF65-F5344CB8AC3E}">
        <p14:creationId xmlns:p14="http://schemas.microsoft.com/office/powerpoint/2010/main" val="12780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97AC-98D6-8885-5709-D8F9E911E14E}"/>
              </a:ext>
            </a:extLst>
          </p:cNvPr>
          <p:cNvSpPr>
            <a:spLocks noGrp="1"/>
          </p:cNvSpPr>
          <p:nvPr>
            <p:ph type="title"/>
          </p:nvPr>
        </p:nvSpPr>
        <p:spPr/>
        <p:txBody>
          <a:bodyPr>
            <a:normAutofit fontScale="90000"/>
          </a:bodyPr>
          <a:lstStyle/>
          <a:p>
            <a:pPr marL="0" marR="0" lvl="0" indent="0">
              <a:lnSpc>
                <a:spcPct val="80000"/>
              </a:lnSpc>
              <a:buFont typeface="+mj-lt"/>
              <a:buNone/>
            </a:pPr>
            <a:r>
              <a:rPr lang="en-US" sz="4400" b="1" kern="100" dirty="0">
                <a:solidFill>
                  <a:srgbClr val="0000FF"/>
                </a:solidFill>
                <a:effectLst/>
                <a:ea typeface="Courier New" panose="02070309020205020404" pitchFamily="49" charset="0"/>
                <a:cs typeface="Arial" panose="020B0604020202020204" pitchFamily="34" charset="0"/>
              </a:rPr>
              <a:t>10. SPIRIT OF POWER, LOVE AND A HEALTHY MIND, NOT OF TIMIDITY</a:t>
            </a:r>
            <a:endParaRPr lang="en-US" dirty="0">
              <a:solidFill>
                <a:srgbClr val="0000FF"/>
              </a:solidFill>
            </a:endParaRPr>
          </a:p>
        </p:txBody>
      </p:sp>
      <p:sp>
        <p:nvSpPr>
          <p:cNvPr id="3" name="Content Placeholder 2">
            <a:extLst>
              <a:ext uri="{FF2B5EF4-FFF2-40B4-BE49-F238E27FC236}">
                <a16:creationId xmlns:a16="http://schemas.microsoft.com/office/drawing/2014/main" id="{5FBC255F-E2D2-F8C8-FD99-E0E63F1CAE83}"/>
              </a:ext>
            </a:extLst>
          </p:cNvPr>
          <p:cNvSpPr>
            <a:spLocks noGrp="1"/>
          </p:cNvSpPr>
          <p:nvPr>
            <p:ph idx="1"/>
          </p:nvPr>
        </p:nvSpPr>
        <p:spPr/>
        <p:txBody>
          <a:bodyPr/>
          <a:lstStyle/>
          <a:p>
            <a:pPr marL="0" indent="0" algn="ctr">
              <a:lnSpc>
                <a:spcPct val="95000"/>
              </a:lnSpc>
              <a:buNone/>
            </a:pPr>
            <a:r>
              <a:rPr lang="en-US" kern="100" dirty="0">
                <a:ea typeface="Courier New" panose="02070309020205020404" pitchFamily="49" charset="0"/>
                <a:cs typeface="Arial" panose="020B0604020202020204" pitchFamily="34" charset="0"/>
              </a:rPr>
              <a:t>2 Tim 1:7-9  For </a:t>
            </a:r>
            <a:r>
              <a:rPr lang="en-US" u="sng" kern="100" dirty="0">
                <a:ea typeface="Courier New" panose="02070309020205020404" pitchFamily="49" charset="0"/>
                <a:cs typeface="Arial" panose="020B0604020202020204" pitchFamily="34" charset="0"/>
              </a:rPr>
              <a:t>God has not given us a spirit of fear, but of power and of love and of a sound mind</a:t>
            </a:r>
            <a:r>
              <a:rPr lang="en-US" kern="100" dirty="0">
                <a:ea typeface="Courier New" panose="02070309020205020404" pitchFamily="49" charset="0"/>
                <a:cs typeface="Arial" panose="020B0604020202020204" pitchFamily="34" charset="0"/>
              </a:rPr>
              <a:t>. </a:t>
            </a:r>
            <a:r>
              <a:rPr lang="en-US" kern="100" baseline="30000" dirty="0">
                <a:ea typeface="Courier New" panose="02070309020205020404" pitchFamily="49" charset="0"/>
                <a:cs typeface="Arial" panose="020B0604020202020204" pitchFamily="34" charset="0"/>
              </a:rPr>
              <a:t>8</a:t>
            </a:r>
            <a:r>
              <a:rPr lang="en-US" kern="100" dirty="0">
                <a:ea typeface="Courier New" panose="02070309020205020404" pitchFamily="49" charset="0"/>
                <a:cs typeface="Arial" panose="020B0604020202020204" pitchFamily="34" charset="0"/>
              </a:rPr>
              <a:t> Therefore do not be ashamed of the testimony of our Lord, nor of me His prisoner, but share with me in the sufferings for the gospel according to the power of God, </a:t>
            </a:r>
            <a:r>
              <a:rPr lang="en-US" kern="100" baseline="30000" dirty="0">
                <a:ea typeface="Courier New" panose="02070309020205020404" pitchFamily="49" charset="0"/>
                <a:cs typeface="Arial" panose="020B0604020202020204" pitchFamily="34" charset="0"/>
              </a:rPr>
              <a:t>9</a:t>
            </a:r>
            <a:r>
              <a:rPr lang="en-US" kern="100" dirty="0">
                <a:ea typeface="Courier New" panose="02070309020205020404" pitchFamily="49" charset="0"/>
                <a:cs typeface="Arial" panose="020B0604020202020204" pitchFamily="34" charset="0"/>
              </a:rPr>
              <a:t> who has saved us and called us with a holy calling, not according to our works, but according to His own purpose and grace which was given to us in Christ Jesus before time began,</a:t>
            </a:r>
            <a:endParaRPr lang="en-US" dirty="0"/>
          </a:p>
        </p:txBody>
      </p:sp>
    </p:spTree>
    <p:extLst>
      <p:ext uri="{BB962C8B-B14F-4D97-AF65-F5344CB8AC3E}">
        <p14:creationId xmlns:p14="http://schemas.microsoft.com/office/powerpoint/2010/main" val="18725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57C8-50A5-DBE5-5301-DBE1E7F73192}"/>
              </a:ext>
            </a:extLst>
          </p:cNvPr>
          <p:cNvSpPr>
            <a:spLocks noGrp="1"/>
          </p:cNvSpPr>
          <p:nvPr>
            <p:ph type="title"/>
          </p:nvPr>
        </p:nvSpPr>
        <p:spPr/>
        <p:txBody>
          <a:bodyPr>
            <a:normAutofit/>
          </a:bodyPr>
          <a:lstStyle/>
          <a:p>
            <a:pPr>
              <a:lnSpc>
                <a:spcPct val="80000"/>
              </a:lnSpc>
            </a:pPr>
            <a:r>
              <a:rPr lang="en-US" sz="4000" b="1" kern="100" dirty="0">
                <a:solidFill>
                  <a:srgbClr val="0000FF"/>
                </a:solidFill>
                <a:effectLst/>
                <a:ea typeface="Courier New" panose="02070309020205020404" pitchFamily="49" charset="0"/>
                <a:cs typeface="Arial" panose="020B0604020202020204" pitchFamily="34" charset="0"/>
              </a:rPr>
              <a:t>11.</a:t>
            </a:r>
            <a:r>
              <a:rPr lang="en-US" sz="4000" b="1" kern="100" baseline="0" dirty="0">
                <a:solidFill>
                  <a:srgbClr val="0000FF"/>
                </a:solidFill>
                <a:effectLst/>
                <a:ea typeface="Courier New" panose="02070309020205020404" pitchFamily="49" charset="0"/>
                <a:cs typeface="Arial" panose="020B0604020202020204" pitchFamily="34" charset="0"/>
              </a:rPr>
              <a:t> </a:t>
            </a:r>
            <a:r>
              <a:rPr lang="en-US" sz="4000" b="1" kern="100" dirty="0">
                <a:solidFill>
                  <a:srgbClr val="0000FF"/>
                </a:solidFill>
                <a:effectLst/>
                <a:ea typeface="Courier New" panose="02070309020205020404" pitchFamily="49" charset="0"/>
                <a:cs typeface="Arial" panose="020B0604020202020204" pitchFamily="34" charset="0"/>
              </a:rPr>
              <a:t>SPIRIT OF A RENEWED MIND NOT OF OLD ACTIONS</a:t>
            </a:r>
            <a:endParaRPr lang="en-US" sz="4000" dirty="0">
              <a:solidFill>
                <a:srgbClr val="0000FF"/>
              </a:solidFill>
            </a:endParaRPr>
          </a:p>
        </p:txBody>
      </p:sp>
      <p:sp>
        <p:nvSpPr>
          <p:cNvPr id="3" name="Content Placeholder 2">
            <a:extLst>
              <a:ext uri="{FF2B5EF4-FFF2-40B4-BE49-F238E27FC236}">
                <a16:creationId xmlns:a16="http://schemas.microsoft.com/office/drawing/2014/main" id="{7E3C2884-926F-AA47-BCA5-63D1A6470D66}"/>
              </a:ext>
            </a:extLst>
          </p:cNvPr>
          <p:cNvSpPr>
            <a:spLocks noGrp="1"/>
          </p:cNvSpPr>
          <p:nvPr>
            <p:ph idx="1"/>
          </p:nvPr>
        </p:nvSpPr>
        <p:spPr>
          <a:xfrm>
            <a:off x="157655" y="1325563"/>
            <a:ext cx="8986345" cy="5574477"/>
          </a:xfrm>
        </p:spPr>
        <p:txBody>
          <a:bodyPr>
            <a:noAutofit/>
          </a:bodyPr>
          <a:lstStyle/>
          <a:p>
            <a:pPr marL="0" indent="0" algn="ctr">
              <a:lnSpc>
                <a:spcPct val="85000"/>
              </a:lnSpc>
              <a:buNone/>
            </a:pPr>
            <a:r>
              <a:rPr lang="en-US" sz="2600" kern="100" dirty="0">
                <a:ea typeface="Courier New" panose="02070309020205020404" pitchFamily="49" charset="0"/>
                <a:cs typeface="Arial" panose="020B0604020202020204" pitchFamily="34" charset="0"/>
              </a:rPr>
              <a:t>Eph 4:17-32 This I say, therefore, and testify in the Lord, that you should no longer walk as the rest of the Gentiles walk, in the futility of their mind, </a:t>
            </a:r>
            <a:r>
              <a:rPr lang="en-US" sz="2600" kern="100" baseline="30000" dirty="0">
                <a:ea typeface="Courier New" panose="02070309020205020404" pitchFamily="49" charset="0"/>
                <a:cs typeface="Arial" panose="020B0604020202020204" pitchFamily="34" charset="0"/>
              </a:rPr>
              <a:t>18</a:t>
            </a:r>
            <a:r>
              <a:rPr lang="en-US" sz="2600" kern="100" dirty="0">
                <a:ea typeface="Courier New" panose="02070309020205020404" pitchFamily="49" charset="0"/>
                <a:cs typeface="Arial" panose="020B0604020202020204" pitchFamily="34" charset="0"/>
              </a:rPr>
              <a:t> having their understanding darkened, being alienated from the life of God, because of the ignorance that is in them, because of the blindness of their heart; </a:t>
            </a:r>
            <a:r>
              <a:rPr lang="en-US" sz="2600" kern="100" baseline="30000" dirty="0">
                <a:ea typeface="Courier New" panose="02070309020205020404" pitchFamily="49" charset="0"/>
                <a:cs typeface="Arial" panose="020B0604020202020204" pitchFamily="34" charset="0"/>
              </a:rPr>
              <a:t>19</a:t>
            </a:r>
            <a:r>
              <a:rPr lang="en-US" sz="2600" kern="100" dirty="0">
                <a:ea typeface="Courier New" panose="02070309020205020404" pitchFamily="49" charset="0"/>
                <a:cs typeface="Arial" panose="020B0604020202020204" pitchFamily="34" charset="0"/>
              </a:rPr>
              <a:t> who, being past feeling, have given themselves over to lewdness, to work all uncleanness with greediness. </a:t>
            </a:r>
            <a:r>
              <a:rPr lang="en-US" sz="2600" kern="100" baseline="30000" dirty="0">
                <a:ea typeface="Courier New" panose="02070309020205020404" pitchFamily="49" charset="0"/>
                <a:cs typeface="Arial" panose="020B0604020202020204" pitchFamily="34" charset="0"/>
              </a:rPr>
              <a:t>20</a:t>
            </a:r>
            <a:r>
              <a:rPr lang="en-US" sz="2600" kern="100" dirty="0">
                <a:ea typeface="Courier New" panose="02070309020205020404" pitchFamily="49" charset="0"/>
                <a:cs typeface="Arial" panose="020B0604020202020204" pitchFamily="34" charset="0"/>
              </a:rPr>
              <a:t> But you have not so learned Christ, </a:t>
            </a:r>
            <a:r>
              <a:rPr lang="en-US" sz="2600" kern="100" baseline="30000" dirty="0">
                <a:ea typeface="Courier New" panose="02070309020205020404" pitchFamily="49" charset="0"/>
                <a:cs typeface="Arial" panose="020B0604020202020204" pitchFamily="34" charset="0"/>
              </a:rPr>
              <a:t>21</a:t>
            </a:r>
            <a:r>
              <a:rPr lang="en-US" sz="2600" kern="100" dirty="0">
                <a:ea typeface="Courier New" panose="02070309020205020404" pitchFamily="49" charset="0"/>
                <a:cs typeface="Arial" panose="020B0604020202020204" pitchFamily="34" charset="0"/>
              </a:rPr>
              <a:t> if indeed you have heard Him and have been taught by Him, as the truth is in Jesus: </a:t>
            </a:r>
            <a:r>
              <a:rPr lang="en-US" sz="2600" kern="100" baseline="30000" dirty="0">
                <a:ea typeface="Courier New" panose="02070309020205020404" pitchFamily="49" charset="0"/>
                <a:cs typeface="Arial" panose="020B0604020202020204" pitchFamily="34" charset="0"/>
              </a:rPr>
              <a:t>22</a:t>
            </a:r>
            <a:r>
              <a:rPr lang="en-US" sz="2600" kern="100" dirty="0">
                <a:ea typeface="Courier New" panose="02070309020205020404" pitchFamily="49" charset="0"/>
                <a:cs typeface="Arial" panose="020B0604020202020204" pitchFamily="34" charset="0"/>
              </a:rPr>
              <a:t> that you put off, concerning your former conduct, the old man which grows corrupt according to the deceitful lusts, </a:t>
            </a:r>
            <a:r>
              <a:rPr lang="en-US" sz="2600" kern="100" baseline="30000" dirty="0">
                <a:ea typeface="Courier New" panose="02070309020205020404" pitchFamily="49" charset="0"/>
                <a:cs typeface="Arial" panose="020B0604020202020204" pitchFamily="34" charset="0"/>
              </a:rPr>
              <a:t>23</a:t>
            </a:r>
            <a:r>
              <a:rPr lang="en-US" sz="2600" kern="100" dirty="0">
                <a:ea typeface="Courier New" panose="02070309020205020404" pitchFamily="49" charset="0"/>
                <a:cs typeface="Arial" panose="020B0604020202020204" pitchFamily="34" charset="0"/>
              </a:rPr>
              <a:t> and </a:t>
            </a:r>
            <a:r>
              <a:rPr lang="en-US" sz="2600" u="sng" kern="100" dirty="0">
                <a:ea typeface="Courier New" panose="02070309020205020404" pitchFamily="49" charset="0"/>
                <a:cs typeface="Arial" panose="020B0604020202020204" pitchFamily="34" charset="0"/>
              </a:rPr>
              <a:t>be renewed in the spirit of your mind</a:t>
            </a:r>
            <a:r>
              <a:rPr lang="en-US" sz="2600" kern="100" dirty="0">
                <a:ea typeface="Courier New" panose="02070309020205020404" pitchFamily="49" charset="0"/>
                <a:cs typeface="Arial" panose="020B0604020202020204" pitchFamily="34" charset="0"/>
              </a:rPr>
              <a:t>, </a:t>
            </a:r>
            <a:r>
              <a:rPr lang="en-US" sz="2600" kern="100" baseline="30000" dirty="0">
                <a:ea typeface="Courier New" panose="02070309020205020404" pitchFamily="49" charset="0"/>
                <a:cs typeface="Arial" panose="020B0604020202020204" pitchFamily="34" charset="0"/>
              </a:rPr>
              <a:t>24</a:t>
            </a:r>
            <a:r>
              <a:rPr lang="en-US" sz="2600" kern="100" dirty="0">
                <a:ea typeface="Courier New" panose="02070309020205020404" pitchFamily="49" charset="0"/>
                <a:cs typeface="Arial" panose="020B0604020202020204" pitchFamily="34" charset="0"/>
              </a:rPr>
              <a:t> and that you put on the new man which was created according to God, in true righteousness and holiness. </a:t>
            </a:r>
            <a:r>
              <a:rPr lang="en-US" sz="2600" kern="100" baseline="30000" dirty="0">
                <a:ea typeface="Courier New" panose="02070309020205020404" pitchFamily="49" charset="0"/>
                <a:cs typeface="Arial" panose="020B0604020202020204" pitchFamily="34" charset="0"/>
              </a:rPr>
              <a:t>25</a:t>
            </a:r>
            <a:r>
              <a:rPr lang="en-US" sz="2600" kern="100" dirty="0">
                <a:ea typeface="Courier New" panose="02070309020205020404" pitchFamily="49" charset="0"/>
                <a:cs typeface="Arial" panose="020B0604020202020204" pitchFamily="34" charset="0"/>
              </a:rPr>
              <a:t> Therefore, putting away lying, &gt;&gt;&gt;</a:t>
            </a:r>
            <a:endParaRPr lang="en-US" sz="2600" dirty="0"/>
          </a:p>
        </p:txBody>
      </p:sp>
    </p:spTree>
    <p:extLst>
      <p:ext uri="{BB962C8B-B14F-4D97-AF65-F5344CB8AC3E}">
        <p14:creationId xmlns:p14="http://schemas.microsoft.com/office/powerpoint/2010/main" val="24833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39A8E-D7BA-F151-1177-5EBBD54A8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A86B3-6076-DA26-8CE3-1AAD550522C3}"/>
              </a:ext>
            </a:extLst>
          </p:cNvPr>
          <p:cNvSpPr>
            <a:spLocks noGrp="1"/>
          </p:cNvSpPr>
          <p:nvPr>
            <p:ph type="title"/>
          </p:nvPr>
        </p:nvSpPr>
        <p:spPr/>
        <p:txBody>
          <a:bodyPr>
            <a:normAutofit/>
          </a:bodyPr>
          <a:lstStyle/>
          <a:p>
            <a:pPr>
              <a:lnSpc>
                <a:spcPct val="80000"/>
              </a:lnSpc>
            </a:pPr>
            <a:r>
              <a:rPr lang="en-US" sz="4000" b="1" kern="100" dirty="0">
                <a:solidFill>
                  <a:srgbClr val="0000FF"/>
                </a:solidFill>
                <a:effectLst/>
                <a:ea typeface="Courier New" panose="02070309020205020404" pitchFamily="49" charset="0"/>
                <a:cs typeface="Arial" panose="020B0604020202020204" pitchFamily="34" charset="0"/>
              </a:rPr>
              <a:t>11.</a:t>
            </a:r>
            <a:r>
              <a:rPr lang="en-US" sz="4000" b="1" kern="100" baseline="0" dirty="0">
                <a:solidFill>
                  <a:srgbClr val="0000FF"/>
                </a:solidFill>
                <a:effectLst/>
                <a:ea typeface="Courier New" panose="02070309020205020404" pitchFamily="49" charset="0"/>
                <a:cs typeface="Arial" panose="020B0604020202020204" pitchFamily="34" charset="0"/>
              </a:rPr>
              <a:t> </a:t>
            </a:r>
            <a:r>
              <a:rPr lang="en-US" sz="4000" b="1" kern="100" dirty="0">
                <a:solidFill>
                  <a:srgbClr val="0000FF"/>
                </a:solidFill>
                <a:effectLst/>
                <a:ea typeface="Courier New" panose="02070309020205020404" pitchFamily="49" charset="0"/>
                <a:cs typeface="Arial" panose="020B0604020202020204" pitchFamily="34" charset="0"/>
              </a:rPr>
              <a:t>SPIRIT OF A RENEWED MIND NOT OF OLD ACTIONS</a:t>
            </a:r>
            <a:endParaRPr lang="en-US" sz="4000" dirty="0">
              <a:solidFill>
                <a:srgbClr val="0000FF"/>
              </a:solidFill>
            </a:endParaRPr>
          </a:p>
        </p:txBody>
      </p:sp>
      <p:sp>
        <p:nvSpPr>
          <p:cNvPr id="3" name="Content Placeholder 2">
            <a:extLst>
              <a:ext uri="{FF2B5EF4-FFF2-40B4-BE49-F238E27FC236}">
                <a16:creationId xmlns:a16="http://schemas.microsoft.com/office/drawing/2014/main" id="{385A964D-028B-D3F5-6521-177A7853886B}"/>
              </a:ext>
            </a:extLst>
          </p:cNvPr>
          <p:cNvSpPr>
            <a:spLocks noGrp="1"/>
          </p:cNvSpPr>
          <p:nvPr>
            <p:ph idx="1"/>
          </p:nvPr>
        </p:nvSpPr>
        <p:spPr>
          <a:xfrm>
            <a:off x="157655" y="1325563"/>
            <a:ext cx="8986345" cy="5574477"/>
          </a:xfrm>
        </p:spPr>
        <p:txBody>
          <a:bodyPr>
            <a:noAutofit/>
          </a:bodyPr>
          <a:lstStyle/>
          <a:p>
            <a:pPr marL="0" indent="0" algn="ctr">
              <a:lnSpc>
                <a:spcPct val="80000"/>
              </a:lnSpc>
              <a:buNone/>
            </a:pPr>
            <a:r>
              <a:rPr lang="en-US" sz="2800" kern="100" dirty="0">
                <a:solidFill>
                  <a:prstClr val="black"/>
                </a:solidFill>
                <a:ea typeface="Courier New" panose="02070309020205020404" pitchFamily="49" charset="0"/>
                <a:cs typeface="Arial" panose="020B0604020202020204" pitchFamily="34" charset="0"/>
              </a:rPr>
              <a:t>"Let each one of you speak truth with his neighbor," for we are members of one another. </a:t>
            </a:r>
            <a:r>
              <a:rPr lang="en-US" sz="2800" kern="100" baseline="30000" dirty="0">
                <a:solidFill>
                  <a:prstClr val="black"/>
                </a:solidFill>
                <a:ea typeface="Courier New" panose="02070309020205020404" pitchFamily="49" charset="0"/>
                <a:cs typeface="Arial" panose="020B0604020202020204" pitchFamily="34" charset="0"/>
              </a:rPr>
              <a:t>26</a:t>
            </a:r>
            <a:r>
              <a:rPr lang="en-US" sz="2800" kern="100" dirty="0">
                <a:solidFill>
                  <a:prstClr val="black"/>
                </a:solidFill>
                <a:ea typeface="Courier New" panose="02070309020205020404" pitchFamily="49" charset="0"/>
                <a:cs typeface="Arial" panose="020B0604020202020204" pitchFamily="34" charset="0"/>
              </a:rPr>
              <a:t> "Be angry, and do not sin": do not let the sun go down on your wrath, </a:t>
            </a:r>
            <a:r>
              <a:rPr lang="en-US" sz="2800" kern="100" baseline="30000" dirty="0">
                <a:solidFill>
                  <a:prstClr val="black"/>
                </a:solidFill>
                <a:ea typeface="Courier New" panose="02070309020205020404" pitchFamily="49" charset="0"/>
                <a:cs typeface="Arial" panose="020B0604020202020204" pitchFamily="34" charset="0"/>
              </a:rPr>
              <a:t>27</a:t>
            </a:r>
            <a:r>
              <a:rPr lang="en-US" sz="2800" kern="100" dirty="0">
                <a:solidFill>
                  <a:prstClr val="black"/>
                </a:solidFill>
                <a:ea typeface="Courier New" panose="02070309020205020404" pitchFamily="49" charset="0"/>
                <a:cs typeface="Arial" panose="020B0604020202020204" pitchFamily="34" charset="0"/>
              </a:rPr>
              <a:t> nor give place to the devil. </a:t>
            </a:r>
            <a:r>
              <a:rPr lang="en-US" sz="2800" kern="100" baseline="30000" dirty="0">
                <a:solidFill>
                  <a:prstClr val="black"/>
                </a:solidFill>
                <a:ea typeface="Courier New" panose="02070309020205020404" pitchFamily="49" charset="0"/>
                <a:cs typeface="Arial" panose="020B0604020202020204" pitchFamily="34" charset="0"/>
              </a:rPr>
              <a:t>28</a:t>
            </a:r>
            <a:r>
              <a:rPr lang="en-US" sz="2800" kern="100" dirty="0">
                <a:solidFill>
                  <a:prstClr val="black"/>
                </a:solidFill>
                <a:ea typeface="Courier New" panose="02070309020205020404" pitchFamily="49" charset="0"/>
                <a:cs typeface="Arial" panose="020B0604020202020204" pitchFamily="34" charset="0"/>
              </a:rPr>
              <a:t> Let him who stole steal no longer, but rather let him labor, working with his hands what is good, that he may have something to give him who has need. </a:t>
            </a:r>
            <a:r>
              <a:rPr lang="en-US" sz="2800" kern="100" baseline="30000" dirty="0">
                <a:solidFill>
                  <a:prstClr val="black"/>
                </a:solidFill>
                <a:ea typeface="Courier New" panose="02070309020205020404" pitchFamily="49" charset="0"/>
                <a:cs typeface="Arial" panose="020B0604020202020204" pitchFamily="34" charset="0"/>
              </a:rPr>
              <a:t>29</a:t>
            </a:r>
            <a:r>
              <a:rPr lang="en-US" sz="2800" kern="100" dirty="0">
                <a:solidFill>
                  <a:prstClr val="black"/>
                </a:solidFill>
                <a:ea typeface="Courier New" panose="02070309020205020404" pitchFamily="49" charset="0"/>
                <a:cs typeface="Arial" panose="020B0604020202020204" pitchFamily="34" charset="0"/>
              </a:rPr>
              <a:t> Let no corrupt word proceed out of your mouth, but what is good for necessary edification, that it may impart grace to the hearers. </a:t>
            </a:r>
            <a:r>
              <a:rPr lang="en-US" sz="2800" kern="100" baseline="30000" dirty="0">
                <a:solidFill>
                  <a:prstClr val="black"/>
                </a:solidFill>
                <a:ea typeface="Courier New" panose="02070309020205020404" pitchFamily="49" charset="0"/>
                <a:cs typeface="Arial" panose="020B0604020202020204" pitchFamily="34" charset="0"/>
              </a:rPr>
              <a:t>30</a:t>
            </a:r>
            <a:r>
              <a:rPr lang="en-US" sz="2800" kern="100" dirty="0">
                <a:solidFill>
                  <a:prstClr val="black"/>
                </a:solidFill>
                <a:ea typeface="Courier New" panose="02070309020205020404" pitchFamily="49" charset="0"/>
                <a:cs typeface="Arial" panose="020B0604020202020204" pitchFamily="34" charset="0"/>
              </a:rPr>
              <a:t> And do not grieve the Holy Spirit of God, by whom you were sealed for the day of redemption. </a:t>
            </a:r>
            <a:r>
              <a:rPr lang="en-US" sz="2800" kern="100" baseline="30000" dirty="0">
                <a:solidFill>
                  <a:prstClr val="black"/>
                </a:solidFill>
                <a:ea typeface="Courier New" panose="02070309020205020404" pitchFamily="49" charset="0"/>
                <a:cs typeface="Arial" panose="020B0604020202020204" pitchFamily="34" charset="0"/>
              </a:rPr>
              <a:t>31</a:t>
            </a:r>
            <a:r>
              <a:rPr lang="en-US" sz="2800" kern="100" dirty="0">
                <a:solidFill>
                  <a:prstClr val="black"/>
                </a:solidFill>
                <a:ea typeface="Courier New" panose="02070309020205020404" pitchFamily="49" charset="0"/>
                <a:cs typeface="Arial" panose="020B0604020202020204" pitchFamily="34" charset="0"/>
              </a:rPr>
              <a:t> Let all bitterness, wrath, anger, clamor, and evil speaking be put away from you, with all malice. </a:t>
            </a:r>
            <a:r>
              <a:rPr lang="en-US" sz="2800" kern="100" baseline="30000" dirty="0">
                <a:solidFill>
                  <a:prstClr val="black"/>
                </a:solidFill>
                <a:ea typeface="Courier New" panose="02070309020205020404" pitchFamily="49" charset="0"/>
                <a:cs typeface="Arial" panose="020B0604020202020204" pitchFamily="34" charset="0"/>
              </a:rPr>
              <a:t>32</a:t>
            </a:r>
            <a:r>
              <a:rPr lang="en-US" sz="2800" kern="100" dirty="0">
                <a:solidFill>
                  <a:prstClr val="black"/>
                </a:solidFill>
                <a:ea typeface="Courier New" panose="02070309020205020404" pitchFamily="49" charset="0"/>
                <a:cs typeface="Arial" panose="020B0604020202020204" pitchFamily="34" charset="0"/>
              </a:rPr>
              <a:t> And be kind to one another, tenderhearted, forgiving one another, just as God in Christ forgave you.</a:t>
            </a:r>
            <a:endParaRPr lang="en-US" sz="2800" dirty="0"/>
          </a:p>
        </p:txBody>
      </p:sp>
    </p:spTree>
    <p:extLst>
      <p:ext uri="{BB962C8B-B14F-4D97-AF65-F5344CB8AC3E}">
        <p14:creationId xmlns:p14="http://schemas.microsoft.com/office/powerpoint/2010/main" val="9039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17BD-1DEC-9CF8-1E2D-41363E4E61FE}"/>
              </a:ext>
            </a:extLst>
          </p:cNvPr>
          <p:cNvSpPr>
            <a:spLocks noGrp="1"/>
          </p:cNvSpPr>
          <p:nvPr>
            <p:ph type="title"/>
          </p:nvPr>
        </p:nvSpPr>
        <p:spPr>
          <a:xfrm>
            <a:off x="0" y="0"/>
            <a:ext cx="9144000" cy="1016001"/>
          </a:xfrm>
        </p:spPr>
        <p:txBody>
          <a:bodyPr>
            <a:normAutofit/>
          </a:bodyPr>
          <a:lstStyle/>
          <a:p>
            <a:r>
              <a:rPr lang="en-US" sz="3800" b="1" kern="100" dirty="0">
                <a:solidFill>
                  <a:srgbClr val="0000FF"/>
                </a:solidFill>
                <a:effectLst/>
                <a:ea typeface="Courier New" panose="02070309020205020404" pitchFamily="49" charset="0"/>
                <a:cs typeface="Arial" panose="020B0604020202020204" pitchFamily="34" charset="0"/>
              </a:rPr>
              <a:t>12. SPIRIT OF TRUTH NOT OF ERROR</a:t>
            </a:r>
            <a:endParaRPr lang="en-US" sz="3800" dirty="0">
              <a:solidFill>
                <a:srgbClr val="0000FF"/>
              </a:solidFill>
            </a:endParaRPr>
          </a:p>
        </p:txBody>
      </p:sp>
      <p:sp>
        <p:nvSpPr>
          <p:cNvPr id="3" name="Content Placeholder 2">
            <a:extLst>
              <a:ext uri="{FF2B5EF4-FFF2-40B4-BE49-F238E27FC236}">
                <a16:creationId xmlns:a16="http://schemas.microsoft.com/office/drawing/2014/main" id="{3880ABDD-ADCE-E325-A08B-D22C68C15418}"/>
              </a:ext>
            </a:extLst>
          </p:cNvPr>
          <p:cNvSpPr>
            <a:spLocks noGrp="1"/>
          </p:cNvSpPr>
          <p:nvPr>
            <p:ph idx="1"/>
          </p:nvPr>
        </p:nvSpPr>
        <p:spPr>
          <a:xfrm>
            <a:off x="157655" y="838200"/>
            <a:ext cx="8986345" cy="6061841"/>
          </a:xfrm>
        </p:spPr>
        <p:txBody>
          <a:bodyPr>
            <a:normAutofit fontScale="92500" lnSpcReduction="20000"/>
          </a:bodyPr>
          <a:lstStyle/>
          <a:p>
            <a:pPr marL="0" indent="0" algn="ctr">
              <a:buNone/>
            </a:pPr>
            <a:r>
              <a:rPr lang="en-US" kern="100" dirty="0">
                <a:ea typeface="Courier New" panose="02070309020205020404" pitchFamily="49" charset="0"/>
                <a:cs typeface="Arial" panose="020B0604020202020204" pitchFamily="34" charset="0"/>
              </a:rPr>
              <a:t>1 John 4:1-6 Beloved, do not believe every spirit, but test the spirits, whether they are of God; because many false prophets have gone out into the world. </a:t>
            </a:r>
            <a:r>
              <a:rPr lang="en-US" kern="100" baseline="30000" dirty="0">
                <a:ea typeface="Courier New" panose="02070309020205020404" pitchFamily="49" charset="0"/>
                <a:cs typeface="Arial" panose="020B0604020202020204" pitchFamily="34" charset="0"/>
              </a:rPr>
              <a:t>2</a:t>
            </a:r>
            <a:r>
              <a:rPr lang="en-US" kern="100" dirty="0">
                <a:ea typeface="Courier New" panose="02070309020205020404" pitchFamily="49" charset="0"/>
                <a:cs typeface="Arial" panose="020B0604020202020204" pitchFamily="34" charset="0"/>
              </a:rPr>
              <a:t> By this you know the Spirit of God: Every spirit that confesses that Jesus Christ has come in the flesh is of God, </a:t>
            </a:r>
            <a:r>
              <a:rPr lang="en-US" kern="100" baseline="30000" dirty="0">
                <a:ea typeface="Courier New" panose="02070309020205020404" pitchFamily="49" charset="0"/>
                <a:cs typeface="Arial" panose="020B0604020202020204" pitchFamily="34" charset="0"/>
              </a:rPr>
              <a:t>3</a:t>
            </a:r>
            <a:r>
              <a:rPr lang="en-US" kern="100" dirty="0">
                <a:ea typeface="Courier New" panose="02070309020205020404" pitchFamily="49" charset="0"/>
                <a:cs typeface="Arial" panose="020B0604020202020204" pitchFamily="34" charset="0"/>
              </a:rPr>
              <a:t> and every spirit that does not confess that Jesus Christ has come in the flesh is not of God. And this is the spirit of the Antichrist, which you have heard was coming, and is now already in the world, </a:t>
            </a:r>
            <a:r>
              <a:rPr lang="en-US" kern="100" baseline="30000" dirty="0">
                <a:ea typeface="Courier New" panose="02070309020205020404" pitchFamily="49" charset="0"/>
                <a:cs typeface="Arial" panose="020B0604020202020204" pitchFamily="34" charset="0"/>
              </a:rPr>
              <a:t>4</a:t>
            </a:r>
            <a:r>
              <a:rPr lang="en-US" kern="100" dirty="0">
                <a:ea typeface="Courier New" panose="02070309020205020404" pitchFamily="49" charset="0"/>
                <a:cs typeface="Arial" panose="020B0604020202020204" pitchFamily="34" charset="0"/>
              </a:rPr>
              <a:t> You are of God, little children, and have overcome them, because He who is in you is greater than he who is in the world. </a:t>
            </a:r>
            <a:r>
              <a:rPr lang="en-US" kern="100" baseline="30000" dirty="0">
                <a:ea typeface="Courier New" panose="02070309020205020404" pitchFamily="49" charset="0"/>
                <a:cs typeface="Arial" panose="020B0604020202020204" pitchFamily="34" charset="0"/>
              </a:rPr>
              <a:t>5</a:t>
            </a:r>
            <a:r>
              <a:rPr lang="en-US" kern="100" dirty="0">
                <a:ea typeface="Courier New" panose="02070309020205020404" pitchFamily="49" charset="0"/>
                <a:cs typeface="Arial" panose="020B0604020202020204" pitchFamily="34" charset="0"/>
              </a:rPr>
              <a:t> They are of the world. Therefore they speak as of the world, and the world hears them. </a:t>
            </a:r>
            <a:r>
              <a:rPr lang="en-US" kern="100" baseline="30000" dirty="0">
                <a:ea typeface="Courier New" panose="02070309020205020404" pitchFamily="49" charset="0"/>
                <a:cs typeface="Arial" panose="020B0604020202020204" pitchFamily="34" charset="0"/>
              </a:rPr>
              <a:t>6</a:t>
            </a:r>
            <a:r>
              <a:rPr lang="en-US" kern="100" dirty="0">
                <a:ea typeface="Courier New" panose="02070309020205020404" pitchFamily="49" charset="0"/>
                <a:cs typeface="Arial" panose="020B0604020202020204" pitchFamily="34" charset="0"/>
              </a:rPr>
              <a:t> We are of God. He who knows God hears us; he who is not of God does not hear us. By this </a:t>
            </a:r>
            <a:r>
              <a:rPr lang="en-US" u="sng" kern="100" dirty="0">
                <a:ea typeface="Courier New" panose="02070309020205020404" pitchFamily="49" charset="0"/>
                <a:cs typeface="Arial" panose="020B0604020202020204" pitchFamily="34" charset="0"/>
              </a:rPr>
              <a:t>we know the spirit of truth and the spirit of error</a:t>
            </a:r>
            <a:r>
              <a:rPr lang="en-US" kern="100" dirty="0">
                <a:ea typeface="Courier New" panose="02070309020205020404" pitchFamily="49" charset="0"/>
                <a:cs typeface="Arial" panose="020B0604020202020204" pitchFamily="34" charset="0"/>
              </a:rPr>
              <a:t>.</a:t>
            </a:r>
            <a:endParaRPr lang="en-US" dirty="0"/>
          </a:p>
        </p:txBody>
      </p:sp>
    </p:spTree>
    <p:extLst>
      <p:ext uri="{BB962C8B-B14F-4D97-AF65-F5344CB8AC3E}">
        <p14:creationId xmlns:p14="http://schemas.microsoft.com/office/powerpoint/2010/main" val="15345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6F5C-A6E0-062D-229C-03F231C2615B}"/>
              </a:ext>
            </a:extLst>
          </p:cNvPr>
          <p:cNvSpPr>
            <a:spLocks noGrp="1"/>
          </p:cNvSpPr>
          <p:nvPr>
            <p:ph type="title"/>
          </p:nvPr>
        </p:nvSpPr>
        <p:spPr>
          <a:xfrm>
            <a:off x="0" y="1"/>
            <a:ext cx="9144000" cy="965200"/>
          </a:xfrm>
        </p:spPr>
        <p:txBody>
          <a:bodyPr>
            <a:normAutofit/>
          </a:bodyPr>
          <a:lstStyle/>
          <a:p>
            <a:pPr marL="0" marR="0">
              <a:lnSpc>
                <a:spcPct val="90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YOUR CHRISTIAN SPIRIT?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B86B85-6B17-0513-9504-CA54D43D0F1B}"/>
              </a:ext>
            </a:extLst>
          </p:cNvPr>
          <p:cNvSpPr>
            <a:spLocks noGrp="1"/>
          </p:cNvSpPr>
          <p:nvPr>
            <p:ph idx="1"/>
          </p:nvPr>
        </p:nvSpPr>
        <p:spPr>
          <a:xfrm>
            <a:off x="157655" y="965201"/>
            <a:ext cx="8986345" cy="5934839"/>
          </a:xfrm>
        </p:spPr>
        <p:txBody>
          <a:bodyPr>
            <a:normAutofit/>
          </a:bodyPr>
          <a:lstStyle/>
          <a:p>
            <a:pPr marL="457200" lvl="0" indent="-457200">
              <a:buFont typeface="+mj-lt"/>
              <a:buAutoNum type="alphaUcPeriod"/>
            </a:pPr>
            <a:r>
              <a:rPr lang="en-US" sz="2600" kern="100" dirty="0">
                <a:ea typeface="Times New Roman" panose="02020603050405020304" pitchFamily="18" charset="0"/>
                <a:cs typeface="Times New Roman" panose="02020603050405020304" pitchFamily="18" charset="0"/>
              </a:rPr>
              <a:t>What do you exhibit in your spirit or character? - Acts 4:13  Now when they saw the boldness of Peter and John, and perceived that they were uneducated and untrained men, they marveled. And </a:t>
            </a:r>
            <a:r>
              <a:rPr lang="en-US" sz="2600" u="sng" kern="100" dirty="0">
                <a:ea typeface="Times New Roman" panose="02020603050405020304" pitchFamily="18" charset="0"/>
                <a:cs typeface="Times New Roman" panose="02020603050405020304" pitchFamily="18" charset="0"/>
              </a:rPr>
              <a:t>they realized that they had been with Jesus</a:t>
            </a:r>
            <a:r>
              <a:rPr lang="en-US" sz="2600" kern="100" dirty="0">
                <a:ea typeface="Times New Roman" panose="02020603050405020304" pitchFamily="18" charset="0"/>
                <a:cs typeface="Times New Roman" panose="02020603050405020304" pitchFamily="18" charset="0"/>
              </a:rPr>
              <a:t>.</a:t>
            </a:r>
          </a:p>
          <a:p>
            <a:pPr marL="457200" lvl="0" indent="-457200">
              <a:buFont typeface="+mj-lt"/>
              <a:buAutoNum type="alphaUcPeriod"/>
            </a:pPr>
            <a:r>
              <a:rPr lang="en-US" sz="2600" kern="100" dirty="0">
                <a:ea typeface="Times New Roman" panose="02020603050405020304" pitchFamily="18" charset="0"/>
                <a:cs typeface="Times New Roman" panose="02020603050405020304" pitchFamily="18" charset="0"/>
              </a:rPr>
              <a:t>Do others see Jesus living in you? - Galatians 2:20  I have been crucified with Christ; it is no longer I who live, but </a:t>
            </a:r>
            <a:r>
              <a:rPr lang="en-US" sz="2600" u="sng" kern="100" dirty="0">
                <a:ea typeface="Times New Roman" panose="02020603050405020304" pitchFamily="18" charset="0"/>
                <a:cs typeface="Times New Roman" panose="02020603050405020304" pitchFamily="18" charset="0"/>
              </a:rPr>
              <a:t>Christ lives in me</a:t>
            </a:r>
            <a:r>
              <a:rPr lang="en-US" sz="2600" kern="100" dirty="0">
                <a:ea typeface="Times New Roman" panose="02020603050405020304" pitchFamily="18" charset="0"/>
                <a:cs typeface="Times New Roman" panose="02020603050405020304" pitchFamily="18" charset="0"/>
              </a:rPr>
              <a:t>; and the life which I now live in the flesh I live by faith in the Son of God, who loved me and gave Himself for me.</a:t>
            </a:r>
          </a:p>
          <a:p>
            <a:pPr marL="457200" lvl="0" indent="-457200">
              <a:buFont typeface="+mj-lt"/>
              <a:buAutoNum type="alphaUcPeriod"/>
            </a:pPr>
            <a:r>
              <a:rPr lang="en-US" sz="2600" kern="100" dirty="0">
                <a:ea typeface="Times New Roman" panose="02020603050405020304" pitchFamily="18" charset="0"/>
                <a:cs typeface="Times New Roman" panose="02020603050405020304" pitchFamily="18" charset="0"/>
              </a:rPr>
              <a:t>Are you living for Jesus since he died for you? - 2 Corinthians 5:14–15  For the love of Christ compels us, because we judge thus: that if One died for all, then all died; </a:t>
            </a:r>
            <a:r>
              <a:rPr lang="en-US" sz="2600" kern="100" baseline="30000" dirty="0">
                <a:ea typeface="Times New Roman" panose="02020603050405020304" pitchFamily="18" charset="0"/>
                <a:cs typeface="Times New Roman" panose="02020603050405020304" pitchFamily="18" charset="0"/>
              </a:rPr>
              <a:t>15</a:t>
            </a:r>
            <a:r>
              <a:rPr lang="en-US" sz="2600" kern="100" dirty="0">
                <a:ea typeface="Times New Roman" panose="02020603050405020304" pitchFamily="18" charset="0"/>
                <a:cs typeface="Times New Roman" panose="02020603050405020304" pitchFamily="18" charset="0"/>
              </a:rPr>
              <a:t> and He died for all, that </a:t>
            </a:r>
            <a:r>
              <a:rPr lang="en-US" sz="2600" u="sng" kern="100" dirty="0">
                <a:ea typeface="Times New Roman" panose="02020603050405020304" pitchFamily="18" charset="0"/>
                <a:cs typeface="Times New Roman" panose="02020603050405020304" pitchFamily="18" charset="0"/>
              </a:rPr>
              <a:t>those who live should live no longer for themselves, but for Him who died for them and rose again</a:t>
            </a:r>
            <a:r>
              <a:rPr lang="en-US" sz="2600" kern="100" dirty="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73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43D77-30F8-A01A-CDD4-2A0059D94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4EF65-AB30-8E5D-7720-A71233C923C7}"/>
              </a:ext>
            </a:extLst>
          </p:cNvPr>
          <p:cNvSpPr>
            <a:spLocks noGrp="1"/>
          </p:cNvSpPr>
          <p:nvPr>
            <p:ph type="title"/>
          </p:nvPr>
        </p:nvSpPr>
        <p:spPr>
          <a:xfrm>
            <a:off x="0" y="1"/>
            <a:ext cx="9144000" cy="965200"/>
          </a:xfrm>
        </p:spPr>
        <p:txBody>
          <a:bodyPr>
            <a:normAutofit/>
          </a:bodyPr>
          <a:lstStyle/>
          <a:p>
            <a:pPr marL="0" marR="0">
              <a:lnSpc>
                <a:spcPct val="90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YOUR CHRISTIAN SPIRIT?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2F8E3A-AF1F-B4FF-9D10-155B5C3DC737}"/>
              </a:ext>
            </a:extLst>
          </p:cNvPr>
          <p:cNvSpPr>
            <a:spLocks noGrp="1"/>
          </p:cNvSpPr>
          <p:nvPr>
            <p:ph idx="1"/>
          </p:nvPr>
        </p:nvSpPr>
        <p:spPr>
          <a:xfrm>
            <a:off x="157655" y="787401"/>
            <a:ext cx="8986345" cy="6112640"/>
          </a:xfrm>
        </p:spPr>
        <p:txBody>
          <a:bodyPr>
            <a:noAutofit/>
          </a:bodyPr>
          <a:lstStyle/>
          <a:p>
            <a:pPr marL="457200" lvl="0" indent="-457200">
              <a:lnSpc>
                <a:spcPct val="85000"/>
              </a:lnSpc>
              <a:buFont typeface="+mj-lt"/>
              <a:buAutoNum type="alphaUcPeriod" startAt="4"/>
            </a:pPr>
            <a:r>
              <a:rPr lang="en-US" sz="2500" kern="100" dirty="0">
                <a:solidFill>
                  <a:prstClr val="black"/>
                </a:solidFill>
                <a:ea typeface="Times New Roman" panose="02020603050405020304" pitchFamily="18" charset="0"/>
                <a:cs typeface="Times New Roman" panose="02020603050405020304" pitchFamily="18" charset="0"/>
              </a:rPr>
              <a:t>We should walk and look like Jesus - 1 John 2:3–6  Now by this we know that we know Him, if we keep His commandments. </a:t>
            </a:r>
            <a:r>
              <a:rPr lang="en-US" sz="2500" kern="100" baseline="30000" dirty="0">
                <a:solidFill>
                  <a:prstClr val="black"/>
                </a:solidFill>
                <a:ea typeface="Times New Roman" panose="02020603050405020304" pitchFamily="18" charset="0"/>
                <a:cs typeface="Times New Roman" panose="02020603050405020304" pitchFamily="18" charset="0"/>
              </a:rPr>
              <a:t>4</a:t>
            </a:r>
            <a:r>
              <a:rPr lang="en-US" sz="2500" kern="100" dirty="0">
                <a:solidFill>
                  <a:prstClr val="black"/>
                </a:solidFill>
                <a:ea typeface="Times New Roman" panose="02020603050405020304" pitchFamily="18" charset="0"/>
                <a:cs typeface="Times New Roman" panose="02020603050405020304" pitchFamily="18" charset="0"/>
              </a:rPr>
              <a:t> He who says, “I know Him,” and does not keep His commandments, is a liar, and the truth is not in him. </a:t>
            </a:r>
            <a:r>
              <a:rPr lang="en-US" sz="2500" kern="100" baseline="30000" dirty="0">
                <a:solidFill>
                  <a:prstClr val="black"/>
                </a:solidFill>
                <a:ea typeface="Times New Roman" panose="02020603050405020304" pitchFamily="18" charset="0"/>
                <a:cs typeface="Times New Roman" panose="02020603050405020304" pitchFamily="18" charset="0"/>
              </a:rPr>
              <a:t>5</a:t>
            </a:r>
            <a:r>
              <a:rPr lang="en-US" sz="2500" kern="100" dirty="0">
                <a:solidFill>
                  <a:prstClr val="black"/>
                </a:solidFill>
                <a:ea typeface="Times New Roman" panose="02020603050405020304" pitchFamily="18" charset="0"/>
                <a:cs typeface="Times New Roman" panose="02020603050405020304" pitchFamily="18" charset="0"/>
              </a:rPr>
              <a:t> But whoever keeps His word, truly the love of God is perfected in him. By this we know that we are in Him. </a:t>
            </a:r>
            <a:r>
              <a:rPr lang="en-US" sz="2500" kern="100" baseline="30000" dirty="0">
                <a:solidFill>
                  <a:prstClr val="black"/>
                </a:solidFill>
                <a:ea typeface="Times New Roman" panose="02020603050405020304" pitchFamily="18" charset="0"/>
                <a:cs typeface="Times New Roman" panose="02020603050405020304" pitchFamily="18" charset="0"/>
              </a:rPr>
              <a:t>6</a:t>
            </a:r>
            <a:r>
              <a:rPr lang="en-US" sz="2500" kern="100" dirty="0">
                <a:solidFill>
                  <a:prstClr val="black"/>
                </a:solidFill>
                <a:ea typeface="Times New Roman" panose="02020603050405020304" pitchFamily="18" charset="0"/>
                <a:cs typeface="Times New Roman" panose="02020603050405020304" pitchFamily="18" charset="0"/>
              </a:rPr>
              <a:t> He who says he abides in Him ought himself also to </a:t>
            </a:r>
            <a:r>
              <a:rPr lang="en-US" sz="2500" u="sng" kern="100" dirty="0">
                <a:solidFill>
                  <a:prstClr val="black"/>
                </a:solidFill>
                <a:ea typeface="Times New Roman" panose="02020603050405020304" pitchFamily="18" charset="0"/>
                <a:cs typeface="Times New Roman" panose="02020603050405020304" pitchFamily="18" charset="0"/>
              </a:rPr>
              <a:t>walk just as He walked</a:t>
            </a:r>
            <a:r>
              <a:rPr lang="en-US" sz="2500" kern="100" dirty="0">
                <a:solidFill>
                  <a:prstClr val="black"/>
                </a:solidFill>
                <a:ea typeface="Times New Roman" panose="02020603050405020304" pitchFamily="18" charset="0"/>
                <a:cs typeface="Times New Roman" panose="02020603050405020304" pitchFamily="18" charset="0"/>
              </a:rPr>
              <a:t>.</a:t>
            </a:r>
          </a:p>
          <a:p>
            <a:pPr marL="457200" lvl="0" indent="-457200">
              <a:lnSpc>
                <a:spcPct val="85000"/>
              </a:lnSpc>
              <a:buFont typeface="+mj-lt"/>
              <a:buAutoNum type="alphaUcPeriod" startAt="4"/>
            </a:pPr>
            <a:r>
              <a:rPr lang="en-US" sz="2500" kern="100" dirty="0">
                <a:solidFill>
                  <a:prstClr val="black"/>
                </a:solidFill>
                <a:ea typeface="Times New Roman" panose="02020603050405020304" pitchFamily="18" charset="0"/>
                <a:cs typeface="Times New Roman" panose="02020603050405020304" pitchFamily="18" charset="0"/>
              </a:rPr>
              <a:t>If you do not have the Spirit of Christ, you don’t belong to Him. - Romans 8:9–11  But you are not in the flesh but in the Spirit, if indeed the </a:t>
            </a:r>
            <a:r>
              <a:rPr lang="en-US" sz="2500" u="sng" kern="100" dirty="0">
                <a:solidFill>
                  <a:prstClr val="black"/>
                </a:solidFill>
                <a:ea typeface="Times New Roman" panose="02020603050405020304" pitchFamily="18" charset="0"/>
                <a:cs typeface="Times New Roman" panose="02020603050405020304" pitchFamily="18" charset="0"/>
              </a:rPr>
              <a:t>Spirit of God dwells in you</a:t>
            </a:r>
            <a:r>
              <a:rPr lang="en-US" sz="2500" kern="100" dirty="0">
                <a:solidFill>
                  <a:prstClr val="black"/>
                </a:solidFill>
                <a:ea typeface="Times New Roman" panose="02020603050405020304" pitchFamily="18" charset="0"/>
                <a:cs typeface="Times New Roman" panose="02020603050405020304" pitchFamily="18" charset="0"/>
              </a:rPr>
              <a:t>. Now </a:t>
            </a:r>
            <a:r>
              <a:rPr lang="en-US" sz="2500" u="sng" kern="100" dirty="0">
                <a:solidFill>
                  <a:prstClr val="black"/>
                </a:solidFill>
                <a:ea typeface="Times New Roman" panose="02020603050405020304" pitchFamily="18" charset="0"/>
                <a:cs typeface="Times New Roman" panose="02020603050405020304" pitchFamily="18" charset="0"/>
              </a:rPr>
              <a:t>if anyone does not have the Spirit of Christ, he is not His</a:t>
            </a:r>
            <a:r>
              <a:rPr lang="en-US" sz="2500" kern="100" dirty="0">
                <a:solidFill>
                  <a:prstClr val="black"/>
                </a:solidFill>
                <a:ea typeface="Times New Roman" panose="02020603050405020304" pitchFamily="18" charset="0"/>
                <a:cs typeface="Times New Roman" panose="02020603050405020304" pitchFamily="18" charset="0"/>
              </a:rPr>
              <a:t>. </a:t>
            </a:r>
            <a:r>
              <a:rPr lang="en-US" sz="2500" kern="100" baseline="30000" dirty="0">
                <a:solidFill>
                  <a:prstClr val="black"/>
                </a:solidFill>
                <a:ea typeface="Times New Roman" panose="02020603050405020304" pitchFamily="18" charset="0"/>
                <a:cs typeface="Times New Roman" panose="02020603050405020304" pitchFamily="18" charset="0"/>
              </a:rPr>
              <a:t>10</a:t>
            </a:r>
            <a:r>
              <a:rPr lang="en-US" sz="2500" kern="100" dirty="0">
                <a:solidFill>
                  <a:prstClr val="black"/>
                </a:solidFill>
                <a:ea typeface="Times New Roman" panose="02020603050405020304" pitchFamily="18" charset="0"/>
                <a:cs typeface="Times New Roman" panose="02020603050405020304" pitchFamily="18" charset="0"/>
              </a:rPr>
              <a:t> And if </a:t>
            </a:r>
            <a:r>
              <a:rPr lang="en-US" sz="2500" u="sng" kern="100" dirty="0">
                <a:solidFill>
                  <a:prstClr val="black"/>
                </a:solidFill>
                <a:ea typeface="Times New Roman" panose="02020603050405020304" pitchFamily="18" charset="0"/>
                <a:cs typeface="Times New Roman" panose="02020603050405020304" pitchFamily="18" charset="0"/>
              </a:rPr>
              <a:t>Christ is in you</a:t>
            </a:r>
            <a:r>
              <a:rPr lang="en-US" sz="2500" kern="100" dirty="0">
                <a:solidFill>
                  <a:prstClr val="black"/>
                </a:solidFill>
                <a:ea typeface="Times New Roman" panose="02020603050405020304" pitchFamily="18" charset="0"/>
                <a:cs typeface="Times New Roman" panose="02020603050405020304" pitchFamily="18" charset="0"/>
              </a:rPr>
              <a:t>, the body is dead because of sin, but the Spirit is life because of righteousness. </a:t>
            </a:r>
            <a:r>
              <a:rPr lang="en-US" sz="2500" kern="100" baseline="30000" dirty="0">
                <a:solidFill>
                  <a:prstClr val="black"/>
                </a:solidFill>
                <a:ea typeface="Times New Roman" panose="02020603050405020304" pitchFamily="18" charset="0"/>
                <a:cs typeface="Times New Roman" panose="02020603050405020304" pitchFamily="18" charset="0"/>
              </a:rPr>
              <a:t>11</a:t>
            </a:r>
            <a:r>
              <a:rPr lang="en-US" sz="2500" kern="100" dirty="0">
                <a:solidFill>
                  <a:prstClr val="black"/>
                </a:solidFill>
                <a:ea typeface="Times New Roman" panose="02020603050405020304" pitchFamily="18" charset="0"/>
                <a:cs typeface="Times New Roman" panose="02020603050405020304" pitchFamily="18" charset="0"/>
              </a:rPr>
              <a:t> But if the </a:t>
            </a:r>
            <a:r>
              <a:rPr lang="en-US" sz="2500" u="sng" kern="100" dirty="0">
                <a:solidFill>
                  <a:prstClr val="black"/>
                </a:solidFill>
                <a:ea typeface="Times New Roman" panose="02020603050405020304" pitchFamily="18" charset="0"/>
                <a:cs typeface="Times New Roman" panose="02020603050405020304" pitchFamily="18" charset="0"/>
              </a:rPr>
              <a:t>Spirit of Him who raised Jesus from the dead dwells in you</a:t>
            </a:r>
            <a:r>
              <a:rPr lang="en-US" sz="2500" kern="100" dirty="0">
                <a:solidFill>
                  <a:prstClr val="black"/>
                </a:solidFill>
                <a:ea typeface="Times New Roman" panose="02020603050405020304" pitchFamily="18" charset="0"/>
                <a:cs typeface="Times New Roman" panose="02020603050405020304" pitchFamily="18" charset="0"/>
              </a:rPr>
              <a:t>, He who raised Christ from the dead will also give life to your mortal bodies through </a:t>
            </a:r>
            <a:r>
              <a:rPr lang="en-US" sz="2500" u="sng" kern="100" dirty="0">
                <a:solidFill>
                  <a:prstClr val="black"/>
                </a:solidFill>
                <a:ea typeface="Times New Roman" panose="02020603050405020304" pitchFamily="18" charset="0"/>
                <a:cs typeface="Times New Roman" panose="02020603050405020304" pitchFamily="18" charset="0"/>
              </a:rPr>
              <a:t>His Spirit who dwells in you</a:t>
            </a:r>
            <a:r>
              <a:rPr lang="en-US" sz="2500" kern="100" dirty="0">
                <a:solidFill>
                  <a:prstClr val="black"/>
                </a:solidFill>
                <a:ea typeface="Times New Roman" panose="02020603050405020304" pitchFamily="18" charset="0"/>
                <a:cs typeface="Times New Roman" panose="02020603050405020304" pitchFamily="18" charset="0"/>
              </a:rPr>
              <a:t>.</a:t>
            </a:r>
            <a:endParaRPr lang="en-US" sz="2500" dirty="0">
              <a:solidFill>
                <a:prstClr val="black"/>
              </a:solidFill>
            </a:endParaRPr>
          </a:p>
        </p:txBody>
      </p:sp>
    </p:spTree>
    <p:extLst>
      <p:ext uri="{BB962C8B-B14F-4D97-AF65-F5344CB8AC3E}">
        <p14:creationId xmlns:p14="http://schemas.microsoft.com/office/powerpoint/2010/main" val="7152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B4649-8DAA-3906-0DD1-EA5ED97D0AC7}"/>
              </a:ext>
            </a:extLst>
          </p:cNvPr>
          <p:cNvPicPr>
            <a:picLocks noChangeAspect="1"/>
          </p:cNvPicPr>
          <p:nvPr/>
        </p:nvPicPr>
        <p:blipFill rotWithShape="1">
          <a:blip r:embed="rId2"/>
          <a:srcRect t="7659" b="40992"/>
          <a:stretch>
            <a:fillRect/>
          </a:stretch>
        </p:blipFill>
        <p:spPr>
          <a:xfrm>
            <a:off x="0" y="-1"/>
            <a:ext cx="9144000" cy="6858001"/>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0" y="-1"/>
            <a:ext cx="9144000" cy="982513"/>
          </a:xfrm>
          <a:prstGeom prst="rect">
            <a:avLst/>
          </a:prstGeom>
          <a:solidFill>
            <a:schemeClr val="accent1">
              <a:lumMod val="75000"/>
              <a:alpha val="48000"/>
            </a:schemeClr>
          </a:solidFill>
        </p:spPr>
        <p:txBody>
          <a:bodyPr wrap="square" rtlCol="0">
            <a:spAutoFit/>
          </a:bodyPr>
          <a:lstStyle/>
          <a:p>
            <a:pPr algn="ctr">
              <a:lnSpc>
                <a:spcPct val="150000"/>
              </a:lnSpc>
            </a:pPr>
            <a:r>
              <a:rPr lang="en-US" sz="4400" b="1" dirty="0">
                <a:solidFill>
                  <a:schemeClr val="bg1"/>
                </a:solidFill>
                <a:latin typeface="Arial" panose="020B0604020202020204" pitchFamily="34" charset="0"/>
                <a:cs typeface="Arial" panose="020B0604020202020204" pitchFamily="34" charset="0"/>
              </a:rPr>
              <a:t>HAVE A SPIRITUAL WEEK</a:t>
            </a:r>
          </a:p>
        </p:txBody>
      </p:sp>
    </p:spTree>
    <p:extLst>
      <p:ext uri="{BB962C8B-B14F-4D97-AF65-F5344CB8AC3E}">
        <p14:creationId xmlns:p14="http://schemas.microsoft.com/office/powerpoint/2010/main" val="107671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r>
              <a:rPr lang="en-US" sz="3600" kern="100" dirty="0">
                <a:solidFill>
                  <a:prstClr val="black"/>
                </a:solidFill>
                <a:ea typeface="Courier New" panose="02070309020205020404" pitchFamily="49" charset="0"/>
                <a:cs typeface="Arial" panose="020B0604020202020204" pitchFamily="34" charset="0"/>
              </a:rPr>
              <a:t>Romans 8:9–11  But you are not in the flesh but in the Spirit, if indeed the Spirit of God dwells in you. Now if anyone does not have the Spirit of Christ, he is not His. </a:t>
            </a:r>
            <a:r>
              <a:rPr lang="en-US" sz="3600" kern="100" baseline="30000" dirty="0">
                <a:solidFill>
                  <a:prstClr val="black"/>
                </a:solidFill>
                <a:ea typeface="Courier New" panose="02070309020205020404" pitchFamily="49" charset="0"/>
                <a:cs typeface="Arial" panose="020B0604020202020204" pitchFamily="34" charset="0"/>
              </a:rPr>
              <a:t>10</a:t>
            </a:r>
            <a:r>
              <a:rPr lang="en-US" sz="3600" kern="100" dirty="0">
                <a:solidFill>
                  <a:prstClr val="black"/>
                </a:solidFill>
                <a:ea typeface="Courier New" panose="02070309020205020404" pitchFamily="49" charset="0"/>
                <a:cs typeface="Arial" panose="020B0604020202020204" pitchFamily="34" charset="0"/>
              </a:rPr>
              <a:t> And if Christ is in you, the body is dead because of sin, but the Spirit is life because of righteousness. </a:t>
            </a:r>
            <a:r>
              <a:rPr lang="en-US" sz="3600" kern="100" baseline="30000" dirty="0">
                <a:solidFill>
                  <a:prstClr val="black"/>
                </a:solidFill>
                <a:ea typeface="Courier New" panose="02070309020205020404" pitchFamily="49" charset="0"/>
                <a:cs typeface="Arial" panose="020B0604020202020204" pitchFamily="34" charset="0"/>
              </a:rPr>
              <a:t>11</a:t>
            </a:r>
            <a:r>
              <a:rPr lang="en-US" sz="3600" kern="100" dirty="0">
                <a:solidFill>
                  <a:prstClr val="black"/>
                </a:solidFill>
                <a:ea typeface="Courier New" panose="02070309020205020404" pitchFamily="49" charset="0"/>
                <a:cs typeface="Arial" panose="020B0604020202020204" pitchFamily="34" charset="0"/>
              </a:rPr>
              <a:t> But if the Spirit of Him who raised Jesus from the dead dwells in you, He who raised Christ from the dead will also give life to your mortal bodies through His Spirit who dwells in you.</a:t>
            </a:r>
            <a:endParaRPr lang="en-US" sz="36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5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3C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73BF-BC18-50FE-DE71-EB16951E6F44}"/>
              </a:ext>
            </a:extLst>
          </p:cNvPr>
          <p:cNvSpPr>
            <a:spLocks noGrp="1"/>
          </p:cNvSpPr>
          <p:nvPr>
            <p:ph type="title"/>
          </p:nvPr>
        </p:nvSpPr>
        <p:spPr/>
        <p:txBody>
          <a:bodyPr>
            <a:normAutofit/>
          </a:bodyPr>
          <a:lstStyle/>
          <a:p>
            <a:pPr marL="171450" marR="0" algn="ctr">
              <a:buNone/>
            </a:pPr>
            <a:r>
              <a:rPr lang="en-US" sz="60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THE CHRISTIAN SPIRIT</a:t>
            </a:r>
            <a:endParaRPr lang="en-US" sz="4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5264222-5E9D-11D3-ABEC-4B9E639E4DF9}"/>
              </a:ext>
            </a:extLst>
          </p:cNvPr>
          <p:cNvPicPr>
            <a:picLocks noChangeAspect="1"/>
          </p:cNvPicPr>
          <p:nvPr/>
        </p:nvPicPr>
        <p:blipFill>
          <a:blip r:embed="rId2"/>
          <a:stretch>
            <a:fillRect/>
          </a:stretch>
        </p:blipFill>
        <p:spPr>
          <a:xfrm>
            <a:off x="1714500" y="1143000"/>
            <a:ext cx="5715000" cy="5715000"/>
          </a:xfrm>
          <a:prstGeom prst="rect">
            <a:avLst/>
          </a:prstGeom>
        </p:spPr>
      </p:pic>
    </p:spTree>
    <p:extLst>
      <p:ext uri="{BB962C8B-B14F-4D97-AF65-F5344CB8AC3E}">
        <p14:creationId xmlns:p14="http://schemas.microsoft.com/office/powerpoint/2010/main" val="282688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AA57-7621-23DC-467A-6EC98C6064F6}"/>
              </a:ext>
            </a:extLst>
          </p:cNvPr>
          <p:cNvSpPr>
            <a:spLocks noGrp="1"/>
          </p:cNvSpPr>
          <p:nvPr>
            <p:ph type="title"/>
          </p:nvPr>
        </p:nvSpPr>
        <p:spPr>
          <a:xfrm>
            <a:off x="0" y="1"/>
            <a:ext cx="9144000" cy="1016000"/>
          </a:xfrm>
        </p:spPr>
        <p:txBody>
          <a:bodyPr>
            <a:normAutofit/>
          </a:bodyPr>
          <a:lstStyle/>
          <a:p>
            <a:pPr marL="0" marR="0">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THE CHRISTIAN SPIRIT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3DB3AC-B9D3-4399-EF6B-961CC1465286}"/>
              </a:ext>
            </a:extLst>
          </p:cNvPr>
          <p:cNvSpPr>
            <a:spLocks noGrp="1"/>
          </p:cNvSpPr>
          <p:nvPr>
            <p:ph idx="1"/>
          </p:nvPr>
        </p:nvSpPr>
        <p:spPr>
          <a:xfrm>
            <a:off x="157655" y="1016001"/>
            <a:ext cx="8986345" cy="5884039"/>
          </a:xfrm>
        </p:spPr>
        <p:txBody>
          <a:bodyPr>
            <a:normAutofit fontScale="92500" lnSpcReduction="20000"/>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The Christian spirit is what we exhibit outwardly to others.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It might be referred to as our character. Such as, “She has a quiet and gentle spirit.”</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James and John we called the sons of thunder – Mark 3:17</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Why did Jesus call them the sons of thunder? We are not told but we get a look into their character in Luke 9:51–54  Now it came to pass, when the time had come for Him to be received up, that He steadfastly set His face to go to Jerusalem, </a:t>
            </a:r>
            <a:r>
              <a:rPr lang="en-US" kern="100" baseline="30000" dirty="0">
                <a:ea typeface="Courier New" panose="02070309020205020404" pitchFamily="49" charset="0"/>
                <a:cs typeface="Arial" panose="020B0604020202020204" pitchFamily="34" charset="0"/>
              </a:rPr>
              <a:t>52</a:t>
            </a:r>
            <a:r>
              <a:rPr lang="en-US" kern="100" dirty="0">
                <a:ea typeface="Courier New" panose="02070309020205020404" pitchFamily="49" charset="0"/>
                <a:cs typeface="Arial" panose="020B0604020202020204" pitchFamily="34" charset="0"/>
              </a:rPr>
              <a:t> and sent messengers before His face. And as they went, they entered a village of the Samaritans, to prepare for Him. &gt;&gt;&gt;</a:t>
            </a:r>
            <a:endParaRPr lang="en-US" dirty="0"/>
          </a:p>
        </p:txBody>
      </p:sp>
    </p:spTree>
    <p:extLst>
      <p:ext uri="{BB962C8B-B14F-4D97-AF65-F5344CB8AC3E}">
        <p14:creationId xmlns:p14="http://schemas.microsoft.com/office/powerpoint/2010/main" val="20442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56BF5-7069-029A-27F7-F44FF239F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370C9-7B3E-B1BF-A2F8-B670361F1F5E}"/>
              </a:ext>
            </a:extLst>
          </p:cNvPr>
          <p:cNvSpPr>
            <a:spLocks noGrp="1"/>
          </p:cNvSpPr>
          <p:nvPr>
            <p:ph type="title"/>
          </p:nvPr>
        </p:nvSpPr>
        <p:spPr>
          <a:xfrm>
            <a:off x="0" y="1"/>
            <a:ext cx="9144000" cy="1016000"/>
          </a:xfrm>
        </p:spPr>
        <p:txBody>
          <a:bodyPr>
            <a:normAutofit/>
          </a:bodyPr>
          <a:lstStyle/>
          <a:p>
            <a:pPr marL="0" marR="0">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THE CHRISTIAN SPIRIT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29E00F-512A-49DE-6146-AC9256C5C674}"/>
              </a:ext>
            </a:extLst>
          </p:cNvPr>
          <p:cNvSpPr>
            <a:spLocks noGrp="1"/>
          </p:cNvSpPr>
          <p:nvPr>
            <p:ph idx="1"/>
          </p:nvPr>
        </p:nvSpPr>
        <p:spPr>
          <a:xfrm>
            <a:off x="157655" y="1016001"/>
            <a:ext cx="8986345" cy="5884039"/>
          </a:xfrm>
        </p:spPr>
        <p:txBody>
          <a:bodyPr>
            <a:noAutofit/>
          </a:bodyPr>
          <a:lstStyle/>
          <a:p>
            <a:pPr marL="457200" lvl="0" indent="0">
              <a:lnSpc>
                <a:spcPct val="85000"/>
              </a:lnSpc>
              <a:buNone/>
            </a:pPr>
            <a:r>
              <a:rPr lang="en-US" sz="3100" kern="100" baseline="30000" dirty="0">
                <a:solidFill>
                  <a:prstClr val="black"/>
                </a:solidFill>
                <a:ea typeface="Courier New" panose="02070309020205020404" pitchFamily="49" charset="0"/>
                <a:cs typeface="Arial" panose="020B0604020202020204" pitchFamily="34" charset="0"/>
              </a:rPr>
              <a:t>53</a:t>
            </a:r>
            <a:r>
              <a:rPr lang="en-US" sz="3100" kern="100" dirty="0">
                <a:solidFill>
                  <a:prstClr val="black"/>
                </a:solidFill>
                <a:ea typeface="Courier New" panose="02070309020205020404" pitchFamily="49" charset="0"/>
                <a:cs typeface="Arial" panose="020B0604020202020204" pitchFamily="34" charset="0"/>
              </a:rPr>
              <a:t> But they did not receive Him, because His face was set for the journey to Jerusalem. </a:t>
            </a:r>
            <a:r>
              <a:rPr lang="en-US" sz="3100" kern="100" baseline="30000" dirty="0">
                <a:solidFill>
                  <a:prstClr val="black"/>
                </a:solidFill>
                <a:ea typeface="Courier New" panose="02070309020205020404" pitchFamily="49" charset="0"/>
                <a:cs typeface="Arial" panose="020B0604020202020204" pitchFamily="34" charset="0"/>
              </a:rPr>
              <a:t>54</a:t>
            </a:r>
            <a:r>
              <a:rPr lang="en-US" sz="3100" kern="100" dirty="0">
                <a:solidFill>
                  <a:prstClr val="black"/>
                </a:solidFill>
                <a:ea typeface="Courier New" panose="02070309020205020404" pitchFamily="49" charset="0"/>
                <a:cs typeface="Arial" panose="020B0604020202020204" pitchFamily="34" charset="0"/>
              </a:rPr>
              <a:t> And when His disciples James and John saw this, they said, “Lord, do You want us to command fire to come down from heaven and consume them, just as Elijah did?”</a:t>
            </a:r>
            <a:endParaRPr lang="en-US" sz="3100"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85000"/>
              </a:lnSpc>
              <a:buFont typeface="+mj-lt"/>
              <a:buAutoNum type="alphaUcPeriod" startAt="5"/>
            </a:pPr>
            <a:r>
              <a:rPr lang="en-US" sz="3100" kern="100" dirty="0">
                <a:solidFill>
                  <a:prstClr val="black"/>
                </a:solidFill>
                <a:ea typeface="Courier New" panose="02070309020205020404" pitchFamily="49" charset="0"/>
                <a:cs typeface="Arial" panose="020B0604020202020204" pitchFamily="34" charset="0"/>
              </a:rPr>
              <a:t>It is how others see us.</a:t>
            </a:r>
            <a:endParaRPr lang="en-US" sz="3100"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85000"/>
              </a:lnSpc>
              <a:buFont typeface="+mj-lt"/>
              <a:buAutoNum type="alphaUcPeriod" startAt="5"/>
            </a:pPr>
            <a:r>
              <a:rPr lang="en-US" sz="3100" kern="100" dirty="0">
                <a:solidFill>
                  <a:prstClr val="black"/>
                </a:solidFill>
                <a:ea typeface="Courier New" panose="02070309020205020404" pitchFamily="49" charset="0"/>
                <a:cs typeface="Arial" panose="020B0604020202020204" pitchFamily="34" charset="0"/>
              </a:rPr>
              <a:t>The Christian spirt is to be shaped by the influence of God, Jesus and the Holy Spirit in our lives as they all live within us.</a:t>
            </a:r>
            <a:endParaRPr lang="en-US" sz="3100" kern="100" dirty="0">
              <a:solidFill>
                <a:prstClr val="black"/>
              </a:solidFill>
              <a:ea typeface="Times New Roman" panose="02020603050405020304" pitchFamily="18" charset="0"/>
              <a:cs typeface="Times New Roman" panose="02020603050405020304" pitchFamily="18" charset="0"/>
            </a:endParaRPr>
          </a:p>
          <a:p>
            <a:pPr marL="457200" lvl="0" indent="-457200">
              <a:lnSpc>
                <a:spcPct val="85000"/>
              </a:lnSpc>
              <a:buFont typeface="+mj-lt"/>
              <a:buAutoNum type="alphaUcPeriod" startAt="5"/>
            </a:pPr>
            <a:r>
              <a:rPr lang="en-US" sz="3100" kern="100" dirty="0">
                <a:solidFill>
                  <a:prstClr val="black"/>
                </a:solidFill>
                <a:ea typeface="Courier New" panose="02070309020205020404" pitchFamily="49" charset="0"/>
                <a:cs typeface="Arial" panose="020B0604020202020204" pitchFamily="34" charset="0"/>
              </a:rPr>
              <a:t>Our Christian spirit is determined by how much control we allow them to have in our lives and how much we resist Satan’s control.</a:t>
            </a:r>
            <a:endParaRPr lang="en-US" sz="3100" dirty="0">
              <a:solidFill>
                <a:prstClr val="black"/>
              </a:solidFill>
            </a:endParaRPr>
          </a:p>
        </p:txBody>
      </p:sp>
    </p:spTree>
    <p:extLst>
      <p:ext uri="{BB962C8B-B14F-4D97-AF65-F5344CB8AC3E}">
        <p14:creationId xmlns:p14="http://schemas.microsoft.com/office/powerpoint/2010/main" val="4174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39445</TotalTime>
  <Words>2950</Words>
  <Application>Microsoft Office PowerPoint</Application>
  <PresentationFormat>On-screen Show (4:3)</PresentationFormat>
  <Paragraphs>59</Paragraphs>
  <Slides>30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Romans 8:9–11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vt:lpstr>
      <vt:lpstr>LET US PRAY</vt:lpstr>
      <vt:lpstr>THE CHRISTIAN SPIRIT</vt:lpstr>
      <vt:lpstr>THE CHRISTIAN SPIRIT</vt:lpstr>
      <vt:lpstr>THE CHRISTIAN SPIRIT</vt:lpstr>
      <vt:lpstr>1. THE SPIRIT OF GOD  NOT OF THE WORLD</vt:lpstr>
      <vt:lpstr>2. THE SPIRIT OF GOD, CHRIST  AND THE HOLY SPIRIT</vt:lpstr>
      <vt:lpstr>3. THE SPIRIT OF LIFE IN CHRIST JESUS NOT OF DEATH</vt:lpstr>
      <vt:lpstr>3. THE SPIRIT OF LIFE IN CHRIST JESUS NOT OF DEATH</vt:lpstr>
      <vt:lpstr>4. THE SPIRIT OF ADOPTION  NOT OF SLAVERY</vt:lpstr>
      <vt:lpstr>5. THE SPIRIT OF FAITH  NOT UNBELIEF</vt:lpstr>
      <vt:lpstr>6. THE SPIRIT OF PURIFICATION OF FLESH &amp; SPIRIT NOT OF PUTRIFICATION</vt:lpstr>
      <vt:lpstr>7. SPIRIT OF GENTLENESS  NOT OF HARSHNESS</vt:lpstr>
      <vt:lpstr>8. SPIRIT OF WISDOM AND REVELATION IN THE KNOWLEDGE OF HIM NOT OF IGNORANCE</vt:lpstr>
      <vt:lpstr>9. SPIRIT OF GLORY NOT SHAME</vt:lpstr>
      <vt:lpstr>10. SPIRIT OF POWER, LOVE AND A HEALTHY MIND, NOT OF TIMIDITY</vt:lpstr>
      <vt:lpstr>11. SPIRIT OF A RENEWED MIND NOT OF OLD ACTIONS</vt:lpstr>
      <vt:lpstr>11. SPIRIT OF A RENEWED MIND NOT OF OLD ACTIONS</vt:lpstr>
      <vt:lpstr>12. SPIRIT OF TRUTH NOT OF ERROR</vt:lpstr>
      <vt:lpstr>YOUR CHRISTIAN SPIRIT?</vt:lpstr>
      <vt:lpstr>YOUR CHRISTIAN SPIRIT?</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2026-03-30T16:08:36Z</dcterms:modified>
</cp:coreProperties>
</file>