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6" r:id="rId1"/>
    <p:sldMasterId id="2147483668" r:id="rId2"/>
  </p:sldMasterIdLst>
  <p:notesMasterIdLst>
    <p:notesMasterId r:id="rId25"/>
  </p:notesMasterIdLst>
  <p:sldIdLst>
    <p:sldId id="294" r:id="rId3"/>
    <p:sldId id="361" r:id="rId4"/>
    <p:sldId id="331" r:id="rId5"/>
    <p:sldId id="378" r:id="rId6"/>
    <p:sldId id="468" r:id="rId7"/>
    <p:sldId id="389" r:id="rId8"/>
    <p:sldId id="469" r:id="rId9"/>
    <p:sldId id="474" r:id="rId10"/>
    <p:sldId id="473" r:id="rId11"/>
    <p:sldId id="475" r:id="rId12"/>
    <p:sldId id="472" r:id="rId13"/>
    <p:sldId id="476" r:id="rId14"/>
    <p:sldId id="477" r:id="rId15"/>
    <p:sldId id="471" r:id="rId16"/>
    <p:sldId id="478" r:id="rId17"/>
    <p:sldId id="470" r:id="rId18"/>
    <p:sldId id="447" r:id="rId19"/>
    <p:sldId id="291" r:id="rId20"/>
    <p:sldId id="284" r:id="rId21"/>
    <p:sldId id="448" r:id="rId22"/>
    <p:sldId id="405" r:id="rId23"/>
    <p:sldId id="4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C71647-2E78-4EA2-8E96-E1519945DC05}">
          <p14:sldIdLst>
            <p14:sldId id="294"/>
            <p14:sldId id="361"/>
            <p14:sldId id="331"/>
            <p14:sldId id="378"/>
            <p14:sldId id="468"/>
            <p14:sldId id="389"/>
            <p14:sldId id="469"/>
            <p14:sldId id="474"/>
            <p14:sldId id="473"/>
            <p14:sldId id="475"/>
            <p14:sldId id="472"/>
            <p14:sldId id="476"/>
            <p14:sldId id="477"/>
            <p14:sldId id="471"/>
            <p14:sldId id="478"/>
            <p14:sldId id="470"/>
          </p14:sldIdLst>
        </p14:section>
        <p14:section name="Untitled Section" id="{050467D7-F11F-403E-A584-099E42E2F7E3}">
          <p14:sldIdLst>
            <p14:sldId id="447"/>
            <p14:sldId id="291"/>
            <p14:sldId id="284"/>
            <p14:sldId id="448"/>
            <p14:sldId id="405"/>
            <p14:sldId id="4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94747"/>
    <a:srgbClr val="FF4772"/>
    <a:srgbClr val="FF4747"/>
    <a:srgbClr val="FF6565"/>
    <a:srgbClr val="FF7D7D"/>
    <a:srgbClr val="FF9999"/>
    <a:srgbClr val="FF0066"/>
    <a:srgbClr val="FF66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B2A3E6-08BB-471F-BAA4-CD997AB14BE3}" v="3206" dt="2024-03-01T17:29:58.0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24" autoAdjust="0"/>
    <p:restoredTop sz="86410" autoAdjust="0"/>
  </p:normalViewPr>
  <p:slideViewPr>
    <p:cSldViewPr snapToGrid="0">
      <p:cViewPr varScale="1">
        <p:scale>
          <a:sx n="73" d="100"/>
          <a:sy n="73" d="100"/>
        </p:scale>
        <p:origin x="2592" y="72"/>
      </p:cViewPr>
      <p:guideLst/>
    </p:cSldViewPr>
  </p:slideViewPr>
  <p:outlineViewPr>
    <p:cViewPr>
      <p:scale>
        <a:sx n="33" d="100"/>
        <a:sy n="33" d="100"/>
      </p:scale>
      <p:origin x="0" y="-31392"/>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7DF79-1B8E-4510-A038-C21A4B598AFD}" type="datetimeFigureOut">
              <a:rPr lang="en-US" smtClean="0"/>
              <a:t>4/3/2024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B8DFF-69BA-4FFA-A327-4F676D3F4D2B}" type="slidenum">
              <a:rPr lang="en-US" smtClean="0"/>
              <a:t>‹#›</a:t>
            </a:fld>
            <a:endParaRPr lang="en-US"/>
          </a:p>
        </p:txBody>
      </p:sp>
    </p:spTree>
    <p:extLst>
      <p:ext uri="{BB962C8B-B14F-4D97-AF65-F5344CB8AC3E}">
        <p14:creationId xmlns:p14="http://schemas.microsoft.com/office/powerpoint/2010/main" val="423508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28072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DB8DFF-69BA-4FFA-A327-4F676D3F4D2B}" type="slidenum">
              <a:rPr lang="en-US" smtClean="0"/>
              <a:t>21</a:t>
            </a:fld>
            <a:endParaRPr lang="en-US"/>
          </a:p>
        </p:txBody>
      </p:sp>
    </p:spTree>
    <p:extLst>
      <p:ext uri="{BB962C8B-B14F-4D97-AF65-F5344CB8AC3E}">
        <p14:creationId xmlns:p14="http://schemas.microsoft.com/office/powerpoint/2010/main" val="3511430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DB8DFF-69BA-4FFA-A327-4F676D3F4D2B}" type="slidenum">
              <a:rPr lang="en-US" smtClean="0"/>
              <a:t>22</a:t>
            </a:fld>
            <a:endParaRPr lang="en-US"/>
          </a:p>
        </p:txBody>
      </p:sp>
    </p:spTree>
    <p:extLst>
      <p:ext uri="{BB962C8B-B14F-4D97-AF65-F5344CB8AC3E}">
        <p14:creationId xmlns:p14="http://schemas.microsoft.com/office/powerpoint/2010/main" val="2733208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8829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68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40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57655" y="1367603"/>
            <a:ext cx="8986345" cy="553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6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989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7027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5118D96-50EB-4CDF-94A4-F5283BC98F77}" type="datetimeFigureOut">
              <a:rPr lang="en-US" smtClean="0"/>
              <a:t>4/3/2024</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DD84C1A-E1E2-4E74-93E2-8D35E4CE7AFF}" type="slidenum">
              <a:rPr lang="en-US" smtClean="0"/>
              <a:t>‹#›</a:t>
            </a:fld>
            <a:endParaRPr lang="en-US"/>
          </a:p>
        </p:txBody>
      </p:sp>
    </p:spTree>
    <p:extLst>
      <p:ext uri="{BB962C8B-B14F-4D97-AF65-F5344CB8AC3E}">
        <p14:creationId xmlns:p14="http://schemas.microsoft.com/office/powerpoint/2010/main" val="132678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4/3/2024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020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4/3/2024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076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4/3/2024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513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4/3/2024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355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7655" y="1325562"/>
            <a:ext cx="8986345" cy="55324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75373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4/3/2024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1405953961"/>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drewmayphoto/27330869466"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creativecommons.org/licenses/by-nc-nd/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0D5F94-F2F2-A459-F410-5FB5328B8840}"/>
              </a:ext>
            </a:extLst>
          </p:cNvPr>
          <p:cNvSpPr txBox="1"/>
          <p:nvPr/>
        </p:nvSpPr>
        <p:spPr>
          <a:xfrm>
            <a:off x="-5527642" y="11778599"/>
            <a:ext cx="3811366" cy="230832"/>
          </a:xfrm>
          <a:prstGeom prst="flowChartProcess">
            <a:avLst/>
          </a:prstGeom>
          <a:noFill/>
        </p:spPr>
        <p:txBody>
          <a:bodyPr wrap="square" rtlCol="0">
            <a:spAutoFit/>
          </a:bodyPr>
          <a:lstStyle/>
          <a:p>
            <a:r>
              <a:rPr lang="en-US" sz="900">
                <a:hlinkClick r:id="rId3" tooltip="https://www.flickr.com/photos/drewmayphoto/27330869466"/>
              </a:rPr>
              <a:t>This Photo</a:t>
            </a:r>
            <a:r>
              <a:rPr lang="en-US" sz="900"/>
              <a:t> by Unknown Author is licensed under </a:t>
            </a:r>
            <a:r>
              <a:rPr lang="en-US" sz="900">
                <a:hlinkClick r:id="rId4" tooltip="https://creativecommons.org/licenses/by-nc-nd/3.0/"/>
              </a:rPr>
              <a:t>CC BY-NC-ND</a:t>
            </a:r>
            <a:endParaRPr lang="en-US" sz="900"/>
          </a:p>
        </p:txBody>
      </p:sp>
      <p:sp>
        <p:nvSpPr>
          <p:cNvPr id="2053" name="TextBox 4">
            <a:extLst>
              <a:ext uri="{FF2B5EF4-FFF2-40B4-BE49-F238E27FC236}">
                <a16:creationId xmlns:a16="http://schemas.microsoft.com/office/drawing/2014/main" id="{A32EC3DE-6BA9-4C44-B93E-1C8B5F8B3E6C}"/>
              </a:ext>
            </a:extLst>
          </p:cNvPr>
          <p:cNvSpPr txBox="1">
            <a:spLocks noChangeArrowheads="1"/>
          </p:cNvSpPr>
          <p:nvPr/>
        </p:nvSpPr>
        <p:spPr bwMode="auto">
          <a:xfrm>
            <a:off x="0" y="19325"/>
            <a:ext cx="9186728" cy="978729"/>
          </a:xfrm>
          <a:prstGeom prst="rect">
            <a:avLst/>
          </a:prstGeom>
          <a:solidFill>
            <a:schemeClr val="tx1"/>
          </a:solidFill>
          <a:ln w="9525">
            <a:noFill/>
            <a:miter lim="800000"/>
            <a:headEnd/>
            <a:tailEnd/>
          </a:ln>
          <a:effectLst/>
        </p:spPr>
        <p:txBody>
          <a:bodyPr wrap="square">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500" normalizeH="0" baseline="0" noProof="0" dirty="0">
                <a:ln>
                  <a:noFill/>
                </a:ln>
                <a:solidFill>
                  <a:schemeClr val="bg1"/>
                </a:solidFill>
                <a:effectLst/>
                <a:uLnTx/>
                <a:uFillTx/>
                <a:latin typeface="Bazooka" pitchFamily="2" charset="0"/>
                <a:ea typeface="+mn-ea"/>
                <a:cs typeface="+mn-cs"/>
              </a:rPr>
              <a:t>WELCOME TO THE </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500" normalizeH="0" baseline="0" noProof="0" dirty="0">
                <a:ln>
                  <a:noFill/>
                </a:ln>
                <a:solidFill>
                  <a:schemeClr val="bg1"/>
                </a:solidFill>
                <a:effectLst/>
                <a:uLnTx/>
                <a:uFillTx/>
                <a:latin typeface="Bazooka" pitchFamily="2" charset="0"/>
                <a:ea typeface="+mn-ea"/>
                <a:cs typeface="+mn-cs"/>
              </a:rPr>
              <a:t>JACKSON STREET CHURCH OF CHRIST</a:t>
            </a:r>
          </a:p>
        </p:txBody>
      </p:sp>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0" y="6253900"/>
            <a:ext cx="9144000" cy="584775"/>
          </a:xfrm>
          <a:prstGeom prst="rect">
            <a:avLst/>
          </a:prstGeom>
          <a:solidFill>
            <a:schemeClr val="tx1"/>
          </a:solid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500" normalizeH="0" baseline="0" noProof="0" dirty="0">
                <a:ln>
                  <a:noFill/>
                </a:ln>
                <a:solidFill>
                  <a:schemeClr val="bg1"/>
                </a:solidFill>
                <a:effectLst/>
                <a:uLnTx/>
                <a:uFillTx/>
                <a:latin typeface="Bazooka" pitchFamily="2" charset="0"/>
                <a:ea typeface="+mn-ea"/>
                <a:cs typeface="+mn-cs"/>
              </a:rPr>
              <a:t>PLEASE TURN OFF CELL PHONES</a:t>
            </a:r>
          </a:p>
        </p:txBody>
      </p:sp>
      <p:pic>
        <p:nvPicPr>
          <p:cNvPr id="7" name="Picture 6">
            <a:extLst>
              <a:ext uri="{FF2B5EF4-FFF2-40B4-BE49-F238E27FC236}">
                <a16:creationId xmlns:a16="http://schemas.microsoft.com/office/drawing/2014/main" id="{921141FA-8A53-D2EC-4B83-F2599C420E80}"/>
              </a:ext>
            </a:extLst>
          </p:cNvPr>
          <p:cNvPicPr>
            <a:picLocks noChangeAspect="1"/>
          </p:cNvPicPr>
          <p:nvPr/>
        </p:nvPicPr>
        <p:blipFill>
          <a:blip r:embed="rId5"/>
          <a:stretch>
            <a:fillRect/>
          </a:stretch>
        </p:blipFill>
        <p:spPr>
          <a:xfrm>
            <a:off x="42728" y="1237107"/>
            <a:ext cx="9144000" cy="4777740"/>
          </a:xfrm>
          <a:prstGeom prst="rect">
            <a:avLst/>
          </a:prstGeom>
        </p:spPr>
      </p:pic>
    </p:spTree>
    <p:extLst>
      <p:ext uri="{BB962C8B-B14F-4D97-AF65-F5344CB8AC3E}">
        <p14:creationId xmlns:p14="http://schemas.microsoft.com/office/powerpoint/2010/main" val="42690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519AB-D05A-2B83-4A0F-6F0AA85ACC7A}"/>
              </a:ext>
            </a:extLst>
          </p:cNvPr>
          <p:cNvSpPr>
            <a:spLocks noGrp="1"/>
          </p:cNvSpPr>
          <p:nvPr>
            <p:ph type="title"/>
          </p:nvPr>
        </p:nvSpPr>
        <p:spPr>
          <a:xfrm>
            <a:off x="0" y="0"/>
            <a:ext cx="9144000" cy="989045"/>
          </a:xfrm>
        </p:spPr>
        <p:txBody>
          <a:bodyPr>
            <a:normAutofit/>
          </a:bodyPr>
          <a:lstStyle/>
          <a:p>
            <a:pPr marL="0" marR="0">
              <a:spcBef>
                <a:spcPts val="0"/>
              </a:spcBef>
              <a:spcAft>
                <a:spcPts val="0"/>
              </a:spcAft>
              <a:tabLst>
                <a:tab pos="228600" algn="l"/>
                <a:tab pos="457200" algn="l"/>
                <a:tab pos="685800" algn="l"/>
                <a:tab pos="914400" algn="l"/>
                <a:tab pos="1143000" algn="l"/>
                <a:tab pos="1371600" algn="l"/>
                <a:tab pos="1600200" algn="l"/>
              </a:tabLst>
            </a:pPr>
            <a:r>
              <a:rPr lang="en-US" sz="3600" b="1" cap="all" dirty="0">
                <a:solidFill>
                  <a:srgbClr val="FF0000"/>
                </a:solidFill>
                <a:effectLst/>
                <a:ea typeface="Times New Roman" panose="02020603050405020304" pitchFamily="18" charset="0"/>
                <a:cs typeface="Arial" panose="020B0604020202020204" pitchFamily="34" charset="0"/>
              </a:rPr>
              <a:t>I. The Implication of Temptation</a:t>
            </a:r>
            <a:r>
              <a:rPr lang="en-US" sz="3600" dirty="0">
                <a:effectLst/>
                <a:ea typeface="Times New Roman" panose="02020603050405020304" pitchFamily="18" charset="0"/>
                <a:cs typeface="Arial" panose="020B0604020202020204" pitchFamily="34" charset="0"/>
              </a:rPr>
              <a:t>	</a:t>
            </a:r>
            <a:endParaRPr lang="en-US" sz="3600" dirty="0"/>
          </a:p>
        </p:txBody>
      </p:sp>
      <p:sp>
        <p:nvSpPr>
          <p:cNvPr id="3" name="Content Placeholder 2">
            <a:extLst>
              <a:ext uri="{FF2B5EF4-FFF2-40B4-BE49-F238E27FC236}">
                <a16:creationId xmlns:a16="http://schemas.microsoft.com/office/drawing/2014/main" id="{8DF71885-98CA-59AD-2AA1-A0BE820D26E6}"/>
              </a:ext>
            </a:extLst>
          </p:cNvPr>
          <p:cNvSpPr>
            <a:spLocks noGrp="1"/>
          </p:cNvSpPr>
          <p:nvPr>
            <p:ph idx="1"/>
          </p:nvPr>
        </p:nvSpPr>
        <p:spPr>
          <a:xfrm>
            <a:off x="157655" y="839755"/>
            <a:ext cx="8986345" cy="6060285"/>
          </a:xfrm>
        </p:spPr>
        <p:txBody>
          <a:bodyPr>
            <a:normAutofit fontScale="85000" lnSpcReduction="10000"/>
          </a:bodyPr>
          <a:lstStyle/>
          <a:p>
            <a:pPr marL="466725" indent="-466725">
              <a:buNone/>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C.  The current idea of situation ethics denies that there is an objective standard.</a:t>
            </a:r>
            <a:endParaRPr lang="en-US" dirty="0">
              <a:ea typeface="Times New Roman" panose="02020603050405020304" pitchFamily="18" charset="0"/>
              <a:cs typeface="Times New Roman" panose="02020603050405020304" pitchFamily="18" charset="0"/>
            </a:endParaRPr>
          </a:p>
          <a:p>
            <a:pPr marL="0" indent="0">
              <a:buNone/>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		1.  "Love, not law, is the norm."</a:t>
            </a:r>
            <a:endParaRPr lang="en-US" dirty="0">
              <a:ea typeface="Times New Roman" panose="02020603050405020304" pitchFamily="18" charset="0"/>
              <a:cs typeface="Times New Roman" panose="02020603050405020304" pitchFamily="18" charset="0"/>
            </a:endParaRPr>
          </a:p>
          <a:p>
            <a:pPr marL="1250950" indent="-858838">
              <a:buNone/>
              <a:tabLst>
                <a:tab pos="228600" algn="l"/>
                <a:tab pos="457200" algn="l"/>
                <a:tab pos="685800" algn="l"/>
                <a:tab pos="914400" algn="l"/>
                <a:tab pos="1143000" algn="l"/>
                <a:tab pos="1600200" algn="l"/>
              </a:tabLst>
            </a:pPr>
            <a:r>
              <a:rPr lang="en-US" dirty="0">
                <a:ea typeface="Times New Roman" panose="02020603050405020304" pitchFamily="18" charset="0"/>
                <a:cs typeface="Arial" panose="020B0604020202020204" pitchFamily="34" charset="0"/>
              </a:rPr>
              <a:t>			a. (John 14:15)  “If you love Me, keep My commandments.</a:t>
            </a:r>
            <a:endParaRPr lang="en-US" dirty="0">
              <a:ea typeface="Times New Roman" panose="02020603050405020304" pitchFamily="18" charset="0"/>
              <a:cs typeface="Times New Roman" panose="02020603050405020304" pitchFamily="18" charset="0"/>
            </a:endParaRPr>
          </a:p>
          <a:p>
            <a:pPr marL="1250950" indent="-858838">
              <a:buNone/>
              <a:tabLst>
                <a:tab pos="228600" algn="l"/>
                <a:tab pos="457200" algn="l"/>
                <a:tab pos="685800" algn="l"/>
                <a:tab pos="914400" algn="l"/>
                <a:tab pos="1143000" algn="l"/>
                <a:tab pos="1600200" algn="l"/>
              </a:tabLst>
            </a:pPr>
            <a:r>
              <a:rPr lang="en-US" dirty="0">
                <a:ea typeface="Times New Roman" panose="02020603050405020304" pitchFamily="18" charset="0"/>
                <a:cs typeface="Arial" panose="020B0604020202020204" pitchFamily="34" charset="0"/>
              </a:rPr>
              <a:t>			b. (1 John 5:3)  For this is the love of God, that we keep His commandments. And His commandments are not burdensome.</a:t>
            </a:r>
            <a:endParaRPr lang="en-US" dirty="0">
              <a:ea typeface="Times New Roman" panose="02020603050405020304" pitchFamily="18" charset="0"/>
              <a:cs typeface="Times New Roman" panose="02020603050405020304" pitchFamily="18" charset="0"/>
            </a:endParaRPr>
          </a:p>
          <a:p>
            <a:pPr marL="914400" indent="-914400">
              <a:buNone/>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		2.  God has specified "works of the flesh," - (Gal 5:19-21)  Now the works of the flesh are evident, which are: adultery, fornication, uncleanness, lewdness, {20} idolatry, sorcery, hatred, contentions, jealousies, outbursts of wrath, selfish ambitions, dissensions, heresies, {21} envy, murders, drunkenness, revelries, and the like; of which I tell you beforehand, just as I also told you in time past, that those who practice such things will not inherit the kingdom of God.</a:t>
            </a:r>
            <a:endParaRPr lang="en-US" dirty="0"/>
          </a:p>
          <a:p>
            <a:endParaRPr lang="en-US" dirty="0"/>
          </a:p>
        </p:txBody>
      </p:sp>
    </p:spTree>
    <p:extLst>
      <p:ext uri="{BB962C8B-B14F-4D97-AF65-F5344CB8AC3E}">
        <p14:creationId xmlns:p14="http://schemas.microsoft.com/office/powerpoint/2010/main" val="334129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261E4-07BF-A75A-BAA4-B6498EAB228A}"/>
              </a:ext>
            </a:extLst>
          </p:cNvPr>
          <p:cNvSpPr>
            <a:spLocks noGrp="1"/>
          </p:cNvSpPr>
          <p:nvPr>
            <p:ph type="title"/>
          </p:nvPr>
        </p:nvSpPr>
        <p:spPr>
          <a:xfrm>
            <a:off x="0" y="1"/>
            <a:ext cx="9144000" cy="970384"/>
          </a:xfrm>
        </p:spPr>
        <p:txBody>
          <a:bodyPr>
            <a:normAutofit/>
          </a:bodyPr>
          <a:lstStyle/>
          <a:p>
            <a:pPr marL="0" marR="0">
              <a:spcBef>
                <a:spcPts val="0"/>
              </a:spcBef>
              <a:spcAft>
                <a:spcPts val="0"/>
              </a:spcAft>
              <a:tabLst>
                <a:tab pos="228600" algn="l"/>
                <a:tab pos="457200" algn="l"/>
                <a:tab pos="685800" algn="l"/>
                <a:tab pos="914400" algn="l"/>
                <a:tab pos="1143000" algn="l"/>
                <a:tab pos="1371600" algn="l"/>
                <a:tab pos="1600200" algn="l"/>
              </a:tabLst>
            </a:pPr>
            <a:r>
              <a:rPr lang="en-US" sz="4000" b="1" cap="all" dirty="0">
                <a:solidFill>
                  <a:srgbClr val="FF0000"/>
                </a:solidFill>
                <a:effectLst/>
                <a:ea typeface="Times New Roman" panose="02020603050405020304" pitchFamily="18" charset="0"/>
                <a:cs typeface="Arial" panose="020B0604020202020204" pitchFamily="34" charset="0"/>
              </a:rPr>
              <a:t>II. The Nature of Temptation</a:t>
            </a:r>
            <a:endParaRPr lang="en-US" sz="4000" dirty="0">
              <a:solidFill>
                <a:srgbClr val="FF0000"/>
              </a:solidFill>
            </a:endParaRPr>
          </a:p>
        </p:txBody>
      </p:sp>
      <p:sp>
        <p:nvSpPr>
          <p:cNvPr id="3" name="Content Placeholder 2">
            <a:extLst>
              <a:ext uri="{FF2B5EF4-FFF2-40B4-BE49-F238E27FC236}">
                <a16:creationId xmlns:a16="http://schemas.microsoft.com/office/drawing/2014/main" id="{6A4DF050-D299-2366-5F82-4DC9AB4F3F08}"/>
              </a:ext>
            </a:extLst>
          </p:cNvPr>
          <p:cNvSpPr>
            <a:spLocks noGrp="1"/>
          </p:cNvSpPr>
          <p:nvPr>
            <p:ph idx="1"/>
          </p:nvPr>
        </p:nvSpPr>
        <p:spPr>
          <a:xfrm>
            <a:off x="157655" y="970385"/>
            <a:ext cx="8986345" cy="5929655"/>
          </a:xfrm>
        </p:spPr>
        <p:txBody>
          <a:bodyPr>
            <a:normAutofit fontScale="77500" lnSpcReduction="20000"/>
          </a:bodyPr>
          <a:lstStyle/>
          <a:p>
            <a:pPr marL="466725" indent="-466725">
              <a:buNone/>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A.  God is not the author of temptation to do wrong. (James 1:13-14)  Let no one say when he is tempted, “I am tempted by God”; for God cannot be tempted by evil, nor does He Himself tempt anyone. {14} But each one is tempted when he is drawn away by his own desires and enticed.</a:t>
            </a:r>
            <a:endParaRPr lang="en-US" dirty="0">
              <a:ea typeface="Times New Roman" panose="02020603050405020304" pitchFamily="18" charset="0"/>
              <a:cs typeface="Times New Roman" panose="02020603050405020304" pitchFamily="18" charset="0"/>
            </a:endParaRPr>
          </a:p>
          <a:p>
            <a:pPr marL="914400" indent="-914400">
              <a:buNone/>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		1. Adam tried to blame God. (Gen 3:12)  Then the man said, "The woman whom You gave to be with me, she gave me of the tree, and I ate."</a:t>
            </a:r>
            <a:endParaRPr lang="en-US" dirty="0">
              <a:ea typeface="Times New Roman" panose="02020603050405020304" pitchFamily="18" charset="0"/>
              <a:cs typeface="Times New Roman" panose="02020603050405020304" pitchFamily="18" charset="0"/>
            </a:endParaRPr>
          </a:p>
          <a:p>
            <a:pPr marL="914400" indent="-914400">
              <a:buNone/>
              <a:tabLst>
                <a:tab pos="228600" algn="l"/>
                <a:tab pos="457200" algn="l"/>
                <a:tab pos="685800" algn="l"/>
                <a:tab pos="914400" algn="l"/>
                <a:tab pos="1143000" algn="l"/>
                <a:tab pos="1371600" algn="l"/>
                <a:tab pos="1600200" algn="l"/>
              </a:tabLst>
            </a:pPr>
            <a:r>
              <a:rPr lang="en-US" spc="30" dirty="0">
                <a:ea typeface="Times New Roman" panose="02020603050405020304" pitchFamily="18" charset="0"/>
                <a:cs typeface="Arial" panose="020B0604020202020204" pitchFamily="34" charset="0"/>
              </a:rPr>
              <a:t>		2. God tempts no man!</a:t>
            </a:r>
            <a:endParaRPr lang="en-US" dirty="0">
              <a:ea typeface="Times New Roman" panose="02020603050405020304" pitchFamily="18" charset="0"/>
              <a:cs typeface="Times New Roman" panose="02020603050405020304" pitchFamily="18" charset="0"/>
            </a:endParaRPr>
          </a:p>
          <a:p>
            <a:pPr marL="0" indent="0">
              <a:buNone/>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B. God created man the way he did.</a:t>
            </a:r>
            <a:endParaRPr lang="en-US" dirty="0">
              <a:ea typeface="Times New Roman" panose="02020603050405020304" pitchFamily="18" charset="0"/>
              <a:cs typeface="Times New Roman" panose="02020603050405020304" pitchFamily="18" charset="0"/>
            </a:endParaRPr>
          </a:p>
          <a:p>
            <a:pPr marL="914400" indent="-914400">
              <a:buNone/>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		1. God gave man the urges and drives which are in man.</a:t>
            </a:r>
            <a:endParaRPr lang="en-US" dirty="0">
              <a:ea typeface="Times New Roman" panose="02020603050405020304" pitchFamily="18" charset="0"/>
              <a:cs typeface="Times New Roman" panose="02020603050405020304" pitchFamily="18" charset="0"/>
            </a:endParaRPr>
          </a:p>
          <a:p>
            <a:pPr marL="914400" indent="-914400">
              <a:buNone/>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		2. But, God has also given holy ways for man to satisfy the urges. (1 Cor 7:2)  because of sexual immorality, let each man have his own wife, and let each woman have her own husband.</a:t>
            </a:r>
            <a:endParaRPr lang="en-US" dirty="0">
              <a:ea typeface="Times New Roman" panose="02020603050405020304" pitchFamily="18" charset="0"/>
              <a:cs typeface="Times New Roman" panose="02020603050405020304" pitchFamily="18" charset="0"/>
            </a:endParaRPr>
          </a:p>
          <a:p>
            <a:pPr marL="914400" indent="-914400">
              <a:buNone/>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		3. God has also given man the ability to develop self-control. (1 Cor 9:27)  But I discipline my body and bring it into subjection, lest, when I have preached to others, I myself should become disqualified.</a:t>
            </a:r>
            <a:endParaRPr lang="en-US"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008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261E4-07BF-A75A-BAA4-B6498EAB228A}"/>
              </a:ext>
            </a:extLst>
          </p:cNvPr>
          <p:cNvSpPr>
            <a:spLocks noGrp="1"/>
          </p:cNvSpPr>
          <p:nvPr>
            <p:ph type="title"/>
          </p:nvPr>
        </p:nvSpPr>
        <p:spPr>
          <a:xfrm>
            <a:off x="0" y="1"/>
            <a:ext cx="9144000" cy="970384"/>
          </a:xfrm>
        </p:spPr>
        <p:txBody>
          <a:bodyPr>
            <a:normAutofit/>
          </a:bodyPr>
          <a:lstStyle/>
          <a:p>
            <a:pPr marL="0" marR="0">
              <a:spcBef>
                <a:spcPts val="0"/>
              </a:spcBef>
              <a:spcAft>
                <a:spcPts val="0"/>
              </a:spcAft>
              <a:tabLst>
                <a:tab pos="228600" algn="l"/>
                <a:tab pos="457200" algn="l"/>
                <a:tab pos="685800" algn="l"/>
                <a:tab pos="914400" algn="l"/>
                <a:tab pos="1143000" algn="l"/>
                <a:tab pos="1371600" algn="l"/>
                <a:tab pos="1600200" algn="l"/>
              </a:tabLst>
            </a:pPr>
            <a:r>
              <a:rPr lang="en-US" sz="4000" b="1" cap="all" dirty="0">
                <a:solidFill>
                  <a:srgbClr val="FF0000"/>
                </a:solidFill>
                <a:effectLst/>
                <a:ea typeface="Times New Roman" panose="02020603050405020304" pitchFamily="18" charset="0"/>
                <a:cs typeface="Arial" panose="020B0604020202020204" pitchFamily="34" charset="0"/>
              </a:rPr>
              <a:t>II. The Nature of Temptation</a:t>
            </a:r>
            <a:endParaRPr lang="en-US" sz="4000" dirty="0">
              <a:solidFill>
                <a:srgbClr val="FF0000"/>
              </a:solidFill>
            </a:endParaRPr>
          </a:p>
        </p:txBody>
      </p:sp>
      <p:sp>
        <p:nvSpPr>
          <p:cNvPr id="3" name="Content Placeholder 2">
            <a:extLst>
              <a:ext uri="{FF2B5EF4-FFF2-40B4-BE49-F238E27FC236}">
                <a16:creationId xmlns:a16="http://schemas.microsoft.com/office/drawing/2014/main" id="{6A4DF050-D299-2366-5F82-4DC9AB4F3F08}"/>
              </a:ext>
            </a:extLst>
          </p:cNvPr>
          <p:cNvSpPr>
            <a:spLocks noGrp="1"/>
          </p:cNvSpPr>
          <p:nvPr>
            <p:ph idx="1"/>
          </p:nvPr>
        </p:nvSpPr>
        <p:spPr>
          <a:xfrm>
            <a:off x="157655" y="970385"/>
            <a:ext cx="8986345" cy="5929655"/>
          </a:xfrm>
        </p:spPr>
        <p:txBody>
          <a:bodyPr>
            <a:noAutofit/>
          </a:bodyPr>
          <a:lstStyle/>
          <a:p>
            <a:pPr marL="0" indent="0">
              <a:lnSpc>
                <a:spcPct val="80000"/>
              </a:lnSpc>
              <a:buNone/>
              <a:tabLst>
                <a:tab pos="228600" algn="l"/>
                <a:tab pos="457200" algn="l"/>
                <a:tab pos="685800" algn="l"/>
                <a:tab pos="914400" algn="l"/>
                <a:tab pos="1143000" algn="l"/>
                <a:tab pos="1371600" algn="l"/>
                <a:tab pos="1600200" algn="l"/>
              </a:tabLst>
            </a:pPr>
            <a:r>
              <a:rPr lang="en-US" sz="2600" dirty="0">
                <a:ea typeface="Times New Roman" panose="02020603050405020304" pitchFamily="18" charset="0"/>
                <a:cs typeface="Arial" panose="020B0604020202020204" pitchFamily="34" charset="0"/>
              </a:rPr>
              <a:t>C. How to cope with temptation.</a:t>
            </a:r>
            <a:endParaRPr lang="en-US" sz="2600" dirty="0">
              <a:ea typeface="Times New Roman" panose="02020603050405020304" pitchFamily="18" charset="0"/>
              <a:cs typeface="Times New Roman" panose="02020603050405020304" pitchFamily="18" charset="0"/>
            </a:endParaRPr>
          </a:p>
          <a:p>
            <a:pPr marL="0" indent="0">
              <a:lnSpc>
                <a:spcPct val="80000"/>
              </a:lnSpc>
              <a:buNone/>
              <a:tabLst>
                <a:tab pos="228600" algn="l"/>
                <a:tab pos="457200" algn="l"/>
                <a:tab pos="685800" algn="l"/>
                <a:tab pos="914400" algn="l"/>
                <a:tab pos="1143000" algn="l"/>
                <a:tab pos="1371600" algn="l"/>
                <a:tab pos="1600200" algn="l"/>
              </a:tabLst>
            </a:pPr>
            <a:r>
              <a:rPr lang="en-US" sz="2600" dirty="0">
                <a:ea typeface="Times New Roman" panose="02020603050405020304" pitchFamily="18" charset="0"/>
                <a:cs typeface="Arial" panose="020B0604020202020204" pitchFamily="34" charset="0"/>
              </a:rPr>
              <a:t>		1. Fight temptation with </a:t>
            </a:r>
            <a:r>
              <a:rPr lang="en-US" sz="2600" i="1" spc="20" dirty="0">
                <a:ea typeface="Times New Roman" panose="02020603050405020304" pitchFamily="18" charset="0"/>
                <a:cs typeface="Arial" panose="020B0604020202020204" pitchFamily="34" charset="0"/>
              </a:rPr>
              <a:t>information.</a:t>
            </a:r>
            <a:endParaRPr lang="en-US" sz="2600" dirty="0">
              <a:ea typeface="Times New Roman" panose="02020603050405020304" pitchFamily="18" charset="0"/>
              <a:cs typeface="Times New Roman" panose="02020603050405020304" pitchFamily="18" charset="0"/>
            </a:endParaRPr>
          </a:p>
          <a:p>
            <a:pPr marL="1306513" indent="-1306513">
              <a:lnSpc>
                <a:spcPct val="80000"/>
              </a:lnSpc>
              <a:buNone/>
              <a:tabLst>
                <a:tab pos="228600" algn="l"/>
                <a:tab pos="457200" algn="l"/>
                <a:tab pos="685800" algn="l"/>
                <a:tab pos="1143000" algn="l"/>
                <a:tab pos="1371600" algn="l"/>
                <a:tab pos="1600200" algn="l"/>
              </a:tabLst>
            </a:pPr>
            <a:r>
              <a:rPr lang="en-US" sz="2600" spc="20" dirty="0">
                <a:ea typeface="Times New Roman" panose="02020603050405020304" pitchFamily="18" charset="0"/>
                <a:cs typeface="Arial" panose="020B0604020202020204" pitchFamily="34" charset="0"/>
              </a:rPr>
              <a:t>	   	  a.	</a:t>
            </a:r>
            <a:r>
              <a:rPr lang="en-US" sz="2600" dirty="0">
                <a:ea typeface="Times New Roman" panose="02020603050405020304" pitchFamily="18" charset="0"/>
                <a:cs typeface="Arial" panose="020B0604020202020204" pitchFamily="34" charset="0"/>
              </a:rPr>
              <a:t>Know the enticing nature of temptation.</a:t>
            </a:r>
            <a:endParaRPr lang="en-US" sz="2600" dirty="0">
              <a:ea typeface="Times New Roman" panose="02020603050405020304" pitchFamily="18" charset="0"/>
              <a:cs typeface="Times New Roman" panose="02020603050405020304" pitchFamily="18" charset="0"/>
            </a:endParaRPr>
          </a:p>
          <a:p>
            <a:pPr marL="1306513" indent="-1306513">
              <a:lnSpc>
                <a:spcPct val="80000"/>
              </a:lnSpc>
              <a:buNone/>
              <a:tabLst>
                <a:tab pos="228600" algn="l"/>
                <a:tab pos="457200" algn="l"/>
                <a:tab pos="685800" algn="l"/>
                <a:tab pos="1143000" algn="l"/>
                <a:tab pos="1371600" algn="l"/>
                <a:tab pos="1600200" algn="l"/>
              </a:tabLst>
            </a:pPr>
            <a:r>
              <a:rPr lang="en-US" sz="2600" dirty="0">
                <a:ea typeface="Times New Roman" panose="02020603050405020304" pitchFamily="18" charset="0"/>
                <a:cs typeface="Arial" panose="020B0604020202020204" pitchFamily="34" charset="0"/>
              </a:rPr>
              <a:t>	   	  b. Avoid pornography (literature designed to produce lust); Modern dance (bodily move­ments which incite passion); Immodest dress (which arouses unlawful desire.)</a:t>
            </a:r>
            <a:endParaRPr lang="en-US" sz="2600" dirty="0">
              <a:ea typeface="Times New Roman" panose="02020603050405020304" pitchFamily="18" charset="0"/>
              <a:cs typeface="Times New Roman" panose="02020603050405020304" pitchFamily="18" charset="0"/>
            </a:endParaRPr>
          </a:p>
          <a:p>
            <a:pPr marL="0" indent="0">
              <a:lnSpc>
                <a:spcPct val="80000"/>
              </a:lnSpc>
              <a:buNone/>
              <a:tabLst>
                <a:tab pos="228600" algn="l"/>
                <a:tab pos="457200" algn="l"/>
                <a:tab pos="685800" algn="l"/>
                <a:tab pos="914400" algn="l"/>
                <a:tab pos="1143000" algn="l"/>
                <a:tab pos="1371600" algn="l"/>
                <a:tab pos="1600200" algn="l"/>
              </a:tabLst>
            </a:pPr>
            <a:r>
              <a:rPr lang="en-US" sz="2600" dirty="0">
                <a:ea typeface="Times New Roman" panose="02020603050405020304" pitchFamily="18" charset="0"/>
                <a:cs typeface="Arial" panose="020B0604020202020204" pitchFamily="34" charset="0"/>
              </a:rPr>
              <a:t>		2. Resist temptation with </a:t>
            </a:r>
            <a:r>
              <a:rPr lang="en-US" sz="2600" i="1" spc="20" dirty="0">
                <a:ea typeface="Times New Roman" panose="02020603050405020304" pitchFamily="18" charset="0"/>
                <a:cs typeface="Arial" panose="020B0604020202020204" pitchFamily="34" charset="0"/>
              </a:rPr>
              <a:t>determination. </a:t>
            </a:r>
            <a:endParaRPr lang="en-US" sz="2600" dirty="0">
              <a:ea typeface="Times New Roman" panose="02020603050405020304" pitchFamily="18" charset="0"/>
              <a:cs typeface="Times New Roman" panose="02020603050405020304" pitchFamily="18" charset="0"/>
            </a:endParaRPr>
          </a:p>
          <a:p>
            <a:pPr marL="1193800" indent="-1193800">
              <a:lnSpc>
                <a:spcPct val="80000"/>
              </a:lnSpc>
              <a:buNone/>
              <a:tabLst>
                <a:tab pos="228600" algn="l"/>
                <a:tab pos="457200" algn="l"/>
                <a:tab pos="685800" algn="l"/>
                <a:tab pos="1143000" algn="l"/>
                <a:tab pos="1371600" algn="l"/>
                <a:tab pos="1600200" algn="l"/>
              </a:tabLst>
            </a:pPr>
            <a:r>
              <a:rPr lang="en-US" sz="2600" dirty="0">
                <a:ea typeface="Times New Roman" panose="02020603050405020304" pitchFamily="18" charset="0"/>
                <a:cs typeface="Arial" panose="020B0604020202020204" pitchFamily="34" charset="0"/>
              </a:rPr>
              <a:t>			  a. Determination to resist. (James 4:7)  Therefore submit to God. Resist the devil and he will flee from you.</a:t>
            </a:r>
            <a:endParaRPr lang="en-US" sz="2600" dirty="0">
              <a:ea typeface="Times New Roman" panose="02020603050405020304" pitchFamily="18" charset="0"/>
              <a:cs typeface="Times New Roman" panose="02020603050405020304" pitchFamily="18" charset="0"/>
            </a:endParaRPr>
          </a:p>
          <a:p>
            <a:pPr marL="1193800" indent="-1193800">
              <a:lnSpc>
                <a:spcPct val="80000"/>
              </a:lnSpc>
              <a:buNone/>
              <a:tabLst>
                <a:tab pos="228600" algn="l"/>
                <a:tab pos="457200" algn="l"/>
                <a:tab pos="685800" algn="l"/>
                <a:tab pos="1143000" algn="l"/>
                <a:tab pos="1371600" algn="l"/>
                <a:tab pos="1600200" algn="l"/>
              </a:tabLst>
            </a:pPr>
            <a:r>
              <a:rPr lang="en-US" sz="2600" dirty="0">
                <a:ea typeface="Times New Roman" panose="02020603050405020304" pitchFamily="18" charset="0"/>
                <a:cs typeface="Arial" panose="020B0604020202020204" pitchFamily="34" charset="0"/>
              </a:rPr>
              <a:t>			  b. Daniel is a good example of resisting from a purpose. (Dan 1:10)  And the chief of the eunuchs said to Daniel, “I fear my lord the king, who has appointed your food and drink. For why should he see your faces looking worse than the young men who are your age? Then you would endanger my head before the king.”</a:t>
            </a:r>
            <a:endParaRPr lang="en-US" sz="26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937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261E4-07BF-A75A-BAA4-B6498EAB228A}"/>
              </a:ext>
            </a:extLst>
          </p:cNvPr>
          <p:cNvSpPr>
            <a:spLocks noGrp="1"/>
          </p:cNvSpPr>
          <p:nvPr>
            <p:ph type="title"/>
          </p:nvPr>
        </p:nvSpPr>
        <p:spPr>
          <a:xfrm>
            <a:off x="0" y="1"/>
            <a:ext cx="9144000" cy="970384"/>
          </a:xfrm>
        </p:spPr>
        <p:txBody>
          <a:bodyPr>
            <a:normAutofit/>
          </a:bodyPr>
          <a:lstStyle/>
          <a:p>
            <a:pPr marL="0" marR="0">
              <a:spcBef>
                <a:spcPts val="0"/>
              </a:spcBef>
              <a:spcAft>
                <a:spcPts val="0"/>
              </a:spcAft>
              <a:tabLst>
                <a:tab pos="228600" algn="l"/>
                <a:tab pos="457200" algn="l"/>
                <a:tab pos="685800" algn="l"/>
                <a:tab pos="914400" algn="l"/>
                <a:tab pos="1143000" algn="l"/>
                <a:tab pos="1371600" algn="l"/>
                <a:tab pos="1600200" algn="l"/>
              </a:tabLst>
            </a:pPr>
            <a:r>
              <a:rPr lang="en-US" sz="4000" b="1" cap="all" dirty="0">
                <a:solidFill>
                  <a:srgbClr val="FF0000"/>
                </a:solidFill>
                <a:effectLst/>
                <a:ea typeface="Times New Roman" panose="02020603050405020304" pitchFamily="18" charset="0"/>
                <a:cs typeface="Arial" panose="020B0604020202020204" pitchFamily="34" charset="0"/>
              </a:rPr>
              <a:t>II. The Nature of Temptation</a:t>
            </a:r>
            <a:endParaRPr lang="en-US" sz="4000" dirty="0">
              <a:solidFill>
                <a:srgbClr val="FF0000"/>
              </a:solidFill>
            </a:endParaRPr>
          </a:p>
        </p:txBody>
      </p:sp>
      <p:sp>
        <p:nvSpPr>
          <p:cNvPr id="3" name="Content Placeholder 2">
            <a:extLst>
              <a:ext uri="{FF2B5EF4-FFF2-40B4-BE49-F238E27FC236}">
                <a16:creationId xmlns:a16="http://schemas.microsoft.com/office/drawing/2014/main" id="{6A4DF050-D299-2366-5F82-4DC9AB4F3F08}"/>
              </a:ext>
            </a:extLst>
          </p:cNvPr>
          <p:cNvSpPr>
            <a:spLocks noGrp="1"/>
          </p:cNvSpPr>
          <p:nvPr>
            <p:ph idx="1"/>
          </p:nvPr>
        </p:nvSpPr>
        <p:spPr>
          <a:xfrm>
            <a:off x="157655" y="970385"/>
            <a:ext cx="8986345" cy="5929655"/>
          </a:xfrm>
        </p:spPr>
        <p:txBody>
          <a:bodyPr>
            <a:normAutofit fontScale="92500" lnSpcReduction="10000"/>
          </a:bodyPr>
          <a:lstStyle/>
          <a:p>
            <a:pPr marL="0" indent="0">
              <a:buNone/>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C. How to cope with temptation.</a:t>
            </a:r>
            <a:endParaRPr lang="en-US" dirty="0">
              <a:ea typeface="Times New Roman" panose="02020603050405020304" pitchFamily="18" charset="0"/>
              <a:cs typeface="Times New Roman" panose="02020603050405020304" pitchFamily="18" charset="0"/>
            </a:endParaRPr>
          </a:p>
          <a:p>
            <a:pPr marL="0" indent="0">
              <a:buNone/>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		3. Withstand temptation in </a:t>
            </a:r>
            <a:r>
              <a:rPr lang="en-US" i="1" spc="20" dirty="0">
                <a:ea typeface="Times New Roman" panose="02020603050405020304" pitchFamily="18" charset="0"/>
                <a:cs typeface="Arial" panose="020B0604020202020204" pitchFamily="34" charset="0"/>
              </a:rPr>
              <a:t>dedication.</a:t>
            </a:r>
            <a:endParaRPr lang="en-US" dirty="0">
              <a:ea typeface="Times New Roman" panose="02020603050405020304" pitchFamily="18" charset="0"/>
              <a:cs typeface="Times New Roman" panose="02020603050405020304" pitchFamily="18" charset="0"/>
            </a:endParaRPr>
          </a:p>
          <a:p>
            <a:pPr marL="1381125" indent="-1101725">
              <a:buNone/>
              <a:tabLst>
                <a:tab pos="228600" algn="l"/>
                <a:tab pos="457200" algn="l"/>
                <a:tab pos="685800" algn="l"/>
                <a:tab pos="1143000" algn="l"/>
                <a:tab pos="1371600" algn="l"/>
                <a:tab pos="1600200" algn="l"/>
                <a:tab pos="228600" algn="l"/>
                <a:tab pos="457200" algn="l"/>
                <a:tab pos="685800" algn="l"/>
                <a:tab pos="1143000" algn="l"/>
                <a:tab pos="1371600" algn="l"/>
                <a:tab pos="1600200" algn="l"/>
              </a:tabLst>
            </a:pPr>
            <a:r>
              <a:rPr lang="en-US" dirty="0">
                <a:ea typeface="Times New Roman" panose="02020603050405020304" pitchFamily="18" charset="0"/>
                <a:cs typeface="Arial" panose="020B0604020202020204" pitchFamily="34" charset="0"/>
              </a:rPr>
              <a:t>		  a. The more one loves righteousness the less enticement in sin. (</a:t>
            </a:r>
            <a:r>
              <a:rPr lang="en-US" dirty="0" err="1">
                <a:ea typeface="Times New Roman" panose="02020603050405020304" pitchFamily="18" charset="0"/>
                <a:cs typeface="Arial" panose="020B0604020202020204" pitchFamily="34" charset="0"/>
              </a:rPr>
              <a:t>Psa</a:t>
            </a:r>
            <a:r>
              <a:rPr lang="en-US" dirty="0">
                <a:ea typeface="Times New Roman" panose="02020603050405020304" pitchFamily="18" charset="0"/>
                <a:cs typeface="Arial" panose="020B0604020202020204" pitchFamily="34" charset="0"/>
              </a:rPr>
              <a:t> 119:104)  Through Your precepts I get understanding; Therefore I hate every false way.</a:t>
            </a:r>
            <a:endParaRPr lang="en-US" dirty="0">
              <a:ea typeface="Times New Roman" panose="02020603050405020304" pitchFamily="18" charset="0"/>
              <a:cs typeface="Times New Roman" panose="02020603050405020304" pitchFamily="18" charset="0"/>
            </a:endParaRPr>
          </a:p>
          <a:p>
            <a:pPr marL="1381125" indent="-1101725">
              <a:buNone/>
              <a:tabLst>
                <a:tab pos="228600" algn="l"/>
                <a:tab pos="457200" algn="l"/>
                <a:tab pos="685800" algn="l"/>
                <a:tab pos="1143000" algn="l"/>
                <a:tab pos="1371600" algn="l"/>
                <a:tab pos="1600200" algn="l"/>
                <a:tab pos="228600" algn="l"/>
                <a:tab pos="457200" algn="l"/>
                <a:tab pos="685800" algn="l"/>
                <a:tab pos="1143000" algn="l"/>
                <a:tab pos="1371600" algn="l"/>
                <a:tab pos="1600200" algn="l"/>
              </a:tabLst>
            </a:pPr>
            <a:r>
              <a:rPr lang="en-US" dirty="0">
                <a:ea typeface="Times New Roman" panose="02020603050405020304" pitchFamily="18" charset="0"/>
                <a:cs typeface="Arial" panose="020B0604020202020204" pitchFamily="34" charset="0"/>
              </a:rPr>
              <a:t>		  b. Lot's </a:t>
            </a:r>
            <a:r>
              <a:rPr lang="en-US" i="1" spc="20" dirty="0">
                <a:ea typeface="Times New Roman" panose="02020603050405020304" pitchFamily="18" charset="0"/>
                <a:cs typeface="Arial" panose="020B0604020202020204" pitchFamily="34" charset="0"/>
              </a:rPr>
              <a:t>righteous soul </a:t>
            </a:r>
            <a:r>
              <a:rPr lang="en-US" dirty="0">
                <a:ea typeface="Times New Roman" panose="02020603050405020304" pitchFamily="18" charset="0"/>
                <a:cs typeface="Arial" panose="020B0604020202020204" pitchFamily="34" charset="0"/>
              </a:rPr>
              <a:t>was vexed by the im­morality of Sodom. (2 Pet 2:7-8)  and delivered righteous Lot, who was oppressed by the filthy conduct of the wicked {8} (for that righteous man, dwelling among them, tormented his righteous soul from day to day by seeing and hearing their lawless deeds);</a:t>
            </a:r>
            <a:endParaRPr lang="en-US" dirty="0"/>
          </a:p>
        </p:txBody>
      </p:sp>
    </p:spTree>
    <p:extLst>
      <p:ext uri="{BB962C8B-B14F-4D97-AF65-F5344CB8AC3E}">
        <p14:creationId xmlns:p14="http://schemas.microsoft.com/office/powerpoint/2010/main" val="105108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752D8-B6B5-B28B-8907-21A4540BFA67}"/>
              </a:ext>
            </a:extLst>
          </p:cNvPr>
          <p:cNvSpPr>
            <a:spLocks noGrp="1"/>
          </p:cNvSpPr>
          <p:nvPr>
            <p:ph type="title"/>
          </p:nvPr>
        </p:nvSpPr>
        <p:spPr/>
        <p:txBody>
          <a:bodyPr>
            <a:normAutofit/>
          </a:bodyPr>
          <a:lstStyle/>
          <a:p>
            <a:pPr marL="0" marR="0">
              <a:lnSpc>
                <a:spcPct val="80000"/>
              </a:lnSpc>
              <a:spcBef>
                <a:spcPts val="0"/>
              </a:spcBef>
              <a:spcAft>
                <a:spcPts val="0"/>
              </a:spcAft>
              <a:tabLst>
                <a:tab pos="228600" algn="l"/>
                <a:tab pos="457200" algn="l"/>
                <a:tab pos="685800" algn="l"/>
                <a:tab pos="914400" algn="l"/>
                <a:tab pos="1143000" algn="l"/>
                <a:tab pos="1371600" algn="l"/>
                <a:tab pos="1600200" algn="l"/>
              </a:tabLst>
            </a:pPr>
            <a:r>
              <a:rPr lang="en-US" sz="4000" b="1" cap="all"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III. Righteousness Is Right For Man. (James 1:16, 17)</a:t>
            </a:r>
            <a:r>
              <a:rPr lang="en-US" sz="4400" dirty="0">
                <a:effectLst/>
                <a:latin typeface="Arial" panose="020B0604020202020204" pitchFamily="34" charset="0"/>
                <a:ea typeface="Times New Roman" panose="02020603050405020304" pitchFamily="18" charset="0"/>
                <a:cs typeface="Arial" panose="020B0604020202020204" pitchFamily="34" charset="0"/>
              </a:rPr>
              <a:t>	</a:t>
            </a:r>
            <a:endParaRPr lang="en-US" dirty="0"/>
          </a:p>
        </p:txBody>
      </p:sp>
      <p:sp>
        <p:nvSpPr>
          <p:cNvPr id="3" name="Content Placeholder 2">
            <a:extLst>
              <a:ext uri="{FF2B5EF4-FFF2-40B4-BE49-F238E27FC236}">
                <a16:creationId xmlns:a16="http://schemas.microsoft.com/office/drawing/2014/main" id="{A24F6E4D-4741-3DE4-E04D-D9B9378CA36C}"/>
              </a:ext>
            </a:extLst>
          </p:cNvPr>
          <p:cNvSpPr>
            <a:spLocks noGrp="1"/>
          </p:cNvSpPr>
          <p:nvPr>
            <p:ph idx="1"/>
          </p:nvPr>
        </p:nvSpPr>
        <p:spPr/>
        <p:txBody>
          <a:bodyPr>
            <a:noAutofit/>
          </a:bodyPr>
          <a:lstStyle/>
          <a:p>
            <a:pPr marL="466725" indent="-466725">
              <a:lnSpc>
                <a:spcPct val="80000"/>
              </a:lnSpc>
              <a:buNone/>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A. Believe that everything God tells man to do is for his good now and eternally. (1 Pet 3:10-13)  For “He who would love life And see good days, Let him refrain his tongue from evil, And his lips from speaking deceit. {11} Let him turn away from evil and do good; Let him seek peace and pursue it. {12} For the eyes of the LORD are on the righteous, And His ears are open to their prayers; But the face of the LORD is against those who do evil.” {13} And who is he who will harm you if you become  followers of what is good?</a:t>
            </a:r>
            <a:endParaRPr lang="en-US"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0165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752D8-B6B5-B28B-8907-21A4540BFA67}"/>
              </a:ext>
            </a:extLst>
          </p:cNvPr>
          <p:cNvSpPr>
            <a:spLocks noGrp="1"/>
          </p:cNvSpPr>
          <p:nvPr>
            <p:ph type="title"/>
          </p:nvPr>
        </p:nvSpPr>
        <p:spPr/>
        <p:txBody>
          <a:bodyPr>
            <a:normAutofit/>
          </a:bodyPr>
          <a:lstStyle/>
          <a:p>
            <a:pPr marL="0" marR="0">
              <a:lnSpc>
                <a:spcPct val="80000"/>
              </a:lnSpc>
              <a:spcBef>
                <a:spcPts val="0"/>
              </a:spcBef>
              <a:spcAft>
                <a:spcPts val="0"/>
              </a:spcAft>
              <a:tabLst>
                <a:tab pos="228600" algn="l"/>
                <a:tab pos="457200" algn="l"/>
                <a:tab pos="685800" algn="l"/>
                <a:tab pos="914400" algn="l"/>
                <a:tab pos="1143000" algn="l"/>
                <a:tab pos="1371600" algn="l"/>
                <a:tab pos="1600200" algn="l"/>
              </a:tabLst>
            </a:pPr>
            <a:r>
              <a:rPr lang="en-US" sz="4000" b="1" cap="all"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III. Righteousness Is Right For Man. (James 1:16, 17)</a:t>
            </a:r>
            <a:r>
              <a:rPr lang="en-US" sz="4400" dirty="0">
                <a:effectLst/>
                <a:latin typeface="Arial" panose="020B0604020202020204" pitchFamily="34" charset="0"/>
                <a:ea typeface="Times New Roman" panose="02020603050405020304" pitchFamily="18" charset="0"/>
                <a:cs typeface="Arial" panose="020B0604020202020204" pitchFamily="34" charset="0"/>
              </a:rPr>
              <a:t>	</a:t>
            </a:r>
            <a:endParaRPr lang="en-US" dirty="0"/>
          </a:p>
        </p:txBody>
      </p:sp>
      <p:sp>
        <p:nvSpPr>
          <p:cNvPr id="3" name="Content Placeholder 2">
            <a:extLst>
              <a:ext uri="{FF2B5EF4-FFF2-40B4-BE49-F238E27FC236}">
                <a16:creationId xmlns:a16="http://schemas.microsoft.com/office/drawing/2014/main" id="{A24F6E4D-4741-3DE4-E04D-D9B9378CA36C}"/>
              </a:ext>
            </a:extLst>
          </p:cNvPr>
          <p:cNvSpPr>
            <a:spLocks noGrp="1"/>
          </p:cNvSpPr>
          <p:nvPr>
            <p:ph idx="1"/>
          </p:nvPr>
        </p:nvSpPr>
        <p:spPr>
          <a:xfrm>
            <a:off x="157655" y="1325563"/>
            <a:ext cx="8986345" cy="5574477"/>
          </a:xfrm>
        </p:spPr>
        <p:txBody>
          <a:bodyPr>
            <a:noAutofit/>
          </a:bodyPr>
          <a:lstStyle/>
          <a:p>
            <a:pPr marL="466725" indent="-466725">
              <a:lnSpc>
                <a:spcPct val="85000"/>
              </a:lnSpc>
              <a:buNone/>
              <a:tabLst>
                <a:tab pos="228600" algn="l"/>
                <a:tab pos="457200" algn="l"/>
                <a:tab pos="685800" algn="l"/>
                <a:tab pos="914400" algn="l"/>
                <a:tab pos="1143000" algn="l"/>
                <a:tab pos="1371600" algn="l"/>
                <a:tab pos="1600200" algn="l"/>
              </a:tabLst>
            </a:pPr>
            <a:r>
              <a:rPr lang="en-US" sz="2900" dirty="0">
                <a:ea typeface="Times New Roman" panose="02020603050405020304" pitchFamily="18" charset="0"/>
                <a:cs typeface="Arial" panose="020B0604020202020204" pitchFamily="34" charset="0"/>
              </a:rPr>
              <a:t>B. Believe that everything God tells man to leave alone is not good for man. (Heb 11:24-25)  By faith Moses, when he became of age, refused to be called the son of Pharaoh’s daughter, {25} choosing rather to suffer affliction with the people of God than to enjoy the passing pleasures of sin,</a:t>
            </a:r>
            <a:endParaRPr lang="en-US" sz="2900" dirty="0">
              <a:ea typeface="Times New Roman" panose="02020603050405020304" pitchFamily="18" charset="0"/>
              <a:cs typeface="Times New Roman" panose="02020603050405020304" pitchFamily="18" charset="0"/>
            </a:endParaRPr>
          </a:p>
          <a:p>
            <a:pPr marL="466725" indent="-466725">
              <a:lnSpc>
                <a:spcPct val="85000"/>
              </a:lnSpc>
              <a:buNone/>
              <a:tabLst>
                <a:tab pos="228600" algn="l"/>
                <a:tab pos="457200" algn="l"/>
                <a:tab pos="685800" algn="l"/>
                <a:tab pos="914400" algn="l"/>
                <a:tab pos="1143000" algn="l"/>
                <a:tab pos="1371600" algn="l"/>
                <a:tab pos="1600200" algn="l"/>
              </a:tabLst>
            </a:pPr>
            <a:r>
              <a:rPr lang="en-US" sz="2900" dirty="0">
                <a:ea typeface="Times New Roman" panose="02020603050405020304" pitchFamily="18" charset="0"/>
                <a:cs typeface="Arial" panose="020B0604020202020204" pitchFamily="34" charset="0"/>
              </a:rPr>
              <a:t>C. Resist evil with strong faith. (1 Pet 5:8-9)  Be sober, be vigilant; because your adversary the devil walks about like a roaring lion, seeking whom he may devour. {9} Resist him, steadfast in the faith, knowing that the same sufferings are experienced by your brotherhood in the world.</a:t>
            </a:r>
            <a:endParaRPr lang="en-US" sz="2900" dirty="0"/>
          </a:p>
        </p:txBody>
      </p:sp>
    </p:spTree>
    <p:extLst>
      <p:ext uri="{BB962C8B-B14F-4D97-AF65-F5344CB8AC3E}">
        <p14:creationId xmlns:p14="http://schemas.microsoft.com/office/powerpoint/2010/main" val="121874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EE0BE8-8364-225F-7D55-12EE198AF716}"/>
              </a:ext>
            </a:extLst>
          </p:cNvPr>
          <p:cNvSpPr>
            <a:spLocks noGrp="1"/>
          </p:cNvSpPr>
          <p:nvPr>
            <p:ph idx="1"/>
          </p:nvPr>
        </p:nvSpPr>
        <p:spPr/>
        <p:txBody>
          <a:bodyPr/>
          <a:lstStyle/>
          <a:p>
            <a:pPr marL="466725" indent="-466725">
              <a:buNone/>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A. Man is no stronger than his weakest moment.</a:t>
            </a:r>
            <a:endParaRPr lang="en-US" dirty="0">
              <a:ea typeface="Times New Roman" panose="02020603050405020304" pitchFamily="18" charset="0"/>
              <a:cs typeface="Times New Roman" panose="02020603050405020304" pitchFamily="18" charset="0"/>
            </a:endParaRPr>
          </a:p>
          <a:p>
            <a:pPr marL="466725" indent="-466725">
              <a:buNone/>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B. Temptation is not a disgrace, but an integral part of the battle for manhood. </a:t>
            </a:r>
            <a:endParaRPr lang="en-US" dirty="0">
              <a:ea typeface="Times New Roman" panose="02020603050405020304" pitchFamily="18" charset="0"/>
              <a:cs typeface="Times New Roman" panose="02020603050405020304" pitchFamily="18" charset="0"/>
            </a:endParaRPr>
          </a:p>
          <a:p>
            <a:pPr marL="466725" indent="-466725">
              <a:buNone/>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C. God will help those who try to withstand temptation. (1 Cor 10:13)  No temptation has overtaken you except such as is common to man; but God is faithful, who will not allow you to be tempted beyond what you are able, but with the temptation will also make the way of escape, that you may be able to bear it.</a:t>
            </a:r>
            <a:endParaRPr lang="en-US" dirty="0"/>
          </a:p>
        </p:txBody>
      </p:sp>
      <p:sp>
        <p:nvSpPr>
          <p:cNvPr id="2" name="Title 1">
            <a:extLst>
              <a:ext uri="{FF2B5EF4-FFF2-40B4-BE49-F238E27FC236}">
                <a16:creationId xmlns:a16="http://schemas.microsoft.com/office/drawing/2014/main" id="{BD0B9BD2-0749-FBB8-65FF-D7F2275BF8BE}"/>
              </a:ext>
            </a:extLst>
          </p:cNvPr>
          <p:cNvSpPr>
            <a:spLocks noGrp="1"/>
          </p:cNvSpPr>
          <p:nvPr>
            <p:ph type="title"/>
          </p:nvPr>
        </p:nvSpPr>
        <p:spPr/>
        <p:txBody>
          <a:bodyPr>
            <a:normAutofit/>
          </a:bodyPr>
          <a:lstStyle/>
          <a:p>
            <a:pPr marL="457200" marR="0" indent="-457200">
              <a:spcBef>
                <a:spcPts val="0"/>
              </a:spcBef>
              <a:spcAft>
                <a:spcPts val="0"/>
              </a:spcAft>
              <a:tabLst>
                <a:tab pos="228600" algn="l"/>
                <a:tab pos="457200" algn="l"/>
                <a:tab pos="685800" algn="l"/>
                <a:tab pos="914400" algn="l"/>
                <a:tab pos="1143000" algn="l"/>
                <a:tab pos="1371600" algn="l"/>
                <a:tab pos="1600200" algn="l"/>
              </a:tabLst>
            </a:pPr>
            <a:r>
              <a:rPr lang="en-US" sz="4000" dirty="0">
                <a:solidFill>
                  <a:srgbClr val="FF0000"/>
                </a:solidFill>
              </a:rPr>
              <a:t>YOU CAN OVERCOME TEMPTATION                                                                                                                                                      </a:t>
            </a:r>
          </a:p>
        </p:txBody>
      </p:sp>
    </p:spTree>
    <p:extLst>
      <p:ext uri="{BB962C8B-B14F-4D97-AF65-F5344CB8AC3E}">
        <p14:creationId xmlns:p14="http://schemas.microsoft.com/office/powerpoint/2010/main" val="94644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4A352AF-9A5D-0FA2-3346-AC7334A1B2E9}"/>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163116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492015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2519004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hiteboard&#10;&#10;Description automatically generated">
            <a:extLst>
              <a:ext uri="{FF2B5EF4-FFF2-40B4-BE49-F238E27FC236}">
                <a16:creationId xmlns:a16="http://schemas.microsoft.com/office/drawing/2014/main" id="{967C72C7-BD0B-42BA-B00D-788250480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9118600" cy="6858000"/>
          </a:xfrm>
          <a:prstGeom prst="rect">
            <a:avLst/>
          </a:prstGeom>
        </p:spPr>
      </p:pic>
    </p:spTree>
    <p:extLst>
      <p:ext uri="{BB962C8B-B14F-4D97-AF65-F5344CB8AC3E}">
        <p14:creationId xmlns:p14="http://schemas.microsoft.com/office/powerpoint/2010/main" val="198510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3AC3A44F-8E14-F465-4874-CFC9FEC03F57}"/>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60409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86667"/>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A57A9-034E-D05A-DE2D-6D24F337FB31}"/>
              </a:ext>
            </a:extLst>
          </p:cNvPr>
          <p:cNvSpPr>
            <a:spLocks noGrp="1"/>
          </p:cNvSpPr>
          <p:nvPr>
            <p:ph type="title"/>
          </p:nvPr>
        </p:nvSpPr>
        <p:spPr>
          <a:xfrm>
            <a:off x="0" y="5486400"/>
            <a:ext cx="9144000" cy="1151467"/>
          </a:xfrm>
          <a:noFill/>
        </p:spPr>
        <p:txBody>
          <a:bodyPr>
            <a:noAutofit/>
          </a:bodyPr>
          <a:lstStyle/>
          <a:p>
            <a:pPr algn="ctr">
              <a:lnSpc>
                <a:spcPct val="100000"/>
              </a:lnSpc>
              <a:spcBef>
                <a:spcPts val="0"/>
              </a:spcBef>
            </a:pPr>
            <a:r>
              <a:rPr lang="en-US" sz="4800" b="1" dirty="0">
                <a:solidFill>
                  <a:srgbClr val="FF0000"/>
                </a:solidFill>
                <a:latin typeface="Arial Nova" panose="020F0502020204030204" pitchFamily="34" charset="0"/>
                <a:cs typeface="Arial" panose="020B0604020202020204" pitchFamily="34" charset="0"/>
              </a:rPr>
              <a:t>HAVE A PRIORITIZED WEEK</a:t>
            </a:r>
          </a:p>
        </p:txBody>
      </p:sp>
      <p:sp>
        <p:nvSpPr>
          <p:cNvPr id="5" name="TextBox 4">
            <a:extLst>
              <a:ext uri="{FF2B5EF4-FFF2-40B4-BE49-F238E27FC236}">
                <a16:creationId xmlns:a16="http://schemas.microsoft.com/office/drawing/2014/main" id="{E27E73C8-A293-B874-EDC8-EBE826F2D64C}"/>
              </a:ext>
            </a:extLst>
          </p:cNvPr>
          <p:cNvSpPr txBox="1"/>
          <p:nvPr/>
        </p:nvSpPr>
        <p:spPr>
          <a:xfrm>
            <a:off x="2107402" y="2028616"/>
            <a:ext cx="7036598" cy="2554545"/>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LESS IMPORTANT THINGS</a:t>
            </a:r>
          </a:p>
          <a:p>
            <a:endParaRPr lang="en-US" sz="4000" b="1" dirty="0">
              <a:latin typeface="Arial" panose="020B0604020202020204" pitchFamily="34" charset="0"/>
              <a:cs typeface="Arial" panose="020B0604020202020204" pitchFamily="34" charset="0"/>
            </a:endParaRPr>
          </a:p>
          <a:p>
            <a:endParaRPr lang="en-US" sz="4000" b="1" dirty="0">
              <a:latin typeface="Arial" panose="020B0604020202020204" pitchFamily="34" charset="0"/>
              <a:cs typeface="Arial" panose="020B0604020202020204" pitchFamily="34" charset="0"/>
            </a:endParaRPr>
          </a:p>
          <a:p>
            <a:r>
              <a:rPr lang="en-US" sz="4000" b="1" dirty="0">
                <a:latin typeface="Arial" panose="020B0604020202020204" pitchFamily="34" charset="0"/>
                <a:cs typeface="Arial" panose="020B0604020202020204" pitchFamily="34" charset="0"/>
              </a:rPr>
              <a:t>FIRST THINGS</a:t>
            </a:r>
          </a:p>
        </p:txBody>
      </p:sp>
      <p:sp>
        <p:nvSpPr>
          <p:cNvPr id="6" name="Arrow: Curved Down 5">
            <a:extLst>
              <a:ext uri="{FF2B5EF4-FFF2-40B4-BE49-F238E27FC236}">
                <a16:creationId xmlns:a16="http://schemas.microsoft.com/office/drawing/2014/main" id="{44618771-A9AD-4C0C-A754-67D4C02422DF}"/>
              </a:ext>
            </a:extLst>
          </p:cNvPr>
          <p:cNvSpPr/>
          <p:nvPr/>
        </p:nvSpPr>
        <p:spPr>
          <a:xfrm rot="16200000">
            <a:off x="-377328" y="2039253"/>
            <a:ext cx="3257893" cy="1711569"/>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99995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86667"/>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C76D6C-897A-C30C-DABA-594E97B4161F}"/>
              </a:ext>
            </a:extLst>
          </p:cNvPr>
          <p:cNvPicPr>
            <a:picLocks noChangeAspect="1"/>
          </p:cNvPicPr>
          <p:nvPr/>
        </p:nvPicPr>
        <p:blipFill>
          <a:blip r:embed="rId3"/>
          <a:stretch>
            <a:fillRect/>
          </a:stretch>
        </p:blipFill>
        <p:spPr>
          <a:xfrm>
            <a:off x="930875" y="0"/>
            <a:ext cx="7282250" cy="6924106"/>
          </a:xfrm>
          <a:prstGeom prst="rect">
            <a:avLst/>
          </a:prstGeom>
        </p:spPr>
      </p:pic>
      <p:sp>
        <p:nvSpPr>
          <p:cNvPr id="2" name="Title 1">
            <a:extLst>
              <a:ext uri="{FF2B5EF4-FFF2-40B4-BE49-F238E27FC236}">
                <a16:creationId xmlns:a16="http://schemas.microsoft.com/office/drawing/2014/main" id="{7DEA57A9-034E-D05A-DE2D-6D24F337FB31}"/>
              </a:ext>
            </a:extLst>
          </p:cNvPr>
          <p:cNvSpPr>
            <a:spLocks noGrp="1"/>
          </p:cNvSpPr>
          <p:nvPr>
            <p:ph type="title"/>
          </p:nvPr>
        </p:nvSpPr>
        <p:spPr>
          <a:xfrm>
            <a:off x="930874" y="5486400"/>
            <a:ext cx="5817397" cy="1151467"/>
          </a:xfrm>
          <a:noFill/>
        </p:spPr>
        <p:txBody>
          <a:bodyPr>
            <a:noAutofit/>
          </a:bodyPr>
          <a:lstStyle/>
          <a:p>
            <a:pPr algn="ctr">
              <a:lnSpc>
                <a:spcPct val="100000"/>
              </a:lnSpc>
              <a:spcBef>
                <a:spcPts val="0"/>
              </a:spcBef>
            </a:pPr>
            <a:r>
              <a:rPr lang="en-US" sz="3200" b="1" dirty="0">
                <a:solidFill>
                  <a:srgbClr val="FF0000"/>
                </a:solidFill>
                <a:latin typeface="Arial Nova" panose="020F0502020204030204" pitchFamily="34" charset="0"/>
                <a:cs typeface="Arial" panose="020B0604020202020204" pitchFamily="34" charset="0"/>
              </a:rPr>
              <a:t>HAVE A PRIORITIZED WEEK</a:t>
            </a:r>
          </a:p>
        </p:txBody>
      </p:sp>
      <p:sp>
        <p:nvSpPr>
          <p:cNvPr id="4" name="TextBox 3">
            <a:extLst>
              <a:ext uri="{FF2B5EF4-FFF2-40B4-BE49-F238E27FC236}">
                <a16:creationId xmlns:a16="http://schemas.microsoft.com/office/drawing/2014/main" id="{CEB9C699-1322-9E7F-5955-7D904843B86A}"/>
              </a:ext>
            </a:extLst>
          </p:cNvPr>
          <p:cNvSpPr txBox="1"/>
          <p:nvPr/>
        </p:nvSpPr>
        <p:spPr>
          <a:xfrm>
            <a:off x="1617785" y="492369"/>
            <a:ext cx="5533291" cy="769441"/>
          </a:xfrm>
          <a:prstGeom prst="rect">
            <a:avLst/>
          </a:prstGeom>
          <a:solidFill>
            <a:schemeClr val="bg1">
              <a:lumMod val="95000"/>
            </a:schemeClr>
          </a:solidFill>
        </p:spPr>
        <p:txBody>
          <a:bodyPr wrap="square" rtlCol="0">
            <a:spAutoFit/>
          </a:bodyPr>
          <a:lstStyle/>
          <a:p>
            <a:pPr algn="ctr"/>
            <a:r>
              <a:rPr lang="en-US" sz="4400" b="1" dirty="0">
                <a:latin typeface="Arial" panose="020B0604020202020204" pitchFamily="34" charset="0"/>
                <a:cs typeface="Arial" panose="020B0604020202020204" pitchFamily="34" charset="0"/>
              </a:rPr>
              <a:t>March</a:t>
            </a:r>
          </a:p>
        </p:txBody>
      </p:sp>
    </p:spTree>
    <p:extLst>
      <p:ext uri="{BB962C8B-B14F-4D97-AF65-F5344CB8AC3E}">
        <p14:creationId xmlns:p14="http://schemas.microsoft.com/office/powerpoint/2010/main" val="1224352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3745383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9E63EBD-606C-379B-4936-32D79507279B}"/>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3319126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717E2-677A-C382-8C31-E2774B4024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DBB191-BCC2-7AD1-1806-185899302235}"/>
              </a:ext>
            </a:extLst>
          </p:cNvPr>
          <p:cNvSpPr>
            <a:spLocks noGrp="1"/>
          </p:cNvSpPr>
          <p:nvPr>
            <p:ph type="title"/>
          </p:nvPr>
        </p:nvSpPr>
        <p:spPr>
          <a:xfrm>
            <a:off x="186612" y="0"/>
            <a:ext cx="8733453" cy="6858000"/>
          </a:xfrm>
        </p:spPr>
        <p:txBody>
          <a:bodyPr>
            <a:noAutofit/>
          </a:bodyPr>
          <a:lstStyle/>
          <a:p>
            <a:pPr lvl="0">
              <a:lnSpc>
                <a:spcPct val="80000"/>
              </a:lnSpc>
              <a:spcBef>
                <a:spcPts val="0"/>
              </a:spcBef>
            </a:pPr>
            <a:r>
              <a:rPr lang="en-US" sz="3200" dirty="0">
                <a:solidFill>
                  <a:prstClr val="black"/>
                </a:solidFill>
                <a:ea typeface="Times New Roman" panose="02020603050405020304" pitchFamily="18" charset="0"/>
                <a:cs typeface="Arial" panose="020B0604020202020204" pitchFamily="34" charset="0"/>
              </a:rPr>
              <a:t>(James 1:13-18)  Let no one say when he is tempted, “I am tempted by God”; for God cannot be tempted by evil, nor does He Himself tempt anyone. {14} But each one is tempted when he is drawn away by his own desires and enticed. {15} Then, when desire has conceived, it gives birth to sin; and sin, when it is full-grown, brings forth death. {16} Do not be deceived, my beloved brethren. {17} Every good gift and every perfect gift is from above, and comes down from the Father of lights, with whom there is no variation or shadow of turning. {18} Of His own will He brought us forth by the word of truth, that we might be a kind of </a:t>
            </a:r>
            <a:r>
              <a:rPr lang="en-US" sz="3200" dirty="0" err="1">
                <a:solidFill>
                  <a:prstClr val="black"/>
                </a:solidFill>
                <a:ea typeface="Times New Roman" panose="02020603050405020304" pitchFamily="18" charset="0"/>
                <a:cs typeface="Arial" panose="020B0604020202020204" pitchFamily="34" charset="0"/>
              </a:rPr>
              <a:t>firstfruits</a:t>
            </a:r>
            <a:r>
              <a:rPr lang="en-US" sz="3200" dirty="0">
                <a:solidFill>
                  <a:prstClr val="black"/>
                </a:solidFill>
                <a:ea typeface="Times New Roman" panose="02020603050405020304" pitchFamily="18" charset="0"/>
                <a:cs typeface="Arial" panose="020B0604020202020204" pitchFamily="34" charset="0"/>
              </a:rPr>
              <a:t> of His creatures.</a:t>
            </a:r>
            <a:endParaRPr lang="en-US" sz="3200" dirty="0">
              <a:solidFill>
                <a:srgbClr val="000000"/>
              </a:solidFill>
              <a:ea typeface="Calibri" panose="020F0502020204030204" pitchFamily="34" charset="0"/>
            </a:endParaRPr>
          </a:p>
        </p:txBody>
      </p:sp>
    </p:spTree>
    <p:extLst>
      <p:ext uri="{BB962C8B-B14F-4D97-AF65-F5344CB8AC3E}">
        <p14:creationId xmlns:p14="http://schemas.microsoft.com/office/powerpoint/2010/main" val="3459167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1504022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AE635-7A87-D4D6-02EF-D7BCAE3436CB}"/>
              </a:ext>
            </a:extLst>
          </p:cNvPr>
          <p:cNvSpPr>
            <a:spLocks noGrp="1"/>
          </p:cNvSpPr>
          <p:nvPr>
            <p:ph type="title"/>
          </p:nvPr>
        </p:nvSpPr>
        <p:spPr>
          <a:xfrm>
            <a:off x="0" y="0"/>
            <a:ext cx="9144000" cy="1719073"/>
          </a:xfrm>
        </p:spPr>
        <p:txBody>
          <a:bodyPr>
            <a:normAutofit/>
          </a:bodyPr>
          <a:lstStyle/>
          <a:p>
            <a:pPr marL="0" marR="0" algn="ctr">
              <a:spcBef>
                <a:spcPts val="0"/>
              </a:spcBef>
              <a:spcAft>
                <a:spcPts val="0"/>
              </a:spcAft>
              <a:tabLst>
                <a:tab pos="228600" algn="l"/>
                <a:tab pos="457200" algn="l"/>
                <a:tab pos="685800" algn="l"/>
                <a:tab pos="914400" algn="l"/>
                <a:tab pos="1143000" algn="l"/>
                <a:tab pos="1371600" algn="l"/>
                <a:tab pos="1600200" algn="l"/>
              </a:tabLst>
            </a:pPr>
            <a:r>
              <a:rPr lang="en-US" sz="8800" b="1" dirty="0">
                <a:effectLst/>
                <a:latin typeface="Arial" panose="020B0604020202020204" pitchFamily="34" charset="0"/>
                <a:ea typeface="Times New Roman" panose="02020603050405020304" pitchFamily="18" charset="0"/>
                <a:cs typeface="Times New Roman" panose="02020603050405020304" pitchFamily="18" charset="0"/>
              </a:rPr>
              <a:t>TEMPTATION</a:t>
            </a:r>
          </a:p>
        </p:txBody>
      </p:sp>
      <p:pic>
        <p:nvPicPr>
          <p:cNvPr id="4" name="Picture 3">
            <a:extLst>
              <a:ext uri="{FF2B5EF4-FFF2-40B4-BE49-F238E27FC236}">
                <a16:creationId xmlns:a16="http://schemas.microsoft.com/office/drawing/2014/main" id="{992AF92F-C96F-BFF9-D9D9-FEB7684A6DE1}"/>
              </a:ext>
            </a:extLst>
          </p:cNvPr>
          <p:cNvPicPr>
            <a:picLocks noChangeAspect="1"/>
          </p:cNvPicPr>
          <p:nvPr/>
        </p:nvPicPr>
        <p:blipFill>
          <a:blip r:embed="rId2"/>
          <a:stretch>
            <a:fillRect/>
          </a:stretch>
        </p:blipFill>
        <p:spPr>
          <a:xfrm>
            <a:off x="0" y="1719073"/>
            <a:ext cx="9144000" cy="5138927"/>
          </a:xfrm>
          <a:prstGeom prst="rect">
            <a:avLst/>
          </a:prstGeom>
        </p:spPr>
      </p:pic>
    </p:spTree>
    <p:extLst>
      <p:ext uri="{BB962C8B-B14F-4D97-AF65-F5344CB8AC3E}">
        <p14:creationId xmlns:p14="http://schemas.microsoft.com/office/powerpoint/2010/main" val="4242300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7F503-7D34-EF0D-41CC-23A603513C65}"/>
              </a:ext>
            </a:extLst>
          </p:cNvPr>
          <p:cNvSpPr>
            <a:spLocks noGrp="1"/>
          </p:cNvSpPr>
          <p:nvPr>
            <p:ph type="title"/>
          </p:nvPr>
        </p:nvSpPr>
        <p:spPr>
          <a:xfrm>
            <a:off x="0" y="0"/>
            <a:ext cx="9144000" cy="933061"/>
          </a:xfrm>
        </p:spPr>
        <p:txBody>
          <a:bodyPr>
            <a:normAutofit/>
          </a:bodyPr>
          <a:lstStyle/>
          <a:p>
            <a:pPr marL="0" marR="0">
              <a:spcBef>
                <a:spcPts val="0"/>
              </a:spcBef>
              <a:spcAft>
                <a:spcPts val="0"/>
              </a:spcAft>
              <a:tabLst>
                <a:tab pos="228600" algn="l"/>
                <a:tab pos="457200" algn="l"/>
                <a:tab pos="685800" algn="l"/>
                <a:tab pos="914400" algn="l"/>
                <a:tab pos="1143000" algn="l"/>
                <a:tab pos="1371600" algn="l"/>
                <a:tab pos="1600200" algn="l"/>
              </a:tabLst>
            </a:pPr>
            <a:r>
              <a:rPr lang="en-US" sz="4400" b="1" cap="all" dirty="0">
                <a:solidFill>
                  <a:srgbClr val="FF0000"/>
                </a:solidFill>
                <a:effectLst/>
                <a:ea typeface="Times New Roman" panose="02020603050405020304" pitchFamily="18" charset="0"/>
                <a:cs typeface="Arial" panose="020B0604020202020204" pitchFamily="34" charset="0"/>
              </a:rPr>
              <a:t>TEMPTATION</a:t>
            </a:r>
            <a:endParaRPr lang="en-US" dirty="0">
              <a:solidFill>
                <a:srgbClr val="FF0000"/>
              </a:solidFill>
            </a:endParaRPr>
          </a:p>
        </p:txBody>
      </p:sp>
      <p:sp>
        <p:nvSpPr>
          <p:cNvPr id="3" name="Content Placeholder 2">
            <a:extLst>
              <a:ext uri="{FF2B5EF4-FFF2-40B4-BE49-F238E27FC236}">
                <a16:creationId xmlns:a16="http://schemas.microsoft.com/office/drawing/2014/main" id="{DFEB24B6-04D5-FF92-0BD0-1074B4053C93}"/>
              </a:ext>
            </a:extLst>
          </p:cNvPr>
          <p:cNvSpPr>
            <a:spLocks noGrp="1"/>
          </p:cNvSpPr>
          <p:nvPr>
            <p:ph idx="1"/>
          </p:nvPr>
        </p:nvSpPr>
        <p:spPr>
          <a:xfrm>
            <a:off x="157655" y="933061"/>
            <a:ext cx="8986345" cy="5966980"/>
          </a:xfrm>
        </p:spPr>
        <p:txBody>
          <a:bodyPr>
            <a:normAutofit fontScale="92500" lnSpcReduction="10000"/>
          </a:bodyPr>
          <a:lstStyle/>
          <a:p>
            <a:pPr marL="0" indent="0">
              <a:lnSpc>
                <a:spcPct val="95000"/>
              </a:lnSpc>
              <a:buNone/>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A. Temptation is no respecter of persons. </a:t>
            </a:r>
            <a:endParaRPr lang="en-US" dirty="0">
              <a:ea typeface="Times New Roman" panose="02020603050405020304" pitchFamily="18" charset="0"/>
              <a:cs typeface="Times New Roman" panose="02020603050405020304" pitchFamily="18" charset="0"/>
            </a:endParaRPr>
          </a:p>
          <a:p>
            <a:pPr marL="914400" indent="-914400">
              <a:lnSpc>
                <a:spcPct val="95000"/>
              </a:lnSpc>
              <a:buNone/>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		1. The young are tempted. (Joseph.).</a:t>
            </a:r>
            <a:endParaRPr lang="en-US" dirty="0">
              <a:ea typeface="Times New Roman" panose="02020603050405020304" pitchFamily="18" charset="0"/>
              <a:cs typeface="Times New Roman" panose="02020603050405020304" pitchFamily="18" charset="0"/>
            </a:endParaRPr>
          </a:p>
          <a:p>
            <a:pPr marL="914400" indent="-914400">
              <a:lnSpc>
                <a:spcPct val="95000"/>
              </a:lnSpc>
              <a:buNone/>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		2. The strong are tempted. (Samson.).</a:t>
            </a:r>
            <a:endParaRPr lang="en-US" dirty="0">
              <a:ea typeface="Times New Roman" panose="02020603050405020304" pitchFamily="18" charset="0"/>
              <a:cs typeface="Times New Roman" panose="02020603050405020304" pitchFamily="18" charset="0"/>
            </a:endParaRPr>
          </a:p>
          <a:p>
            <a:pPr marL="914400" indent="-914400">
              <a:lnSpc>
                <a:spcPct val="95000"/>
              </a:lnSpc>
              <a:buNone/>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		3. Men of nobility are tempted. (Saul, David.).</a:t>
            </a:r>
            <a:endParaRPr lang="en-US" dirty="0">
              <a:ea typeface="Times New Roman" panose="02020603050405020304" pitchFamily="18" charset="0"/>
              <a:cs typeface="Times New Roman" panose="02020603050405020304" pitchFamily="18" charset="0"/>
            </a:endParaRPr>
          </a:p>
          <a:p>
            <a:pPr marL="914400" indent="-914400">
              <a:lnSpc>
                <a:spcPct val="95000"/>
              </a:lnSpc>
              <a:buNone/>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		4. Common people are tempted. (</a:t>
            </a:r>
            <a:r>
              <a:rPr lang="en-US" dirty="0" err="1">
                <a:ea typeface="Times New Roman" panose="02020603050405020304" pitchFamily="18" charset="0"/>
                <a:cs typeface="Arial" panose="020B0604020202020204" pitchFamily="34" charset="0"/>
              </a:rPr>
              <a:t>Achan</a:t>
            </a:r>
            <a:r>
              <a:rPr lang="en-US" dirty="0">
                <a:ea typeface="Times New Roman" panose="02020603050405020304" pitchFamily="18" charset="0"/>
                <a:cs typeface="Arial" panose="020B0604020202020204" pitchFamily="34" charset="0"/>
              </a:rPr>
              <a:t>, Josh. 7.). </a:t>
            </a:r>
            <a:endParaRPr lang="en-US" dirty="0">
              <a:ea typeface="Times New Roman" panose="02020603050405020304" pitchFamily="18" charset="0"/>
              <a:cs typeface="Times New Roman" panose="02020603050405020304" pitchFamily="18" charset="0"/>
            </a:endParaRPr>
          </a:p>
          <a:p>
            <a:pPr marL="914400" indent="-914400">
              <a:lnSpc>
                <a:spcPct val="95000"/>
              </a:lnSpc>
              <a:buNone/>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		5. Christ was tempted. (Heb 4:15)  For we do not have a High Priest who cannot sympathize with our weaknesses, but was in all points tempted as we are, yet without sin.</a:t>
            </a:r>
            <a:endParaRPr lang="en-US" dirty="0">
              <a:ea typeface="Times New Roman" panose="02020603050405020304" pitchFamily="18" charset="0"/>
              <a:cs typeface="Times New Roman" panose="02020603050405020304" pitchFamily="18" charset="0"/>
            </a:endParaRPr>
          </a:p>
          <a:p>
            <a:pPr marL="466725" indent="-466725">
              <a:lnSpc>
                <a:spcPct val="95000"/>
              </a:lnSpc>
              <a:buNone/>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B. Temptation never takes a vacation. (1 Pet 5:8)  Be sober, be vigilant; because your adversary the devil walks about like a roaring lion, seeking whom he may devour.</a:t>
            </a:r>
            <a:endParaRPr lang="en-US" dirty="0"/>
          </a:p>
        </p:txBody>
      </p:sp>
    </p:spTree>
    <p:extLst>
      <p:ext uri="{BB962C8B-B14F-4D97-AF65-F5344CB8AC3E}">
        <p14:creationId xmlns:p14="http://schemas.microsoft.com/office/powerpoint/2010/main" val="52554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519AB-D05A-2B83-4A0F-6F0AA85ACC7A}"/>
              </a:ext>
            </a:extLst>
          </p:cNvPr>
          <p:cNvSpPr>
            <a:spLocks noGrp="1"/>
          </p:cNvSpPr>
          <p:nvPr>
            <p:ph type="title"/>
          </p:nvPr>
        </p:nvSpPr>
        <p:spPr>
          <a:xfrm>
            <a:off x="0" y="0"/>
            <a:ext cx="9144000" cy="1455576"/>
          </a:xfrm>
        </p:spPr>
        <p:txBody>
          <a:bodyPr>
            <a:normAutofit/>
          </a:bodyPr>
          <a:lstStyle/>
          <a:p>
            <a:pPr marL="0" marR="0">
              <a:spcBef>
                <a:spcPts val="0"/>
              </a:spcBef>
              <a:spcAft>
                <a:spcPts val="0"/>
              </a:spcAft>
              <a:tabLst>
                <a:tab pos="228600" algn="l"/>
                <a:tab pos="457200" algn="l"/>
                <a:tab pos="685800" algn="l"/>
                <a:tab pos="914400" algn="l"/>
                <a:tab pos="1143000" algn="l"/>
                <a:tab pos="1371600" algn="l"/>
                <a:tab pos="1600200" algn="l"/>
              </a:tabLst>
            </a:pPr>
            <a:r>
              <a:rPr lang="en-US" sz="3600" b="1" cap="all" dirty="0">
                <a:solidFill>
                  <a:srgbClr val="FF0000"/>
                </a:solidFill>
                <a:effectLst/>
                <a:ea typeface="Times New Roman" panose="02020603050405020304" pitchFamily="18" charset="0"/>
                <a:cs typeface="Arial" panose="020B0604020202020204" pitchFamily="34" charset="0"/>
              </a:rPr>
              <a:t>I. The Implication of Temptation</a:t>
            </a:r>
            <a:r>
              <a:rPr lang="en-US" sz="3600" dirty="0">
                <a:effectLst/>
                <a:ea typeface="Times New Roman" panose="02020603050405020304" pitchFamily="18" charset="0"/>
                <a:cs typeface="Arial" panose="020B0604020202020204" pitchFamily="34" charset="0"/>
              </a:rPr>
              <a:t>	</a:t>
            </a:r>
            <a:endParaRPr lang="en-US" sz="3600" dirty="0"/>
          </a:p>
        </p:txBody>
      </p:sp>
      <p:sp>
        <p:nvSpPr>
          <p:cNvPr id="3" name="Content Placeholder 2">
            <a:extLst>
              <a:ext uri="{FF2B5EF4-FFF2-40B4-BE49-F238E27FC236}">
                <a16:creationId xmlns:a16="http://schemas.microsoft.com/office/drawing/2014/main" id="{8DF71885-98CA-59AD-2AA1-A0BE820D26E6}"/>
              </a:ext>
            </a:extLst>
          </p:cNvPr>
          <p:cNvSpPr>
            <a:spLocks noGrp="1"/>
          </p:cNvSpPr>
          <p:nvPr>
            <p:ph idx="1"/>
          </p:nvPr>
        </p:nvSpPr>
        <p:spPr>
          <a:xfrm>
            <a:off x="157655" y="1194318"/>
            <a:ext cx="8986345" cy="5705722"/>
          </a:xfrm>
        </p:spPr>
        <p:txBody>
          <a:bodyPr>
            <a:normAutofit/>
          </a:bodyPr>
          <a:lstStyle/>
          <a:p>
            <a:pPr marL="0" indent="0">
              <a:lnSpc>
                <a:spcPct val="100000"/>
              </a:lnSpc>
              <a:buNone/>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A.  "Temptation" means "solicitation to sin." </a:t>
            </a:r>
            <a:endParaRPr lang="en-US" dirty="0">
              <a:ea typeface="Times New Roman" panose="02020603050405020304" pitchFamily="18" charset="0"/>
              <a:cs typeface="Times New Roman" panose="02020603050405020304" pitchFamily="18" charset="0"/>
            </a:endParaRPr>
          </a:p>
          <a:p>
            <a:pPr marL="0" indent="0">
              <a:lnSpc>
                <a:spcPct val="100000"/>
              </a:lnSpc>
              <a:buNone/>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B.  Sin implies a standard of right and wrong. </a:t>
            </a:r>
            <a:endParaRPr lang="en-US" dirty="0">
              <a:ea typeface="Times New Roman" panose="02020603050405020304" pitchFamily="18" charset="0"/>
              <a:cs typeface="Times New Roman" panose="02020603050405020304" pitchFamily="18" charset="0"/>
            </a:endParaRPr>
          </a:p>
          <a:p>
            <a:pPr marL="914400" indent="-914400">
              <a:lnSpc>
                <a:spcPct val="100000"/>
              </a:lnSpc>
              <a:buNone/>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		1.  "Sin" means to "miss the </a:t>
            </a:r>
            <a:r>
              <a:rPr lang="en-US" i="1" spc="20" dirty="0">
                <a:ea typeface="Times New Roman" panose="02020603050405020304" pitchFamily="18" charset="0"/>
                <a:cs typeface="Arial" panose="020B0604020202020204" pitchFamily="34" charset="0"/>
              </a:rPr>
              <a:t>mark. "</a:t>
            </a:r>
            <a:endParaRPr lang="en-US" dirty="0">
              <a:ea typeface="Times New Roman" panose="02020603050405020304" pitchFamily="18" charset="0"/>
              <a:cs typeface="Times New Roman" panose="02020603050405020304" pitchFamily="18" charset="0"/>
            </a:endParaRPr>
          </a:p>
          <a:p>
            <a:pPr marL="914400" indent="-914400">
              <a:lnSpc>
                <a:spcPct val="100000"/>
              </a:lnSpc>
              <a:buNone/>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		2.  Sin is a transgression </a:t>
            </a:r>
            <a:r>
              <a:rPr lang="en-US" i="1" spc="20" dirty="0">
                <a:ea typeface="Times New Roman" panose="02020603050405020304" pitchFamily="18" charset="0"/>
                <a:cs typeface="Arial" panose="020B0604020202020204" pitchFamily="34" charset="0"/>
              </a:rPr>
              <a:t>(trans, </a:t>
            </a:r>
            <a:r>
              <a:rPr lang="en-US" dirty="0">
                <a:ea typeface="Times New Roman" panose="02020603050405020304" pitchFamily="18" charset="0"/>
                <a:cs typeface="Arial" panose="020B0604020202020204" pitchFamily="34" charset="0"/>
              </a:rPr>
              <a:t>across; </a:t>
            </a:r>
            <a:r>
              <a:rPr lang="en-US" i="1" spc="20" dirty="0" err="1">
                <a:ea typeface="Times New Roman" panose="02020603050405020304" pitchFamily="18" charset="0"/>
                <a:cs typeface="Arial" panose="020B0604020202020204" pitchFamily="34" charset="0"/>
              </a:rPr>
              <a:t>gress</a:t>
            </a:r>
            <a:r>
              <a:rPr lang="en-US" i="1" spc="20" dirty="0">
                <a:ea typeface="Times New Roman" panose="02020603050405020304" pitchFamily="18" charset="0"/>
                <a:cs typeface="Arial" panose="020B0604020202020204" pitchFamily="34" charset="0"/>
              </a:rPr>
              <a:t>, </a:t>
            </a:r>
            <a:r>
              <a:rPr lang="en-US" dirty="0">
                <a:ea typeface="Times New Roman" panose="02020603050405020304" pitchFamily="18" charset="0"/>
                <a:cs typeface="Arial" panose="020B0604020202020204" pitchFamily="34" charset="0"/>
              </a:rPr>
              <a:t>to step) of the law. (1 John 3:4)  Whoever commits sin also commits lawlessness, and sin is lawlessness.</a:t>
            </a:r>
            <a:endParaRPr lang="en-US" dirty="0">
              <a:ea typeface="Times New Roman" panose="02020603050405020304" pitchFamily="18" charset="0"/>
              <a:cs typeface="Times New Roman" panose="02020603050405020304" pitchFamily="18" charset="0"/>
            </a:endParaRPr>
          </a:p>
          <a:p>
            <a:pPr marL="914400" indent="-914400">
              <a:lnSpc>
                <a:spcPct val="100000"/>
              </a:lnSpc>
              <a:buNone/>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Arial" panose="020B0604020202020204" pitchFamily="34" charset="0"/>
              </a:rPr>
              <a:t>		3.  Sin is a failure to do good. (James 4:17)  Therefore, to him who knows to do good and does not do it, to him it is sin.</a:t>
            </a:r>
            <a:endParaRPr lang="en-US"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20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20837</TotalTime>
  <Words>1606</Words>
  <Application>Microsoft Office PowerPoint</Application>
  <PresentationFormat>On-screen Show (4:3)</PresentationFormat>
  <Paragraphs>73</Paragraphs>
  <Slides>22</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Arial Black</vt:lpstr>
      <vt:lpstr>Arial Nova</vt:lpstr>
      <vt:lpstr>Bazooka</vt:lpstr>
      <vt:lpstr>Calibri</vt:lpstr>
      <vt:lpstr>Calibri Light</vt:lpstr>
      <vt:lpstr>Times New Roman</vt:lpstr>
      <vt:lpstr>Office Theme</vt:lpstr>
      <vt:lpstr>1_Office Theme</vt:lpstr>
      <vt:lpstr>PowerPoint Presentation</vt:lpstr>
      <vt:lpstr>PowerPoint Presentation</vt:lpstr>
      <vt:lpstr>LET US PRAY</vt:lpstr>
      <vt:lpstr>SINGING</vt:lpstr>
      <vt:lpstr>(James 1:13-18)  Let no one say when he is tempted, “I am tempted by God”; for God cannot be tempted by evil, nor does He Himself tempt anyone. {14} But each one is tempted when he is drawn away by his own desires and enticed. {15} Then, when desire has conceived, it gives birth to sin; and sin, when it is full-grown, brings forth death. {16} Do not be deceived, my beloved brethren. {17} Every good gift and every perfect gift is from above, and comes down from the Father of lights, with whom there is no variation or shadow of turning. {18} Of His own will He brought us forth by the word of truth, that we might be a kind of firstfruits of His creatures.</vt:lpstr>
      <vt:lpstr>LET US PRAY</vt:lpstr>
      <vt:lpstr>TEMPTATION</vt:lpstr>
      <vt:lpstr>TEMPTATION</vt:lpstr>
      <vt:lpstr>I. The Implication of Temptation </vt:lpstr>
      <vt:lpstr>I. The Implication of Temptation </vt:lpstr>
      <vt:lpstr>II. The Nature of Temptation</vt:lpstr>
      <vt:lpstr>II. The Nature of Temptation</vt:lpstr>
      <vt:lpstr>II. The Nature of Temptation</vt:lpstr>
      <vt:lpstr>III. Righteousness Is Right For Man. (James 1:16, 17) </vt:lpstr>
      <vt:lpstr>III. Righteousness Is Right For Man. (James 1:16, 17) </vt:lpstr>
      <vt:lpstr>YOU CAN OVERCOME TEMPTATION                                                                                                                                                      </vt:lpstr>
      <vt:lpstr>SINGING</vt:lpstr>
      <vt:lpstr>PowerPoint Presentation</vt:lpstr>
      <vt:lpstr>CONTRIBUTION</vt:lpstr>
      <vt:lpstr>SINGING</vt:lpstr>
      <vt:lpstr>HAVE A PRIORITIZED WEEK</vt:lpstr>
      <vt:lpstr>HAVE A PRIORITIZED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4</cp:revision>
  <dcterms:created xsi:type="dcterms:W3CDTF">2021-03-29T21:09:31Z</dcterms:created>
  <dcterms:modified xsi:type="dcterms:W3CDTF">2024-04-03T18:24:46Z</dcterms:modified>
</cp:coreProperties>
</file>