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26"/>
  </p:notesMasterIdLst>
  <p:sldIdLst>
    <p:sldId id="425" r:id="rId3"/>
    <p:sldId id="283" r:id="rId4"/>
    <p:sldId id="290" r:id="rId5"/>
    <p:sldId id="285" r:id="rId6"/>
    <p:sldId id="291" r:id="rId7"/>
    <p:sldId id="434" r:id="rId8"/>
    <p:sldId id="376" r:id="rId9"/>
    <p:sldId id="460" r:id="rId10"/>
    <p:sldId id="452" r:id="rId11"/>
    <p:sldId id="461" r:id="rId12"/>
    <p:sldId id="468" r:id="rId13"/>
    <p:sldId id="469" r:id="rId14"/>
    <p:sldId id="467" r:id="rId15"/>
    <p:sldId id="466" r:id="rId16"/>
    <p:sldId id="465" r:id="rId17"/>
    <p:sldId id="470" r:id="rId18"/>
    <p:sldId id="464" r:id="rId19"/>
    <p:sldId id="471" r:id="rId20"/>
    <p:sldId id="463" r:id="rId21"/>
    <p:sldId id="472" r:id="rId22"/>
    <p:sldId id="462" r:id="rId23"/>
    <p:sldId id="279" r:id="rId24"/>
    <p:sldId id="35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BFFFA8"/>
    <a:srgbClr val="A0B8E0"/>
    <a:srgbClr val="5C4600"/>
    <a:srgbClr val="DBFFA8"/>
    <a:srgbClr val="CCFF99"/>
    <a:srgbClr val="99FF33"/>
    <a:srgbClr val="33CC33"/>
    <a:srgbClr val="99FF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64BABB-38F8-45B3-AE28-35597CA90066}" v="2761" dt="2024-03-01T00:34:36.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24" autoAdjust="0"/>
    <p:restoredTop sz="86460" autoAdjust="0"/>
  </p:normalViewPr>
  <p:slideViewPr>
    <p:cSldViewPr snapToGrid="0">
      <p:cViewPr varScale="1">
        <p:scale>
          <a:sx n="75" d="100"/>
          <a:sy n="75" d="100"/>
        </p:scale>
        <p:origin x="1272" y="78"/>
      </p:cViewPr>
      <p:guideLst/>
    </p:cSldViewPr>
  </p:slideViewPr>
  <p:outlineViewPr>
    <p:cViewPr>
      <p:scale>
        <a:sx n="33" d="100"/>
        <a:sy n="33" d="100"/>
      </p:scale>
      <p:origin x="0" y="-1210"/>
    </p:cViewPr>
  </p:outlineViewPr>
  <p:notesTextViewPr>
    <p:cViewPr>
      <p:scale>
        <a:sx n="1" d="1"/>
        <a:sy n="1" d="1"/>
      </p:scale>
      <p:origin x="0" y="0"/>
    </p:cViewPr>
  </p:notesTextViewPr>
  <p:sorterViewPr>
    <p:cViewPr varScale="1">
      <p:scale>
        <a:sx n="100" d="100"/>
        <a:sy n="100" d="100"/>
      </p:scale>
      <p:origin x="0" y="-42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4/3/2024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23</a:t>
            </a:fld>
            <a:endParaRPr lang="en-US"/>
          </a:p>
        </p:txBody>
      </p:sp>
    </p:spTree>
    <p:extLst>
      <p:ext uri="{BB962C8B-B14F-4D97-AF65-F5344CB8AC3E}">
        <p14:creationId xmlns:p14="http://schemas.microsoft.com/office/powerpoint/2010/main" val="157420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4/3/2024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4/3/2024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4/3/2024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4/3/2024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4/3/2024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4/3/2024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4/3/2024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4/3/2024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4/3/2024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www.pexels.com/photo/demon-devil-flower-orchid-1416905/"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2" y="6147006"/>
            <a:ext cx="9143998"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rgbClr val="4472C4"/>
                  </a:solidFill>
                  <a:prstDash val="solid"/>
                </a:ln>
                <a:solidFill>
                  <a:srgbClr val="70AD47">
                    <a:tint val="1000"/>
                  </a:srgbClr>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3108"/>
            <a:ext cx="9144000" cy="1323439"/>
          </a:xfrm>
          <a:prstGeom prst="rect">
            <a:avLst/>
          </a:prstGeom>
          <a:solidFill>
            <a:schemeClr val="tx1">
              <a:alpha val="64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rgbClr val="4472C4"/>
                  </a:solidFill>
                  <a:prstDash val="solid"/>
                </a:ln>
                <a:solidFill>
                  <a:schemeClr val="bg1"/>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rgbClr val="4472C4"/>
                  </a:solidFill>
                  <a:prstDash val="solid"/>
                </a:ln>
                <a:solidFill>
                  <a:schemeClr val="bg1"/>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rgbClr val="4472C4"/>
                </a:solidFill>
                <a:prstDash val="solid"/>
              </a:ln>
              <a:solidFill>
                <a:schemeClr val="bg1"/>
              </a:solidFill>
              <a:effectLst>
                <a:glow rad="38100">
                  <a:srgbClr val="4472C4">
                    <a:alpha val="40000"/>
                  </a:srgbClr>
                </a:glow>
              </a:effectLst>
              <a:uLnTx/>
              <a:uFillTx/>
              <a:latin typeface="Calibri" panose="020F0502020204030204"/>
              <a:ea typeface="+mn-ea"/>
              <a:cs typeface="+mn-cs"/>
            </a:endParaRPr>
          </a:p>
        </p:txBody>
      </p:sp>
      <p:pic>
        <p:nvPicPr>
          <p:cNvPr id="3" name="Picture 2" descr="Close up of a white flower&#10;&#10;Description automatically generated">
            <a:extLst>
              <a:ext uri="{FF2B5EF4-FFF2-40B4-BE49-F238E27FC236}">
                <a16:creationId xmlns:a16="http://schemas.microsoft.com/office/drawing/2014/main" id="{4040784D-74CF-0BFD-F7CC-A1D817476C6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5711" y="1326547"/>
            <a:ext cx="7312578" cy="4875052"/>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ED367-51DD-1698-26B7-8DFCDDD9DA80}"/>
              </a:ext>
            </a:extLst>
          </p:cNvPr>
          <p:cNvPicPr>
            <a:picLocks noChangeAspect="1"/>
          </p:cNvPicPr>
          <p:nvPr/>
        </p:nvPicPr>
        <p:blipFill rotWithShape="1">
          <a:blip r:embed="rId2"/>
          <a:srcRect l="14731" r="13805"/>
          <a:stretch/>
        </p:blipFill>
        <p:spPr>
          <a:xfrm>
            <a:off x="-1" y="0"/>
            <a:ext cx="9144001" cy="6858000"/>
          </a:xfrm>
          <a:prstGeom prst="rect">
            <a:avLst/>
          </a:prstGeom>
        </p:spPr>
      </p:pic>
      <p:sp>
        <p:nvSpPr>
          <p:cNvPr id="2" name="Title 1">
            <a:extLst>
              <a:ext uri="{FF2B5EF4-FFF2-40B4-BE49-F238E27FC236}">
                <a16:creationId xmlns:a16="http://schemas.microsoft.com/office/drawing/2014/main" id="{A5BDED1A-976A-8A8D-D282-9BE96E14914F}"/>
              </a:ext>
            </a:extLst>
          </p:cNvPr>
          <p:cNvSpPr>
            <a:spLocks noGrp="1"/>
          </p:cNvSpPr>
          <p:nvPr>
            <p:ph type="title"/>
          </p:nvPr>
        </p:nvSpPr>
        <p:spPr/>
        <p:txBody>
          <a:bodyPr>
            <a:normAutofit/>
          </a:bodyPr>
          <a:lstStyle/>
          <a:p>
            <a:pPr marL="0" marR="0" algn="ctr">
              <a:spcBef>
                <a:spcPts val="0"/>
              </a:spcBef>
              <a:spcAft>
                <a:spcPts val="0"/>
              </a:spcAft>
              <a:tabLst>
                <a:tab pos="228600" algn="l"/>
                <a:tab pos="457200" algn="l"/>
                <a:tab pos="685800" algn="l"/>
                <a:tab pos="914400" algn="l"/>
                <a:tab pos="1143000" algn="l"/>
                <a:tab pos="1371600" algn="l"/>
                <a:tab pos="1600200" algn="l"/>
              </a:tabLst>
            </a:pPr>
            <a:r>
              <a:rPr lang="en-US" sz="4800" b="1" cap="all" dirty="0">
                <a:effectLst/>
                <a:latin typeface="Arial" panose="020B0604020202020204" pitchFamily="34" charset="0"/>
                <a:ea typeface="Times New Roman" panose="02020603050405020304" pitchFamily="18" charset="0"/>
                <a:cs typeface="Arial" panose="020B0604020202020204" pitchFamily="34" charset="0"/>
              </a:rPr>
              <a:t>What Sin Does To People</a:t>
            </a:r>
            <a:endParaRPr lang="en-US" sz="4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58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56E8-5191-D459-135E-26BB7B1BC502}"/>
              </a:ext>
            </a:extLst>
          </p:cNvPr>
          <p:cNvSpPr>
            <a:spLocks noGrp="1"/>
          </p:cNvSpPr>
          <p:nvPr>
            <p:ph type="title"/>
          </p:nvPr>
        </p:nvSpPr>
        <p:spPr>
          <a:xfrm>
            <a:off x="0" y="0"/>
            <a:ext cx="9144000" cy="989045"/>
          </a:xfrm>
        </p:spPr>
        <p:txBody>
          <a:bodyPr>
            <a:normAutofit/>
          </a:bodyPr>
          <a:lstStyle/>
          <a:p>
            <a:pPr marL="0" marR="0">
              <a:spcBef>
                <a:spcPts val="0"/>
              </a:spcBef>
              <a:spcAft>
                <a:spcPts val="0"/>
              </a:spcAft>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SIN</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810B99-C240-18F3-4949-1CE71A51948F}"/>
              </a:ext>
            </a:extLst>
          </p:cNvPr>
          <p:cNvSpPr>
            <a:spLocks noGrp="1"/>
          </p:cNvSpPr>
          <p:nvPr>
            <p:ph idx="1"/>
          </p:nvPr>
        </p:nvSpPr>
        <p:spPr>
          <a:xfrm>
            <a:off x="220337" y="858416"/>
            <a:ext cx="8923663" cy="5999583"/>
          </a:xfrm>
        </p:spPr>
        <p:txBody>
          <a:bodyPr>
            <a:noAutofit/>
          </a:bodyPr>
          <a:lstStyle/>
          <a:p>
            <a:pPr marL="466725" lvl="0" indent="-466725">
              <a:spcBef>
                <a:spcPts val="0"/>
              </a:spcBef>
              <a:buClr>
                <a:srgbClr val="000000"/>
              </a:buClr>
              <a:buFont typeface="+mj-lt"/>
              <a:buAutoNum type="alphaUcPeriod"/>
              <a:tabLst>
                <a:tab pos="228600" algn="l"/>
                <a:tab pos="457200" algn="l"/>
                <a:tab pos="685800" algn="l"/>
                <a:tab pos="914400" algn="l"/>
                <a:tab pos="1143000" algn="l"/>
                <a:tab pos="1371600" algn="l"/>
                <a:tab pos="1600200" algn="l"/>
              </a:tabLst>
            </a:pPr>
            <a:r>
              <a:rPr lang="en-US" sz="2800" dirty="0">
                <a:ea typeface="Times New Roman" panose="02020603050405020304" pitchFamily="18" charset="0"/>
                <a:cs typeface="Arial" panose="020B0604020202020204" pitchFamily="34" charset="0"/>
              </a:rPr>
              <a:t>Sin is an evil power that makes people do evil things.  A sinner is a person who allows this evil power to take control of their life. </a:t>
            </a:r>
            <a:endParaRPr lang="en-US" sz="2800" dirty="0">
              <a:ea typeface="Times New Roman" panose="02020603050405020304" pitchFamily="18" charset="0"/>
              <a:cs typeface="Times New Roman" panose="02020603050405020304" pitchFamily="18" charset="0"/>
            </a:endParaRPr>
          </a:p>
          <a:p>
            <a:pPr marL="466725" lvl="0" indent="-466725">
              <a:spcBef>
                <a:spcPts val="0"/>
              </a:spcBef>
              <a:buClr>
                <a:srgbClr val="000000"/>
              </a:buClr>
              <a:buFont typeface="+mj-lt"/>
              <a:buAutoNum type="alphaUcPeriod"/>
              <a:tabLst>
                <a:tab pos="228600" algn="l"/>
                <a:tab pos="457200" algn="l"/>
                <a:tab pos="685800" algn="l"/>
                <a:tab pos="914400" algn="l"/>
                <a:tab pos="1143000" algn="l"/>
                <a:tab pos="1371600" algn="l"/>
                <a:tab pos="1600200" algn="l"/>
              </a:tabLst>
            </a:pPr>
            <a:r>
              <a:rPr lang="en-US" sz="2800" dirty="0">
                <a:ea typeface="Times New Roman" panose="02020603050405020304" pitchFamily="18" charset="0"/>
                <a:cs typeface="Arial" panose="020B0604020202020204" pitchFamily="34" charset="0"/>
              </a:rPr>
              <a:t>Every person on earth is </a:t>
            </a:r>
            <a:r>
              <a:rPr lang="en-US" sz="2800" u="sng" dirty="0">
                <a:ea typeface="Times New Roman" panose="02020603050405020304" pitchFamily="18" charset="0"/>
                <a:cs typeface="Arial" panose="020B0604020202020204" pitchFamily="34" charset="0"/>
              </a:rPr>
              <a:t>either</a:t>
            </a:r>
            <a:r>
              <a:rPr lang="en-US" sz="2800" dirty="0">
                <a:ea typeface="Times New Roman" panose="02020603050405020304" pitchFamily="18" charset="0"/>
                <a:cs typeface="Arial" panose="020B0604020202020204" pitchFamily="34" charset="0"/>
              </a:rPr>
              <a:t> a sinner or a child of God. A sinner is controlled by sin to do bad things. A child of God is controlled by goodness to do good things. A sinner allows the devil to guide their life. A child of God allows God to guide them. This is the basic teaching of the Bible which is difficult for many people to comprehend. </a:t>
            </a:r>
            <a:endParaRPr lang="en-US" sz="2800" dirty="0">
              <a:ea typeface="Times New Roman" panose="02020603050405020304" pitchFamily="18" charset="0"/>
              <a:cs typeface="Times New Roman" panose="02020603050405020304" pitchFamily="18" charset="0"/>
            </a:endParaRPr>
          </a:p>
          <a:p>
            <a:pPr marL="466725" lvl="0" indent="-466725">
              <a:spcBef>
                <a:spcPts val="0"/>
              </a:spcBef>
              <a:buClr>
                <a:srgbClr val="000000"/>
              </a:buClr>
              <a:buFont typeface="+mj-lt"/>
              <a:buAutoNum type="alphaUcPeriod"/>
              <a:tabLst>
                <a:tab pos="228600" algn="l"/>
                <a:tab pos="457200" algn="l"/>
                <a:tab pos="685800" algn="l"/>
                <a:tab pos="914400" algn="l"/>
                <a:tab pos="1143000" algn="l"/>
                <a:tab pos="1371600" algn="l"/>
                <a:tab pos="1600200" algn="l"/>
              </a:tabLst>
            </a:pPr>
            <a:r>
              <a:rPr lang="en-US" sz="2800" dirty="0">
                <a:ea typeface="Times New Roman" panose="02020603050405020304" pitchFamily="18" charset="0"/>
                <a:cs typeface="Arial" panose="020B0604020202020204" pitchFamily="34" charset="0"/>
              </a:rPr>
              <a:t>A sinner cannot be good even though he or she may occasionally do good things. A sinner may act good now and then but the evil power inside of them will control them to do evil things.</a:t>
            </a:r>
            <a:endParaRPr lang="en-US" sz="28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15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56E8-5191-D459-135E-26BB7B1BC502}"/>
              </a:ext>
            </a:extLst>
          </p:cNvPr>
          <p:cNvSpPr>
            <a:spLocks noGrp="1"/>
          </p:cNvSpPr>
          <p:nvPr>
            <p:ph type="title"/>
          </p:nvPr>
        </p:nvSpPr>
        <p:spPr>
          <a:xfrm>
            <a:off x="0" y="1"/>
            <a:ext cx="9144000" cy="1123720"/>
          </a:xfrm>
        </p:spPr>
        <p:txBody>
          <a:bodyPr>
            <a:normAutofit/>
          </a:bodyPr>
          <a:lstStyle/>
          <a:p>
            <a:pPr marL="0" marR="0">
              <a:spcBef>
                <a:spcPts val="0"/>
              </a:spcBef>
              <a:spcAft>
                <a:spcPts val="0"/>
              </a:spcAft>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SIN</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810B99-C240-18F3-4949-1CE71A51948F}"/>
              </a:ext>
            </a:extLst>
          </p:cNvPr>
          <p:cNvSpPr>
            <a:spLocks noGrp="1"/>
          </p:cNvSpPr>
          <p:nvPr>
            <p:ph idx="1"/>
          </p:nvPr>
        </p:nvSpPr>
        <p:spPr>
          <a:xfrm>
            <a:off x="220337" y="970384"/>
            <a:ext cx="8923663" cy="5887615"/>
          </a:xfrm>
        </p:spPr>
        <p:txBody>
          <a:bodyPr>
            <a:normAutofit fontScale="92500"/>
          </a:bodyPr>
          <a:lstStyle/>
          <a:p>
            <a:pPr marL="466725" lvl="0" indent="-466725">
              <a:spcBef>
                <a:spcPts val="0"/>
              </a:spcBef>
              <a:buClr>
                <a:srgbClr val="000000"/>
              </a:buClr>
              <a:buFont typeface="+mj-lt"/>
              <a:buAutoNum type="alphaUcPeriod" startAt="4"/>
              <a:tabLst>
                <a:tab pos="2286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We have all been sinners at one time. Every person on earth has sinned. </a:t>
            </a:r>
          </a:p>
          <a:p>
            <a:pPr marL="466725" lvl="0" indent="-466725">
              <a:spcBef>
                <a:spcPts val="0"/>
              </a:spcBef>
              <a:buClr>
                <a:srgbClr val="000000"/>
              </a:buClr>
              <a:buFont typeface="+mj-lt"/>
              <a:buAutoNum type="alphaUcPeriod" startAt="4"/>
              <a:tabLst>
                <a:tab pos="2286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Some people never change. They stay a sinner all their life to continue evil deeds and attitudes. </a:t>
            </a:r>
          </a:p>
          <a:p>
            <a:pPr marL="466725" lvl="0" indent="-466725">
              <a:spcBef>
                <a:spcPts val="0"/>
              </a:spcBef>
              <a:buClr>
                <a:srgbClr val="000000"/>
              </a:buClr>
              <a:buFont typeface="+mj-lt"/>
              <a:buAutoNum type="alphaUcPeriod" startAt="4"/>
              <a:tabLst>
                <a:tab pos="2286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Other people who do not want to be sinners turn to God for help. The Bible says,</a:t>
            </a:r>
            <a:endParaRPr lang="en-US" dirty="0">
              <a:ea typeface="Times New Roman" panose="02020603050405020304" pitchFamily="18" charset="0"/>
              <a:cs typeface="Times New Roman" panose="02020603050405020304" pitchFamily="18" charset="0"/>
            </a:endParaRPr>
          </a:p>
          <a:p>
            <a:pPr marL="466725" marR="0" lvl="0" indent="-466725" algn="just">
              <a:spcBef>
                <a:spcPts val="0"/>
              </a:spcBef>
              <a:spcAft>
                <a:spcPts val="0"/>
              </a:spcAft>
              <a:buClr>
                <a:srgbClr val="000000"/>
              </a:buClr>
              <a:buFont typeface="+mj-lt"/>
              <a:buAutoNum type="alphaUcPeriod" startAt="4"/>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(1 John 1:8-10)  If we say that we have no sin, we deceive ourselves, and the truth is not in us. {9} If we confess our sins, He is faithful and just to forgive us our sins and to cleanse us from all unrighteousness. {10} If we say that we have not sinned, we make Him a liar, and His word is not in us.</a:t>
            </a:r>
            <a:endParaRPr lang="en-US" dirty="0"/>
          </a:p>
        </p:txBody>
      </p:sp>
    </p:spTree>
    <p:extLst>
      <p:ext uri="{BB962C8B-B14F-4D97-AF65-F5344CB8AC3E}">
        <p14:creationId xmlns:p14="http://schemas.microsoft.com/office/powerpoint/2010/main" val="380370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3F8B-DD69-E2E8-EE6E-D41EB63EDAF4}"/>
              </a:ext>
            </a:extLst>
          </p:cNvPr>
          <p:cNvSpPr>
            <a:spLocks noGrp="1"/>
          </p:cNvSpPr>
          <p:nvPr>
            <p:ph type="title"/>
          </p:nvPr>
        </p:nvSpPr>
        <p:spPr/>
        <p:txBody>
          <a:bodyPr>
            <a:normAutofit/>
          </a:bodyPr>
          <a:lstStyle/>
          <a:p>
            <a:pPr marL="0" marR="0" lvl="0" indent="0">
              <a:spcBef>
                <a:spcPts val="0"/>
              </a:spcBef>
              <a:spcAft>
                <a:spcPts val="0"/>
              </a:spcAft>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400" b="1"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a:t>
            </a:r>
            <a:r>
              <a:rPr lang="en-US" sz="4400" b="1" cap="all" baseline="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b="1"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Sin is deceptive </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B44E430-05AA-0F8A-9B0D-8E440332B937}"/>
              </a:ext>
            </a:extLst>
          </p:cNvPr>
          <p:cNvSpPr>
            <a:spLocks noGrp="1"/>
          </p:cNvSpPr>
          <p:nvPr>
            <p:ph idx="1"/>
          </p:nvPr>
        </p:nvSpPr>
        <p:spPr/>
        <p:txBody>
          <a:bodyPr/>
          <a:lstStyle/>
          <a:p>
            <a:pPr marL="466725" lvl="0" indent="-466725">
              <a:lnSpc>
                <a:spcPct val="100000"/>
              </a:lnSpc>
              <a:spcBef>
                <a:spcPts val="0"/>
              </a:spcBef>
              <a:buFont typeface="+mj-lt"/>
              <a:buAutoNum type="alphaUcPeriod"/>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cs typeface="Arial" panose="020B0604020202020204" pitchFamily="34" charset="0"/>
              </a:rPr>
              <a:t>People who continue in sin often learn too late that sin will destroy them...both in this life and the life to come. </a:t>
            </a:r>
          </a:p>
          <a:p>
            <a:pPr marL="466725" lvl="0" indent="-466725">
              <a:lnSpc>
                <a:spcPct val="100000"/>
              </a:lnSpc>
              <a:spcBef>
                <a:spcPts val="0"/>
              </a:spcBef>
              <a:buFont typeface="+mj-lt"/>
              <a:buAutoNum type="alphaUcPeriod"/>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cs typeface="Arial" panose="020B0604020202020204" pitchFamily="34" charset="0"/>
              </a:rPr>
              <a:t>Sinners are deceived by the “lusts” of sin to believe that they are having fun doing evil things when in reality they have destroyed their bodies, their minds, their family and even their lives. </a:t>
            </a:r>
            <a:endParaRPr lang="en-US" dirty="0">
              <a:ea typeface="Times New Roman" panose="02020603050405020304" pitchFamily="18" charset="0"/>
              <a:cs typeface="Times New Roman" panose="02020603050405020304" pitchFamily="18" charset="0"/>
            </a:endParaRPr>
          </a:p>
          <a:p>
            <a:pPr marL="466725" marR="0" lvl="0" indent="-466725" algn="just">
              <a:lnSpc>
                <a:spcPct val="100000"/>
              </a:lnSpc>
              <a:spcBef>
                <a:spcPts val="0"/>
              </a:spcBef>
              <a:spcAft>
                <a:spcPts val="0"/>
              </a:spcAft>
              <a:buFont typeface="+mj-lt"/>
              <a:buAutoNum type="alphaUcPeriod"/>
              <a:tabLst>
                <a:tab pos="228600" algn="l"/>
                <a:tab pos="457200" algn="l"/>
                <a:tab pos="685800" algn="l"/>
                <a:tab pos="914400" algn="l"/>
                <a:tab pos="1143000" algn="l"/>
                <a:tab pos="1371600" algn="l"/>
                <a:tab pos="1600200" algn="l"/>
              </a:tabLst>
            </a:pPr>
            <a:r>
              <a:rPr lang="en-US" dirty="0">
                <a:solidFill>
                  <a:srgbClr val="000000"/>
                </a:solidFill>
                <a:ea typeface="Times New Roman" panose="02020603050405020304" pitchFamily="18" charset="0"/>
                <a:cs typeface="Arial" panose="020B0604020202020204" pitchFamily="34" charset="0"/>
              </a:rPr>
              <a:t>(Romans 7:11)  For sin, taking occasion by the commandment, deceived me, and by it killed me.</a:t>
            </a:r>
            <a:endParaRPr lang="en-US" dirty="0"/>
          </a:p>
        </p:txBody>
      </p:sp>
    </p:spTree>
    <p:extLst>
      <p:ext uri="{BB962C8B-B14F-4D97-AF65-F5344CB8AC3E}">
        <p14:creationId xmlns:p14="http://schemas.microsoft.com/office/powerpoint/2010/main" val="305765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66510-7D76-DC2F-F006-833C69D0A092}"/>
              </a:ext>
            </a:extLst>
          </p:cNvPr>
          <p:cNvSpPr>
            <a:spLocks noGrp="1"/>
          </p:cNvSpPr>
          <p:nvPr>
            <p:ph type="title"/>
          </p:nvPr>
        </p:nvSpPr>
        <p:spPr/>
        <p:txBody>
          <a:bodyPr>
            <a:normAutofit/>
          </a:bodyPr>
          <a:lstStyle/>
          <a:p>
            <a:pPr marL="0" marR="0" lvl="0" indent="0">
              <a:lnSpc>
                <a:spcPct val="80000"/>
              </a:lnSpc>
              <a:spcBef>
                <a:spcPts val="0"/>
              </a:spcBef>
              <a:spcAft>
                <a:spcPts val="0"/>
              </a:spcAft>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 Sin causes shame, fear and guilt in people’s lives</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A7B9E83-08B8-9E58-0673-6B7B190D4B0E}"/>
              </a:ext>
            </a:extLst>
          </p:cNvPr>
          <p:cNvSpPr>
            <a:spLocks noGrp="1"/>
          </p:cNvSpPr>
          <p:nvPr>
            <p:ph idx="1"/>
          </p:nvPr>
        </p:nvSpPr>
        <p:spPr/>
        <p:txBody>
          <a:bodyPr>
            <a:normAutofit fontScale="85000" lnSpcReduction="20000"/>
          </a:bodyPr>
          <a:lstStyle/>
          <a:p>
            <a:pPr marL="466725" lvl="0" indent="-466725">
              <a:lnSpc>
                <a:spcPct val="95000"/>
              </a:lnSpc>
              <a:spcBef>
                <a:spcPts val="0"/>
              </a:spcBef>
              <a:buClr>
                <a:srgbClr val="000000"/>
              </a:buClr>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Even when people laugh and mock the sins they commit outwardly...the feelings of guilt, fear and shame haunt them inwardly. The only person who does not experience these feelings any longer are those who been turned over to a “reprobate mind” where they no longer have feelings toward others, themselves or God. The Bible says,</a:t>
            </a:r>
            <a:endParaRPr lang="en-US" dirty="0">
              <a:ea typeface="Times New Roman" panose="02020603050405020304" pitchFamily="18" charset="0"/>
              <a:cs typeface="Times New Roman" panose="02020603050405020304" pitchFamily="18" charset="0"/>
            </a:endParaRPr>
          </a:p>
          <a:p>
            <a:pPr marL="466725" marR="0" lvl="0" indent="-466725">
              <a:lnSpc>
                <a:spcPct val="95000"/>
              </a:lnSpc>
              <a:spcBef>
                <a:spcPts val="0"/>
              </a:spcBef>
              <a:spcAft>
                <a:spcPts val="0"/>
              </a:spcAft>
              <a:buClr>
                <a:srgbClr val="000000"/>
              </a:buClr>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(Ezra 9:6)  And I said: "O my God, I am too ashamed and humiliated to lift up my face to You, my God; for our iniquities have risen higher than our heads, and our guilt has grown up to the heavens.</a:t>
            </a:r>
            <a:endParaRPr lang="en-US" dirty="0">
              <a:ea typeface="Times New Roman" panose="02020603050405020304" pitchFamily="18" charset="0"/>
              <a:cs typeface="Times New Roman" panose="02020603050405020304" pitchFamily="18" charset="0"/>
            </a:endParaRPr>
          </a:p>
          <a:p>
            <a:pPr marL="466725" marR="0" lvl="0" indent="-466725">
              <a:lnSpc>
                <a:spcPct val="95000"/>
              </a:lnSpc>
              <a:spcBef>
                <a:spcPts val="0"/>
              </a:spcBef>
              <a:spcAft>
                <a:spcPts val="0"/>
              </a:spcAft>
              <a:buClr>
                <a:srgbClr val="000000"/>
              </a:buClr>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(Psalms 40:12-13)  For innumerable evils have surrounded me; My iniquities have overtaken me, so that I am not able to look up; They are more than the hairs of my head; Therefore my heart fails me. {13} Be pleased, O LORD, to deliver me; O LORD, make haste to help me!</a:t>
            </a:r>
            <a:endParaRPr lang="en-US" dirty="0"/>
          </a:p>
        </p:txBody>
      </p:sp>
    </p:spTree>
    <p:extLst>
      <p:ext uri="{BB962C8B-B14F-4D97-AF65-F5344CB8AC3E}">
        <p14:creationId xmlns:p14="http://schemas.microsoft.com/office/powerpoint/2010/main" val="362976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E84C-1A2F-1F6F-C95B-650F3618252D}"/>
              </a:ext>
            </a:extLst>
          </p:cNvPr>
          <p:cNvSpPr>
            <a:spLocks noGrp="1"/>
          </p:cNvSpPr>
          <p:nvPr>
            <p:ph type="title"/>
          </p:nvPr>
        </p:nvSpPr>
        <p:spPr/>
        <p:txBody>
          <a:bodyPr>
            <a:normAutofit/>
          </a:bodyPr>
          <a:lstStyle/>
          <a:p>
            <a:pPr marL="0" marR="0" lvl="0" indent="0">
              <a:spcBef>
                <a:spcPts val="0"/>
              </a:spcBef>
              <a:spcAft>
                <a:spcPts val="0"/>
              </a:spcAft>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cap="all" dirty="0">
                <a:solidFill>
                  <a:srgbClr val="FF0000"/>
                </a:solidFill>
                <a:effectLst/>
                <a:latin typeface="Arial" panose="020B0604020202020204" pitchFamily="34" charset="0"/>
                <a:ea typeface="Times New Roman" panose="02020603050405020304" pitchFamily="18" charset="0"/>
              </a:rPr>
              <a:t>III. </a:t>
            </a:r>
            <a:r>
              <a:rPr lang="en-US" sz="4000" b="1"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Sin causes pain and misery</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073E034-83C5-4506-3CA7-9D1F7CD0BF74}"/>
              </a:ext>
            </a:extLst>
          </p:cNvPr>
          <p:cNvSpPr>
            <a:spLocks noGrp="1"/>
          </p:cNvSpPr>
          <p:nvPr>
            <p:ph idx="1"/>
          </p:nvPr>
        </p:nvSpPr>
        <p:spPr/>
        <p:txBody>
          <a:bodyPr>
            <a:normAutofit fontScale="85000" lnSpcReduction="10000"/>
          </a:bodyPr>
          <a:lstStyle/>
          <a:p>
            <a:pPr marL="466725" lvl="0" indent="-466725">
              <a:spcBef>
                <a:spcPts val="0"/>
              </a:spcBef>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God never intended our life to be unhappy and miserable but sin’s power makes people do things that harm others and themselves. Every bad thing that has ever happened on earth is caused by someone’s sin. Every hurt, every wound and every disease is the result of sin. </a:t>
            </a:r>
            <a:endParaRPr lang="en-US" dirty="0">
              <a:ea typeface="Times New Roman" panose="02020603050405020304" pitchFamily="18" charset="0"/>
              <a:cs typeface="Times New Roman" panose="02020603050405020304" pitchFamily="18" charset="0"/>
            </a:endParaRPr>
          </a:p>
          <a:p>
            <a:pPr marL="466725" marR="0" lvl="0" indent="-466725" algn="just">
              <a:spcBef>
                <a:spcPts val="0"/>
              </a:spcBef>
              <a:spcAft>
                <a:spcPts val="0"/>
              </a:spcAft>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(Isaiah 1:2-9)  Hear, O heavens, and give ear, O earth! For the LORD has spoken: "I have nourished and brought up children, And they have rebelled against Me; {3} The ox knows its owner And the donkey its master's crib; But Israel does not know, My people do not consider." {4} Alas, sinful nation, A people laden with iniquity, A brood of evildoers, Children who are corrupters! They have forsaken the LORD, They have provoked to anger The Holy One of Israel, They have turned away backward. &gt;&gt;&gt;</a:t>
            </a:r>
            <a:endParaRPr lang="en-US" dirty="0"/>
          </a:p>
        </p:txBody>
      </p:sp>
    </p:spTree>
    <p:extLst>
      <p:ext uri="{BB962C8B-B14F-4D97-AF65-F5344CB8AC3E}">
        <p14:creationId xmlns:p14="http://schemas.microsoft.com/office/powerpoint/2010/main" val="180943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E84C-1A2F-1F6F-C95B-650F3618252D}"/>
              </a:ext>
            </a:extLst>
          </p:cNvPr>
          <p:cNvSpPr>
            <a:spLocks noGrp="1"/>
          </p:cNvSpPr>
          <p:nvPr>
            <p:ph type="title"/>
          </p:nvPr>
        </p:nvSpPr>
        <p:spPr/>
        <p:txBody>
          <a:bodyPr>
            <a:normAutofit/>
          </a:bodyPr>
          <a:lstStyle/>
          <a:p>
            <a:pPr marL="0" marR="0" lvl="0" indent="0">
              <a:spcBef>
                <a:spcPts val="0"/>
              </a:spcBef>
              <a:spcAft>
                <a:spcPts val="0"/>
              </a:spcAft>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cap="all" dirty="0">
                <a:solidFill>
                  <a:srgbClr val="FF0000"/>
                </a:solidFill>
                <a:effectLst/>
                <a:latin typeface="Arial" panose="020B0604020202020204" pitchFamily="34" charset="0"/>
                <a:ea typeface="Times New Roman" panose="02020603050405020304" pitchFamily="18" charset="0"/>
              </a:rPr>
              <a:t>III. </a:t>
            </a:r>
            <a:r>
              <a:rPr lang="en-US" sz="4000" b="1"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Sin causes pain and misery</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073E034-83C5-4506-3CA7-9D1F7CD0BF74}"/>
              </a:ext>
            </a:extLst>
          </p:cNvPr>
          <p:cNvSpPr>
            <a:spLocks noGrp="1"/>
          </p:cNvSpPr>
          <p:nvPr>
            <p:ph idx="1"/>
          </p:nvPr>
        </p:nvSpPr>
        <p:spPr>
          <a:xfrm>
            <a:off x="220337" y="970384"/>
            <a:ext cx="8923663" cy="5887615"/>
          </a:xfrm>
        </p:spPr>
        <p:txBody>
          <a:bodyPr>
            <a:noAutofit/>
          </a:bodyPr>
          <a:lstStyle/>
          <a:p>
            <a:pPr marL="466725" marR="0" lvl="0" indent="0" algn="just">
              <a:lnSpc>
                <a:spcPct val="85000"/>
              </a:lnSpc>
              <a:spcBef>
                <a:spcPts val="0"/>
              </a:spcBef>
              <a:spcAft>
                <a:spcPts val="0"/>
              </a:spcAft>
              <a:buNone/>
              <a:tabLst>
                <a:tab pos="457200" algn="l"/>
                <a:tab pos="685800" algn="l"/>
                <a:tab pos="914400" algn="l"/>
                <a:tab pos="1143000" algn="l"/>
                <a:tab pos="1371600" algn="l"/>
                <a:tab pos="1600200" algn="l"/>
              </a:tabLst>
            </a:pPr>
            <a:r>
              <a:rPr lang="en-US" sz="2800" dirty="0">
                <a:ea typeface="Times New Roman" panose="02020603050405020304" pitchFamily="18" charset="0"/>
                <a:cs typeface="Arial" panose="020B0604020202020204" pitchFamily="34" charset="0"/>
              </a:rPr>
              <a:t>{5} Why should you be stricken again? You will revolt more and more. The whole head is sick, And the whole heart faints. {6} From the sole of the foot even to the head, There is no soundness in it, But wounds and bruises and putrefying sores; They have not been closed or bound up, Or soothed with ointment. {7} Your country is desolate, Your cities are burned with fire; Strangers devour your land in your presence; And it is desolate, as overthrown by strangers. {8} So the daughter of Zion is left as a booth in a vineyard, As a hut in a garden of cucumbers, As a besieged city. {9} Unless the LORD of hosts Had left to us a very small remnant, We would have become like Sodom, We would have been made like Gomorrah.</a:t>
            </a:r>
            <a:endParaRPr lang="en-US" sz="2800" dirty="0"/>
          </a:p>
        </p:txBody>
      </p:sp>
    </p:spTree>
    <p:extLst>
      <p:ext uri="{BB962C8B-B14F-4D97-AF65-F5344CB8AC3E}">
        <p14:creationId xmlns:p14="http://schemas.microsoft.com/office/powerpoint/2010/main" val="394507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4525-267B-94AC-2DC7-CD9AAE6ADBE4}"/>
              </a:ext>
            </a:extLst>
          </p:cNvPr>
          <p:cNvSpPr>
            <a:spLocks noGrp="1"/>
          </p:cNvSpPr>
          <p:nvPr>
            <p:ph type="title"/>
          </p:nvPr>
        </p:nvSpPr>
        <p:spPr>
          <a:xfrm>
            <a:off x="0" y="0"/>
            <a:ext cx="9144000" cy="933061"/>
          </a:xfrm>
        </p:spPr>
        <p:txBody>
          <a:bodyPr>
            <a:normAutofit/>
          </a:bodyPr>
          <a:lstStyle/>
          <a:p>
            <a:pPr marL="0" marR="0" lvl="0" indent="0">
              <a:spcBef>
                <a:spcPts val="0"/>
              </a:spcBef>
              <a:spcAft>
                <a:spcPts val="0"/>
              </a:spcAft>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IV. Sin enslaves the sinner</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5870959-AC6A-C623-7AFC-B66CAA88618E}"/>
              </a:ext>
            </a:extLst>
          </p:cNvPr>
          <p:cNvSpPr>
            <a:spLocks noGrp="1"/>
          </p:cNvSpPr>
          <p:nvPr>
            <p:ph idx="1"/>
          </p:nvPr>
        </p:nvSpPr>
        <p:spPr>
          <a:xfrm>
            <a:off x="220337" y="933061"/>
            <a:ext cx="8923663" cy="5924938"/>
          </a:xfrm>
        </p:spPr>
        <p:txBody>
          <a:bodyPr>
            <a:normAutofit fontScale="77500" lnSpcReduction="20000"/>
          </a:bodyPr>
          <a:lstStyle/>
          <a:p>
            <a:pPr marL="466725" lvl="0" indent="-466725">
              <a:lnSpc>
                <a:spcPct val="95000"/>
              </a:lnSpc>
              <a:spcBef>
                <a:spcPts val="0"/>
              </a:spcBef>
              <a:buClr>
                <a:srgbClr val="000000"/>
              </a:buClr>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One of the lies that the devil tells sinners is that they are free to do what they want to...that they are control of their own life...that man does not need God. </a:t>
            </a:r>
            <a:endParaRPr lang="en-US" dirty="0">
              <a:ea typeface="Times New Roman" panose="02020603050405020304" pitchFamily="18" charset="0"/>
              <a:cs typeface="Times New Roman" panose="02020603050405020304" pitchFamily="18" charset="0"/>
            </a:endParaRPr>
          </a:p>
          <a:p>
            <a:pPr marL="466725" lvl="0" indent="-466725">
              <a:lnSpc>
                <a:spcPct val="95000"/>
              </a:lnSpc>
              <a:spcBef>
                <a:spcPts val="0"/>
              </a:spcBef>
              <a:buClr>
                <a:srgbClr val="000000"/>
              </a:buClr>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What Satan does not reveal is this startling reality...if God does not guide us then the devil will. If God is not in control, the devil is. Every person is either guided by God’s goodness or the devil’s evils. </a:t>
            </a:r>
            <a:endParaRPr lang="en-US" dirty="0">
              <a:ea typeface="Times New Roman" panose="02020603050405020304" pitchFamily="18" charset="0"/>
              <a:cs typeface="Times New Roman" panose="02020603050405020304" pitchFamily="18" charset="0"/>
            </a:endParaRPr>
          </a:p>
          <a:p>
            <a:pPr marL="466725" marR="0" lvl="0" indent="-466725" algn="just">
              <a:lnSpc>
                <a:spcPct val="95000"/>
              </a:lnSpc>
              <a:spcBef>
                <a:spcPts val="0"/>
              </a:spcBef>
              <a:spcAft>
                <a:spcPts val="0"/>
              </a:spcAft>
              <a:buClr>
                <a:srgbClr val="000000"/>
              </a:buClr>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(John 8:34-36)  Jesus answered them, "Most assuredly, I say to you, whoever commits sin is a slave of sin. {35} "And a slave does not abide in the house forever, but a son abides forever. {36} "Therefore if the Son makes you free, you shall be free indeed.</a:t>
            </a:r>
            <a:endParaRPr lang="en-US" dirty="0">
              <a:ea typeface="Times New Roman" panose="02020603050405020304" pitchFamily="18" charset="0"/>
              <a:cs typeface="Times New Roman" panose="02020603050405020304" pitchFamily="18" charset="0"/>
            </a:endParaRPr>
          </a:p>
          <a:p>
            <a:pPr marL="466725" indent="-466725" algn="just">
              <a:lnSpc>
                <a:spcPct val="95000"/>
              </a:lnSpc>
              <a:spcBef>
                <a:spcPts val="0"/>
              </a:spcBef>
              <a:buClr>
                <a:srgbClr val="000000"/>
              </a:buClr>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(2 Timothy 2:24-26)  And a servant of the Lord must not quarrel but be gentle to all, able to teach, patient, {25} in humility correcting those who are in opposition, if God perhaps will grant them repentance, so that they may know the truth, {26} and that they may come to their senses and escape the snare of the devil, having been taken captive by him to do his will.</a:t>
            </a:r>
            <a:endParaRPr lang="en-US" dirty="0"/>
          </a:p>
        </p:txBody>
      </p:sp>
    </p:spTree>
    <p:extLst>
      <p:ext uri="{BB962C8B-B14F-4D97-AF65-F5344CB8AC3E}">
        <p14:creationId xmlns:p14="http://schemas.microsoft.com/office/powerpoint/2010/main" val="156531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4525-267B-94AC-2DC7-CD9AAE6ADBE4}"/>
              </a:ext>
            </a:extLst>
          </p:cNvPr>
          <p:cNvSpPr>
            <a:spLocks noGrp="1"/>
          </p:cNvSpPr>
          <p:nvPr>
            <p:ph type="title"/>
          </p:nvPr>
        </p:nvSpPr>
        <p:spPr>
          <a:xfrm>
            <a:off x="0" y="0"/>
            <a:ext cx="9144000" cy="933061"/>
          </a:xfrm>
        </p:spPr>
        <p:txBody>
          <a:bodyPr>
            <a:normAutofit/>
          </a:bodyPr>
          <a:lstStyle/>
          <a:p>
            <a:pPr marL="0" marR="0" lvl="0" indent="0">
              <a:spcBef>
                <a:spcPts val="0"/>
              </a:spcBef>
              <a:spcAft>
                <a:spcPts val="0"/>
              </a:spcAft>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IV. Sin enslaves the sinner</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5870959-AC6A-C623-7AFC-B66CAA88618E}"/>
              </a:ext>
            </a:extLst>
          </p:cNvPr>
          <p:cNvSpPr>
            <a:spLocks noGrp="1"/>
          </p:cNvSpPr>
          <p:nvPr>
            <p:ph idx="1"/>
          </p:nvPr>
        </p:nvSpPr>
        <p:spPr>
          <a:xfrm>
            <a:off x="220337" y="933060"/>
            <a:ext cx="8923663" cy="5924939"/>
          </a:xfrm>
        </p:spPr>
        <p:txBody>
          <a:bodyPr>
            <a:normAutofit fontScale="70000" lnSpcReduction="20000"/>
          </a:bodyPr>
          <a:lstStyle/>
          <a:p>
            <a:pPr marL="466725" marR="0" lvl="0" indent="-466725" algn="just">
              <a:lnSpc>
                <a:spcPct val="95000"/>
              </a:lnSpc>
              <a:spcBef>
                <a:spcPts val="0"/>
              </a:spcBef>
              <a:spcAft>
                <a:spcPts val="0"/>
              </a:spcAft>
              <a:buClr>
                <a:srgbClr val="000000"/>
              </a:buClr>
              <a:buFont typeface="+mj-lt"/>
              <a:buAutoNum type="alphaUcPeriod" startAt="5"/>
              <a:tabLst>
                <a:tab pos="228600" algn="l"/>
                <a:tab pos="685800" algn="l"/>
                <a:tab pos="914400" algn="l"/>
                <a:tab pos="1143000" algn="l"/>
                <a:tab pos="1371600" algn="l"/>
                <a:tab pos="1600200" algn="l"/>
              </a:tabLst>
            </a:pPr>
            <a:r>
              <a:rPr lang="en-US" sz="3400" dirty="0">
                <a:ea typeface="Times New Roman" panose="02020603050405020304" pitchFamily="18" charset="0"/>
                <a:cs typeface="Arial" panose="020B0604020202020204" pitchFamily="34" charset="0"/>
              </a:rPr>
              <a:t>(Romans 6:16-23)  Do you not know that to whom you present yourselves slaves to obey, you are that one's slaves whom you obey, whether of sin leading to death, or of obedience leading to righteousness? {17} But God be thanked that though you were slaves of sin, yet you obeyed from the heart that form of doctrine to which you were delivered. {18} And having been set free from sin, you became slaves of righteousness. {19} I speak in human terms because of the weakness of your flesh. For just as you presented your members as slaves of uncleanness, and of lawlessness leading to more lawlessness, so now present your members as slaves of righteousness for holiness. {20}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endParaRPr lang="en-US" dirty="0"/>
          </a:p>
        </p:txBody>
      </p:sp>
    </p:spTree>
    <p:extLst>
      <p:ext uri="{BB962C8B-B14F-4D97-AF65-F5344CB8AC3E}">
        <p14:creationId xmlns:p14="http://schemas.microsoft.com/office/powerpoint/2010/main" val="2172841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9D84-93EB-BF67-9C9D-1F14D7C17560}"/>
              </a:ext>
            </a:extLst>
          </p:cNvPr>
          <p:cNvSpPr>
            <a:spLocks noGrp="1"/>
          </p:cNvSpPr>
          <p:nvPr>
            <p:ph type="title"/>
          </p:nvPr>
        </p:nvSpPr>
        <p:spPr/>
        <p:txBody>
          <a:bodyPr>
            <a:normAutofit/>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000" b="1"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  Sin separates us from God and spiritual life</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444B0F4-212B-0842-DDA5-00A79E437C22}"/>
              </a:ext>
            </a:extLst>
          </p:cNvPr>
          <p:cNvSpPr>
            <a:spLocks noGrp="1"/>
          </p:cNvSpPr>
          <p:nvPr>
            <p:ph idx="1"/>
          </p:nvPr>
        </p:nvSpPr>
        <p:spPr/>
        <p:txBody>
          <a:bodyPr>
            <a:normAutofit fontScale="85000" lnSpcReduction="10000"/>
          </a:bodyPr>
          <a:lstStyle/>
          <a:p>
            <a:pPr marL="466725" lvl="0" indent="-466725">
              <a:spcBef>
                <a:spcPts val="0"/>
              </a:spcBef>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The most serious thing about sin is that it separates us from God. </a:t>
            </a:r>
            <a:endParaRPr lang="en-US" dirty="0">
              <a:ea typeface="Times New Roman" panose="02020603050405020304" pitchFamily="18" charset="0"/>
              <a:cs typeface="Times New Roman" panose="02020603050405020304" pitchFamily="18" charset="0"/>
            </a:endParaRPr>
          </a:p>
          <a:p>
            <a:pPr marL="466725" lvl="0" indent="-466725">
              <a:spcBef>
                <a:spcPts val="0"/>
              </a:spcBef>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God is all good. He cannot sin nor can He be a part of sin. God hates sin but not the sinner. But even though God loves sinners, He will not be a friend to people who keep sinning. Sin is like a big wall that separates us from God. God is on one side of the wall while we are on the other side trying to live a happy life without Him. The big wall of sin keeps God from being our friend and partner. </a:t>
            </a:r>
            <a:endParaRPr lang="en-US" dirty="0">
              <a:ea typeface="Times New Roman" panose="02020603050405020304" pitchFamily="18" charset="0"/>
              <a:cs typeface="Times New Roman" panose="02020603050405020304" pitchFamily="18" charset="0"/>
            </a:endParaRPr>
          </a:p>
          <a:p>
            <a:pPr marL="466725" lvl="0" indent="-466725">
              <a:spcBef>
                <a:spcPts val="0"/>
              </a:spcBef>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The wall of sin is our problem. It is the wall that we need to get rid of but we can’t tear the wall down by ourselves. The wall of sin is too big and powerful for any person to remove by ourselves. We need God’s help...and fortunately He will if we are sincere to ask. </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86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9D84-93EB-BF67-9C9D-1F14D7C17560}"/>
              </a:ext>
            </a:extLst>
          </p:cNvPr>
          <p:cNvSpPr>
            <a:spLocks noGrp="1"/>
          </p:cNvSpPr>
          <p:nvPr>
            <p:ph type="title"/>
          </p:nvPr>
        </p:nvSpPr>
        <p:spPr/>
        <p:txBody>
          <a:bodyPr>
            <a:normAutofit/>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000" b="1"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  Sin separates us from God and spiritual life</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444B0F4-212B-0842-DDA5-00A79E437C22}"/>
              </a:ext>
            </a:extLst>
          </p:cNvPr>
          <p:cNvSpPr>
            <a:spLocks noGrp="1"/>
          </p:cNvSpPr>
          <p:nvPr>
            <p:ph idx="1"/>
          </p:nvPr>
        </p:nvSpPr>
        <p:spPr/>
        <p:txBody>
          <a:bodyPr>
            <a:normAutofit fontScale="85000" lnSpcReduction="10000"/>
          </a:bodyPr>
          <a:lstStyle/>
          <a:p>
            <a:pPr marL="514350" marR="0" lvl="0" indent="-514350" algn="just">
              <a:spcBef>
                <a:spcPts val="0"/>
              </a:spcBef>
              <a:spcAft>
                <a:spcPts val="0"/>
              </a:spcAft>
              <a:buFont typeface="+mj-lt"/>
              <a:buAutoNum type="alphaUcPeriod" startAt="4"/>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(Isaiah 59:1-2)  Behold, the Lord's hand is not shortened, That it cannot save; Nor His ear heavy, That it cannot hear. {2} But your iniquities have separated you from your God; And your sins have hidden His face from you, So that He will not hear.</a:t>
            </a:r>
            <a:endParaRPr lang="en-US" dirty="0">
              <a:ea typeface="Times New Roman" panose="02020603050405020304" pitchFamily="18" charset="0"/>
              <a:cs typeface="Times New Roman" panose="02020603050405020304" pitchFamily="18" charset="0"/>
            </a:endParaRPr>
          </a:p>
          <a:p>
            <a:pPr marL="466725" marR="0" lvl="0" indent="-466725" algn="just">
              <a:spcBef>
                <a:spcPts val="0"/>
              </a:spcBef>
              <a:spcAft>
                <a:spcPts val="0"/>
              </a:spcAft>
              <a:buFont typeface="+mj-lt"/>
              <a:buAutoNum type="alphaUcPeriod" startAt="4"/>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(Matthew 7:21-23)  "Not everyone who says to Me, 'Lord, Lord,' shall enter the kingdom of heaven, but he who does the will of My Father in heaven. {22} "Many will say to Me in that day, 'Lord, Lord, have we not prophesied in Your name, cast out demons in Your name, and done many wonders in Your name?' {23} "And then I will declare to them, 'I never knew you; depart from Me, you who practice lawlessness!'</a:t>
            </a:r>
            <a:endParaRPr lang="en-US" dirty="0">
              <a:ea typeface="Times New Roman" panose="02020603050405020304" pitchFamily="18" charset="0"/>
              <a:cs typeface="Times New Roman" panose="02020603050405020304" pitchFamily="18" charset="0"/>
            </a:endParaRPr>
          </a:p>
          <a:p>
            <a:pPr marL="466725" marR="0" lvl="0" indent="-466725" algn="just">
              <a:spcBef>
                <a:spcPts val="0"/>
              </a:spcBef>
              <a:spcAft>
                <a:spcPts val="0"/>
              </a:spcAft>
              <a:buFont typeface="+mj-lt"/>
              <a:buAutoNum type="alphaUcPeriod" startAt="4"/>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(Hebrews 12:14)  Pursue peace with all people, and holiness, without which no one will see the Lord:</a:t>
            </a:r>
            <a:endParaRPr lang="en-US" dirty="0"/>
          </a:p>
          <a:p>
            <a:endParaRPr lang="en-US" dirty="0"/>
          </a:p>
        </p:txBody>
      </p:sp>
    </p:spTree>
    <p:extLst>
      <p:ext uri="{BB962C8B-B14F-4D97-AF65-F5344CB8AC3E}">
        <p14:creationId xmlns:p14="http://schemas.microsoft.com/office/powerpoint/2010/main" val="108431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0C86-9DB5-E6AE-9C69-5B896070980D}"/>
              </a:ext>
            </a:extLst>
          </p:cNvPr>
          <p:cNvSpPr>
            <a:spLocks noGrp="1"/>
          </p:cNvSpPr>
          <p:nvPr>
            <p:ph type="title"/>
          </p:nvPr>
        </p:nvSpPr>
        <p:spPr>
          <a:xfrm>
            <a:off x="0" y="0"/>
            <a:ext cx="9144000" cy="989045"/>
          </a:xfrm>
        </p:spPr>
        <p:txBody>
          <a:bodyPr>
            <a:normAutofit/>
          </a:bodyPr>
          <a:lstStyle/>
          <a:p>
            <a:pPr marL="0" marR="0">
              <a:spcBef>
                <a:spcPts val="0"/>
              </a:spcBef>
              <a:spcAft>
                <a:spcPts val="0"/>
              </a:spcAft>
              <a:tabLst>
                <a:tab pos="228600" algn="l"/>
                <a:tab pos="457200" algn="l"/>
                <a:tab pos="685800" algn="l"/>
                <a:tab pos="914400" algn="l"/>
                <a:tab pos="1143000" algn="l"/>
                <a:tab pos="1371600" algn="l"/>
                <a:tab pos="1600200" algn="l"/>
              </a:tabLst>
            </a:pPr>
            <a:r>
              <a:rPr lang="en-US" sz="4400" b="1"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SIN?</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AC13AD3-8BDF-D5A2-DBB2-467C9547D52D}"/>
              </a:ext>
            </a:extLst>
          </p:cNvPr>
          <p:cNvSpPr>
            <a:spLocks noGrp="1"/>
          </p:cNvSpPr>
          <p:nvPr>
            <p:ph idx="1"/>
          </p:nvPr>
        </p:nvSpPr>
        <p:spPr>
          <a:xfrm>
            <a:off x="220337" y="858416"/>
            <a:ext cx="8923663" cy="5999583"/>
          </a:xfrm>
        </p:spPr>
        <p:txBody>
          <a:bodyPr>
            <a:normAutofit fontScale="77500" lnSpcReduction="20000"/>
          </a:bodyPr>
          <a:lstStyle/>
          <a:p>
            <a:pPr marL="466725" lvl="0" indent="-466725">
              <a:lnSpc>
                <a:spcPct val="95000"/>
              </a:lnSpc>
              <a:spcBef>
                <a:spcPts val="0"/>
              </a:spcBef>
              <a:buClr>
                <a:srgbClr val="000000"/>
              </a:buClr>
              <a:buFont typeface="+mj-lt"/>
              <a:buAutoNum type="alphaUcPeriod"/>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The consequences of sin are many. They are seen throughout our world as evil men and women continue to rebel against their Creator. Sin is an evil power that is very deceptive.  </a:t>
            </a:r>
            <a:endParaRPr lang="en-US" dirty="0">
              <a:ea typeface="Times New Roman" panose="02020603050405020304" pitchFamily="18" charset="0"/>
              <a:cs typeface="Times New Roman" panose="02020603050405020304" pitchFamily="18" charset="0"/>
            </a:endParaRPr>
          </a:p>
          <a:p>
            <a:pPr marL="466725" lvl="0" indent="-466725">
              <a:lnSpc>
                <a:spcPct val="95000"/>
              </a:lnSpc>
              <a:spcBef>
                <a:spcPts val="0"/>
              </a:spcBef>
              <a:buClr>
                <a:srgbClr val="000000"/>
              </a:buClr>
              <a:buFont typeface="+mj-lt"/>
              <a:buAutoNum type="alphaUcPeriod"/>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Even while going through the motions of lustful pleasures that last for a moment or two the sinner lives within the privacy of his or her mind and emotions where shame, fear and guilt are daily companions. The wounds of sin are many for the sinner.  Pain, suffering, family breakdowns, failures in life, loneliness, depression, despair are only of the few examples of sin’s consequences.</a:t>
            </a:r>
            <a:endParaRPr lang="en-US" dirty="0">
              <a:ea typeface="Times New Roman" panose="02020603050405020304" pitchFamily="18" charset="0"/>
              <a:cs typeface="Times New Roman" panose="02020603050405020304" pitchFamily="18" charset="0"/>
            </a:endParaRPr>
          </a:p>
          <a:p>
            <a:pPr marL="466725" lvl="0" indent="-466725">
              <a:lnSpc>
                <a:spcPct val="95000"/>
              </a:lnSpc>
              <a:spcBef>
                <a:spcPts val="0"/>
              </a:spcBef>
              <a:buClr>
                <a:srgbClr val="000000"/>
              </a:buClr>
              <a:buFont typeface="+mj-lt"/>
              <a:buAutoNum type="alphaUcPeriod"/>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Sin is misery and bondage that will eventually destroy the mind, heart, body and soul. Its ultimate consequence is separation from God...who alone is the source of life, love and peace forever. Sin keeps man from enjoying the abundance of life that God so earnestly desires for each and every one of us.  </a:t>
            </a:r>
            <a:endParaRPr lang="en-US" dirty="0">
              <a:ea typeface="Times New Roman" panose="02020603050405020304" pitchFamily="18" charset="0"/>
              <a:cs typeface="Times New Roman" panose="02020603050405020304" pitchFamily="18" charset="0"/>
            </a:endParaRPr>
          </a:p>
          <a:p>
            <a:pPr marL="466725" lvl="0" indent="-466725">
              <a:lnSpc>
                <a:spcPct val="95000"/>
              </a:lnSpc>
              <a:spcBef>
                <a:spcPts val="0"/>
              </a:spcBef>
              <a:buClr>
                <a:srgbClr val="000000"/>
              </a:buClr>
              <a:buFont typeface="+mj-lt"/>
              <a:buAutoNum type="alphaUcPeriod"/>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There is nothing good that can be said of sin. It is our enemy, our nemesis, our most tragic problem.</a:t>
            </a:r>
            <a:endParaRPr lang="en-US" dirty="0"/>
          </a:p>
        </p:txBody>
      </p:sp>
    </p:spTree>
    <p:extLst>
      <p:ext uri="{BB962C8B-B14F-4D97-AF65-F5344CB8AC3E}">
        <p14:creationId xmlns:p14="http://schemas.microsoft.com/office/powerpoint/2010/main" val="351279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02B78A7-4BDD-89B4-617E-6FB188941C74}"/>
              </a:ext>
            </a:extLst>
          </p:cNvPr>
          <p:cNvPicPr>
            <a:picLocks noChangeAspect="1"/>
          </p:cNvPicPr>
          <p:nvPr/>
        </p:nvPicPr>
        <p:blipFill>
          <a:blip r:embed="rId3"/>
          <a:stretch>
            <a:fillRect/>
          </a:stretch>
        </p:blipFill>
        <p:spPr>
          <a:xfrm>
            <a:off x="-2287" y="1791444"/>
            <a:ext cx="9144000" cy="5143500"/>
          </a:xfrm>
          <a:prstGeom prst="rect">
            <a:avLst/>
          </a:prstGeom>
        </p:spPr>
      </p:pic>
      <p:sp>
        <p:nvSpPr>
          <p:cNvPr id="6" name="TextBox 5">
            <a:extLst>
              <a:ext uri="{FF2B5EF4-FFF2-40B4-BE49-F238E27FC236}">
                <a16:creationId xmlns:a16="http://schemas.microsoft.com/office/drawing/2014/main" id="{175D409F-D3B6-AFC9-7462-81C94D63015E}"/>
              </a:ext>
            </a:extLst>
          </p:cNvPr>
          <p:cNvSpPr txBox="1"/>
          <p:nvPr/>
        </p:nvSpPr>
        <p:spPr>
          <a:xfrm>
            <a:off x="-2287" y="1237446"/>
            <a:ext cx="9120226" cy="1107996"/>
          </a:xfrm>
          <a:prstGeom prst="rect">
            <a:avLst/>
          </a:prstGeom>
          <a:noFill/>
        </p:spPr>
        <p:txBody>
          <a:bodyPr wrap="square" rtlCol="0">
            <a:spAutoFit/>
          </a:bodyPr>
          <a:lstStyle/>
          <a:p>
            <a:pPr algn="ctr"/>
            <a:r>
              <a:rPr lang="en-US" sz="6600" dirty="0">
                <a:solidFill>
                  <a:schemeClr val="bg1"/>
                </a:solidFill>
                <a:latin typeface="Amasis MT Pro Light" panose="020F0502020204030204" pitchFamily="18" charset="0"/>
                <a:cs typeface="Arial" panose="020B0604020202020204" pitchFamily="34" charset="0"/>
              </a:rPr>
              <a:t>TONIGHT’S SERMON</a:t>
            </a:r>
          </a:p>
        </p:txBody>
      </p:sp>
    </p:spTree>
    <p:extLst>
      <p:ext uri="{BB962C8B-B14F-4D97-AF65-F5344CB8AC3E}">
        <p14:creationId xmlns:p14="http://schemas.microsoft.com/office/powerpoint/2010/main" val="169733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BB3C-7742-6D64-65BF-52287B688E30}"/>
              </a:ext>
            </a:extLst>
          </p:cNvPr>
          <p:cNvSpPr>
            <a:spLocks noGrp="1"/>
          </p:cNvSpPr>
          <p:nvPr>
            <p:ph type="title"/>
          </p:nvPr>
        </p:nvSpPr>
        <p:spPr>
          <a:xfrm>
            <a:off x="279917" y="0"/>
            <a:ext cx="8565503" cy="6858000"/>
          </a:xfrm>
        </p:spPr>
        <p:txBody>
          <a:bodyPr>
            <a:noAutofit/>
          </a:bodyPr>
          <a:lstStyle/>
          <a:p>
            <a:pPr lvl="0">
              <a:spcBef>
                <a:spcPts val="0"/>
              </a:spcBef>
              <a:tabLst>
                <a:tab pos="228600" algn="l"/>
                <a:tab pos="457200" algn="l"/>
                <a:tab pos="685800" algn="l"/>
                <a:tab pos="914400" algn="l"/>
                <a:tab pos="1143000" algn="l"/>
                <a:tab pos="1371600" algn="l"/>
                <a:tab pos="1600200" algn="l"/>
              </a:tabLst>
            </a:pPr>
            <a:r>
              <a:rPr lang="en-US" sz="3300" dirty="0">
                <a:solidFill>
                  <a:prstClr val="black"/>
                </a:solidFill>
                <a:ea typeface="Times New Roman" panose="02020603050405020304" pitchFamily="18" charset="0"/>
                <a:cs typeface="Arial" panose="020B0604020202020204" pitchFamily="34" charset="0"/>
              </a:rPr>
              <a:t>Psalm 32:1–5  Blessed is he whose transgression is forgiven, Whose sin is covered. </a:t>
            </a:r>
            <a:r>
              <a:rPr lang="en-US" sz="3300" baseline="30000" dirty="0">
                <a:solidFill>
                  <a:prstClr val="black"/>
                </a:solidFill>
                <a:ea typeface="Times New Roman" panose="02020603050405020304" pitchFamily="18" charset="0"/>
                <a:cs typeface="Arial" panose="020B0604020202020204" pitchFamily="34" charset="0"/>
              </a:rPr>
              <a:t>2</a:t>
            </a:r>
            <a:r>
              <a:rPr lang="en-US" sz="3300" dirty="0">
                <a:solidFill>
                  <a:prstClr val="black"/>
                </a:solidFill>
                <a:ea typeface="Times New Roman" panose="02020603050405020304" pitchFamily="18" charset="0"/>
                <a:cs typeface="Arial" panose="020B0604020202020204" pitchFamily="34" charset="0"/>
              </a:rPr>
              <a:t> Blessed is the man to whom the LORD does not impute iniquity, And in whose spirit there is no deceit. </a:t>
            </a:r>
            <a:r>
              <a:rPr lang="en-US" sz="3300" baseline="30000" dirty="0">
                <a:solidFill>
                  <a:prstClr val="black"/>
                </a:solidFill>
                <a:ea typeface="Times New Roman" panose="02020603050405020304" pitchFamily="18" charset="0"/>
                <a:cs typeface="Arial" panose="020B0604020202020204" pitchFamily="34" charset="0"/>
              </a:rPr>
              <a:t>3</a:t>
            </a:r>
            <a:r>
              <a:rPr lang="en-US" sz="3300" dirty="0">
                <a:solidFill>
                  <a:prstClr val="black"/>
                </a:solidFill>
                <a:ea typeface="Times New Roman" panose="02020603050405020304" pitchFamily="18" charset="0"/>
                <a:cs typeface="Arial" panose="020B0604020202020204" pitchFamily="34" charset="0"/>
              </a:rPr>
              <a:t> When I kept silent, my bones grew old Through my groaning all the day long. </a:t>
            </a:r>
            <a:r>
              <a:rPr lang="en-US" sz="3300" baseline="30000" dirty="0">
                <a:solidFill>
                  <a:prstClr val="black"/>
                </a:solidFill>
                <a:ea typeface="Times New Roman" panose="02020603050405020304" pitchFamily="18" charset="0"/>
                <a:cs typeface="Arial" panose="020B0604020202020204" pitchFamily="34" charset="0"/>
              </a:rPr>
              <a:t>4</a:t>
            </a:r>
            <a:r>
              <a:rPr lang="en-US" sz="3300" dirty="0">
                <a:solidFill>
                  <a:prstClr val="black"/>
                </a:solidFill>
                <a:ea typeface="Times New Roman" panose="02020603050405020304" pitchFamily="18" charset="0"/>
                <a:cs typeface="Arial" panose="020B0604020202020204" pitchFamily="34" charset="0"/>
              </a:rPr>
              <a:t> For day and night Your hand was heavy upon me; My vitality was turned into the drought of summer. </a:t>
            </a:r>
            <a:r>
              <a:rPr lang="en-US" sz="3300" baseline="30000" dirty="0">
                <a:solidFill>
                  <a:prstClr val="black"/>
                </a:solidFill>
                <a:ea typeface="Times New Roman" panose="02020603050405020304" pitchFamily="18" charset="0"/>
                <a:cs typeface="Arial" panose="020B0604020202020204" pitchFamily="34" charset="0"/>
              </a:rPr>
              <a:t>5</a:t>
            </a:r>
            <a:r>
              <a:rPr lang="en-US" sz="3300" dirty="0">
                <a:solidFill>
                  <a:prstClr val="black"/>
                </a:solidFill>
                <a:ea typeface="Times New Roman" panose="02020603050405020304" pitchFamily="18" charset="0"/>
                <a:cs typeface="Arial" panose="020B0604020202020204" pitchFamily="34" charset="0"/>
              </a:rPr>
              <a:t> I acknowledged my sin to You, And my iniquity I have not hidden. I said, “I will confess my transgressions to the LORD,” And You forgave the iniquity of my sin.</a:t>
            </a:r>
            <a:endParaRPr lang="en-US" sz="33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12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8559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27547</TotalTime>
  <Words>2105</Words>
  <Application>Microsoft Office PowerPoint</Application>
  <PresentationFormat>On-screen Show (4:3)</PresentationFormat>
  <Paragraphs>55</Paragraphs>
  <Slides>23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Amasis MT Pro Light</vt:lpstr>
      <vt:lpstr>Arial</vt:lpstr>
      <vt:lpstr>Bazooka</vt:lpstr>
      <vt:lpstr>Calibri</vt:lpstr>
      <vt:lpstr>Calibri Light</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Psalm 32:1–5  Blessed is he whose transgression is forgiven, Whose sin is covered. 2 Blessed is the man to whom the LORD does not impute iniquity, And in whose spirit there is no deceit. 3 When I kept silent, my bones grew old Through my groaning all the day long. 4 For day and night Your hand was heavy upon me; My vitality was turned into the drought of summer. 5 I acknowledged my sin to You, And my iniquity I have not hidden. I said, “I will confess my transgressions to the LORD,” And You forgave the iniquity of my sin.</vt:lpstr>
      <vt:lpstr>PowerPoint Presentation</vt:lpstr>
      <vt:lpstr>What Sin Does To People</vt:lpstr>
      <vt:lpstr>SIN</vt:lpstr>
      <vt:lpstr>SIN</vt:lpstr>
      <vt:lpstr>I. Sin is deceptive </vt:lpstr>
      <vt:lpstr>II. Sin causes shame, fear and guilt in people’s lives</vt:lpstr>
      <vt:lpstr>III. Sin causes pain and misery</vt:lpstr>
      <vt:lpstr>III. Sin causes pain and misery</vt:lpstr>
      <vt:lpstr>IV. Sin enslaves the sinner</vt:lpstr>
      <vt:lpstr>IV. Sin enslaves the sinner</vt:lpstr>
      <vt:lpstr>V.  Sin separates us from God and spiritual life</vt:lpstr>
      <vt:lpstr>V.  Sin separates us from God and spiritual life</vt:lpstr>
      <vt:lpstr>SIN?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2021-03-15T23:58:02Z</dcterms:created>
  <dcterms:modified xsi:type="dcterms:W3CDTF">2024-04-03T18:24:21Z</dcterms:modified>
</cp:coreProperties>
</file>