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30"/>
  </p:notesMasterIdLst>
  <p:sldIdLst>
    <p:sldId id="425" r:id="rId3"/>
    <p:sldId id="283" r:id="rId4"/>
    <p:sldId id="290" r:id="rId5"/>
    <p:sldId id="285" r:id="rId6"/>
    <p:sldId id="291" r:id="rId7"/>
    <p:sldId id="434" r:id="rId8"/>
    <p:sldId id="376" r:id="rId9"/>
    <p:sldId id="460" r:id="rId10"/>
    <p:sldId id="452" r:id="rId11"/>
    <p:sldId id="461" r:id="rId12"/>
    <p:sldId id="468" r:id="rId13"/>
    <p:sldId id="467" r:id="rId14"/>
    <p:sldId id="469" r:id="rId15"/>
    <p:sldId id="470" r:id="rId16"/>
    <p:sldId id="466" r:id="rId17"/>
    <p:sldId id="471" r:id="rId18"/>
    <p:sldId id="465" r:id="rId19"/>
    <p:sldId id="472" r:id="rId20"/>
    <p:sldId id="464" r:id="rId21"/>
    <p:sldId id="473" r:id="rId22"/>
    <p:sldId id="463" r:id="rId23"/>
    <p:sldId id="474" r:id="rId24"/>
    <p:sldId id="475" r:id="rId25"/>
    <p:sldId id="476" r:id="rId26"/>
    <p:sldId id="462" r:id="rId27"/>
    <p:sldId id="279" r:id="rId28"/>
    <p:sldId id="35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FFFA8"/>
    <a:srgbClr val="A0B8E0"/>
    <a:srgbClr val="5C4600"/>
    <a:srgbClr val="DBFFA8"/>
    <a:srgbClr val="CCFF99"/>
    <a:srgbClr val="99FF33"/>
    <a:srgbClr val="33CC33"/>
    <a:srgbClr val="99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4BABB-38F8-45B3-AE28-35597CA90066}" v="3000" dt="2024-03-15T17:49:01.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34" autoAdjust="0"/>
    <p:restoredTop sz="86460" autoAdjust="0"/>
  </p:normalViewPr>
  <p:slideViewPr>
    <p:cSldViewPr snapToGrid="0">
      <p:cViewPr varScale="1">
        <p:scale>
          <a:sx n="75" d="100"/>
          <a:sy n="75" d="100"/>
        </p:scale>
        <p:origin x="1272" y="78"/>
      </p:cViewPr>
      <p:guideLst/>
    </p:cSldViewPr>
  </p:slideViewPr>
  <p:outlineViewPr>
    <p:cViewPr>
      <p:scale>
        <a:sx n="33" d="100"/>
        <a:sy n="33" d="100"/>
      </p:scale>
      <p:origin x="0" y="-28056"/>
    </p:cViewPr>
  </p:outlineViewPr>
  <p:notesTextViewPr>
    <p:cViewPr>
      <p:scale>
        <a:sx n="1" d="1"/>
        <a:sy n="1" d="1"/>
      </p:scale>
      <p:origin x="0" y="0"/>
    </p:cViewPr>
  </p:notesTextViewPr>
  <p:sorterViewPr>
    <p:cViewPr varScale="1">
      <p:scale>
        <a:sx n="100" d="100"/>
        <a:sy n="100" d="100"/>
      </p:scale>
      <p:origin x="0" y="-42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4/9/2024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27</a:t>
            </a:fld>
            <a:endParaRPr lang="en-US"/>
          </a:p>
        </p:txBody>
      </p:sp>
    </p:spTree>
    <p:extLst>
      <p:ext uri="{BB962C8B-B14F-4D97-AF65-F5344CB8AC3E}">
        <p14:creationId xmlns:p14="http://schemas.microsoft.com/office/powerpoint/2010/main" val="157420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4/9/2024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4/9/2024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4/9/2024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4/9/2024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4/9/2024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4/9/2024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4/9/2024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4/9/2024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publicdomainpictures.net/view-image.php?image=205189&amp;picture=dange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publicdomainpictures.net/view-image.php?image=80070&amp;picture=wait-for-it-blocky-tex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2" y="6147006"/>
            <a:ext cx="9143998"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3108"/>
            <a:ext cx="9144000" cy="1323439"/>
          </a:xfrm>
          <a:prstGeom prst="rect">
            <a:avLst/>
          </a:prstGeom>
          <a:solidFill>
            <a:schemeClr val="tx1">
              <a:alpha val="64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Calibri" panose="020F0502020204030204"/>
              <a:ea typeface="+mn-ea"/>
              <a:cs typeface="+mn-cs"/>
            </a:endParaRPr>
          </a:p>
        </p:txBody>
      </p:sp>
      <p:pic>
        <p:nvPicPr>
          <p:cNvPr id="5" name="Picture 4" descr="A sign on a wall&#10;&#10;Description automatically generated">
            <a:extLst>
              <a:ext uri="{FF2B5EF4-FFF2-40B4-BE49-F238E27FC236}">
                <a16:creationId xmlns:a16="http://schemas.microsoft.com/office/drawing/2014/main" id="{184637EA-0F5C-2D46-2430-E0AF80666C4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0080" y="1326547"/>
            <a:ext cx="7845552" cy="4820459"/>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ouse trap with a piece of cheese on it&#10;&#10;Description automatically generated">
            <a:extLst>
              <a:ext uri="{FF2B5EF4-FFF2-40B4-BE49-F238E27FC236}">
                <a16:creationId xmlns:a16="http://schemas.microsoft.com/office/drawing/2014/main" id="{7947260C-1EE4-87E6-87A7-83FAFE578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itle 1">
            <a:extLst>
              <a:ext uri="{FF2B5EF4-FFF2-40B4-BE49-F238E27FC236}">
                <a16:creationId xmlns:a16="http://schemas.microsoft.com/office/drawing/2014/main" id="{9DEE54AA-72E1-6DBE-B7E8-F573176A9F1C}"/>
              </a:ext>
            </a:extLst>
          </p:cNvPr>
          <p:cNvSpPr>
            <a:spLocks noGrp="1"/>
          </p:cNvSpPr>
          <p:nvPr>
            <p:ph type="title"/>
          </p:nvPr>
        </p:nvSpPr>
        <p:spPr>
          <a:xfrm>
            <a:off x="0" y="0"/>
            <a:ext cx="9144000" cy="1901952"/>
          </a:xfrm>
        </p:spPr>
        <p:txBody>
          <a:bodyPr>
            <a:normAutofit/>
          </a:bodyPr>
          <a:lstStyle/>
          <a:p>
            <a:pPr marL="0" marR="0" algn="ctr">
              <a:spcBef>
                <a:spcPts val="0"/>
              </a:spcBef>
              <a:spcAft>
                <a:spcPts val="0"/>
              </a:spcAft>
              <a:tabLst>
                <a:tab pos="228600" algn="l"/>
                <a:tab pos="457200" algn="l"/>
                <a:tab pos="685800" algn="l"/>
                <a:tab pos="914400" algn="l"/>
                <a:tab pos="1143000" algn="l"/>
                <a:tab pos="1371600" algn="l"/>
                <a:tab pos="1600200" algn="l"/>
              </a:tabLst>
            </a:pPr>
            <a:r>
              <a:rPr lang="en-US" b="1" dirty="0">
                <a:solidFill>
                  <a:srgbClr val="FF0000"/>
                </a:solidFill>
                <a:effectLst/>
                <a:latin typeface="Arial" panose="020B0604020202020204" pitchFamily="34" charset="0"/>
                <a:ea typeface="Times New Roman" panose="02020603050405020304" pitchFamily="18" charset="0"/>
              </a:rPr>
              <a:t>UNSEEN DANGERS IN THE CHRISTIAN LIFE</a:t>
            </a:r>
            <a:endParaRPr lang="en-US" dirty="0">
              <a:solidFill>
                <a:srgbClr val="FF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3865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B840-D909-40F4-3A9F-FCC9F7263607}"/>
              </a:ext>
            </a:extLst>
          </p:cNvPr>
          <p:cNvSpPr>
            <a:spLocks noGrp="1"/>
          </p:cNvSpPr>
          <p:nvPr>
            <p:ph type="title"/>
          </p:nvPr>
        </p:nvSpPr>
        <p:spPr/>
        <p:txBody>
          <a:bodyPr>
            <a:normAutofit/>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UNSEEN DANGERS</a:t>
            </a:r>
            <a:endParaRPr lang="en-US" sz="4400" dirty="0">
              <a:solidFill>
                <a:srgbClr val="FF0000"/>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E9714435-C350-7EAC-677F-BDCEB226921C}"/>
              </a:ext>
            </a:extLst>
          </p:cNvPr>
          <p:cNvSpPr>
            <a:spLocks noGrp="1"/>
          </p:cNvSpPr>
          <p:nvPr>
            <p:ph idx="1"/>
          </p:nvPr>
        </p:nvSpPr>
        <p:spPr>
          <a:xfrm>
            <a:off x="220337" y="1325563"/>
            <a:ext cx="8923663" cy="5532436"/>
          </a:xfrm>
        </p:spPr>
        <p:txBody>
          <a:bodyPr/>
          <a:lstStyle/>
          <a:p>
            <a:pPr marL="742950" indent="-742950">
              <a:lnSpc>
                <a:spcPct val="100000"/>
              </a:lnSpc>
              <a:spcBef>
                <a:spcPts val="0"/>
              </a:spcBef>
              <a:spcAft>
                <a:spcPts val="1800"/>
              </a:spcAft>
              <a:buFont typeface="+mj-lt"/>
              <a:buAutoNum type="alphaUcPeriod"/>
              <a:tabLst>
                <a:tab pos="228600" algn="l"/>
                <a:tab pos="457200" algn="l"/>
                <a:tab pos="685800" algn="l"/>
                <a:tab pos="914400" algn="l"/>
                <a:tab pos="1143000" algn="l"/>
                <a:tab pos="1371600" algn="l"/>
                <a:tab pos="1600200" algn="l"/>
              </a:tabLst>
            </a:pPr>
            <a:r>
              <a:rPr lang="en-US" sz="3600" dirty="0">
                <a:solidFill>
                  <a:srgbClr val="000000"/>
                </a:solidFill>
                <a:ea typeface="Times New Roman" panose="02020603050405020304" pitchFamily="18" charset="0"/>
              </a:rPr>
              <a:t>Unseen dangers can sneak up on us and we need to be ready for them.</a:t>
            </a:r>
            <a:endParaRPr lang="en-US" sz="3600" dirty="0">
              <a:ea typeface="Times New Roman" panose="02020603050405020304" pitchFamily="18" charset="0"/>
            </a:endParaRPr>
          </a:p>
          <a:p>
            <a:pPr marL="742950" indent="-742950">
              <a:lnSpc>
                <a:spcPct val="100000"/>
              </a:lnSpc>
              <a:spcBef>
                <a:spcPts val="0"/>
              </a:spcBef>
              <a:spcAft>
                <a:spcPts val="1800"/>
              </a:spcAft>
              <a:buFont typeface="+mj-lt"/>
              <a:buAutoNum type="alphaUcPeriod"/>
              <a:tabLst>
                <a:tab pos="228600" algn="l"/>
                <a:tab pos="457200" algn="l"/>
                <a:tab pos="685800" algn="l"/>
                <a:tab pos="914400" algn="l"/>
                <a:tab pos="1143000" algn="l"/>
                <a:tab pos="1371600" algn="l"/>
                <a:tab pos="1600200" algn="l"/>
              </a:tabLst>
            </a:pPr>
            <a:r>
              <a:rPr lang="en-US" sz="3600" dirty="0">
                <a:solidFill>
                  <a:srgbClr val="000000"/>
                </a:solidFill>
                <a:ea typeface="Times New Roman" panose="02020603050405020304" pitchFamily="18" charset="0"/>
              </a:rPr>
              <a:t>We will be looking at some hidden dangers we may face.</a:t>
            </a:r>
            <a:endParaRPr lang="en-US" dirty="0"/>
          </a:p>
        </p:txBody>
      </p:sp>
    </p:spTree>
    <p:extLst>
      <p:ext uri="{BB962C8B-B14F-4D97-AF65-F5344CB8AC3E}">
        <p14:creationId xmlns:p14="http://schemas.microsoft.com/office/powerpoint/2010/main" val="26663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115B-B5B5-7024-CA15-214FE5D2E838}"/>
              </a:ext>
            </a:extLst>
          </p:cNvPr>
          <p:cNvSpPr>
            <a:spLocks noGrp="1"/>
          </p:cNvSpPr>
          <p:nvPr>
            <p:ph type="title"/>
          </p:nvPr>
        </p:nvSpPr>
        <p:spPr>
          <a:xfrm>
            <a:off x="0" y="0"/>
            <a:ext cx="9144000" cy="1978090"/>
          </a:xfrm>
        </p:spPr>
        <p:txBody>
          <a:bodyPr>
            <a:normAutofit/>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rPr>
              <a:t>I. THE DANGER OF JUDGING OURSELVES BY THE LIFE AND STANDARDS OF OTHERS.</a:t>
            </a:r>
            <a:endParaRPr lang="en-US" sz="4000" dirty="0">
              <a:solidFill>
                <a:srgbClr val="FF0000"/>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0C41EB80-C219-B0D7-5A2C-B89B457484D2}"/>
              </a:ext>
            </a:extLst>
          </p:cNvPr>
          <p:cNvSpPr>
            <a:spLocks noGrp="1"/>
          </p:cNvSpPr>
          <p:nvPr>
            <p:ph idx="1"/>
          </p:nvPr>
        </p:nvSpPr>
        <p:spPr>
          <a:xfrm>
            <a:off x="220337" y="1810139"/>
            <a:ext cx="8923663" cy="5047860"/>
          </a:xfrm>
        </p:spPr>
        <p:txBody>
          <a:bodyPr>
            <a:noAutofit/>
          </a:bodyPr>
          <a:lstStyle/>
          <a:p>
            <a:pPr marL="466725" marR="0" lvl="0" indent="-466725">
              <a:lnSpc>
                <a:spcPct val="80000"/>
              </a:lnSpc>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sz="2800" dirty="0">
                <a:solidFill>
                  <a:srgbClr val="000000"/>
                </a:solidFill>
                <a:ea typeface="Times New Roman" panose="02020603050405020304" pitchFamily="18" charset="0"/>
              </a:rPr>
              <a:t>(Luke 18:10-14)  "Two men went up to the temple to pray, one a Pharisee and the other a tax collector. </a:t>
            </a:r>
            <a:r>
              <a:rPr lang="en-US" sz="2800" baseline="30000" dirty="0">
                <a:solidFill>
                  <a:srgbClr val="000000"/>
                </a:solidFill>
                <a:ea typeface="Times New Roman" panose="02020603050405020304" pitchFamily="18" charset="0"/>
              </a:rPr>
              <a:t>11</a:t>
            </a:r>
            <a:r>
              <a:rPr lang="en-US" sz="2800" dirty="0">
                <a:solidFill>
                  <a:srgbClr val="000000"/>
                </a:solidFill>
                <a:ea typeface="Times New Roman" panose="02020603050405020304" pitchFamily="18" charset="0"/>
              </a:rPr>
              <a:t> "The Pharisee stood and prayed thus with himself, 'God, I thank You that I am not like other men; extortioners, unjust, adulterers, or even as this tax collector. </a:t>
            </a:r>
            <a:r>
              <a:rPr lang="en-US" sz="2800" baseline="30000" dirty="0">
                <a:solidFill>
                  <a:srgbClr val="000000"/>
                </a:solidFill>
                <a:ea typeface="Times New Roman" panose="02020603050405020304" pitchFamily="18" charset="0"/>
              </a:rPr>
              <a:t>12</a:t>
            </a:r>
            <a:r>
              <a:rPr lang="en-US" sz="2800" dirty="0">
                <a:solidFill>
                  <a:srgbClr val="000000"/>
                </a:solidFill>
                <a:ea typeface="Times New Roman" panose="02020603050405020304" pitchFamily="18" charset="0"/>
              </a:rPr>
              <a:t> 'I fast twice a week; I give tithes of all that I possess.' </a:t>
            </a:r>
            <a:r>
              <a:rPr lang="en-US" sz="2800" baseline="30000" dirty="0">
                <a:solidFill>
                  <a:srgbClr val="000000"/>
                </a:solidFill>
                <a:ea typeface="Times New Roman" panose="02020603050405020304" pitchFamily="18" charset="0"/>
              </a:rPr>
              <a:t>13</a:t>
            </a:r>
            <a:r>
              <a:rPr lang="en-US" sz="2800" dirty="0">
                <a:solidFill>
                  <a:srgbClr val="000000"/>
                </a:solidFill>
                <a:ea typeface="Times New Roman" panose="02020603050405020304" pitchFamily="18" charset="0"/>
              </a:rPr>
              <a:t> "And the tax collector, standing afar off, would not so much as raise his eyes to heaven, but beat his breast, saying, 'God, be merciful to me a sinner!' </a:t>
            </a:r>
            <a:r>
              <a:rPr lang="en-US" sz="2800" baseline="30000" dirty="0">
                <a:solidFill>
                  <a:srgbClr val="000000"/>
                </a:solidFill>
                <a:ea typeface="Times New Roman" panose="02020603050405020304" pitchFamily="18" charset="0"/>
              </a:rPr>
              <a:t>14</a:t>
            </a:r>
            <a:r>
              <a:rPr lang="en-US" sz="2800" dirty="0">
                <a:solidFill>
                  <a:srgbClr val="000000"/>
                </a:solidFill>
                <a:ea typeface="Times New Roman" panose="02020603050405020304" pitchFamily="18" charset="0"/>
              </a:rPr>
              <a:t> "I tell you, this man went down to his house justified rather than the other; for everyone who exalts himself will be humbled, and he who humbles himself will be exalted."</a:t>
            </a:r>
          </a:p>
        </p:txBody>
      </p:sp>
    </p:spTree>
    <p:extLst>
      <p:ext uri="{BB962C8B-B14F-4D97-AF65-F5344CB8AC3E}">
        <p14:creationId xmlns:p14="http://schemas.microsoft.com/office/powerpoint/2010/main" val="347622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115B-B5B5-7024-CA15-214FE5D2E838}"/>
              </a:ext>
            </a:extLst>
          </p:cNvPr>
          <p:cNvSpPr>
            <a:spLocks noGrp="1"/>
          </p:cNvSpPr>
          <p:nvPr>
            <p:ph type="title"/>
          </p:nvPr>
        </p:nvSpPr>
        <p:spPr>
          <a:xfrm>
            <a:off x="0" y="0"/>
            <a:ext cx="9144000" cy="1978090"/>
          </a:xfrm>
        </p:spPr>
        <p:txBody>
          <a:bodyPr>
            <a:normAutofit/>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I. THE DANGER OF JUDGING OURSELVES BY THE LIFE AND STANDARDS OF OTHERS.</a:t>
            </a:r>
            <a:endParaRPr lang="en-US" sz="4400" dirty="0">
              <a:solidFill>
                <a:srgbClr val="FF0000"/>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0C41EB80-C219-B0D7-5A2C-B89B457484D2}"/>
              </a:ext>
            </a:extLst>
          </p:cNvPr>
          <p:cNvSpPr>
            <a:spLocks noGrp="1"/>
          </p:cNvSpPr>
          <p:nvPr>
            <p:ph idx="1"/>
          </p:nvPr>
        </p:nvSpPr>
        <p:spPr>
          <a:xfrm>
            <a:off x="220337" y="1810139"/>
            <a:ext cx="8923663" cy="5047860"/>
          </a:xfrm>
        </p:spPr>
        <p:txBody>
          <a:bodyPr>
            <a:normAutofit/>
          </a:bodyPr>
          <a:lstStyle/>
          <a:p>
            <a:pPr marL="466725" marR="0" lvl="0" indent="-466725">
              <a:lnSpc>
                <a:spcPct val="100000"/>
              </a:lnSpc>
              <a:spcBef>
                <a:spcPts val="0"/>
              </a:spcBef>
              <a:spcAft>
                <a:spcPts val="0"/>
              </a:spcAft>
              <a:buFont typeface="+mj-lt"/>
              <a:buAutoNum type="alphaUcPeriod" startAt="2"/>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2 Corinthians 10:12  For we dare not class ourselves or compare ourselves with those who commend themselves. But they, measuring themselves by themselves, and comparing themselves among themselves, are not wise.</a:t>
            </a:r>
            <a:endParaRPr lang="en-US" dirty="0">
              <a:ea typeface="Times New Roman" panose="02020603050405020304" pitchFamily="18" charset="0"/>
            </a:endParaRPr>
          </a:p>
          <a:p>
            <a:pPr marL="466725" marR="0" lvl="0" indent="-466725">
              <a:lnSpc>
                <a:spcPct val="100000"/>
              </a:lnSpc>
              <a:spcBef>
                <a:spcPts val="0"/>
              </a:spcBef>
              <a:spcAft>
                <a:spcPts val="0"/>
              </a:spcAft>
              <a:buFont typeface="+mj-lt"/>
              <a:buAutoNum type="alphaUcPeriod" startAt="2"/>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Luke 6:39  And He spoke a parable to them: “Can the blind lead the blind? Will they not both fall into the ditch?</a:t>
            </a:r>
            <a:endParaRPr lang="en-US" dirty="0">
              <a:ea typeface="Times New Roman" panose="02020603050405020304" pitchFamily="18" charset="0"/>
            </a:endParaRPr>
          </a:p>
        </p:txBody>
      </p:sp>
    </p:spTree>
    <p:extLst>
      <p:ext uri="{BB962C8B-B14F-4D97-AF65-F5344CB8AC3E}">
        <p14:creationId xmlns:p14="http://schemas.microsoft.com/office/powerpoint/2010/main" val="80039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115B-B5B5-7024-CA15-214FE5D2E838}"/>
              </a:ext>
            </a:extLst>
          </p:cNvPr>
          <p:cNvSpPr>
            <a:spLocks noGrp="1"/>
          </p:cNvSpPr>
          <p:nvPr>
            <p:ph type="title"/>
          </p:nvPr>
        </p:nvSpPr>
        <p:spPr>
          <a:xfrm>
            <a:off x="0" y="0"/>
            <a:ext cx="9144000" cy="1978090"/>
          </a:xfrm>
        </p:spPr>
        <p:txBody>
          <a:bodyPr>
            <a:normAutofit/>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I. THE DANGER OF JUDGING OURSELVES BY THE LIFE AND STANDARDS OF OTHERS.</a:t>
            </a:r>
            <a:endParaRPr lang="en-US" sz="4400" dirty="0">
              <a:solidFill>
                <a:srgbClr val="FF0000"/>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0C41EB80-C219-B0D7-5A2C-B89B457484D2}"/>
              </a:ext>
            </a:extLst>
          </p:cNvPr>
          <p:cNvSpPr>
            <a:spLocks noGrp="1"/>
          </p:cNvSpPr>
          <p:nvPr>
            <p:ph idx="1"/>
          </p:nvPr>
        </p:nvSpPr>
        <p:spPr>
          <a:xfrm>
            <a:off x="220337" y="1810139"/>
            <a:ext cx="8923663" cy="5047860"/>
          </a:xfrm>
        </p:spPr>
        <p:txBody>
          <a:bodyPr>
            <a:normAutofit fontScale="92500" lnSpcReduction="10000"/>
          </a:bodyPr>
          <a:lstStyle/>
          <a:p>
            <a:pPr marL="466725" marR="0" lvl="0" indent="-466725">
              <a:lnSpc>
                <a:spcPct val="95000"/>
              </a:lnSpc>
              <a:spcBef>
                <a:spcPts val="0"/>
              </a:spcBef>
              <a:spcAft>
                <a:spcPts val="0"/>
              </a:spcAft>
              <a:buFont typeface="+mj-lt"/>
              <a:buAutoNum type="alphaUcPeriod" startAt="4"/>
              <a:tabLst>
                <a:tab pos="2286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Matthew 7:21–23  “Not everyone who says to Me, ‘Lord, Lord,’ shall enter the kingdom of heaven, but he who does the will of My Father in heaven. </a:t>
            </a:r>
            <a:r>
              <a:rPr lang="en-US" baseline="30000" dirty="0">
                <a:solidFill>
                  <a:srgbClr val="000000"/>
                </a:solidFill>
                <a:ea typeface="Times New Roman" panose="02020603050405020304" pitchFamily="18" charset="0"/>
              </a:rPr>
              <a:t>22</a:t>
            </a:r>
            <a:r>
              <a:rPr lang="en-US" dirty="0">
                <a:solidFill>
                  <a:srgbClr val="000000"/>
                </a:solidFill>
                <a:ea typeface="Times New Roman" panose="02020603050405020304" pitchFamily="18" charset="0"/>
              </a:rPr>
              <a:t> Many will say to Me in that day, ‘Lord, Lord, have we not prophesied in Your name, cast out demons in Your name, and done many wonders in Your name?’ </a:t>
            </a:r>
            <a:r>
              <a:rPr lang="en-US" baseline="30000" dirty="0">
                <a:solidFill>
                  <a:srgbClr val="000000"/>
                </a:solidFill>
                <a:ea typeface="Times New Roman" panose="02020603050405020304" pitchFamily="18" charset="0"/>
              </a:rPr>
              <a:t>23</a:t>
            </a:r>
            <a:r>
              <a:rPr lang="en-US" dirty="0">
                <a:solidFill>
                  <a:srgbClr val="000000"/>
                </a:solidFill>
                <a:ea typeface="Times New Roman" panose="02020603050405020304" pitchFamily="18" charset="0"/>
              </a:rPr>
              <a:t> And then I will declare to them, ‘I never knew you; depart from Me, you who practice lawlessness!’</a:t>
            </a:r>
            <a:endParaRPr lang="en-US" dirty="0">
              <a:ea typeface="Times New Roman" panose="02020603050405020304" pitchFamily="18" charset="0"/>
            </a:endParaRPr>
          </a:p>
          <a:p>
            <a:pPr marL="466725" marR="0" lvl="0" indent="-466725">
              <a:lnSpc>
                <a:spcPct val="95000"/>
              </a:lnSpc>
              <a:spcBef>
                <a:spcPts val="0"/>
              </a:spcBef>
              <a:spcAft>
                <a:spcPts val="0"/>
              </a:spcAft>
              <a:buFont typeface="+mj-lt"/>
              <a:buAutoNum type="alphaUcPeriod" startAt="4"/>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Because others do wrong it is not ok to do the same.</a:t>
            </a:r>
          </a:p>
          <a:p>
            <a:pPr marL="0" indent="0">
              <a:buNone/>
            </a:pPr>
            <a:endParaRPr lang="en-US" dirty="0"/>
          </a:p>
        </p:txBody>
      </p:sp>
    </p:spTree>
    <p:extLst>
      <p:ext uri="{BB962C8B-B14F-4D97-AF65-F5344CB8AC3E}">
        <p14:creationId xmlns:p14="http://schemas.microsoft.com/office/powerpoint/2010/main" val="243097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DB72-C73C-5321-9A6D-C94A7162CE04}"/>
              </a:ext>
            </a:extLst>
          </p:cNvPr>
          <p:cNvSpPr>
            <a:spLocks noGrp="1"/>
          </p:cNvSpPr>
          <p:nvPr>
            <p:ph type="title"/>
          </p:nvPr>
        </p:nvSpPr>
        <p:spPr>
          <a:xfrm>
            <a:off x="0" y="0"/>
            <a:ext cx="9144000" cy="2090057"/>
          </a:xfrm>
        </p:spPr>
        <p:txBody>
          <a:bodyPr>
            <a:normAutofit fontScale="90000"/>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II. THE DANGER OF COUNTING THE SINS OF OMISSION SMALLER THAN THE SINS OF COMMISSION.</a:t>
            </a:r>
            <a:endParaRPr lang="en-US" dirty="0"/>
          </a:p>
        </p:txBody>
      </p:sp>
      <p:sp>
        <p:nvSpPr>
          <p:cNvPr id="3" name="Content Placeholder 2">
            <a:extLst>
              <a:ext uri="{FF2B5EF4-FFF2-40B4-BE49-F238E27FC236}">
                <a16:creationId xmlns:a16="http://schemas.microsoft.com/office/drawing/2014/main" id="{D9771015-DC53-A900-AEB4-9D4872FA8185}"/>
              </a:ext>
            </a:extLst>
          </p:cNvPr>
          <p:cNvSpPr>
            <a:spLocks noGrp="1"/>
          </p:cNvSpPr>
          <p:nvPr>
            <p:ph idx="1"/>
          </p:nvPr>
        </p:nvSpPr>
        <p:spPr>
          <a:xfrm>
            <a:off x="220337" y="1884784"/>
            <a:ext cx="8923663" cy="4973215"/>
          </a:xfrm>
        </p:spPr>
        <p:txBody>
          <a:bodyPr>
            <a:normAutofit fontScale="77500" lnSpcReduction="20000"/>
          </a:bodyPr>
          <a:lstStyle/>
          <a:p>
            <a:pPr marL="466725" marR="0" lvl="0" indent="-466725">
              <a:lnSpc>
                <a:spcPct val="95000"/>
              </a:lnSpc>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(Mat 23:23-28)  "Woe to you, scribes and Pharisees, hypocrites! For you pay tithe of mint and anise and cummin, and have </a:t>
            </a:r>
            <a:r>
              <a:rPr lang="en-US" u="sng" dirty="0">
                <a:solidFill>
                  <a:srgbClr val="000000"/>
                </a:solidFill>
                <a:ea typeface="Times New Roman" panose="02020603050405020304" pitchFamily="18" charset="0"/>
              </a:rPr>
              <a:t>neglected the weightier matters</a:t>
            </a:r>
            <a:r>
              <a:rPr lang="en-US" dirty="0">
                <a:solidFill>
                  <a:srgbClr val="000000"/>
                </a:solidFill>
                <a:ea typeface="Times New Roman" panose="02020603050405020304" pitchFamily="18" charset="0"/>
              </a:rPr>
              <a:t> of the law: justice and mercy and faith. These you ought to have done, without </a:t>
            </a:r>
            <a:r>
              <a:rPr lang="en-US" u="sng" dirty="0">
                <a:solidFill>
                  <a:srgbClr val="000000"/>
                </a:solidFill>
                <a:ea typeface="Times New Roman" panose="02020603050405020304" pitchFamily="18" charset="0"/>
              </a:rPr>
              <a:t>leaving the others undone</a:t>
            </a:r>
            <a:r>
              <a:rPr lang="en-US" dirty="0">
                <a:solidFill>
                  <a:srgbClr val="000000"/>
                </a:solidFill>
                <a:ea typeface="Times New Roman" panose="02020603050405020304" pitchFamily="18" charset="0"/>
              </a:rPr>
              <a:t>. </a:t>
            </a:r>
            <a:r>
              <a:rPr lang="en-US" baseline="30000" dirty="0">
                <a:solidFill>
                  <a:srgbClr val="000000"/>
                </a:solidFill>
                <a:ea typeface="Times New Roman" panose="02020603050405020304" pitchFamily="18" charset="0"/>
              </a:rPr>
              <a:t>24</a:t>
            </a:r>
            <a:r>
              <a:rPr lang="en-US" dirty="0">
                <a:solidFill>
                  <a:srgbClr val="000000"/>
                </a:solidFill>
                <a:ea typeface="Times New Roman" panose="02020603050405020304" pitchFamily="18" charset="0"/>
              </a:rPr>
              <a:t> "Blind guides, who strain out a gnat and swallow a camel! </a:t>
            </a:r>
            <a:r>
              <a:rPr lang="en-US" baseline="30000" dirty="0">
                <a:solidFill>
                  <a:srgbClr val="000000"/>
                </a:solidFill>
                <a:ea typeface="Times New Roman" panose="02020603050405020304" pitchFamily="18" charset="0"/>
              </a:rPr>
              <a:t>25</a:t>
            </a:r>
            <a:r>
              <a:rPr lang="en-US" dirty="0">
                <a:solidFill>
                  <a:srgbClr val="000000"/>
                </a:solidFill>
                <a:ea typeface="Times New Roman" panose="02020603050405020304" pitchFamily="18" charset="0"/>
              </a:rPr>
              <a:t> "Woe to you, scribes and Pharisees, hypocrites! For you cleanse the outside of the cup and dish, but inside they are full of extortion and self-indulgence. </a:t>
            </a:r>
            <a:r>
              <a:rPr lang="en-US" baseline="30000" dirty="0">
                <a:solidFill>
                  <a:srgbClr val="000000"/>
                </a:solidFill>
                <a:ea typeface="Times New Roman" panose="02020603050405020304" pitchFamily="18" charset="0"/>
              </a:rPr>
              <a:t>26</a:t>
            </a:r>
            <a:r>
              <a:rPr lang="en-US" dirty="0">
                <a:solidFill>
                  <a:srgbClr val="000000"/>
                </a:solidFill>
                <a:ea typeface="Times New Roman" panose="02020603050405020304" pitchFamily="18" charset="0"/>
              </a:rPr>
              <a:t> "Blind Pharisee, first cleanse the inside of the cup and dish, that the outside of them may be clean also. </a:t>
            </a:r>
            <a:r>
              <a:rPr lang="en-US" baseline="30000" dirty="0">
                <a:solidFill>
                  <a:srgbClr val="000000"/>
                </a:solidFill>
                <a:ea typeface="Times New Roman" panose="02020603050405020304" pitchFamily="18" charset="0"/>
              </a:rPr>
              <a:t>27</a:t>
            </a:r>
            <a:r>
              <a:rPr lang="en-US" dirty="0">
                <a:solidFill>
                  <a:srgbClr val="000000"/>
                </a:solidFill>
                <a:ea typeface="Times New Roman" panose="02020603050405020304" pitchFamily="18" charset="0"/>
              </a:rPr>
              <a:t> "Woe to you, scribes and Pharisees, hypocrites! For you are like whitewashed tombs which indeed appear beautiful outwardly, but inside are full of dead men's bones and all uncleanness. </a:t>
            </a:r>
            <a:r>
              <a:rPr lang="en-US" baseline="30000" dirty="0">
                <a:solidFill>
                  <a:srgbClr val="000000"/>
                </a:solidFill>
                <a:ea typeface="Times New Roman" panose="02020603050405020304" pitchFamily="18" charset="0"/>
              </a:rPr>
              <a:t>28</a:t>
            </a:r>
            <a:r>
              <a:rPr lang="en-US" dirty="0">
                <a:solidFill>
                  <a:srgbClr val="000000"/>
                </a:solidFill>
                <a:ea typeface="Times New Roman" panose="02020603050405020304" pitchFamily="18" charset="0"/>
              </a:rPr>
              <a:t> "Even so you also outwardly appear righteous to men, but inside you are full of hypocrisy and lawlessness.</a:t>
            </a:r>
          </a:p>
        </p:txBody>
      </p:sp>
    </p:spTree>
    <p:extLst>
      <p:ext uri="{BB962C8B-B14F-4D97-AF65-F5344CB8AC3E}">
        <p14:creationId xmlns:p14="http://schemas.microsoft.com/office/powerpoint/2010/main" val="425920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DB72-C73C-5321-9A6D-C94A7162CE04}"/>
              </a:ext>
            </a:extLst>
          </p:cNvPr>
          <p:cNvSpPr>
            <a:spLocks noGrp="1"/>
          </p:cNvSpPr>
          <p:nvPr>
            <p:ph type="title"/>
          </p:nvPr>
        </p:nvSpPr>
        <p:spPr>
          <a:xfrm>
            <a:off x="0" y="0"/>
            <a:ext cx="9144000" cy="2090057"/>
          </a:xfrm>
        </p:spPr>
        <p:txBody>
          <a:bodyPr>
            <a:normAutofit fontScale="90000"/>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II. THE DANGER OF COUNTING THE SINS OF OMISSION SMALLER THAN THE SINS OF COMMISSION.</a:t>
            </a:r>
            <a:endParaRPr lang="en-US" dirty="0"/>
          </a:p>
        </p:txBody>
      </p:sp>
      <p:sp>
        <p:nvSpPr>
          <p:cNvPr id="3" name="Content Placeholder 2">
            <a:extLst>
              <a:ext uri="{FF2B5EF4-FFF2-40B4-BE49-F238E27FC236}">
                <a16:creationId xmlns:a16="http://schemas.microsoft.com/office/drawing/2014/main" id="{D9771015-DC53-A900-AEB4-9D4872FA8185}"/>
              </a:ext>
            </a:extLst>
          </p:cNvPr>
          <p:cNvSpPr>
            <a:spLocks noGrp="1"/>
          </p:cNvSpPr>
          <p:nvPr>
            <p:ph idx="1"/>
          </p:nvPr>
        </p:nvSpPr>
        <p:spPr>
          <a:xfrm>
            <a:off x="220337" y="1884784"/>
            <a:ext cx="8923663" cy="4973215"/>
          </a:xfrm>
        </p:spPr>
        <p:txBody>
          <a:bodyPr>
            <a:normAutofit fontScale="85000" lnSpcReduction="20000"/>
          </a:bodyPr>
          <a:lstStyle/>
          <a:p>
            <a:pPr marL="466725" marR="0" lvl="0" indent="-466725">
              <a:lnSpc>
                <a:spcPct val="100000"/>
              </a:lnSpc>
              <a:spcBef>
                <a:spcPts val="0"/>
              </a:spcBef>
              <a:spcAft>
                <a:spcPts val="0"/>
              </a:spcAft>
              <a:buFont typeface="+mj-lt"/>
              <a:buAutoNum type="alphaUcPeriod" startAt="2"/>
              <a:tabLst>
                <a:tab pos="2286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James 2:10–13  For whoever shall keep the whole law, and yet stumble in one point, he is guilty of all. </a:t>
            </a:r>
            <a:r>
              <a:rPr lang="en-US" baseline="30000" dirty="0">
                <a:solidFill>
                  <a:srgbClr val="000000"/>
                </a:solidFill>
                <a:ea typeface="Times New Roman" panose="02020603050405020304" pitchFamily="18" charset="0"/>
              </a:rPr>
              <a:t>11</a:t>
            </a:r>
            <a:r>
              <a:rPr lang="en-US" dirty="0">
                <a:solidFill>
                  <a:srgbClr val="000000"/>
                </a:solidFill>
                <a:ea typeface="Times New Roman" panose="02020603050405020304" pitchFamily="18" charset="0"/>
              </a:rPr>
              <a:t> For He who said, “Do not commit adultery,” also said, “Do not murder.” Now if you do not commit adultery, but you do murder, you have become a transgressor of the law. </a:t>
            </a:r>
            <a:r>
              <a:rPr lang="en-US" baseline="30000" dirty="0">
                <a:solidFill>
                  <a:srgbClr val="000000"/>
                </a:solidFill>
                <a:ea typeface="Times New Roman" panose="02020603050405020304" pitchFamily="18" charset="0"/>
              </a:rPr>
              <a:t>12</a:t>
            </a:r>
            <a:r>
              <a:rPr lang="en-US" dirty="0">
                <a:solidFill>
                  <a:srgbClr val="000000"/>
                </a:solidFill>
                <a:ea typeface="Times New Roman" panose="02020603050405020304" pitchFamily="18" charset="0"/>
              </a:rPr>
              <a:t> So speak and so do as those who will be judged by the law of liberty. </a:t>
            </a:r>
            <a:r>
              <a:rPr lang="en-US" baseline="30000" dirty="0">
                <a:solidFill>
                  <a:srgbClr val="000000"/>
                </a:solidFill>
                <a:ea typeface="Times New Roman" panose="02020603050405020304" pitchFamily="18" charset="0"/>
              </a:rPr>
              <a:t>13</a:t>
            </a:r>
            <a:r>
              <a:rPr lang="en-US" dirty="0">
                <a:solidFill>
                  <a:srgbClr val="000000"/>
                </a:solidFill>
                <a:ea typeface="Times New Roman" panose="02020603050405020304" pitchFamily="18" charset="0"/>
              </a:rPr>
              <a:t> For judgment is without mercy to the one who has shown no mercy. Mercy triumphs over judgment.</a:t>
            </a:r>
          </a:p>
          <a:p>
            <a:pPr marL="466725" marR="0" lvl="0" indent="-466725">
              <a:lnSpc>
                <a:spcPct val="100000"/>
              </a:lnSpc>
              <a:spcBef>
                <a:spcPts val="0"/>
              </a:spcBef>
              <a:spcAft>
                <a:spcPts val="0"/>
              </a:spcAft>
              <a:buFont typeface="+mj-lt"/>
              <a:buAutoNum type="alphaUcPeriod" startAt="2"/>
              <a:tabLst>
                <a:tab pos="228600" algn="l"/>
                <a:tab pos="457200" algn="l"/>
                <a:tab pos="685800" algn="l"/>
                <a:tab pos="914400" algn="l"/>
                <a:tab pos="1143000" algn="l"/>
                <a:tab pos="1371600" algn="l"/>
                <a:tab pos="1600200" algn="l"/>
              </a:tabLst>
            </a:pPr>
            <a:r>
              <a:rPr lang="en-US" dirty="0">
                <a:ea typeface="Times New Roman" panose="02020603050405020304" pitchFamily="18" charset="0"/>
              </a:rPr>
              <a:t>James 4:17  Therefore, to him who knows to do good and does not do it, to him it is sin.</a:t>
            </a:r>
          </a:p>
          <a:p>
            <a:pPr marL="466725" marR="0" lvl="0" indent="-466725">
              <a:lnSpc>
                <a:spcPct val="100000"/>
              </a:lnSpc>
              <a:spcBef>
                <a:spcPts val="0"/>
              </a:spcBef>
              <a:spcAft>
                <a:spcPts val="0"/>
              </a:spcAft>
              <a:buFont typeface="+mj-lt"/>
              <a:buAutoNum type="alphaUcPeriod" startAt="2"/>
              <a:tabLst>
                <a:tab pos="228600" algn="l"/>
                <a:tab pos="457200" algn="l"/>
                <a:tab pos="685800" algn="l"/>
                <a:tab pos="914400" algn="l"/>
                <a:tab pos="1143000" algn="l"/>
                <a:tab pos="1371600" algn="l"/>
                <a:tab pos="1600200" algn="l"/>
              </a:tabLst>
            </a:pPr>
            <a:r>
              <a:rPr lang="en-US" dirty="0">
                <a:ea typeface="Times New Roman" panose="02020603050405020304" pitchFamily="18" charset="0"/>
              </a:rPr>
              <a:t>“Thou Shalt” is just as much a command as “Thou Shalt Not”.</a:t>
            </a:r>
            <a:endParaRPr lang="en-US" dirty="0"/>
          </a:p>
        </p:txBody>
      </p:sp>
    </p:spTree>
    <p:extLst>
      <p:ext uri="{BB962C8B-B14F-4D97-AF65-F5344CB8AC3E}">
        <p14:creationId xmlns:p14="http://schemas.microsoft.com/office/powerpoint/2010/main" val="235673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A0C0-21A3-4AD8-0670-F1B2C04A2A1C}"/>
              </a:ext>
            </a:extLst>
          </p:cNvPr>
          <p:cNvSpPr>
            <a:spLocks noGrp="1"/>
          </p:cNvSpPr>
          <p:nvPr>
            <p:ph type="title"/>
          </p:nvPr>
        </p:nvSpPr>
        <p:spPr/>
        <p:txBody>
          <a:bodyPr>
            <a:normAutofit fontScale="90000"/>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rPr>
              <a:t>III. THE DANGER OF LOSING OUR HATRED FOR SIN AND WORLDLINESS.</a:t>
            </a:r>
            <a:endParaRPr lang="en-US" dirty="0"/>
          </a:p>
        </p:txBody>
      </p:sp>
      <p:sp>
        <p:nvSpPr>
          <p:cNvPr id="3" name="Content Placeholder 2">
            <a:extLst>
              <a:ext uri="{FF2B5EF4-FFF2-40B4-BE49-F238E27FC236}">
                <a16:creationId xmlns:a16="http://schemas.microsoft.com/office/drawing/2014/main" id="{0EF29548-4DF9-1C39-8BC0-ADFF24823F90}"/>
              </a:ext>
            </a:extLst>
          </p:cNvPr>
          <p:cNvSpPr>
            <a:spLocks noGrp="1"/>
          </p:cNvSpPr>
          <p:nvPr>
            <p:ph idx="1"/>
          </p:nvPr>
        </p:nvSpPr>
        <p:spPr>
          <a:xfrm>
            <a:off x="220337" y="1325563"/>
            <a:ext cx="8923663" cy="5532436"/>
          </a:xfrm>
        </p:spPr>
        <p:txBody>
          <a:bodyPr>
            <a:normAutofit lnSpcReduction="10000"/>
          </a:bodyPr>
          <a:lstStyle/>
          <a:p>
            <a:pPr marL="466725" marR="0" lvl="0" indent="-466725">
              <a:lnSpc>
                <a:spcPct val="95000"/>
              </a:lnSpc>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Psalm 97:10  You who love the LORD, hate evil! He preserves the souls of His saints; He delivers them out of the hand of the wicked. </a:t>
            </a:r>
            <a:endParaRPr lang="en-US" dirty="0">
              <a:ea typeface="Times New Roman" panose="02020603050405020304" pitchFamily="18" charset="0"/>
            </a:endParaRPr>
          </a:p>
          <a:p>
            <a:pPr marL="466725" marR="0" lvl="0" indent="-466725">
              <a:lnSpc>
                <a:spcPct val="95000"/>
              </a:lnSpc>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1 John 2:15–17  Do not love the world or the things in the world. If anyone loves the world, the love of the Father is not in him. </a:t>
            </a:r>
            <a:r>
              <a:rPr lang="en-US" baseline="30000" dirty="0">
                <a:solidFill>
                  <a:srgbClr val="000000"/>
                </a:solidFill>
                <a:ea typeface="Times New Roman" panose="02020603050405020304" pitchFamily="18" charset="0"/>
              </a:rPr>
              <a:t>16</a:t>
            </a:r>
            <a:r>
              <a:rPr lang="en-US" dirty="0">
                <a:solidFill>
                  <a:srgbClr val="000000"/>
                </a:solidFill>
                <a:ea typeface="Times New Roman" panose="02020603050405020304" pitchFamily="18" charset="0"/>
              </a:rPr>
              <a:t> For all that is in the world—the lust of the flesh, the lust of the eyes, and the pride of life—is not of the Father but is of the world. </a:t>
            </a:r>
            <a:r>
              <a:rPr lang="en-US" baseline="30000" dirty="0">
                <a:solidFill>
                  <a:srgbClr val="000000"/>
                </a:solidFill>
                <a:ea typeface="Times New Roman" panose="02020603050405020304" pitchFamily="18" charset="0"/>
              </a:rPr>
              <a:t>17</a:t>
            </a:r>
            <a:r>
              <a:rPr lang="en-US" dirty="0">
                <a:solidFill>
                  <a:srgbClr val="000000"/>
                </a:solidFill>
                <a:ea typeface="Times New Roman" panose="02020603050405020304" pitchFamily="18" charset="0"/>
              </a:rPr>
              <a:t> And the world is passing away, and the lust of it; but he who does the will of God abides forever.</a:t>
            </a:r>
            <a:endParaRPr lang="en-US" dirty="0">
              <a:ea typeface="Times New Roman" panose="02020603050405020304" pitchFamily="18" charset="0"/>
            </a:endParaRPr>
          </a:p>
        </p:txBody>
      </p:sp>
    </p:spTree>
    <p:extLst>
      <p:ext uri="{BB962C8B-B14F-4D97-AF65-F5344CB8AC3E}">
        <p14:creationId xmlns:p14="http://schemas.microsoft.com/office/powerpoint/2010/main" val="109895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A0C0-21A3-4AD8-0670-F1B2C04A2A1C}"/>
              </a:ext>
            </a:extLst>
          </p:cNvPr>
          <p:cNvSpPr>
            <a:spLocks noGrp="1"/>
          </p:cNvSpPr>
          <p:nvPr>
            <p:ph type="title"/>
          </p:nvPr>
        </p:nvSpPr>
        <p:spPr/>
        <p:txBody>
          <a:bodyPr>
            <a:normAutofit fontScale="90000"/>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rPr>
              <a:t>III. THE DANGER OF LOSING OUR HATRED FOR SIN AND WORLDLINESS.</a:t>
            </a:r>
            <a:endParaRPr lang="en-US" dirty="0"/>
          </a:p>
        </p:txBody>
      </p:sp>
      <p:sp>
        <p:nvSpPr>
          <p:cNvPr id="3" name="Content Placeholder 2">
            <a:extLst>
              <a:ext uri="{FF2B5EF4-FFF2-40B4-BE49-F238E27FC236}">
                <a16:creationId xmlns:a16="http://schemas.microsoft.com/office/drawing/2014/main" id="{0EF29548-4DF9-1C39-8BC0-ADFF24823F90}"/>
              </a:ext>
            </a:extLst>
          </p:cNvPr>
          <p:cNvSpPr>
            <a:spLocks noGrp="1"/>
          </p:cNvSpPr>
          <p:nvPr>
            <p:ph idx="1"/>
          </p:nvPr>
        </p:nvSpPr>
        <p:spPr>
          <a:xfrm>
            <a:off x="220337" y="1325563"/>
            <a:ext cx="8923663" cy="5532436"/>
          </a:xfrm>
        </p:spPr>
        <p:txBody>
          <a:bodyPr>
            <a:normAutofit/>
          </a:bodyPr>
          <a:lstStyle/>
          <a:p>
            <a:pPr marL="466725" indent="-466725">
              <a:spcBef>
                <a:spcPts val="0"/>
              </a:spcBef>
              <a:buFont typeface="+mj-lt"/>
              <a:buAutoNum type="alphaUcPeriod" startAt="3"/>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Romans 7:15  For what I am doing, I do not understand. For what I will to do, that I do not practice; but what I hate, that I do.</a:t>
            </a:r>
            <a:endParaRPr lang="en-US" dirty="0">
              <a:ea typeface="Times New Roman" panose="02020603050405020304" pitchFamily="18" charset="0"/>
            </a:endParaRPr>
          </a:p>
          <a:p>
            <a:pPr marL="466725" marR="0" lvl="0" indent="-466725">
              <a:spcBef>
                <a:spcPts val="0"/>
              </a:spcBef>
              <a:spcAft>
                <a:spcPts val="0"/>
              </a:spcAft>
              <a:buFont typeface="+mj-lt"/>
              <a:buAutoNum type="alphaUcPeriod" startAt="3"/>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Hate the sin but love the sinner </a:t>
            </a:r>
            <a:endParaRPr lang="en-US" dirty="0">
              <a:ea typeface="Times New Roman" panose="02020603050405020304" pitchFamily="18" charset="0"/>
            </a:endParaRPr>
          </a:p>
          <a:p>
            <a:pPr marL="914400" marR="0" lvl="0" indent="-466725">
              <a:spcBef>
                <a:spcPts val="0"/>
              </a:spcBef>
              <a:spcAft>
                <a:spcPts val="0"/>
              </a:spcAft>
              <a:buFont typeface="+mj-lt"/>
              <a:buAutoNum type="arabicPeriod"/>
              <a:tabLst>
                <a:tab pos="228600" algn="l"/>
                <a:tab pos="685800" algn="l"/>
                <a:tab pos="914400" algn="l"/>
                <a:tab pos="1143000" algn="l"/>
                <a:tab pos="1371600" algn="l"/>
                <a:tab pos="1600200" algn="l"/>
                <a:tab pos="2286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Revelation 2:6  But this you have, that you hate the deeds of the Nicolaitans, which I also hate.</a:t>
            </a:r>
            <a:endParaRPr lang="en-US" dirty="0">
              <a:ea typeface="Times New Roman" panose="02020603050405020304" pitchFamily="18" charset="0"/>
            </a:endParaRPr>
          </a:p>
          <a:p>
            <a:pPr marL="914400" marR="0" lvl="0" indent="-466725">
              <a:spcBef>
                <a:spcPts val="0"/>
              </a:spcBef>
              <a:spcAft>
                <a:spcPts val="0"/>
              </a:spcAft>
              <a:buFont typeface="+mj-lt"/>
              <a:buAutoNum type="arabicPeriod"/>
              <a:tabLst>
                <a:tab pos="228600" algn="l"/>
                <a:tab pos="685800" algn="l"/>
                <a:tab pos="914400" algn="l"/>
                <a:tab pos="1143000" algn="l"/>
                <a:tab pos="1371600" algn="l"/>
                <a:tab pos="1600200" algn="l"/>
                <a:tab pos="2286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Jude 22–23  And on some have compassion, making a distinction; </a:t>
            </a:r>
            <a:r>
              <a:rPr lang="en-US" baseline="30000" dirty="0">
                <a:solidFill>
                  <a:srgbClr val="000000"/>
                </a:solidFill>
                <a:ea typeface="Times New Roman" panose="02020603050405020304" pitchFamily="18" charset="0"/>
              </a:rPr>
              <a:t>23</a:t>
            </a:r>
            <a:r>
              <a:rPr lang="en-US" dirty="0">
                <a:solidFill>
                  <a:srgbClr val="000000"/>
                </a:solidFill>
                <a:ea typeface="Times New Roman" panose="02020603050405020304" pitchFamily="18" charset="0"/>
              </a:rPr>
              <a:t> but others save with fear, pulling them out of the fire, hating even the garment defiled by the flesh.</a:t>
            </a:r>
            <a:endParaRPr lang="en-US" dirty="0"/>
          </a:p>
        </p:txBody>
      </p:sp>
    </p:spTree>
    <p:extLst>
      <p:ext uri="{BB962C8B-B14F-4D97-AF65-F5344CB8AC3E}">
        <p14:creationId xmlns:p14="http://schemas.microsoft.com/office/powerpoint/2010/main" val="35586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B75E-7FDC-9944-E35C-089435A5C387}"/>
              </a:ext>
            </a:extLst>
          </p:cNvPr>
          <p:cNvSpPr>
            <a:spLocks noGrp="1"/>
          </p:cNvSpPr>
          <p:nvPr>
            <p:ph type="title"/>
          </p:nvPr>
        </p:nvSpPr>
        <p:spPr>
          <a:xfrm>
            <a:off x="0" y="0"/>
            <a:ext cx="9144000" cy="2052735"/>
          </a:xfrm>
        </p:spPr>
        <p:txBody>
          <a:bodyPr>
            <a:normAutofit fontScale="90000"/>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IV. THE DANGER OF LETTING UP, BACKING OFF, AND TAKING IT EASY IN OUR CHRISTIAN LIFE. </a:t>
            </a:r>
            <a:endParaRPr lang="en-US" sz="4400" dirty="0">
              <a:solidFill>
                <a:srgbClr val="FF0000"/>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02224FEB-1606-EA22-DD90-DE5D96B93C3B}"/>
              </a:ext>
            </a:extLst>
          </p:cNvPr>
          <p:cNvSpPr>
            <a:spLocks noGrp="1"/>
          </p:cNvSpPr>
          <p:nvPr>
            <p:ph idx="1"/>
          </p:nvPr>
        </p:nvSpPr>
        <p:spPr>
          <a:xfrm>
            <a:off x="220337" y="1866122"/>
            <a:ext cx="8923663" cy="4991877"/>
          </a:xfrm>
        </p:spPr>
        <p:txBody>
          <a:bodyPr>
            <a:normAutofit fontScale="92500" lnSpcReduction="10000"/>
          </a:bodyPr>
          <a:lstStyle/>
          <a:p>
            <a:pPr marL="466725" marR="0" lvl="0" indent="-466725">
              <a:spcBef>
                <a:spcPts val="0"/>
              </a:spcBef>
              <a:spcAft>
                <a:spcPts val="0"/>
              </a:spcAft>
              <a:buFont typeface="+mj-lt"/>
              <a:buAutoNum type="alphaUcPeriod"/>
              <a:tabLst>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Galatians 5:7–10  You ran well. Who hindered you from obeying the truth? </a:t>
            </a:r>
            <a:r>
              <a:rPr lang="en-US" baseline="30000" dirty="0">
                <a:solidFill>
                  <a:srgbClr val="000000"/>
                </a:solidFill>
                <a:ea typeface="Times New Roman" panose="02020603050405020304" pitchFamily="18" charset="0"/>
              </a:rPr>
              <a:t>8</a:t>
            </a:r>
            <a:r>
              <a:rPr lang="en-US" dirty="0">
                <a:solidFill>
                  <a:srgbClr val="000000"/>
                </a:solidFill>
                <a:ea typeface="Times New Roman" panose="02020603050405020304" pitchFamily="18" charset="0"/>
              </a:rPr>
              <a:t> This persuasion does not come from Him who calls you. </a:t>
            </a:r>
            <a:r>
              <a:rPr lang="en-US" baseline="30000" dirty="0">
                <a:solidFill>
                  <a:srgbClr val="000000"/>
                </a:solidFill>
                <a:ea typeface="Times New Roman" panose="02020603050405020304" pitchFamily="18" charset="0"/>
              </a:rPr>
              <a:t>9</a:t>
            </a:r>
            <a:r>
              <a:rPr lang="en-US" dirty="0">
                <a:solidFill>
                  <a:srgbClr val="000000"/>
                </a:solidFill>
                <a:ea typeface="Times New Roman" panose="02020603050405020304" pitchFamily="18" charset="0"/>
              </a:rPr>
              <a:t> A little leaven leavens the whole lump. </a:t>
            </a:r>
            <a:r>
              <a:rPr lang="en-US" baseline="30000" dirty="0">
                <a:solidFill>
                  <a:srgbClr val="000000"/>
                </a:solidFill>
                <a:ea typeface="Times New Roman" panose="02020603050405020304" pitchFamily="18" charset="0"/>
              </a:rPr>
              <a:t>10</a:t>
            </a:r>
            <a:r>
              <a:rPr lang="en-US" dirty="0">
                <a:solidFill>
                  <a:srgbClr val="000000"/>
                </a:solidFill>
                <a:ea typeface="Times New Roman" panose="02020603050405020304" pitchFamily="18" charset="0"/>
              </a:rPr>
              <a:t> I have confidence in you, in the Lord, that you will have no other mind; but he who troubles you shall bear his judgment, whoever he </a:t>
            </a:r>
            <a:r>
              <a:rPr lang="en-US" dirty="0" err="1">
                <a:solidFill>
                  <a:srgbClr val="000000"/>
                </a:solidFill>
                <a:ea typeface="Times New Roman" panose="02020603050405020304" pitchFamily="18" charset="0"/>
              </a:rPr>
              <a:t>is.Lets</a:t>
            </a:r>
            <a:r>
              <a:rPr lang="en-US" dirty="0">
                <a:solidFill>
                  <a:srgbClr val="000000"/>
                </a:solidFill>
                <a:ea typeface="Times New Roman" panose="02020603050405020304" pitchFamily="18" charset="0"/>
              </a:rPr>
              <a:t> our friends and loved ones die and end up in hell.</a:t>
            </a:r>
            <a:endParaRPr lang="en-US" dirty="0">
              <a:ea typeface="Times New Roman" panose="02020603050405020304" pitchFamily="18" charset="0"/>
            </a:endParaRPr>
          </a:p>
          <a:p>
            <a:pPr marL="466725" marR="0" lvl="0" indent="-466725">
              <a:spcBef>
                <a:spcPts val="0"/>
              </a:spcBef>
              <a:spcAft>
                <a:spcPts val="0"/>
              </a:spcAft>
              <a:buFont typeface="+mj-lt"/>
              <a:buAutoNum type="alphaUcPeriod"/>
              <a:tabLst>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Galatians 3:1  O foolish Galatians! Who has bewitched you that you should not obey the truth, before whose eyes Jesus Christ was clearly portrayed among you as crucified?</a:t>
            </a:r>
            <a:endParaRPr lang="en-US" dirty="0">
              <a:ea typeface="Times New Roman" panose="02020603050405020304" pitchFamily="18" charset="0"/>
            </a:endParaRPr>
          </a:p>
        </p:txBody>
      </p:sp>
    </p:spTree>
    <p:extLst>
      <p:ext uri="{BB962C8B-B14F-4D97-AF65-F5344CB8AC3E}">
        <p14:creationId xmlns:p14="http://schemas.microsoft.com/office/powerpoint/2010/main" val="19074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B75E-7FDC-9944-E35C-089435A5C387}"/>
              </a:ext>
            </a:extLst>
          </p:cNvPr>
          <p:cNvSpPr>
            <a:spLocks noGrp="1"/>
          </p:cNvSpPr>
          <p:nvPr>
            <p:ph type="title"/>
          </p:nvPr>
        </p:nvSpPr>
        <p:spPr>
          <a:xfrm>
            <a:off x="0" y="0"/>
            <a:ext cx="9144000" cy="2052735"/>
          </a:xfrm>
        </p:spPr>
        <p:txBody>
          <a:bodyPr>
            <a:normAutofit fontScale="90000"/>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IV. THE DANGER OF LETTING UP, BACKING OFF, AND TAKING IT EASY IN OUR CHRISTIAN LIFE. </a:t>
            </a:r>
            <a:endParaRPr lang="en-US" sz="4400" dirty="0">
              <a:solidFill>
                <a:srgbClr val="FF0000"/>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02224FEB-1606-EA22-DD90-DE5D96B93C3B}"/>
              </a:ext>
            </a:extLst>
          </p:cNvPr>
          <p:cNvSpPr>
            <a:spLocks noGrp="1"/>
          </p:cNvSpPr>
          <p:nvPr>
            <p:ph idx="1"/>
          </p:nvPr>
        </p:nvSpPr>
        <p:spPr>
          <a:xfrm>
            <a:off x="220337" y="1866122"/>
            <a:ext cx="8923663" cy="4991877"/>
          </a:xfrm>
        </p:spPr>
        <p:txBody>
          <a:bodyPr>
            <a:normAutofit fontScale="85000" lnSpcReduction="10000"/>
          </a:bodyPr>
          <a:lstStyle/>
          <a:p>
            <a:pPr marL="466725" marR="0" lvl="0" indent="-466725">
              <a:spcBef>
                <a:spcPts val="0"/>
              </a:spcBef>
              <a:spcAft>
                <a:spcPts val="0"/>
              </a:spcAft>
              <a:buFont typeface="+mj-lt"/>
              <a:buAutoNum type="alphaUcPeriod" startAt="3"/>
              <a:tabLst>
                <a:tab pos="685800" algn="l"/>
                <a:tab pos="914400" algn="l"/>
                <a:tab pos="1143000" algn="l"/>
                <a:tab pos="1371600" algn="l"/>
                <a:tab pos="1600200" algn="l"/>
              </a:tabLst>
            </a:pPr>
            <a:r>
              <a:rPr lang="en-US" sz="3300" dirty="0">
                <a:solidFill>
                  <a:srgbClr val="000000"/>
                </a:solidFill>
                <a:ea typeface="Times New Roman" panose="02020603050405020304" pitchFamily="18" charset="0"/>
              </a:rPr>
              <a:t>Hebrews 6:11–12  And we desire that each one of you show the same diligence to the full assurance of hope until the end, </a:t>
            </a:r>
            <a:r>
              <a:rPr lang="en-US" sz="3300" baseline="30000" dirty="0">
                <a:solidFill>
                  <a:srgbClr val="000000"/>
                </a:solidFill>
                <a:ea typeface="Times New Roman" panose="02020603050405020304" pitchFamily="18" charset="0"/>
              </a:rPr>
              <a:t>12</a:t>
            </a:r>
            <a:r>
              <a:rPr lang="en-US" sz="3300" dirty="0">
                <a:solidFill>
                  <a:srgbClr val="000000"/>
                </a:solidFill>
                <a:ea typeface="Times New Roman" panose="02020603050405020304" pitchFamily="18" charset="0"/>
              </a:rPr>
              <a:t> that you do not become sluggish, but imitate those who through faith and patience inherit the promises.</a:t>
            </a:r>
            <a:endParaRPr lang="en-US" sz="3300" dirty="0">
              <a:ea typeface="Times New Roman" panose="02020603050405020304" pitchFamily="18" charset="0"/>
            </a:endParaRPr>
          </a:p>
          <a:p>
            <a:pPr marL="466725" marR="0" lvl="0" indent="-466725">
              <a:spcBef>
                <a:spcPts val="0"/>
              </a:spcBef>
              <a:spcAft>
                <a:spcPts val="0"/>
              </a:spcAft>
              <a:buFont typeface="+mj-lt"/>
              <a:buAutoNum type="alphaUcPeriod" startAt="3"/>
              <a:tabLst>
                <a:tab pos="457200" algn="l"/>
                <a:tab pos="685800" algn="l"/>
                <a:tab pos="914400" algn="l"/>
                <a:tab pos="1143000" algn="l"/>
                <a:tab pos="1371600" algn="l"/>
                <a:tab pos="1600200" algn="l"/>
              </a:tabLst>
            </a:pPr>
            <a:r>
              <a:rPr lang="en-US" sz="3300" dirty="0">
                <a:solidFill>
                  <a:srgbClr val="000000"/>
                </a:solidFill>
                <a:ea typeface="Times New Roman" panose="02020603050405020304" pitchFamily="18" charset="0"/>
              </a:rPr>
              <a:t>Romans 12:9–13  Let love be without hypocrisy. Abhor what is evil. Cling to what is good. </a:t>
            </a:r>
            <a:r>
              <a:rPr lang="en-US" sz="3300" baseline="30000" dirty="0">
                <a:solidFill>
                  <a:srgbClr val="000000"/>
                </a:solidFill>
                <a:ea typeface="Times New Roman" panose="02020603050405020304" pitchFamily="18" charset="0"/>
              </a:rPr>
              <a:t>10</a:t>
            </a:r>
            <a:r>
              <a:rPr lang="en-US" sz="3300" dirty="0">
                <a:solidFill>
                  <a:srgbClr val="000000"/>
                </a:solidFill>
                <a:ea typeface="Times New Roman" panose="02020603050405020304" pitchFamily="18" charset="0"/>
              </a:rPr>
              <a:t> Be kindly affectionate to one another with brotherly love, in honor giving preference to one another; </a:t>
            </a:r>
            <a:r>
              <a:rPr lang="en-US" sz="3300" baseline="30000" dirty="0">
                <a:solidFill>
                  <a:srgbClr val="000000"/>
                </a:solidFill>
                <a:ea typeface="Times New Roman" panose="02020603050405020304" pitchFamily="18" charset="0"/>
              </a:rPr>
              <a:t>11</a:t>
            </a:r>
            <a:r>
              <a:rPr lang="en-US" sz="3300" dirty="0">
                <a:solidFill>
                  <a:srgbClr val="000000"/>
                </a:solidFill>
                <a:ea typeface="Times New Roman" panose="02020603050405020304" pitchFamily="18" charset="0"/>
              </a:rPr>
              <a:t> not lagging in diligence, fervent in spirit, serving the Lord; </a:t>
            </a:r>
            <a:r>
              <a:rPr lang="en-US" sz="3300" baseline="30000" dirty="0">
                <a:solidFill>
                  <a:srgbClr val="000000"/>
                </a:solidFill>
                <a:ea typeface="Times New Roman" panose="02020603050405020304" pitchFamily="18" charset="0"/>
              </a:rPr>
              <a:t>12</a:t>
            </a:r>
            <a:r>
              <a:rPr lang="en-US" sz="3300" dirty="0">
                <a:solidFill>
                  <a:srgbClr val="000000"/>
                </a:solidFill>
                <a:ea typeface="Times New Roman" panose="02020603050405020304" pitchFamily="18" charset="0"/>
              </a:rPr>
              <a:t> rejoicing in hope, patient in tribulation, continuing steadfastly in prayer; </a:t>
            </a:r>
            <a:r>
              <a:rPr lang="en-US" sz="3300" baseline="30000" dirty="0">
                <a:solidFill>
                  <a:srgbClr val="000000"/>
                </a:solidFill>
                <a:ea typeface="Times New Roman" panose="02020603050405020304" pitchFamily="18" charset="0"/>
              </a:rPr>
              <a:t>13</a:t>
            </a:r>
            <a:r>
              <a:rPr lang="en-US" sz="3300" dirty="0">
                <a:solidFill>
                  <a:srgbClr val="000000"/>
                </a:solidFill>
                <a:ea typeface="Times New Roman" panose="02020603050405020304" pitchFamily="18" charset="0"/>
              </a:rPr>
              <a:t> distributing to the needs of the saints, given to hospitality.</a:t>
            </a:r>
            <a:endParaRPr lang="en-US" dirty="0"/>
          </a:p>
        </p:txBody>
      </p:sp>
    </p:spTree>
    <p:extLst>
      <p:ext uri="{BB962C8B-B14F-4D97-AF65-F5344CB8AC3E}">
        <p14:creationId xmlns:p14="http://schemas.microsoft.com/office/powerpoint/2010/main" val="309988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18D2-FDC8-2A54-B97B-37296C1F35AE}"/>
              </a:ext>
            </a:extLst>
          </p:cNvPr>
          <p:cNvSpPr>
            <a:spLocks noGrp="1"/>
          </p:cNvSpPr>
          <p:nvPr>
            <p:ph type="title"/>
          </p:nvPr>
        </p:nvSpPr>
        <p:spPr/>
        <p:txBody>
          <a:bodyPr>
            <a:normAutofit fontScale="90000"/>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V. THE DANGER OF FORGETTING WHAT GOD HAS DONE FOR US.</a:t>
            </a:r>
            <a:endParaRPr lang="en-US" sz="4400" dirty="0">
              <a:solidFill>
                <a:srgbClr val="FF0000"/>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96FAC620-1252-97D8-6187-BB82E37A5331}"/>
              </a:ext>
            </a:extLst>
          </p:cNvPr>
          <p:cNvSpPr>
            <a:spLocks noGrp="1"/>
          </p:cNvSpPr>
          <p:nvPr>
            <p:ph idx="1"/>
          </p:nvPr>
        </p:nvSpPr>
        <p:spPr>
          <a:xfrm>
            <a:off x="220337" y="1156996"/>
            <a:ext cx="8923663" cy="5701003"/>
          </a:xfrm>
        </p:spPr>
        <p:txBody>
          <a:bodyPr>
            <a:normAutofit lnSpcReduction="10000"/>
          </a:bodyPr>
          <a:lstStyle/>
          <a:p>
            <a:pPr marL="466725" marR="0" lvl="0" indent="-466725">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Deuteronomy 4:7–9  “For what great nation is there that has God so near to it, as the LORD our God is to us, for whatever reason we may call upon Him? </a:t>
            </a:r>
            <a:r>
              <a:rPr lang="en-US" baseline="30000" dirty="0">
                <a:solidFill>
                  <a:srgbClr val="000000"/>
                </a:solidFill>
                <a:ea typeface="Times New Roman" panose="02020603050405020304" pitchFamily="18" charset="0"/>
              </a:rPr>
              <a:t>8</a:t>
            </a:r>
            <a:r>
              <a:rPr lang="en-US" dirty="0">
                <a:solidFill>
                  <a:srgbClr val="000000"/>
                </a:solidFill>
                <a:ea typeface="Times New Roman" panose="02020603050405020304" pitchFamily="18" charset="0"/>
              </a:rPr>
              <a:t> And what great nation is there that has such statutes and righteous judgments as are in all this law which I set before you this day? </a:t>
            </a:r>
            <a:r>
              <a:rPr lang="en-US" baseline="30000" dirty="0">
                <a:solidFill>
                  <a:srgbClr val="000000"/>
                </a:solidFill>
                <a:ea typeface="Times New Roman" panose="02020603050405020304" pitchFamily="18" charset="0"/>
              </a:rPr>
              <a:t>9</a:t>
            </a:r>
            <a:r>
              <a:rPr lang="en-US" dirty="0">
                <a:solidFill>
                  <a:srgbClr val="000000"/>
                </a:solidFill>
                <a:ea typeface="Times New Roman" panose="02020603050405020304" pitchFamily="18" charset="0"/>
              </a:rPr>
              <a:t> Only take heed to yourself, and diligently keep yourself, lest you forget the things your eyes have seen, and lest they depart from your heart all the days of your life. And teach them to your children and your </a:t>
            </a:r>
            <a:r>
              <a:rPr lang="en-US" dirty="0" err="1">
                <a:solidFill>
                  <a:srgbClr val="000000"/>
                </a:solidFill>
                <a:ea typeface="Times New Roman" panose="02020603050405020304" pitchFamily="18" charset="0"/>
              </a:rPr>
              <a:t>grandchildren,In</a:t>
            </a:r>
            <a:r>
              <a:rPr lang="en-US" dirty="0">
                <a:solidFill>
                  <a:srgbClr val="000000"/>
                </a:solidFill>
                <a:ea typeface="Times New Roman" panose="02020603050405020304" pitchFamily="18" charset="0"/>
              </a:rPr>
              <a:t> taking our salvation for granted.</a:t>
            </a:r>
            <a:endParaRPr lang="en-US" dirty="0">
              <a:ea typeface="Times New Roman" panose="02020603050405020304" pitchFamily="18" charset="0"/>
            </a:endParaRPr>
          </a:p>
        </p:txBody>
      </p:sp>
    </p:spTree>
    <p:extLst>
      <p:ext uri="{BB962C8B-B14F-4D97-AF65-F5344CB8AC3E}">
        <p14:creationId xmlns:p14="http://schemas.microsoft.com/office/powerpoint/2010/main" val="123251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18D2-FDC8-2A54-B97B-37296C1F35AE}"/>
              </a:ext>
            </a:extLst>
          </p:cNvPr>
          <p:cNvSpPr>
            <a:spLocks noGrp="1"/>
          </p:cNvSpPr>
          <p:nvPr>
            <p:ph type="title"/>
          </p:nvPr>
        </p:nvSpPr>
        <p:spPr/>
        <p:txBody>
          <a:bodyPr>
            <a:normAutofit fontScale="90000"/>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V. THE DANGER OF FORGETTING WHAT GOD HAS DONE FOR US.</a:t>
            </a:r>
            <a:endParaRPr lang="en-US" sz="4400" dirty="0">
              <a:solidFill>
                <a:srgbClr val="FF0000"/>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96FAC620-1252-97D8-6187-BB82E37A5331}"/>
              </a:ext>
            </a:extLst>
          </p:cNvPr>
          <p:cNvSpPr>
            <a:spLocks noGrp="1"/>
          </p:cNvSpPr>
          <p:nvPr>
            <p:ph idx="1"/>
          </p:nvPr>
        </p:nvSpPr>
        <p:spPr>
          <a:xfrm>
            <a:off x="220337" y="1156996"/>
            <a:ext cx="8923663" cy="5701003"/>
          </a:xfrm>
        </p:spPr>
        <p:txBody>
          <a:bodyPr>
            <a:normAutofit lnSpcReduction="10000"/>
          </a:bodyPr>
          <a:lstStyle/>
          <a:p>
            <a:pPr marL="466725" marR="0" lvl="0" indent="-466725">
              <a:lnSpc>
                <a:spcPct val="95000"/>
              </a:lnSpc>
              <a:spcBef>
                <a:spcPts val="0"/>
              </a:spcBef>
              <a:spcAft>
                <a:spcPts val="0"/>
              </a:spcAft>
              <a:buFont typeface="+mj-lt"/>
              <a:buAutoNum type="alphaUcPeriod" startAt="2"/>
              <a:tabLst>
                <a:tab pos="2286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2 Peter 1:5–9  But also for this very reason, giving all diligence, add to your faith virtue, to virtue knowledge, </a:t>
            </a:r>
            <a:r>
              <a:rPr lang="en-US" baseline="30000" dirty="0">
                <a:solidFill>
                  <a:srgbClr val="000000"/>
                </a:solidFill>
                <a:ea typeface="Times New Roman" panose="02020603050405020304" pitchFamily="18" charset="0"/>
              </a:rPr>
              <a:t>6</a:t>
            </a:r>
            <a:r>
              <a:rPr lang="en-US" dirty="0">
                <a:solidFill>
                  <a:srgbClr val="000000"/>
                </a:solidFill>
                <a:ea typeface="Times New Roman" panose="02020603050405020304" pitchFamily="18" charset="0"/>
              </a:rPr>
              <a:t> to knowledge self-control, to self-control perseverance, to perseverance godliness, </a:t>
            </a:r>
            <a:r>
              <a:rPr lang="en-US" baseline="30000" dirty="0">
                <a:solidFill>
                  <a:srgbClr val="000000"/>
                </a:solidFill>
                <a:ea typeface="Times New Roman" panose="02020603050405020304" pitchFamily="18" charset="0"/>
              </a:rPr>
              <a:t>7</a:t>
            </a:r>
            <a:r>
              <a:rPr lang="en-US" dirty="0">
                <a:solidFill>
                  <a:srgbClr val="000000"/>
                </a:solidFill>
                <a:ea typeface="Times New Roman" panose="02020603050405020304" pitchFamily="18" charset="0"/>
              </a:rPr>
              <a:t> to godliness brotherly kindness, and to brotherly kindness love. </a:t>
            </a:r>
            <a:r>
              <a:rPr lang="en-US" baseline="30000" dirty="0">
                <a:solidFill>
                  <a:srgbClr val="000000"/>
                </a:solidFill>
                <a:ea typeface="Times New Roman" panose="02020603050405020304" pitchFamily="18" charset="0"/>
              </a:rPr>
              <a:t>8</a:t>
            </a:r>
            <a:r>
              <a:rPr lang="en-US" dirty="0">
                <a:solidFill>
                  <a:srgbClr val="000000"/>
                </a:solidFill>
                <a:ea typeface="Times New Roman" panose="02020603050405020304" pitchFamily="18" charset="0"/>
              </a:rPr>
              <a:t> For if these things are yours and abound, you will be neither barren nor unfruitful in the knowledge of our Lord Jesus Christ. </a:t>
            </a:r>
            <a:r>
              <a:rPr lang="en-US" baseline="30000" dirty="0">
                <a:solidFill>
                  <a:srgbClr val="000000"/>
                </a:solidFill>
                <a:ea typeface="Times New Roman" panose="02020603050405020304" pitchFamily="18" charset="0"/>
              </a:rPr>
              <a:t>9</a:t>
            </a:r>
            <a:r>
              <a:rPr lang="en-US" dirty="0">
                <a:solidFill>
                  <a:srgbClr val="000000"/>
                </a:solidFill>
                <a:ea typeface="Times New Roman" panose="02020603050405020304" pitchFamily="18" charset="0"/>
              </a:rPr>
              <a:t> For he who lacks these things is shortsighted, even to blindness, and has forgotten that he was cleansed from his old sins.</a:t>
            </a:r>
            <a:endParaRPr lang="en-US" dirty="0">
              <a:ea typeface="Times New Roman" panose="02020603050405020304" pitchFamily="18" charset="0"/>
            </a:endParaRPr>
          </a:p>
        </p:txBody>
      </p:sp>
    </p:spTree>
    <p:extLst>
      <p:ext uri="{BB962C8B-B14F-4D97-AF65-F5344CB8AC3E}">
        <p14:creationId xmlns:p14="http://schemas.microsoft.com/office/powerpoint/2010/main" val="2182822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18D2-FDC8-2A54-B97B-37296C1F35AE}"/>
              </a:ext>
            </a:extLst>
          </p:cNvPr>
          <p:cNvSpPr>
            <a:spLocks noGrp="1"/>
          </p:cNvSpPr>
          <p:nvPr>
            <p:ph type="title"/>
          </p:nvPr>
        </p:nvSpPr>
        <p:spPr/>
        <p:txBody>
          <a:bodyPr>
            <a:normAutofit fontScale="90000"/>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V. THE DANGER OF FORGETTING WHAT GOD HAS DONE FOR US.</a:t>
            </a:r>
            <a:endParaRPr lang="en-US" sz="4400" dirty="0">
              <a:solidFill>
                <a:srgbClr val="FF0000"/>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96FAC620-1252-97D8-6187-BB82E37A5331}"/>
              </a:ext>
            </a:extLst>
          </p:cNvPr>
          <p:cNvSpPr>
            <a:spLocks noGrp="1"/>
          </p:cNvSpPr>
          <p:nvPr>
            <p:ph idx="1"/>
          </p:nvPr>
        </p:nvSpPr>
        <p:spPr>
          <a:xfrm>
            <a:off x="220337" y="1156996"/>
            <a:ext cx="8923663" cy="5701003"/>
          </a:xfrm>
        </p:spPr>
        <p:txBody>
          <a:bodyPr>
            <a:normAutofit/>
          </a:bodyPr>
          <a:lstStyle/>
          <a:p>
            <a:pPr marL="466725" marR="0" lvl="0" indent="-466725">
              <a:spcBef>
                <a:spcPts val="0"/>
              </a:spcBef>
              <a:spcAft>
                <a:spcPts val="0"/>
              </a:spcAft>
              <a:buFont typeface="+mj-lt"/>
              <a:buAutoNum type="alphaUcPeriod" startAt="3"/>
              <a:tabLst>
                <a:tab pos="2286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Ephesians 2:11–13  Therefore remember that you, once Gentiles in the flesh—who are called Uncircumcision by what is called the Circumcision made in the flesh by hands—</a:t>
            </a:r>
            <a:r>
              <a:rPr lang="en-US" baseline="30000" dirty="0">
                <a:solidFill>
                  <a:srgbClr val="000000"/>
                </a:solidFill>
                <a:ea typeface="Times New Roman" panose="02020603050405020304" pitchFamily="18" charset="0"/>
              </a:rPr>
              <a:t>12</a:t>
            </a:r>
            <a:r>
              <a:rPr lang="en-US" dirty="0">
                <a:solidFill>
                  <a:srgbClr val="000000"/>
                </a:solidFill>
                <a:ea typeface="Times New Roman" panose="02020603050405020304" pitchFamily="18" charset="0"/>
              </a:rPr>
              <a:t> that at that time you were without Christ, being aliens from the commonwealth of Israel and strangers from the covenants of promise, having no hope and without God in the world. </a:t>
            </a:r>
            <a:r>
              <a:rPr lang="en-US" baseline="30000" dirty="0">
                <a:solidFill>
                  <a:srgbClr val="000000"/>
                </a:solidFill>
                <a:ea typeface="Times New Roman" panose="02020603050405020304" pitchFamily="18" charset="0"/>
              </a:rPr>
              <a:t>13</a:t>
            </a:r>
            <a:r>
              <a:rPr lang="en-US" dirty="0">
                <a:solidFill>
                  <a:srgbClr val="000000"/>
                </a:solidFill>
                <a:ea typeface="Times New Roman" panose="02020603050405020304" pitchFamily="18" charset="0"/>
              </a:rPr>
              <a:t> But now in Christ Jesus you who once were far off have been brought near by the blood of Christ.</a:t>
            </a:r>
            <a:endParaRPr lang="en-US" dirty="0">
              <a:ea typeface="Times New Roman" panose="02020603050405020304" pitchFamily="18" charset="0"/>
            </a:endParaRPr>
          </a:p>
        </p:txBody>
      </p:sp>
    </p:spTree>
    <p:extLst>
      <p:ext uri="{BB962C8B-B14F-4D97-AF65-F5344CB8AC3E}">
        <p14:creationId xmlns:p14="http://schemas.microsoft.com/office/powerpoint/2010/main" val="2087663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18D2-FDC8-2A54-B97B-37296C1F35AE}"/>
              </a:ext>
            </a:extLst>
          </p:cNvPr>
          <p:cNvSpPr>
            <a:spLocks noGrp="1"/>
          </p:cNvSpPr>
          <p:nvPr>
            <p:ph type="title"/>
          </p:nvPr>
        </p:nvSpPr>
        <p:spPr/>
        <p:txBody>
          <a:bodyPr>
            <a:normAutofit fontScale="90000"/>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V. THE DANGER OF FORGETTING WHAT GOD HAS DONE FOR US.</a:t>
            </a:r>
            <a:endParaRPr lang="en-US" sz="4400" dirty="0">
              <a:solidFill>
                <a:srgbClr val="FF0000"/>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96FAC620-1252-97D8-6187-BB82E37A5331}"/>
              </a:ext>
            </a:extLst>
          </p:cNvPr>
          <p:cNvSpPr>
            <a:spLocks noGrp="1"/>
          </p:cNvSpPr>
          <p:nvPr>
            <p:ph idx="1"/>
          </p:nvPr>
        </p:nvSpPr>
        <p:spPr>
          <a:xfrm>
            <a:off x="220337" y="1156996"/>
            <a:ext cx="8923663" cy="5701003"/>
          </a:xfrm>
        </p:spPr>
        <p:txBody>
          <a:bodyPr>
            <a:normAutofit fontScale="85000" lnSpcReduction="20000"/>
          </a:bodyPr>
          <a:lstStyle/>
          <a:p>
            <a:pPr marL="466725" marR="0" lvl="0" indent="-466725">
              <a:lnSpc>
                <a:spcPct val="95000"/>
              </a:lnSpc>
              <a:spcBef>
                <a:spcPts val="0"/>
              </a:spcBef>
              <a:spcAft>
                <a:spcPts val="0"/>
              </a:spcAft>
              <a:buFont typeface="+mj-lt"/>
              <a:buAutoNum type="alphaUcPeriod" startAt="4"/>
              <a:tabLst>
                <a:tab pos="228600" algn="l"/>
                <a:tab pos="685800" algn="l"/>
                <a:tab pos="914400" algn="l"/>
                <a:tab pos="1143000" algn="l"/>
                <a:tab pos="1371600" algn="l"/>
                <a:tab pos="1600200" algn="l"/>
              </a:tabLst>
            </a:pPr>
            <a:r>
              <a:rPr lang="en-US" dirty="0">
                <a:ea typeface="Times New Roman" panose="02020603050405020304" pitchFamily="18" charset="0"/>
              </a:rPr>
              <a:t>1 Peter 4:1–6  Therefore, since Christ suffered for us in the flesh, arm yourselves also with the same mind, for he who has suffered in the flesh has ceased from sin, 2 that he no longer should live the rest of his time in the flesh for the lusts of men, but for the will of God. 3 For we have spent enough of our past lifetime in doing the will of the Gentiles—when we walked in lewdness, lusts, drunkenness, revelries, drinking parties, and abominable idolatries. 4 In regard to these, they think it strange that you do not run with them in the same flood of dissipation, speaking evil of you. 5 They will give an account to Him who is ready to judge the living and the dead. 6 For this reason the gospel was preached also to those who are dead, that they might be judged according to men in the flesh, but live according to God in the spirit.</a:t>
            </a:r>
            <a:endParaRPr lang="en-US" dirty="0"/>
          </a:p>
          <a:p>
            <a:endParaRPr lang="en-US" dirty="0"/>
          </a:p>
        </p:txBody>
      </p:sp>
    </p:spTree>
    <p:extLst>
      <p:ext uri="{BB962C8B-B14F-4D97-AF65-F5344CB8AC3E}">
        <p14:creationId xmlns:p14="http://schemas.microsoft.com/office/powerpoint/2010/main" val="3180902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6856-5E2C-2A27-4D5D-0A71D66125EC}"/>
              </a:ext>
            </a:extLst>
          </p:cNvPr>
          <p:cNvSpPr>
            <a:spLocks noGrp="1"/>
          </p:cNvSpPr>
          <p:nvPr>
            <p:ph type="title"/>
          </p:nvPr>
        </p:nvSpPr>
        <p:spPr/>
        <p:txBody>
          <a:bodyPr>
            <a:normAutofit fontScale="90000"/>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rPr>
              <a:t>ARE YOU FACING THESE UNSEEN DANGERS IN YOUR LIFE?</a:t>
            </a:r>
            <a:endParaRPr lang="en-US" sz="4400" dirty="0">
              <a:solidFill>
                <a:srgbClr val="FF0000"/>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AE564084-F090-C3AA-2190-4D3F12B47A70}"/>
              </a:ext>
            </a:extLst>
          </p:cNvPr>
          <p:cNvSpPr>
            <a:spLocks noGrp="1"/>
          </p:cNvSpPr>
          <p:nvPr>
            <p:ph idx="1"/>
          </p:nvPr>
        </p:nvSpPr>
        <p:spPr/>
        <p:txBody>
          <a:bodyPr/>
          <a:lstStyle/>
          <a:p>
            <a:pPr marL="466725" marR="0" lvl="0" indent="-466725">
              <a:lnSpc>
                <a:spcPct val="100000"/>
              </a:lnSpc>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The danger of judging ourselves by the life and standards of others.</a:t>
            </a:r>
          </a:p>
          <a:p>
            <a:pPr marL="466725" marR="0" lvl="0" indent="-466725">
              <a:lnSpc>
                <a:spcPct val="100000"/>
              </a:lnSpc>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The danger of counting the sins of omission smaller than the sins of commission.</a:t>
            </a:r>
          </a:p>
          <a:p>
            <a:pPr marL="466725" marR="0" lvl="0" indent="-466725">
              <a:lnSpc>
                <a:spcPct val="100000"/>
              </a:lnSpc>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The danger of losing our hatred for sin and worldliness. </a:t>
            </a:r>
          </a:p>
          <a:p>
            <a:pPr marL="466725" marR="0" lvl="0" indent="-466725">
              <a:lnSpc>
                <a:spcPct val="100000"/>
              </a:lnSpc>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The danger of letting up, backing off, and taking it easy in our Christian life. </a:t>
            </a:r>
          </a:p>
          <a:p>
            <a:pPr marL="466725" marR="0" lvl="0" indent="-466725">
              <a:lnSpc>
                <a:spcPct val="100000"/>
              </a:lnSpc>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rPr>
              <a:t>The danger of forgetting what God has done for us.</a:t>
            </a:r>
            <a:endParaRPr lang="en-US" dirty="0"/>
          </a:p>
          <a:p>
            <a:endParaRPr lang="en-US" dirty="0"/>
          </a:p>
        </p:txBody>
      </p:sp>
    </p:spTree>
    <p:extLst>
      <p:ext uri="{BB962C8B-B14F-4D97-AF65-F5344CB8AC3E}">
        <p14:creationId xmlns:p14="http://schemas.microsoft.com/office/powerpoint/2010/main" val="245457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75D409F-D3B6-AFC9-7462-81C94D63015E}"/>
              </a:ext>
            </a:extLst>
          </p:cNvPr>
          <p:cNvSpPr txBox="1"/>
          <p:nvPr/>
        </p:nvSpPr>
        <p:spPr>
          <a:xfrm>
            <a:off x="23774" y="323046"/>
            <a:ext cx="9120226" cy="1569660"/>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cs typeface="Arial" panose="020B0604020202020204" pitchFamily="34" charset="0"/>
              </a:rPr>
              <a:t>TONIGHT’S SERMON</a:t>
            </a:r>
          </a:p>
          <a:p>
            <a:pPr algn="ctr"/>
            <a:r>
              <a:rPr lang="en-US" sz="4800" dirty="0">
                <a:solidFill>
                  <a:schemeClr val="bg1"/>
                </a:solidFill>
                <a:latin typeface="Arial" panose="020B0604020202020204" pitchFamily="34" charset="0"/>
                <a:cs typeface="Arial" panose="020B0604020202020204" pitchFamily="34" charset="0"/>
              </a:rPr>
              <a:t>WAIT UPON THE LORD</a:t>
            </a:r>
          </a:p>
        </p:txBody>
      </p:sp>
      <p:pic>
        <p:nvPicPr>
          <p:cNvPr id="4" name="Picture 3" descr="A close-up of a sign&#10;&#10;Description automatically generated">
            <a:extLst>
              <a:ext uri="{FF2B5EF4-FFF2-40B4-BE49-F238E27FC236}">
                <a16:creationId xmlns:a16="http://schemas.microsoft.com/office/drawing/2014/main" id="{489119C4-F9A1-1821-36D2-3C2583EDADF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688" y="2013866"/>
            <a:ext cx="7278624" cy="4737310"/>
          </a:xfrm>
          <a:prstGeom prst="rect">
            <a:avLst/>
          </a:prstGeom>
        </p:spPr>
      </p:pic>
    </p:spTree>
    <p:extLst>
      <p:ext uri="{BB962C8B-B14F-4D97-AF65-F5344CB8AC3E}">
        <p14:creationId xmlns:p14="http://schemas.microsoft.com/office/powerpoint/2010/main" val="169733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BB3C-7742-6D64-65BF-52287B688E30}"/>
              </a:ext>
            </a:extLst>
          </p:cNvPr>
          <p:cNvSpPr>
            <a:spLocks noGrp="1"/>
          </p:cNvSpPr>
          <p:nvPr>
            <p:ph type="title"/>
          </p:nvPr>
        </p:nvSpPr>
        <p:spPr>
          <a:xfrm>
            <a:off x="279917" y="0"/>
            <a:ext cx="8565503" cy="6858000"/>
          </a:xfrm>
        </p:spPr>
        <p:txBody>
          <a:bodyPr>
            <a:noAutofit/>
          </a:bodyPr>
          <a:lstStyle/>
          <a:p>
            <a:pPr lvl="0">
              <a:tabLst>
                <a:tab pos="228600" algn="l"/>
                <a:tab pos="457200" algn="l"/>
                <a:tab pos="685800" algn="l"/>
                <a:tab pos="914400" algn="l"/>
                <a:tab pos="1143000" algn="l"/>
                <a:tab pos="1371600" algn="l"/>
                <a:tab pos="1600200" algn="l"/>
              </a:tabLst>
            </a:pPr>
            <a:r>
              <a:rPr lang="en-US" sz="3300" dirty="0">
                <a:solidFill>
                  <a:srgbClr val="000000"/>
                </a:solidFill>
                <a:ea typeface="Times New Roman" panose="02020603050405020304" pitchFamily="18" charset="0"/>
              </a:rPr>
              <a:t>2 Corinthians 11:12–15  But what I do, I will also continue to do, that I may cut off the opportunity from those who desire an opportunity to be regarded just as we are in the things of which they boast. </a:t>
            </a:r>
            <a:r>
              <a:rPr lang="en-US" sz="3300" baseline="30000" dirty="0">
                <a:solidFill>
                  <a:srgbClr val="000000"/>
                </a:solidFill>
                <a:ea typeface="Times New Roman" panose="02020603050405020304" pitchFamily="18" charset="0"/>
              </a:rPr>
              <a:t>13</a:t>
            </a:r>
            <a:r>
              <a:rPr lang="en-US" sz="3300" dirty="0">
                <a:solidFill>
                  <a:srgbClr val="000000"/>
                </a:solidFill>
                <a:ea typeface="Times New Roman" panose="02020603050405020304" pitchFamily="18" charset="0"/>
              </a:rPr>
              <a:t> For such are false apostles, deceitful workers, transforming themselves into apostles of Christ. </a:t>
            </a:r>
            <a:r>
              <a:rPr lang="en-US" sz="3300" baseline="30000" dirty="0">
                <a:solidFill>
                  <a:srgbClr val="000000"/>
                </a:solidFill>
                <a:ea typeface="Times New Roman" panose="02020603050405020304" pitchFamily="18" charset="0"/>
              </a:rPr>
              <a:t>14</a:t>
            </a:r>
            <a:r>
              <a:rPr lang="en-US" sz="3300" dirty="0">
                <a:solidFill>
                  <a:srgbClr val="000000"/>
                </a:solidFill>
                <a:ea typeface="Times New Roman" panose="02020603050405020304" pitchFamily="18" charset="0"/>
              </a:rPr>
              <a:t> And no wonder! For Satan himself transforms himself into an angel of light. </a:t>
            </a:r>
            <a:r>
              <a:rPr lang="en-US" sz="3300" baseline="30000" dirty="0">
                <a:solidFill>
                  <a:srgbClr val="000000"/>
                </a:solidFill>
                <a:ea typeface="Times New Roman" panose="02020603050405020304" pitchFamily="18" charset="0"/>
              </a:rPr>
              <a:t>15</a:t>
            </a:r>
            <a:r>
              <a:rPr lang="en-US" sz="3300" dirty="0">
                <a:solidFill>
                  <a:srgbClr val="000000"/>
                </a:solidFill>
                <a:ea typeface="Times New Roman" panose="02020603050405020304" pitchFamily="18" charset="0"/>
              </a:rPr>
              <a:t> Therefore it is no great thing if his ministers also transform themselves into ministers of righteousness, whose end will be according to their works.</a:t>
            </a:r>
          </a:p>
        </p:txBody>
      </p:sp>
    </p:spTree>
    <p:extLst>
      <p:ext uri="{BB962C8B-B14F-4D97-AF65-F5344CB8AC3E}">
        <p14:creationId xmlns:p14="http://schemas.microsoft.com/office/powerpoint/2010/main" val="286812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8559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27645</TotalTime>
  <Words>2040</Words>
  <Application>Microsoft Office PowerPoint</Application>
  <PresentationFormat>On-screen Show (4:3)</PresentationFormat>
  <Paragraphs>59</Paragraphs>
  <Slides>27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2 Corinthians 11:12–15  But what I do, I will also continue to do, that I may cut off the opportunity from those who desire an opportunity to be regarded just as we are in the things of which they boast. 13 For such are false apostles, deceitful workers, transforming themselves into apostles of Christ. 14 And no wonder! For Satan himself transforms himself into an angel of light. 15 Therefore it is no great thing if his ministers also transform themselves into ministers of righteousness, whose end will be according to their works.</vt:lpstr>
      <vt:lpstr>PowerPoint Presentation</vt:lpstr>
      <vt:lpstr>UNSEEN DANGERS IN THE CHRISTIAN LIFE</vt:lpstr>
      <vt:lpstr>UNSEEN DANGERS</vt:lpstr>
      <vt:lpstr>I. THE DANGER OF JUDGING OURSELVES BY THE LIFE AND STANDARDS OF OTHERS.</vt:lpstr>
      <vt:lpstr>I. THE DANGER OF JUDGING OURSELVES BY THE LIFE AND STANDARDS OF OTHERS.</vt:lpstr>
      <vt:lpstr>I. THE DANGER OF JUDGING OURSELVES BY THE LIFE AND STANDARDS OF OTHERS.</vt:lpstr>
      <vt:lpstr>II. THE DANGER OF COUNTING THE SINS OF OMISSION SMALLER THAN THE SINS OF COMMISSION.</vt:lpstr>
      <vt:lpstr>II. THE DANGER OF COUNTING THE SINS OF OMISSION SMALLER THAN THE SINS OF COMMISSION.</vt:lpstr>
      <vt:lpstr>III. THE DANGER OF LOSING OUR HATRED FOR SIN AND WORLDLINESS.</vt:lpstr>
      <vt:lpstr>III. THE DANGER OF LOSING OUR HATRED FOR SIN AND WORLDLINESS.</vt:lpstr>
      <vt:lpstr>IV. THE DANGER OF LETTING UP, BACKING OFF, AND TAKING IT EASY IN OUR CHRISTIAN LIFE. </vt:lpstr>
      <vt:lpstr>IV. THE DANGER OF LETTING UP, BACKING OFF, AND TAKING IT EASY IN OUR CHRISTIAN LIFE. </vt:lpstr>
      <vt:lpstr>V. THE DANGER OF FORGETTING WHAT GOD HAS DONE FOR US.</vt:lpstr>
      <vt:lpstr>V. THE DANGER OF FORGETTING WHAT GOD HAS DONE FOR US.</vt:lpstr>
      <vt:lpstr>V. THE DANGER OF FORGETTING WHAT GOD HAS DONE FOR US.</vt:lpstr>
      <vt:lpstr>V. THE DANGER OF FORGETTING WHAT GOD HAS DONE FOR US.</vt:lpstr>
      <vt:lpstr>ARE YOU FACING THESE UNSEEN DANGERS IN YOUR LIFE?</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2021-03-15T23:58:02Z</dcterms:created>
  <dcterms:modified xsi:type="dcterms:W3CDTF">2024-04-09T12:08:56Z</dcterms:modified>
</cp:coreProperties>
</file>