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Lst>
  <p:notesMasterIdLst>
    <p:notesMasterId r:id="rId32"/>
  </p:notesMasterIdLst>
  <p:sldIdLst>
    <p:sldId id="425" r:id="rId3"/>
    <p:sldId id="283" r:id="rId4"/>
    <p:sldId id="493" r:id="rId5"/>
    <p:sldId id="376" r:id="rId6"/>
    <p:sldId id="291" r:id="rId7"/>
    <p:sldId id="434" r:id="rId8"/>
    <p:sldId id="508" r:id="rId9"/>
    <p:sldId id="522" r:id="rId10"/>
    <p:sldId id="523" r:id="rId11"/>
    <p:sldId id="509" r:id="rId12"/>
    <p:sldId id="521" r:id="rId13"/>
    <p:sldId id="520" r:id="rId14"/>
    <p:sldId id="519" r:id="rId15"/>
    <p:sldId id="524" r:id="rId16"/>
    <p:sldId id="518" r:id="rId17"/>
    <p:sldId id="517" r:id="rId18"/>
    <p:sldId id="516" r:id="rId19"/>
    <p:sldId id="515" r:id="rId20"/>
    <p:sldId id="514" r:id="rId21"/>
    <p:sldId id="525" r:id="rId22"/>
    <p:sldId id="513" r:id="rId23"/>
    <p:sldId id="526" r:id="rId24"/>
    <p:sldId id="512" r:id="rId25"/>
    <p:sldId id="511" r:id="rId26"/>
    <p:sldId id="527" r:id="rId27"/>
    <p:sldId id="510" r:id="rId28"/>
    <p:sldId id="290" r:id="rId29"/>
    <p:sldId id="507" r:id="rId30"/>
    <p:sldId id="48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17003A"/>
    <a:srgbClr val="1F004C"/>
    <a:srgbClr val="31007A"/>
    <a:srgbClr val="40009E"/>
    <a:srgbClr val="4E00C0"/>
    <a:srgbClr val="6600FF"/>
    <a:srgbClr val="3333CC"/>
    <a:srgbClr val="221100"/>
    <a:srgbClr val="261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86F87-8F0B-4780-8957-19172109B40A}" v="2324" dt="2026-03-05T23:35:36.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7" d="100"/>
          <a:sy n="67" d="100"/>
        </p:scale>
        <p:origin x="1512" y="288"/>
      </p:cViewPr>
      <p:guideLst/>
    </p:cSldViewPr>
  </p:slideViewPr>
  <p:outlineViewPr>
    <p:cViewPr>
      <p:scale>
        <a:sx n="33" d="100"/>
        <a:sy n="33" d="100"/>
      </p:scale>
      <p:origin x="0" y="-7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84E85-DAE7-473F-B013-D76DDA0798DC}" type="datetimeFigureOut">
              <a:rPr lang="en-US" smtClean="0"/>
              <a:t>4/13/2026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0FFAB-2CAE-4E7B-B1BF-7E4BD00F76D5}" type="slidenum">
              <a:rPr lang="en-US" smtClean="0"/>
              <a:t>‹#›</a:t>
            </a:fld>
            <a:endParaRPr lang="en-US"/>
          </a:p>
        </p:txBody>
      </p:sp>
    </p:spTree>
    <p:extLst>
      <p:ext uri="{BB962C8B-B14F-4D97-AF65-F5344CB8AC3E}">
        <p14:creationId xmlns:p14="http://schemas.microsoft.com/office/powerpoint/2010/main" val="423791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A30491-E474-44C0-AFC9-A27A5448F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8F5A7F-B821-40D9-97F6-9B75BE34E0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BB1EA055-5EFC-4F75-8213-ECDA94C8776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65256F-3AF7-42B0-A79F-99AC9B3437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924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0FFAB-2CAE-4E7B-B1BF-7E4BD00F76D5}" type="slidenum">
              <a:rPr lang="en-US" smtClean="0"/>
              <a:t>29</a:t>
            </a:fld>
            <a:endParaRPr lang="en-US"/>
          </a:p>
        </p:txBody>
      </p:sp>
    </p:spTree>
    <p:extLst>
      <p:ext uri="{BB962C8B-B14F-4D97-AF65-F5344CB8AC3E}">
        <p14:creationId xmlns:p14="http://schemas.microsoft.com/office/powerpoint/2010/main" val="72179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49353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2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6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20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55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8367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444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0023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2974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425574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83028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31354" y="1145754"/>
            <a:ext cx="8912646" cy="57122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4/13/2026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22491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15205747"/>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7A87D-6A80-4A43-B337-C59233659EAF}" type="datetimeFigureOut">
              <a:rPr lang="en-US" smtClean="0"/>
              <a:t>4/13/2026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ED8-BA85-424A-B34E-254D9CCD0148}" type="slidenum">
              <a:rPr lang="en-US" smtClean="0"/>
              <a:t>‹#›</a:t>
            </a:fld>
            <a:endParaRPr lang="en-US"/>
          </a:p>
        </p:txBody>
      </p:sp>
    </p:spTree>
    <p:extLst>
      <p:ext uri="{BB962C8B-B14F-4D97-AF65-F5344CB8AC3E}">
        <p14:creationId xmlns:p14="http://schemas.microsoft.com/office/powerpoint/2010/main" val="40654802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4" name="TextBox 5">
            <a:extLst>
              <a:ext uri="{FF2B5EF4-FFF2-40B4-BE49-F238E27FC236}">
                <a16:creationId xmlns:a16="http://schemas.microsoft.com/office/drawing/2014/main" id="{F1144962-7E55-4138-B559-0999E85A85AC}"/>
              </a:ext>
            </a:extLst>
          </p:cNvPr>
          <p:cNvSpPr txBox="1">
            <a:spLocks noChangeArrowheads="1"/>
          </p:cNvSpPr>
          <p:nvPr/>
        </p:nvSpPr>
        <p:spPr bwMode="auto">
          <a:xfrm>
            <a:off x="8627" y="6137246"/>
            <a:ext cx="9144000" cy="707886"/>
          </a:xfrm>
          <a:prstGeom prst="rect">
            <a:avLst/>
          </a:prstGeom>
          <a:solidFill>
            <a:schemeClr val="tx1">
              <a:alpha val="39000"/>
            </a:schemeClr>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PLEASE TURN OFF CELLPHONES</a:t>
            </a:r>
          </a:p>
        </p:txBody>
      </p:sp>
      <p:sp>
        <p:nvSpPr>
          <p:cNvPr id="8" name="Rectangle 7">
            <a:extLst>
              <a:ext uri="{FF2B5EF4-FFF2-40B4-BE49-F238E27FC236}">
                <a16:creationId xmlns:a16="http://schemas.microsoft.com/office/drawing/2014/main" id="{48E83C1B-51F2-4C54-BFE8-59DACB5F4871}"/>
              </a:ext>
            </a:extLst>
          </p:cNvPr>
          <p:cNvSpPr/>
          <p:nvPr/>
        </p:nvSpPr>
        <p:spPr>
          <a:xfrm>
            <a:off x="0" y="12868"/>
            <a:ext cx="9135373" cy="1323439"/>
          </a:xfrm>
          <a:prstGeom prst="rect">
            <a:avLst/>
          </a:prstGeom>
          <a:solidFill>
            <a:schemeClr val="tx1">
              <a:alpha val="42000"/>
            </a:schemeClr>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WELCOME TO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JACKSON STREET CHURCH OF CHRIST</a:t>
            </a:r>
            <a:endParaRPr kumimoji="0" lang="en-US" sz="4000" b="1" i="0" u="none" strike="noStrike" kern="12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B6B826D-1A03-101A-E2DB-EAFF9A6B322C}"/>
              </a:ext>
            </a:extLst>
          </p:cNvPr>
          <p:cNvPicPr>
            <a:picLocks noChangeAspect="1"/>
          </p:cNvPicPr>
          <p:nvPr/>
        </p:nvPicPr>
        <p:blipFill>
          <a:blip r:embed="rId3"/>
          <a:stretch>
            <a:fillRect/>
          </a:stretch>
        </p:blipFill>
        <p:spPr>
          <a:xfrm flipH="1">
            <a:off x="1375877" y="1336308"/>
            <a:ext cx="6409500" cy="4800938"/>
          </a:xfrm>
          <a:prstGeom prst="rect">
            <a:avLst/>
          </a:prstGeom>
        </p:spPr>
      </p:pic>
    </p:spTree>
    <p:extLst>
      <p:ext uri="{BB962C8B-B14F-4D97-AF65-F5344CB8AC3E}">
        <p14:creationId xmlns:p14="http://schemas.microsoft.com/office/powerpoint/2010/main" val="291146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115881-4B73-7C2D-A0FC-92420E77541B}"/>
              </a:ext>
            </a:extLst>
          </p:cNvPr>
          <p:cNvPicPr>
            <a:picLocks noChangeAspect="1"/>
          </p:cNvPicPr>
          <p:nvPr/>
        </p:nvPicPr>
        <p:blipFill>
          <a:blip r:embed="rId2"/>
          <a:srcRect l="3244" r="7977"/>
          <a:stretch>
            <a:fillRect/>
          </a:stretch>
        </p:blipFill>
        <p:spPr>
          <a:xfrm>
            <a:off x="0" y="0"/>
            <a:ext cx="9144000" cy="6866467"/>
          </a:xfrm>
          <a:prstGeom prst="rect">
            <a:avLst/>
          </a:prstGeom>
        </p:spPr>
      </p:pic>
      <p:sp>
        <p:nvSpPr>
          <p:cNvPr id="2" name="Title 1">
            <a:extLst>
              <a:ext uri="{FF2B5EF4-FFF2-40B4-BE49-F238E27FC236}">
                <a16:creationId xmlns:a16="http://schemas.microsoft.com/office/drawing/2014/main" id="{026894BF-37F0-826C-A788-BF6B31F6B211}"/>
              </a:ext>
            </a:extLst>
          </p:cNvPr>
          <p:cNvSpPr>
            <a:spLocks noGrp="1"/>
          </p:cNvSpPr>
          <p:nvPr>
            <p:ph type="title"/>
          </p:nvPr>
        </p:nvSpPr>
        <p:spPr>
          <a:xfrm>
            <a:off x="0" y="5791200"/>
            <a:ext cx="9144000" cy="1066800"/>
          </a:xfrm>
        </p:spPr>
        <p:txBody>
          <a:bodyPr>
            <a:normAutofit/>
          </a:bodyPr>
          <a:lstStyle/>
          <a:p>
            <a:pPr marL="57150" marR="0" algn="ctr">
              <a:buNone/>
            </a:pPr>
            <a:r>
              <a:rPr lang="en-US" sz="4000" b="1"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BIBLICAL PRINCIPLES OF GIVING</a:t>
            </a:r>
            <a:endParaRPr lang="en-US" sz="40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57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550788-1094-2433-4C80-CFE979641E6B}"/>
              </a:ext>
            </a:extLst>
          </p:cNvPr>
          <p:cNvPicPr>
            <a:picLocks noChangeAspect="1"/>
          </p:cNvPicPr>
          <p:nvPr/>
        </p:nvPicPr>
        <p:blipFill>
          <a:blip r:embed="rId2"/>
          <a:srcRect l="5499" r="6504"/>
          <a:stretch>
            <a:fillRect/>
          </a:stretch>
        </p:blipFill>
        <p:spPr>
          <a:xfrm>
            <a:off x="0" y="0"/>
            <a:ext cx="9144000" cy="6927574"/>
          </a:xfrm>
          <a:prstGeom prst="rect">
            <a:avLst/>
          </a:prstGeom>
        </p:spPr>
      </p:pic>
      <p:sp>
        <p:nvSpPr>
          <p:cNvPr id="2" name="Title 1">
            <a:extLst>
              <a:ext uri="{FF2B5EF4-FFF2-40B4-BE49-F238E27FC236}">
                <a16:creationId xmlns:a16="http://schemas.microsoft.com/office/drawing/2014/main" id="{173F6DD7-8470-E639-13AB-766B40B89628}"/>
              </a:ext>
            </a:extLst>
          </p:cNvPr>
          <p:cNvSpPr>
            <a:spLocks noGrp="1"/>
          </p:cNvSpPr>
          <p:nvPr>
            <p:ph type="title"/>
          </p:nvPr>
        </p:nvSpPr>
        <p:spPr>
          <a:xfrm>
            <a:off x="0" y="5532437"/>
            <a:ext cx="9144000" cy="1325563"/>
          </a:xfrm>
        </p:spPr>
        <p:txBody>
          <a:bodyPr>
            <a:normAutofit/>
          </a:bodyPr>
          <a:lstStyle/>
          <a:p>
            <a:r>
              <a:rPr lang="en-US" sz="44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ARTIST CONCEPTION </a:t>
            </a:r>
            <a:br>
              <a:rPr lang="en-US" sz="44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44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OF DYING CHURCH</a:t>
            </a:r>
            <a:endParaRPr lang="en-US" dirty="0">
              <a:solidFill>
                <a:schemeClr val="bg1"/>
              </a:solidFill>
            </a:endParaRPr>
          </a:p>
        </p:txBody>
      </p:sp>
    </p:spTree>
    <p:extLst>
      <p:ext uri="{BB962C8B-B14F-4D97-AF65-F5344CB8AC3E}">
        <p14:creationId xmlns:p14="http://schemas.microsoft.com/office/powerpoint/2010/main" val="368170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0691-36C3-CA53-1CD4-AC77A775FD18}"/>
              </a:ext>
            </a:extLst>
          </p:cNvPr>
          <p:cNvSpPr>
            <a:spLocks noGrp="1"/>
          </p:cNvSpPr>
          <p:nvPr>
            <p:ph type="title"/>
          </p:nvPr>
        </p:nvSpPr>
        <p:spPr/>
        <p:txBody>
          <a:bodyPr>
            <a:normAutofit/>
          </a:bodyPr>
          <a:lstStyle/>
          <a:p>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 GIVE YOURSELF FIRST TO THE LORD</a:t>
            </a:r>
            <a:endParaRPr lang="en-US" sz="3600" dirty="0">
              <a:solidFill>
                <a:srgbClr val="FF0000"/>
              </a:solidFill>
            </a:endParaRPr>
          </a:p>
        </p:txBody>
      </p:sp>
      <p:sp>
        <p:nvSpPr>
          <p:cNvPr id="3" name="Content Placeholder 2">
            <a:extLst>
              <a:ext uri="{FF2B5EF4-FFF2-40B4-BE49-F238E27FC236}">
                <a16:creationId xmlns:a16="http://schemas.microsoft.com/office/drawing/2014/main" id="{B7128E00-1CBB-DE1C-B2EF-7BE978BAF186}"/>
              </a:ext>
            </a:extLst>
          </p:cNvPr>
          <p:cNvSpPr>
            <a:spLocks noGrp="1"/>
          </p:cNvSpPr>
          <p:nvPr>
            <p:ph idx="1"/>
          </p:nvPr>
        </p:nvSpPr>
        <p:spPr/>
        <p:txBody>
          <a:bodyPr>
            <a:normAutofit lnSpcReduction="10000"/>
          </a:bodyPr>
          <a:lstStyle/>
          <a:p>
            <a:pPr marL="0" indent="0" algn="ctr">
              <a:buNone/>
            </a:pPr>
            <a:r>
              <a:rPr lang="en-US" kern="100" dirty="0">
                <a:ea typeface="Courier New" panose="02070309020205020404" pitchFamily="49" charset="0"/>
                <a:cs typeface="Arial" panose="020B0604020202020204" pitchFamily="34" charset="0"/>
              </a:rPr>
              <a:t>2 Corinthians 8:1-5  Moreover, brethren, we make known to you the grace of God bestowed on the churches of Macedonia: {2} that in a great trial of affliction the abundance of their joy and their deep poverty abounded in the riches of their liberal {3} For I bear witness that according to  their  ability, yes, and beyond  their  ability, they were  freely willing {4} imploring us with much urgency that we would receive the gift and the fellowship of the ministering to the saints. {5} And not only as we had hoped, but they first gave themselves to the Lord, and then to us by the will of God.</a:t>
            </a:r>
            <a:endParaRPr lang="en-US" dirty="0"/>
          </a:p>
        </p:txBody>
      </p:sp>
    </p:spTree>
    <p:extLst>
      <p:ext uri="{BB962C8B-B14F-4D97-AF65-F5344CB8AC3E}">
        <p14:creationId xmlns:p14="http://schemas.microsoft.com/office/powerpoint/2010/main" val="292423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3C8E-0E45-29AB-B63D-BD2EB4BCC98D}"/>
              </a:ext>
            </a:extLst>
          </p:cNvPr>
          <p:cNvSpPr>
            <a:spLocks noGrp="1"/>
          </p:cNvSpPr>
          <p:nvPr>
            <p:ph type="title"/>
          </p:nvPr>
        </p:nvSpPr>
        <p:spPr/>
        <p:txBody>
          <a:bodyPr>
            <a:normAutofit/>
          </a:bodyPr>
          <a:lstStyle/>
          <a:p>
            <a:pPr>
              <a:lnSpc>
                <a:spcPct val="80000"/>
              </a:lnSpc>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 GIVING TO OTHERS IS GIVING TO THE LORD</a:t>
            </a:r>
            <a:endParaRPr lang="en-US" sz="3600" dirty="0">
              <a:solidFill>
                <a:srgbClr val="FF0000"/>
              </a:solidFill>
            </a:endParaRPr>
          </a:p>
        </p:txBody>
      </p:sp>
      <p:sp>
        <p:nvSpPr>
          <p:cNvPr id="3" name="Content Placeholder 2">
            <a:extLst>
              <a:ext uri="{FF2B5EF4-FFF2-40B4-BE49-F238E27FC236}">
                <a16:creationId xmlns:a16="http://schemas.microsoft.com/office/drawing/2014/main" id="{09A323A7-6069-8934-35E0-89F2AD965DF0}"/>
              </a:ext>
            </a:extLst>
          </p:cNvPr>
          <p:cNvSpPr>
            <a:spLocks noGrp="1"/>
          </p:cNvSpPr>
          <p:nvPr>
            <p:ph idx="1"/>
          </p:nvPr>
        </p:nvSpPr>
        <p:spPr>
          <a:xfrm>
            <a:off x="220337" y="1143000"/>
            <a:ext cx="8923663" cy="5714999"/>
          </a:xfrm>
        </p:spPr>
        <p:txBody>
          <a:bodyPr>
            <a:normAutofit/>
          </a:bodyPr>
          <a:lstStyle/>
          <a:p>
            <a:pPr marL="0" indent="0" algn="ctr">
              <a:lnSpc>
                <a:spcPct val="95000"/>
              </a:lnSpc>
              <a:buNone/>
            </a:pPr>
            <a:r>
              <a:rPr lang="en-US" kern="100" dirty="0">
                <a:ea typeface="Courier New" panose="02070309020205020404" pitchFamily="49" charset="0"/>
                <a:cs typeface="Arial" panose="020B0604020202020204" pitchFamily="34" charset="0"/>
              </a:rPr>
              <a:t>Matthew 25:31-40 'When the Son of Man comes in His glory, and </a:t>
            </a:r>
            <a:r>
              <a:rPr lang="en-US" kern="100" dirty="0" err="1">
                <a:ea typeface="Courier New" panose="02070309020205020404" pitchFamily="49" charset="0"/>
                <a:cs typeface="Arial" panose="020B0604020202020204" pitchFamily="34" charset="0"/>
              </a:rPr>
              <a:t>aII</a:t>
            </a:r>
            <a:r>
              <a:rPr lang="en-US" kern="100" dirty="0">
                <a:ea typeface="Courier New" panose="02070309020205020404" pitchFamily="49" charset="0"/>
                <a:cs typeface="Arial" panose="020B0604020202020204" pitchFamily="34" charset="0"/>
              </a:rPr>
              <a:t> the holy angels with Him, then He will sit on the throne of His glory, {32} "All the nations will be gathered before Him, and He will separate them one from another, as a shepherd divides  his  sheep from the goats. {33} And He Will set the sheep on His right hand, but the goats on the left, {34} "Then the King will say to those on His right hand, 'Come , you blessed of My Father, inherit the kingdom prepared for you from the foundation of the world:</a:t>
            </a:r>
            <a:endParaRPr lang="en-US" dirty="0"/>
          </a:p>
        </p:txBody>
      </p:sp>
    </p:spTree>
    <p:extLst>
      <p:ext uri="{BB962C8B-B14F-4D97-AF65-F5344CB8AC3E}">
        <p14:creationId xmlns:p14="http://schemas.microsoft.com/office/powerpoint/2010/main" val="16975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795C5-AAE0-3C4E-E9D6-4251D1161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9068B-B8C2-76D1-4B48-16C69697329F}"/>
              </a:ext>
            </a:extLst>
          </p:cNvPr>
          <p:cNvSpPr>
            <a:spLocks noGrp="1"/>
          </p:cNvSpPr>
          <p:nvPr>
            <p:ph type="title"/>
          </p:nvPr>
        </p:nvSpPr>
        <p:spPr/>
        <p:txBody>
          <a:bodyPr>
            <a:normAutofit/>
          </a:bodyPr>
          <a:lstStyle/>
          <a:p>
            <a:pPr>
              <a:lnSpc>
                <a:spcPct val="80000"/>
              </a:lnSpc>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 GIVING TO OTHERS IS GIVING TO THE LORD</a:t>
            </a:r>
            <a:endParaRPr lang="en-US" sz="3600" dirty="0">
              <a:solidFill>
                <a:srgbClr val="FF0000"/>
              </a:solidFill>
            </a:endParaRPr>
          </a:p>
        </p:txBody>
      </p:sp>
      <p:sp>
        <p:nvSpPr>
          <p:cNvPr id="3" name="Content Placeholder 2">
            <a:extLst>
              <a:ext uri="{FF2B5EF4-FFF2-40B4-BE49-F238E27FC236}">
                <a16:creationId xmlns:a16="http://schemas.microsoft.com/office/drawing/2014/main" id="{E6EBD610-5535-F97D-6EDE-A088594A21CF}"/>
              </a:ext>
            </a:extLst>
          </p:cNvPr>
          <p:cNvSpPr>
            <a:spLocks noGrp="1"/>
          </p:cNvSpPr>
          <p:nvPr>
            <p:ph idx="1"/>
          </p:nvPr>
        </p:nvSpPr>
        <p:spPr>
          <a:xfrm>
            <a:off x="220337" y="1143000"/>
            <a:ext cx="8923663" cy="5714999"/>
          </a:xfrm>
        </p:spPr>
        <p:txBody>
          <a:bodyPr>
            <a:normAutofit/>
          </a:bodyPr>
          <a:lstStyle/>
          <a:p>
            <a:pPr marL="0" indent="0" algn="ctr">
              <a:buNone/>
            </a:pPr>
            <a:r>
              <a:rPr kumimoji="0" lang="en-US" sz="29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{35 'for I was hungry and you gave Me food; I was thirsty and you gave Me drink; I was a stranger and you took Me in; {36} 'I was  naked and you clothed Me; I was sick and you visited Me; I was in prison and you came to Me. {37} "Then the righteous will answer Him, saying Lord, when did we see You hungry and feed You, or thirsty and give  You  drink? {38} 'When did we see You a stranger and take You in, or naked and clothe You? {39} 'Or when did we see You sick, or in prison, and come to You?' {40} And the King will answer and say to them, 'Assuredly, I say to you, inasmuch as you did it to one of the least of these My brethren, you did it to Me.</a:t>
            </a:r>
            <a:endParaRPr lang="en-US" sz="2900" dirty="0"/>
          </a:p>
        </p:txBody>
      </p:sp>
    </p:spTree>
    <p:extLst>
      <p:ext uri="{BB962C8B-B14F-4D97-AF65-F5344CB8AC3E}">
        <p14:creationId xmlns:p14="http://schemas.microsoft.com/office/powerpoint/2010/main" val="285386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4947-4596-BB7F-2FEF-8B385058C9D3}"/>
              </a:ext>
            </a:extLst>
          </p:cNvPr>
          <p:cNvSpPr>
            <a:spLocks noGrp="1"/>
          </p:cNvSpPr>
          <p:nvPr>
            <p:ph type="title"/>
          </p:nvPr>
        </p:nvSpPr>
        <p:spPr>
          <a:xfrm>
            <a:off x="0" y="1"/>
            <a:ext cx="9144000" cy="1123720"/>
          </a:xfrm>
        </p:spPr>
        <p:txBody>
          <a:bodyPr>
            <a:normAutofit/>
          </a:bodyPr>
          <a:lstStyle/>
          <a:p>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III. DON'T GIVE TO BE SEEN OF MEN</a:t>
            </a:r>
            <a:endParaRPr lang="en-US" sz="4000" dirty="0">
              <a:solidFill>
                <a:srgbClr val="FF0000"/>
              </a:solidFill>
            </a:endParaRPr>
          </a:p>
        </p:txBody>
      </p:sp>
      <p:sp>
        <p:nvSpPr>
          <p:cNvPr id="3" name="Content Placeholder 2">
            <a:extLst>
              <a:ext uri="{FF2B5EF4-FFF2-40B4-BE49-F238E27FC236}">
                <a16:creationId xmlns:a16="http://schemas.microsoft.com/office/drawing/2014/main" id="{AF44B480-FE74-8BAC-C882-E33BB96CE110}"/>
              </a:ext>
            </a:extLst>
          </p:cNvPr>
          <p:cNvSpPr>
            <a:spLocks noGrp="1"/>
          </p:cNvSpPr>
          <p:nvPr>
            <p:ph idx="1"/>
          </p:nvPr>
        </p:nvSpPr>
        <p:spPr>
          <a:xfrm>
            <a:off x="220337" y="1123721"/>
            <a:ext cx="8923663" cy="5734278"/>
          </a:xfrm>
        </p:spPr>
        <p:txBody>
          <a:bodyPr>
            <a:noAutofit/>
          </a:bodyPr>
          <a:lstStyle/>
          <a:p>
            <a:pPr marL="0" indent="0" algn="ctr">
              <a:lnSpc>
                <a:spcPct val="85000"/>
              </a:lnSpc>
              <a:buNone/>
            </a:pPr>
            <a:r>
              <a:rPr lang="en-US" sz="3100" kern="100" dirty="0">
                <a:ea typeface="Courier New" panose="02070309020205020404" pitchFamily="49" charset="0"/>
                <a:cs typeface="Arial" panose="020B0604020202020204" pitchFamily="34" charset="0"/>
              </a:rPr>
              <a:t>Matthew 6:1-4 'Take heed that you do not do your charitable deeds before men, to be seen by them. Otherwise you have no reward from your Father in heaven, {2} therefore when you do a charitable deed, do not sound a trumpet before you as the hypocrites do in the synagogues and in the streets, that they may have glory from men. Assuredly, I say to you, they have their reward. {3} But when you do a charitable deed, do not let your left hand know what your right hand is doing, {4} that your charitable deed may be in secret; and your Father who sees in secret will Himself reward you openly,</a:t>
            </a:r>
            <a:endParaRPr lang="en-US" sz="3100" dirty="0"/>
          </a:p>
        </p:txBody>
      </p:sp>
    </p:spTree>
    <p:extLst>
      <p:ext uri="{BB962C8B-B14F-4D97-AF65-F5344CB8AC3E}">
        <p14:creationId xmlns:p14="http://schemas.microsoft.com/office/powerpoint/2010/main" val="31267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1E86-427F-A814-3B6F-990563F2A159}"/>
              </a:ext>
            </a:extLst>
          </p:cNvPr>
          <p:cNvSpPr>
            <a:spLocks noGrp="1"/>
          </p:cNvSpPr>
          <p:nvPr>
            <p:ph type="title"/>
          </p:nvPr>
        </p:nvSpPr>
        <p:spPr>
          <a:xfrm>
            <a:off x="0" y="0"/>
            <a:ext cx="9144000" cy="1524000"/>
          </a:xfrm>
        </p:spPr>
        <p:txBody>
          <a:bodyPr>
            <a:normAutofit/>
          </a:bodyPr>
          <a:lstStyle/>
          <a:p>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IV. OUR GIVING IS PROOF </a:t>
            </a:r>
            <a:b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br>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OF OUR LOVE</a:t>
            </a:r>
            <a:endParaRPr lang="en-US" sz="4000" dirty="0">
              <a:solidFill>
                <a:srgbClr val="FF0000"/>
              </a:solidFill>
            </a:endParaRPr>
          </a:p>
        </p:txBody>
      </p:sp>
      <p:sp>
        <p:nvSpPr>
          <p:cNvPr id="3" name="Content Placeholder 2">
            <a:extLst>
              <a:ext uri="{FF2B5EF4-FFF2-40B4-BE49-F238E27FC236}">
                <a16:creationId xmlns:a16="http://schemas.microsoft.com/office/drawing/2014/main" id="{BA604267-0958-3AED-A30B-E8324CE1E144}"/>
              </a:ext>
            </a:extLst>
          </p:cNvPr>
          <p:cNvSpPr>
            <a:spLocks noGrp="1"/>
          </p:cNvSpPr>
          <p:nvPr>
            <p:ph idx="1"/>
          </p:nvPr>
        </p:nvSpPr>
        <p:spPr>
          <a:xfrm>
            <a:off x="220337" y="1524000"/>
            <a:ext cx="8923663" cy="5333999"/>
          </a:xfrm>
        </p:spPr>
        <p:txBody>
          <a:bodyPr/>
          <a:lstStyle/>
          <a:p>
            <a:pPr marL="0" indent="0" algn="ctr">
              <a:lnSpc>
                <a:spcPct val="100000"/>
              </a:lnSpc>
              <a:buNone/>
            </a:pPr>
            <a:r>
              <a:rPr lang="en-US" kern="100" dirty="0">
                <a:ea typeface="Courier New" panose="02070309020205020404" pitchFamily="49" charset="0"/>
                <a:cs typeface="Arial" panose="020B0604020202020204" pitchFamily="34" charset="0"/>
              </a:rPr>
              <a:t>2 Corinthians 8:8, 24	 I speak not, by commandment, but I am testing the sincerity of your love by the diligence of others, …       </a:t>
            </a:r>
            <a:r>
              <a:rPr lang="en-US" kern="100" baseline="30000" dirty="0">
                <a:ea typeface="Courier New" panose="02070309020205020404" pitchFamily="49" charset="0"/>
                <a:cs typeface="Arial" panose="020B0604020202020204" pitchFamily="34" charset="0"/>
              </a:rPr>
              <a:t>24</a:t>
            </a:r>
            <a:r>
              <a:rPr lang="en-US" kern="100" dirty="0">
                <a:ea typeface="Courier New" panose="02070309020205020404" pitchFamily="49" charset="0"/>
                <a:cs typeface="Arial" panose="020B0604020202020204" pitchFamily="34" charset="0"/>
              </a:rPr>
              <a:t> Therefore, show to them, and before the churches the proof of your love and of our boasting on your behalf.</a:t>
            </a:r>
            <a:endParaRPr lang="en-US" dirty="0"/>
          </a:p>
        </p:txBody>
      </p:sp>
    </p:spTree>
    <p:extLst>
      <p:ext uri="{BB962C8B-B14F-4D97-AF65-F5344CB8AC3E}">
        <p14:creationId xmlns:p14="http://schemas.microsoft.com/office/powerpoint/2010/main" val="9277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91A4-D23A-9314-D14D-96C060B92074}"/>
              </a:ext>
            </a:extLst>
          </p:cNvPr>
          <p:cNvSpPr>
            <a:spLocks noGrp="1"/>
          </p:cNvSpPr>
          <p:nvPr>
            <p:ph type="title"/>
          </p:nvPr>
        </p:nvSpPr>
        <p:spPr>
          <a:xfrm>
            <a:off x="0" y="0"/>
            <a:ext cx="9144000" cy="1549400"/>
          </a:xfrm>
        </p:spPr>
        <p:txBody>
          <a:bodyPr>
            <a:normAutofit/>
          </a:bodyPr>
          <a:lstStyle/>
          <a:p>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V. GIVE CHEERFULLY NOT GRUDGINGLY OR UNDER COMPULSION</a:t>
            </a:r>
            <a:endParaRPr lang="en-US" sz="3600" dirty="0">
              <a:solidFill>
                <a:srgbClr val="FF0000"/>
              </a:solidFill>
            </a:endParaRPr>
          </a:p>
        </p:txBody>
      </p:sp>
      <p:sp>
        <p:nvSpPr>
          <p:cNvPr id="3" name="Content Placeholder 2">
            <a:extLst>
              <a:ext uri="{FF2B5EF4-FFF2-40B4-BE49-F238E27FC236}">
                <a16:creationId xmlns:a16="http://schemas.microsoft.com/office/drawing/2014/main" id="{7E760B49-57A9-624A-F7E7-8682F562A6FA}"/>
              </a:ext>
            </a:extLst>
          </p:cNvPr>
          <p:cNvSpPr>
            <a:spLocks noGrp="1"/>
          </p:cNvSpPr>
          <p:nvPr>
            <p:ph idx="1"/>
          </p:nvPr>
        </p:nvSpPr>
        <p:spPr>
          <a:xfrm>
            <a:off x="220337" y="1549400"/>
            <a:ext cx="8923663" cy="5308599"/>
          </a:xfrm>
        </p:spPr>
        <p:txBody>
          <a:bodyPr/>
          <a:lstStyle/>
          <a:p>
            <a:pPr marL="0" indent="0" algn="ctr">
              <a:buNone/>
            </a:pPr>
            <a:r>
              <a:rPr lang="en-US" kern="100" dirty="0">
                <a:ea typeface="Courier New" panose="02070309020205020404" pitchFamily="49" charset="0"/>
                <a:cs typeface="Arial" panose="020B0604020202020204" pitchFamily="34" charset="0"/>
              </a:rPr>
              <a:t>2 Corinthians 9:7  So let each one give as he purposes in his heart, not grudgingly or of necessity; for God loves a cheerful giver.</a:t>
            </a:r>
            <a:endParaRPr lang="en-US" dirty="0"/>
          </a:p>
        </p:txBody>
      </p:sp>
    </p:spTree>
    <p:extLst>
      <p:ext uri="{BB962C8B-B14F-4D97-AF65-F5344CB8AC3E}">
        <p14:creationId xmlns:p14="http://schemas.microsoft.com/office/powerpoint/2010/main" val="177549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7D08-4019-12B1-49E8-35D628B01514}"/>
              </a:ext>
            </a:extLst>
          </p:cNvPr>
          <p:cNvSpPr>
            <a:spLocks noGrp="1"/>
          </p:cNvSpPr>
          <p:nvPr>
            <p:ph type="title"/>
          </p:nvPr>
        </p:nvSpPr>
        <p:spPr/>
        <p:txBody>
          <a:bodyPr>
            <a:normAutofit/>
          </a:bodyPr>
          <a:lstStyle/>
          <a:p>
            <a:r>
              <a:rPr lang="en-US" sz="44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VI. GIVE AS PROSPERED</a:t>
            </a:r>
            <a:endParaRPr lang="en-US" dirty="0">
              <a:solidFill>
                <a:srgbClr val="FF0000"/>
              </a:solidFill>
            </a:endParaRPr>
          </a:p>
        </p:txBody>
      </p:sp>
      <p:sp>
        <p:nvSpPr>
          <p:cNvPr id="3" name="Content Placeholder 2">
            <a:extLst>
              <a:ext uri="{FF2B5EF4-FFF2-40B4-BE49-F238E27FC236}">
                <a16:creationId xmlns:a16="http://schemas.microsoft.com/office/drawing/2014/main" id="{C538A412-823C-D1ED-D1E5-B13A20AD08E9}"/>
              </a:ext>
            </a:extLst>
          </p:cNvPr>
          <p:cNvSpPr>
            <a:spLocks noGrp="1"/>
          </p:cNvSpPr>
          <p:nvPr>
            <p:ph idx="1"/>
          </p:nvPr>
        </p:nvSpPr>
        <p:spPr>
          <a:xfrm>
            <a:off x="220337" y="1325563"/>
            <a:ext cx="8923663" cy="5532436"/>
          </a:xfrm>
        </p:spPr>
        <p:txBody>
          <a:bodyPr/>
          <a:lstStyle/>
          <a:p>
            <a:pPr marL="0" indent="0" algn="ctr">
              <a:buNone/>
            </a:pPr>
            <a:r>
              <a:rPr lang="en-US" kern="100" dirty="0">
                <a:ea typeface="Courier New" panose="02070309020205020404" pitchFamily="49" charset="0"/>
                <a:cs typeface="Arial" panose="020B0604020202020204" pitchFamily="34" charset="0"/>
              </a:rPr>
              <a:t>I Corinthians 16:2 On the first day of the week let each one of you lay something aside, storing up as he may prosper, that there be no collections when I come.</a:t>
            </a:r>
            <a:endParaRPr lang="en-US" dirty="0"/>
          </a:p>
        </p:txBody>
      </p:sp>
    </p:spTree>
    <p:extLst>
      <p:ext uri="{BB962C8B-B14F-4D97-AF65-F5344CB8AC3E}">
        <p14:creationId xmlns:p14="http://schemas.microsoft.com/office/powerpoint/2010/main" val="24101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463F-6DB6-D91A-66DC-CC68AA41D21E}"/>
              </a:ext>
            </a:extLst>
          </p:cNvPr>
          <p:cNvSpPr>
            <a:spLocks noGrp="1"/>
          </p:cNvSpPr>
          <p:nvPr>
            <p:ph type="title"/>
          </p:nvPr>
        </p:nvSpPr>
        <p:spPr/>
        <p:txBody>
          <a:bodyPr>
            <a:noAutofit/>
          </a:bodyPr>
          <a:lstStyle/>
          <a:p>
            <a:pPr marL="0" marR="0" lvl="0" indent="0">
              <a:lnSpc>
                <a:spcPct val="80000"/>
              </a:lnSpc>
              <a:buFont typeface="+mj-lt"/>
              <a:buNone/>
            </a:pPr>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VII. GIVE AND IT WILL BE GIVEN UNTO YOU</a:t>
            </a:r>
            <a:endParaRPr lang="en-US" sz="4000" kern="100" dirty="0">
              <a:solidFill>
                <a:srgbClr val="FF0000"/>
              </a:solidFill>
              <a:effectLst/>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9B814F9-935C-F35C-5C69-BD3FDC28E1BF}"/>
              </a:ext>
            </a:extLst>
          </p:cNvPr>
          <p:cNvSpPr>
            <a:spLocks noGrp="1"/>
          </p:cNvSpPr>
          <p:nvPr>
            <p:ph idx="1"/>
          </p:nvPr>
        </p:nvSpPr>
        <p:spPr/>
        <p:txBody>
          <a:bodyPr>
            <a:normAutofit fontScale="92500" lnSpcReduction="20000"/>
          </a:bodyPr>
          <a:lstStyle/>
          <a:p>
            <a:pPr marL="457200" marR="0" lvl="0" indent="-457200">
              <a:lnSpc>
                <a:spcPct val="110000"/>
              </a:lnSpc>
              <a:spcBef>
                <a:spcPts val="0"/>
              </a:spcBef>
              <a:buFont typeface="+mj-lt"/>
              <a:buAutoNum type="alphaUcPeriod"/>
            </a:pPr>
            <a:r>
              <a:rPr lang="en-US" sz="3400" kern="100" dirty="0">
                <a:ea typeface="Times New Roman" panose="02020603050405020304" pitchFamily="18" charset="0"/>
                <a:cs typeface="Arial" panose="020B0604020202020204" pitchFamily="34" charset="0"/>
              </a:rPr>
              <a:t>Luke 6:38 Give </a:t>
            </a:r>
            <a:r>
              <a:rPr lang="en-US" sz="3400" kern="100" dirty="0">
                <a:ea typeface="Courier New" panose="02070309020205020404" pitchFamily="49" charset="0"/>
                <a:cs typeface="Arial" panose="020B0604020202020204" pitchFamily="34" charset="0"/>
              </a:rPr>
              <a:t>and it will be given to you: good </a:t>
            </a:r>
            <a:r>
              <a:rPr lang="en-US" sz="3400" kern="100" dirty="0">
                <a:ea typeface="Times New Roman" panose="02020603050405020304" pitchFamily="18" charset="0"/>
                <a:cs typeface="Arial" panose="020B0604020202020204" pitchFamily="34" charset="0"/>
              </a:rPr>
              <a:t>measure, pressed down, shaken together, and running over will be put </a:t>
            </a:r>
            <a:r>
              <a:rPr lang="en-US" sz="3400" kern="100" dirty="0">
                <a:ea typeface="Courier New" panose="02070309020205020404" pitchFamily="49" charset="0"/>
                <a:cs typeface="Arial" panose="020B0604020202020204" pitchFamily="34" charset="0"/>
              </a:rPr>
              <a:t>into your bosom, For with the same measure that you use, it will be measured back to you</a:t>
            </a:r>
            <a:r>
              <a:rPr lang="en-US" sz="3400" kern="100" dirty="0">
                <a:ea typeface="Times New Roman" panose="02020603050405020304" pitchFamily="18" charset="0"/>
                <a:cs typeface="Arial" panose="020B0604020202020204" pitchFamily="34" charset="0"/>
              </a:rPr>
              <a:t>.</a:t>
            </a:r>
            <a:endParaRPr lang="en-US" sz="3400" kern="100" dirty="0">
              <a:ea typeface="Times New Roman" panose="02020603050405020304" pitchFamily="18" charset="0"/>
              <a:cs typeface="Times New Roman" panose="02020603050405020304" pitchFamily="18" charset="0"/>
            </a:endParaRPr>
          </a:p>
          <a:p>
            <a:pPr marL="457200" marR="0" lvl="0" indent="-457200">
              <a:lnSpc>
                <a:spcPct val="110000"/>
              </a:lnSpc>
              <a:spcBef>
                <a:spcPts val="0"/>
              </a:spcBef>
              <a:buFont typeface="+mj-lt"/>
              <a:buAutoNum type="alphaUcPeriod"/>
            </a:pPr>
            <a:r>
              <a:rPr lang="en-US" sz="3400" kern="100" dirty="0">
                <a:ea typeface="Times New Roman" panose="02020603050405020304" pitchFamily="18" charset="0"/>
                <a:cs typeface="Arial" panose="020B0604020202020204" pitchFamily="34" charset="0"/>
              </a:rPr>
              <a:t>2 Corinthians 9:6-10 </a:t>
            </a:r>
            <a:r>
              <a:rPr lang="en-US" sz="3400" kern="100" dirty="0">
                <a:ea typeface="Courier New" panose="02070309020205020404" pitchFamily="49" charset="0"/>
                <a:cs typeface="Arial" panose="020B0604020202020204" pitchFamily="34" charset="0"/>
              </a:rPr>
              <a:t>But this I say, He who sows </a:t>
            </a:r>
            <a:r>
              <a:rPr lang="en-US" sz="3400" kern="100" dirty="0">
                <a:ea typeface="Times New Roman" panose="02020603050405020304" pitchFamily="18" charset="0"/>
                <a:cs typeface="Arial" panose="020B0604020202020204" pitchFamily="34" charset="0"/>
              </a:rPr>
              <a:t>sparingly will also reap sparingly, and he who sows bountifully will also reap bountifully, {7}  So let each one give as he purposes in </a:t>
            </a:r>
            <a:r>
              <a:rPr lang="en-US" sz="3400" kern="100" dirty="0">
                <a:ea typeface="Courier New" panose="02070309020205020404" pitchFamily="49" charset="0"/>
                <a:cs typeface="Arial" panose="020B0604020202020204" pitchFamily="34" charset="0"/>
              </a:rPr>
              <a:t>his heart, not grudgingly or of necessity; for God loves a cheerful giver, &gt;&gt;&gt;</a:t>
            </a:r>
            <a:endParaRPr lang="en-US" dirty="0"/>
          </a:p>
        </p:txBody>
      </p:sp>
    </p:spTree>
    <p:extLst>
      <p:ext uri="{BB962C8B-B14F-4D97-AF65-F5344CB8AC3E}">
        <p14:creationId xmlns:p14="http://schemas.microsoft.com/office/powerpoint/2010/main" val="41547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C667D9DE-9D87-427B-B0ED-89F09CFC5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96" y="613064"/>
            <a:ext cx="8665476" cy="5787736"/>
          </a:xfrm>
          <a:prstGeom prst="rect">
            <a:avLst/>
          </a:prstGeom>
        </p:spPr>
      </p:pic>
    </p:spTree>
    <p:extLst>
      <p:ext uri="{BB962C8B-B14F-4D97-AF65-F5344CB8AC3E}">
        <p14:creationId xmlns:p14="http://schemas.microsoft.com/office/powerpoint/2010/main" val="214033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5AA88-F9B8-26A1-9442-472E9BA20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28543-4415-5DEA-A36B-ABF7CFB4CC4A}"/>
              </a:ext>
            </a:extLst>
          </p:cNvPr>
          <p:cNvSpPr>
            <a:spLocks noGrp="1"/>
          </p:cNvSpPr>
          <p:nvPr>
            <p:ph type="title"/>
          </p:nvPr>
        </p:nvSpPr>
        <p:spPr/>
        <p:txBody>
          <a:bodyPr>
            <a:noAutofit/>
          </a:bodyPr>
          <a:lstStyle/>
          <a:p>
            <a:pPr marL="0" marR="0" lvl="0" indent="0">
              <a:lnSpc>
                <a:spcPct val="80000"/>
              </a:lnSpc>
              <a:buFont typeface="+mj-lt"/>
              <a:buNone/>
            </a:pPr>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VII. GIVE AND IT WILL BE GIVEN UNTO YOU</a:t>
            </a:r>
            <a:endParaRPr lang="en-US" sz="4000" kern="100" dirty="0">
              <a:solidFill>
                <a:srgbClr val="FF0000"/>
              </a:solidFill>
              <a:effectLst/>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61BCB13-2474-FF1B-73FC-3D6E7F32E08C}"/>
              </a:ext>
            </a:extLst>
          </p:cNvPr>
          <p:cNvSpPr>
            <a:spLocks noGrp="1"/>
          </p:cNvSpPr>
          <p:nvPr>
            <p:ph idx="1"/>
          </p:nvPr>
        </p:nvSpPr>
        <p:spPr>
          <a:xfrm>
            <a:off x="220337" y="1325563"/>
            <a:ext cx="8923663" cy="5532436"/>
          </a:xfrm>
        </p:spPr>
        <p:txBody>
          <a:bodyPr>
            <a:noAutofit/>
          </a:bodyPr>
          <a:lstStyle/>
          <a:p>
            <a:pPr marL="406400" marR="0" lvl="0" indent="0" defTabSz="914400" rtl="0" eaLnBrk="1" fontAlgn="auto" latinLnBrk="0" hangingPunct="1">
              <a:lnSpc>
                <a:spcPct val="100000"/>
              </a:lnSpc>
              <a:spcBef>
                <a:spcPts val="0"/>
              </a:spcBef>
              <a:spcAft>
                <a:spcPts val="0"/>
              </a:spcAft>
              <a:buClrTx/>
              <a:buSzTx/>
              <a:buNone/>
              <a:tabLst/>
              <a:defRPr/>
            </a:pP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{8} And God  is  able to make all grace abound toward you, that </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you, always having all sufficiency in all </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things, may have an </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abundance for every good work. {9} As it is written: He has dispersed </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abroad, He has given to the poor; His righteousness endures forever. {10} Now may He who supplies seed to the </a:t>
            </a:r>
            <a:r>
              <a:rPr kumimoji="0" lang="en-US" b="1" i="0" u="none" strike="noStrike" kern="100" cap="none" spc="0" normalizeH="0" baseline="0" noProof="0" dirty="0" err="1">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sower</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 and bread for food, </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supply and multiply the seed you have sown and increase the fruits </a:t>
            </a:r>
            <a:r>
              <a:rPr kumimoji="0" lang="en-US"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of your righteousness.</a:t>
            </a: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348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60A5-4000-1303-986A-314A0D15AC71}"/>
              </a:ext>
            </a:extLst>
          </p:cNvPr>
          <p:cNvSpPr>
            <a:spLocks noGrp="1"/>
          </p:cNvSpPr>
          <p:nvPr>
            <p:ph type="title"/>
          </p:nvPr>
        </p:nvSpPr>
        <p:spPr>
          <a:xfrm>
            <a:off x="0" y="1"/>
            <a:ext cx="9144000" cy="888999"/>
          </a:xfrm>
        </p:spPr>
        <p:txBody>
          <a:bodyPr>
            <a:normAutofit/>
          </a:bodyPr>
          <a:lstStyle/>
          <a:p>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VIII. DO NOT NEGLECT GOD'S NEEDS</a:t>
            </a:r>
            <a:endParaRPr lang="en-US" sz="3600" dirty="0">
              <a:solidFill>
                <a:srgbClr val="FF0000"/>
              </a:solidFill>
            </a:endParaRPr>
          </a:p>
        </p:txBody>
      </p:sp>
      <p:sp>
        <p:nvSpPr>
          <p:cNvPr id="3" name="Content Placeholder 2">
            <a:extLst>
              <a:ext uri="{FF2B5EF4-FFF2-40B4-BE49-F238E27FC236}">
                <a16:creationId xmlns:a16="http://schemas.microsoft.com/office/drawing/2014/main" id="{59749C23-2243-5269-984D-2B222137DAF7}"/>
              </a:ext>
            </a:extLst>
          </p:cNvPr>
          <p:cNvSpPr>
            <a:spLocks noGrp="1"/>
          </p:cNvSpPr>
          <p:nvPr>
            <p:ph idx="1"/>
          </p:nvPr>
        </p:nvSpPr>
        <p:spPr>
          <a:xfrm>
            <a:off x="220337" y="889000"/>
            <a:ext cx="8923663" cy="5968999"/>
          </a:xfrm>
        </p:spPr>
        <p:txBody>
          <a:bodyPr>
            <a:normAutofit fontScale="92500" lnSpcReduction="20000"/>
          </a:bodyPr>
          <a:lstStyle/>
          <a:p>
            <a:pPr marL="0" indent="0" algn="ctr">
              <a:buNone/>
            </a:pPr>
            <a:r>
              <a:rPr lang="en-US" kern="100" dirty="0">
                <a:ea typeface="Courier New" panose="02070309020205020404" pitchFamily="49" charset="0"/>
                <a:cs typeface="Arial" panose="020B0604020202020204" pitchFamily="34" charset="0"/>
              </a:rPr>
              <a:t>Haggai 1:1-11 In the second year of King Darius, in the sixth month, on the first day of the month, the word of the LORD came by Haggai the prophet to Zerubbabel the son of Shealtiel, governor of Judah, and to Joshua the son of Jehozadak, the high priest, saying, {2} "Thus speaks the LORD of hosts, saying: 'This people says, "The time has not come, the time that the Lord's house should be built, {3} Then the word of the LORD came by Haggai the prophet, saying, {4} Is it  time for you yourselves to dwell in your paneled houses, and this temple to lie in ruins?" {5} Now therefore, thus says the LORD of hosts: "Consider your ways! {6} You have sown much, and bring in little; You eat, but do not have enough; You drink, but you are not filled with drink; You clothe yourselves, but no one is warm; &gt;&gt;&gt;</a:t>
            </a:r>
            <a:endParaRPr lang="en-US" dirty="0"/>
          </a:p>
        </p:txBody>
      </p:sp>
    </p:spTree>
    <p:extLst>
      <p:ext uri="{BB962C8B-B14F-4D97-AF65-F5344CB8AC3E}">
        <p14:creationId xmlns:p14="http://schemas.microsoft.com/office/powerpoint/2010/main" val="4536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7E9FC-7FB1-F374-5242-AC592D67C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001DC-F976-5B2A-5D97-3D55F632A77E}"/>
              </a:ext>
            </a:extLst>
          </p:cNvPr>
          <p:cNvSpPr>
            <a:spLocks noGrp="1"/>
          </p:cNvSpPr>
          <p:nvPr>
            <p:ph type="title"/>
          </p:nvPr>
        </p:nvSpPr>
        <p:spPr>
          <a:xfrm>
            <a:off x="0" y="1"/>
            <a:ext cx="9144000" cy="888999"/>
          </a:xfrm>
        </p:spPr>
        <p:txBody>
          <a:bodyPr>
            <a:normAutofit/>
          </a:bodyPr>
          <a:lstStyle/>
          <a:p>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VIII. DO NOT NEGLECT GOD'S NEEDS</a:t>
            </a:r>
            <a:endParaRPr lang="en-US" sz="3600" dirty="0">
              <a:solidFill>
                <a:srgbClr val="FF0000"/>
              </a:solidFill>
            </a:endParaRPr>
          </a:p>
        </p:txBody>
      </p:sp>
      <p:sp>
        <p:nvSpPr>
          <p:cNvPr id="3" name="Content Placeholder 2">
            <a:extLst>
              <a:ext uri="{FF2B5EF4-FFF2-40B4-BE49-F238E27FC236}">
                <a16:creationId xmlns:a16="http://schemas.microsoft.com/office/drawing/2014/main" id="{61163CCD-C986-02BA-9411-6F20DBE53BFC}"/>
              </a:ext>
            </a:extLst>
          </p:cNvPr>
          <p:cNvSpPr>
            <a:spLocks noGrp="1"/>
          </p:cNvSpPr>
          <p:nvPr>
            <p:ph idx="1"/>
          </p:nvPr>
        </p:nvSpPr>
        <p:spPr>
          <a:xfrm>
            <a:off x="220337" y="889000"/>
            <a:ext cx="8923663" cy="5968999"/>
          </a:xfrm>
        </p:spPr>
        <p:txBody>
          <a:bodyPr>
            <a:noAutofit/>
          </a:bodyPr>
          <a:lstStyle/>
          <a:p>
            <a:pPr marL="0" indent="0" algn="ctr">
              <a:lnSpc>
                <a:spcPct val="85000"/>
              </a:lnSpc>
              <a:buNone/>
            </a:pPr>
            <a:r>
              <a:rPr kumimoji="0" lang="en-US" sz="28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And he who earns wages, Earns wages  to put into a bag with holes. {7} Thus says the LORD of hosts: Consider your ways! {8} Go up to the mountains and bring wood and build the temple, that I may take pleasure in it and be glorified, says the LORD, {9} You looked for much, but indeed it came to little; and when you brought it home, I blew it away. Why?" says the LORD of hosts, because of MY house that is in ruins, while every one of you runs to his own houses {10} "Therefore the heavens above you withhold the dew, and the earth withholds its fruit. {11} "For I called for a drought on the land and the mountains, on the grain and the new wine and the oil, on whatever the ground brings forth, on men and livestock, and on all the labor of your hands,</a:t>
            </a:r>
            <a:endParaRPr lang="en-US" sz="2800" dirty="0"/>
          </a:p>
        </p:txBody>
      </p:sp>
    </p:spTree>
    <p:extLst>
      <p:ext uri="{BB962C8B-B14F-4D97-AF65-F5344CB8AC3E}">
        <p14:creationId xmlns:p14="http://schemas.microsoft.com/office/powerpoint/2010/main" val="26268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5D78-58D7-695E-4160-1E6208565ADA}"/>
              </a:ext>
            </a:extLst>
          </p:cNvPr>
          <p:cNvSpPr>
            <a:spLocks noGrp="1"/>
          </p:cNvSpPr>
          <p:nvPr>
            <p:ph type="title"/>
          </p:nvPr>
        </p:nvSpPr>
        <p:spPr/>
        <p:txBody>
          <a:bodyPr>
            <a:normAutofit/>
          </a:bodyPr>
          <a:lstStyle/>
          <a:p>
            <a:pPr marL="0" marR="0" lvl="0" indent="0">
              <a:lnSpc>
                <a:spcPct val="80000"/>
              </a:lnSpc>
              <a:buFont typeface="+mj-lt"/>
              <a:buNone/>
            </a:pPr>
            <a:r>
              <a:rPr lang="en-US" sz="40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IX. DO NOT GIVE TO GOD THAT WHICH COSTS YOU NOTHING</a:t>
            </a:r>
            <a:endParaRPr lang="en-US" sz="4000" kern="100" dirty="0">
              <a:solidFill>
                <a:srgbClr val="FF0000"/>
              </a:solidFill>
              <a:effectLst/>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33F8D17-8785-A03D-D77D-FDE3D2764F66}"/>
              </a:ext>
            </a:extLst>
          </p:cNvPr>
          <p:cNvSpPr>
            <a:spLocks noGrp="1"/>
          </p:cNvSpPr>
          <p:nvPr>
            <p:ph idx="1"/>
          </p:nvPr>
        </p:nvSpPr>
        <p:spPr>
          <a:xfrm>
            <a:off x="220337" y="1325563"/>
            <a:ext cx="8923663" cy="5532436"/>
          </a:xfrm>
        </p:spPr>
        <p:txBody>
          <a:bodyPr>
            <a:noAutofit/>
          </a:bodyPr>
          <a:lstStyle/>
          <a:p>
            <a:pPr marL="457200" marR="0" lvl="0" indent="-457200">
              <a:lnSpc>
                <a:spcPct val="80000"/>
              </a:lnSpc>
              <a:spcBef>
                <a:spcPts val="0"/>
              </a:spcBef>
              <a:buFont typeface="+mj-lt"/>
              <a:buAutoNum type="alphaUcPeriod"/>
            </a:pPr>
            <a:r>
              <a:rPr lang="en-US" sz="2800" kern="100" dirty="0">
                <a:ea typeface="Times New Roman" panose="02020603050405020304" pitchFamily="18" charset="0"/>
                <a:cs typeface="Arial" panose="020B0604020202020204" pitchFamily="34" charset="0"/>
              </a:rPr>
              <a:t>2 Samuel 24: 24 Then the king said to Araunah, </a:t>
            </a:r>
            <a:r>
              <a:rPr lang="en-US" sz="2800" kern="100" dirty="0">
                <a:ea typeface="Courier New" panose="02070309020205020404" pitchFamily="49" charset="0"/>
                <a:cs typeface="Arial" panose="020B0604020202020204" pitchFamily="34" charset="0"/>
              </a:rPr>
              <a:t>"No, but I </a:t>
            </a:r>
            <a:r>
              <a:rPr lang="en-US" sz="2800" kern="100" dirty="0">
                <a:ea typeface="Times New Roman" panose="02020603050405020304" pitchFamily="18" charset="0"/>
                <a:cs typeface="Arial" panose="020B0604020202020204" pitchFamily="34" charset="0"/>
              </a:rPr>
              <a:t>will surely buy it from you for a price; nor will I offer burnt </a:t>
            </a:r>
            <a:r>
              <a:rPr lang="en-US" sz="2800" kern="100" dirty="0">
                <a:ea typeface="Courier New" panose="02070309020205020404" pitchFamily="49" charset="0"/>
                <a:cs typeface="Arial" panose="020B0604020202020204" pitchFamily="34" charset="0"/>
              </a:rPr>
              <a:t>offerings to the LORD my God with that which costs me nothing. So, </a:t>
            </a:r>
            <a:r>
              <a:rPr lang="en-US" sz="2800" kern="100" dirty="0">
                <a:ea typeface="Times New Roman" panose="02020603050405020304" pitchFamily="18" charset="0"/>
                <a:cs typeface="Arial" panose="020B0604020202020204" pitchFamily="34" charset="0"/>
              </a:rPr>
              <a:t>David bought the threshing floor and the oxen for fifty shekels of silver.</a:t>
            </a:r>
            <a:endParaRPr lang="en-US" sz="2800" kern="100" dirty="0">
              <a:ea typeface="Times New Roman" panose="02020603050405020304" pitchFamily="18" charset="0"/>
              <a:cs typeface="Times New Roman" panose="02020603050405020304" pitchFamily="18" charset="0"/>
            </a:endParaRPr>
          </a:p>
          <a:p>
            <a:pPr marL="457200" marR="0" lvl="0" indent="-457200">
              <a:lnSpc>
                <a:spcPct val="80000"/>
              </a:lnSpc>
              <a:spcBef>
                <a:spcPts val="0"/>
              </a:spcBef>
              <a:buFont typeface="+mj-lt"/>
              <a:buAutoNum type="alphaUcPeriod"/>
            </a:pPr>
            <a:r>
              <a:rPr lang="en-US" sz="2800" kern="100" dirty="0">
                <a:ea typeface="Times New Roman" panose="02020603050405020304" pitchFamily="18" charset="0"/>
                <a:cs typeface="Arial" panose="020B0604020202020204" pitchFamily="34" charset="0"/>
              </a:rPr>
              <a:t>LUKE 21; 3-4 Widow's Mite</a:t>
            </a:r>
            <a:endParaRPr lang="en-US" sz="2800" kern="100" dirty="0">
              <a:ea typeface="Times New Roman" panose="02020603050405020304" pitchFamily="18" charset="0"/>
              <a:cs typeface="Times New Roman" panose="02020603050405020304" pitchFamily="18" charset="0"/>
            </a:endParaRPr>
          </a:p>
          <a:p>
            <a:pPr marL="457200" marR="0" lvl="0" indent="-457200">
              <a:lnSpc>
                <a:spcPct val="80000"/>
              </a:lnSpc>
              <a:spcBef>
                <a:spcPts val="0"/>
              </a:spcBef>
              <a:buFont typeface="+mj-lt"/>
              <a:buAutoNum type="alphaUcPeriod"/>
            </a:pPr>
            <a:r>
              <a:rPr lang="en-US" sz="2800" kern="100" dirty="0">
                <a:ea typeface="Times New Roman" panose="02020603050405020304" pitchFamily="18" charset="0"/>
                <a:cs typeface="Arial" panose="020B0604020202020204" pitchFamily="34" charset="0"/>
              </a:rPr>
              <a:t>II COR. 8:1-4  MACEDONIANS GAVE BEYOND THEIR ABILITY</a:t>
            </a:r>
            <a:endParaRPr lang="en-US" sz="2800" kern="100" dirty="0">
              <a:ea typeface="Times New Roman" panose="02020603050405020304" pitchFamily="18" charset="0"/>
              <a:cs typeface="Times New Roman" panose="02020603050405020304" pitchFamily="18" charset="0"/>
            </a:endParaRPr>
          </a:p>
          <a:p>
            <a:pPr marL="457200" marR="0" lvl="0" indent="-457200">
              <a:lnSpc>
                <a:spcPct val="80000"/>
              </a:lnSpc>
              <a:spcBef>
                <a:spcPts val="0"/>
              </a:spcBef>
              <a:buFont typeface="+mj-lt"/>
              <a:buAutoNum type="alphaUcPeriod"/>
            </a:pPr>
            <a:r>
              <a:rPr lang="en-US" sz="2800" kern="100" dirty="0">
                <a:ea typeface="Times New Roman" panose="02020603050405020304" pitchFamily="18" charset="0"/>
                <a:cs typeface="Arial" panose="020B0604020202020204" pitchFamily="34" charset="0"/>
              </a:rPr>
              <a:t>Philippians 4:18-19  Indeed I have all and abound, I am full, having received from Epaphroditus the things sent from you, a </a:t>
            </a:r>
            <a:r>
              <a:rPr lang="en-US" sz="2800" kern="100" dirty="0">
                <a:ea typeface="Courier New" panose="02070309020205020404" pitchFamily="49" charset="0"/>
                <a:cs typeface="Arial" panose="020B0604020202020204" pitchFamily="34" charset="0"/>
              </a:rPr>
              <a:t>sweet-smelling aroma, an acceptable sacrifice, well pleasing to God, </a:t>
            </a:r>
            <a:r>
              <a:rPr lang="en-US" sz="2800" kern="100" dirty="0">
                <a:ea typeface="Times New Roman" panose="02020603050405020304" pitchFamily="18" charset="0"/>
                <a:cs typeface="Arial" panose="020B0604020202020204" pitchFamily="34" charset="0"/>
              </a:rPr>
              <a:t>{19} And my God shall supply all your need according to His riches in glory by Christ Jesus.</a:t>
            </a:r>
            <a:endParaRPr lang="en-US" sz="2800" dirty="0"/>
          </a:p>
        </p:txBody>
      </p:sp>
    </p:spTree>
    <p:extLst>
      <p:ext uri="{BB962C8B-B14F-4D97-AF65-F5344CB8AC3E}">
        <p14:creationId xmlns:p14="http://schemas.microsoft.com/office/powerpoint/2010/main" val="196305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33B7-9B18-A0EA-6CA4-9A017502B645}"/>
              </a:ext>
            </a:extLst>
          </p:cNvPr>
          <p:cNvSpPr>
            <a:spLocks noGrp="1"/>
          </p:cNvSpPr>
          <p:nvPr>
            <p:ph type="title"/>
          </p:nvPr>
        </p:nvSpPr>
        <p:spPr/>
        <p:txBody>
          <a:bodyPr>
            <a:normAutofit/>
          </a:bodyPr>
          <a:lstStyle/>
          <a:p>
            <a:pPr marL="0" marR="0" lvl="0" indent="0">
              <a:buFont typeface="+mj-lt"/>
              <a:buNone/>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X. GIVE SO YOU ARE LAYING UP TREASURE IN HEAVEN NOT ON EARTH</a:t>
            </a:r>
            <a:endParaRPr lang="en-US" sz="3600" kern="100" dirty="0">
              <a:solidFill>
                <a:srgbClr val="FF0000"/>
              </a:solidFill>
              <a:effectLst/>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2FA9F19-E20D-803B-5CC0-034EE86B5740}"/>
              </a:ext>
            </a:extLst>
          </p:cNvPr>
          <p:cNvSpPr>
            <a:spLocks noGrp="1"/>
          </p:cNvSpPr>
          <p:nvPr>
            <p:ph idx="1"/>
          </p:nvPr>
        </p:nvSpPr>
        <p:spPr>
          <a:xfrm>
            <a:off x="220337" y="1325563"/>
            <a:ext cx="8923663" cy="5532436"/>
          </a:xfrm>
        </p:spPr>
        <p:txBody>
          <a:bodyPr>
            <a:normAutofit fontScale="77500" lnSpcReduction="20000"/>
          </a:bodyPr>
          <a:lstStyle/>
          <a:p>
            <a:pPr marL="457200" marR="0" lvl="0" indent="-457200">
              <a:lnSpc>
                <a:spcPct val="95000"/>
              </a:lnSpc>
              <a:spcBef>
                <a:spcPts val="0"/>
              </a:spcBef>
              <a:buFont typeface="+mj-lt"/>
              <a:buAutoNum type="alphaUcPeriod"/>
            </a:pPr>
            <a:r>
              <a:rPr lang="en-US" kern="100" dirty="0">
                <a:ea typeface="Courier New" panose="02070309020205020404" pitchFamily="49" charset="0"/>
                <a:cs typeface="Arial" panose="020B0604020202020204" pitchFamily="34" charset="0"/>
              </a:rPr>
              <a:t>Matthew 6:19-21 Do not lay up for yourselves treasures </a:t>
            </a:r>
            <a:r>
              <a:rPr lang="en-US" kern="100" dirty="0">
                <a:ea typeface="Times New Roman" panose="02020603050405020304" pitchFamily="18" charset="0"/>
                <a:cs typeface="Arial" panose="020B0604020202020204" pitchFamily="34" charset="0"/>
              </a:rPr>
              <a:t>on earth, where moth and rust destroy and where thieves break in and </a:t>
            </a:r>
            <a:r>
              <a:rPr lang="en-US" kern="100" dirty="0">
                <a:ea typeface="Courier New" panose="02070309020205020404" pitchFamily="49" charset="0"/>
                <a:cs typeface="Arial" panose="020B0604020202020204" pitchFamily="34" charset="0"/>
              </a:rPr>
              <a:t>steal; </a:t>
            </a:r>
            <a:r>
              <a:rPr lang="en-US" kern="100" dirty="0">
                <a:ea typeface="Times New Roman" panose="02020603050405020304" pitchFamily="18" charset="0"/>
                <a:cs typeface="Arial" panose="020B0604020202020204" pitchFamily="34" charset="0"/>
              </a:rPr>
              <a:t>{20} "but lay up for yourselves treasures in heaven, where neither moth nor rust destroys and where thieves do not break in and </a:t>
            </a:r>
            <a:r>
              <a:rPr lang="en-US" kern="100" dirty="0">
                <a:ea typeface="Courier New" panose="02070309020205020404" pitchFamily="49" charset="0"/>
                <a:cs typeface="Arial" panose="020B0604020202020204" pitchFamily="34" charset="0"/>
              </a:rPr>
              <a:t>steal </a:t>
            </a:r>
            <a:r>
              <a:rPr lang="en-US" kern="100" dirty="0">
                <a:ea typeface="Times New Roman" panose="02020603050405020304" pitchFamily="18" charset="0"/>
                <a:cs typeface="Arial" panose="020B0604020202020204" pitchFamily="34" charset="0"/>
              </a:rPr>
              <a:t>{21} "For where your treasure is, there your heart will be </a:t>
            </a:r>
            <a:r>
              <a:rPr lang="en-US" kern="100" dirty="0">
                <a:ea typeface="Courier New" panose="02070309020205020404" pitchFamily="49" charset="0"/>
                <a:cs typeface="Arial" panose="020B0604020202020204" pitchFamily="34" charset="0"/>
              </a:rPr>
              <a:t>also.</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spcBef>
                <a:spcPts val="0"/>
              </a:spcBef>
              <a:buFont typeface="+mj-lt"/>
              <a:buAutoNum type="alphaUcPeriod"/>
            </a:pPr>
            <a:r>
              <a:rPr lang="en-US" kern="100" dirty="0">
                <a:ea typeface="Times New Roman" panose="02020603050405020304" pitchFamily="18" charset="0"/>
                <a:cs typeface="Arial" panose="020B0604020202020204" pitchFamily="34" charset="0"/>
              </a:rPr>
              <a:t>1 Timothy 6:17-19  Command those who are rich in this </a:t>
            </a:r>
            <a:r>
              <a:rPr lang="en-US" kern="100" dirty="0">
                <a:ea typeface="Courier New" panose="02070309020205020404" pitchFamily="49" charset="0"/>
                <a:cs typeface="Arial" panose="020B0604020202020204" pitchFamily="34" charset="0"/>
              </a:rPr>
              <a:t>present age not to be haughty, nor to trust in uncertain riches but in </a:t>
            </a:r>
            <a:r>
              <a:rPr lang="en-US" kern="100" dirty="0">
                <a:ea typeface="Times New Roman" panose="02020603050405020304" pitchFamily="18" charset="0"/>
                <a:cs typeface="Arial" panose="020B0604020202020204" pitchFamily="34" charset="0"/>
              </a:rPr>
              <a:t>the living God, who gives us richly all things to enjoy. {18}  Let </a:t>
            </a:r>
            <a:r>
              <a:rPr lang="en-US" kern="100" dirty="0">
                <a:ea typeface="Courier New" panose="02070309020205020404" pitchFamily="49" charset="0"/>
                <a:cs typeface="Arial" panose="020B0604020202020204" pitchFamily="34" charset="0"/>
              </a:rPr>
              <a:t>them do good, that they be in good works, ready to give, willing to share, {19} storing up for themselves a good foundation for the time to come, that they may lay hold on eternal life,</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spcBef>
                <a:spcPts val="0"/>
              </a:spcBef>
              <a:buFont typeface="+mj-lt"/>
              <a:buAutoNum type="alphaUcPeriod"/>
            </a:pPr>
            <a:r>
              <a:rPr lang="en-US" kern="100" dirty="0">
                <a:ea typeface="Courier New" panose="02070309020205020404" pitchFamily="49" charset="0"/>
                <a:cs typeface="Arial" panose="020B0604020202020204" pitchFamily="34" charset="0"/>
              </a:rPr>
              <a:t>Hebrews 10:34 </a:t>
            </a:r>
            <a:r>
              <a:rPr lang="en-US" kern="100" dirty="0">
                <a:ea typeface="Times New Roman" panose="02020603050405020304" pitchFamily="18" charset="0"/>
                <a:cs typeface="Arial" panose="020B0604020202020204" pitchFamily="34" charset="0"/>
              </a:rPr>
              <a:t>for you had compassion on me in my chains, and joyfully accepted the plundering of your goods, knowing that you have a better and an enduring possession for yourselves in heaven.</a:t>
            </a:r>
            <a:endParaRPr lang="en-US" kern="100" dirty="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137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3FF8-8868-41B9-8841-27C2AA9AB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565E9-0F77-3EE9-1012-FF2EB5455138}"/>
              </a:ext>
            </a:extLst>
          </p:cNvPr>
          <p:cNvSpPr>
            <a:spLocks noGrp="1"/>
          </p:cNvSpPr>
          <p:nvPr>
            <p:ph type="title"/>
          </p:nvPr>
        </p:nvSpPr>
        <p:spPr/>
        <p:txBody>
          <a:bodyPr>
            <a:normAutofit/>
          </a:bodyPr>
          <a:lstStyle/>
          <a:p>
            <a:pPr marL="0" marR="0" lvl="0" indent="0">
              <a:buFont typeface="+mj-lt"/>
              <a:buNone/>
            </a:pPr>
            <a:r>
              <a:rPr lang="en-US" sz="3600" b="1" kern="100"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X. GIVE SO YOU ARE LAYING UP TREASURE IN HEAVEN NOT ON EARTH</a:t>
            </a:r>
            <a:endParaRPr lang="en-US" sz="3600" kern="100" dirty="0">
              <a:solidFill>
                <a:srgbClr val="FF0000"/>
              </a:solidFill>
              <a:effectLst/>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BDA30C4-F6EA-55E1-02FB-BCA31A8278C4}"/>
              </a:ext>
            </a:extLst>
          </p:cNvPr>
          <p:cNvSpPr>
            <a:spLocks noGrp="1"/>
          </p:cNvSpPr>
          <p:nvPr>
            <p:ph idx="1"/>
          </p:nvPr>
        </p:nvSpPr>
        <p:spPr>
          <a:xfrm>
            <a:off x="220337" y="1325563"/>
            <a:ext cx="8923663" cy="5532436"/>
          </a:xfrm>
        </p:spPr>
        <p:txBody>
          <a:bodyPr>
            <a:normAutofit lnSpcReduction="10000"/>
          </a:bodyPr>
          <a:lstStyle/>
          <a:p>
            <a:pPr marL="457200" marR="0" lvl="0" indent="-457200" algn="l" defTabSz="914400" rtl="0" eaLnBrk="1" fontAlgn="auto" latinLnBrk="0" hangingPunct="1">
              <a:lnSpc>
                <a:spcPct val="90000"/>
              </a:lnSpc>
              <a:spcBef>
                <a:spcPts val="0"/>
              </a:spcBef>
              <a:spcAft>
                <a:spcPts val="0"/>
              </a:spcAft>
              <a:buClrTx/>
              <a:buSzTx/>
              <a:buFont typeface="+mj-lt"/>
              <a:buAutoNum type="alphaUcPeriod" startAt="4"/>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Matthew 19:16-22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Now behold, one came and said to Him,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"Good Teacher, what good thing shall do that I may have eternal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life?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{17} So He said to him, "Why do you call Me good? No one is good but One, that is, God, But if you want to enter into life, keep the commandments. "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{18} He said to Him,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"Which ones?" Jesus said,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'You shall not murder, 'You shall not commit adultery, ''You shall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not steal,'' You shall not bear false witness, {19}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'Honor your father and your mother and, 'You shall love your neighbor as yourself.' {20} The young man said to Him,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All these things I have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kept from my youth, What do I still lack?" {21} Jesus said to him, if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you want to be perfect, go, sell what you have and give to the poor,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and you will have treasure in heaven; and come, follow Me, {22} But when the young man heard that saying, he went away sorrowful, for he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had great possessions,</a:t>
            </a:r>
            <a:endPar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90000"/>
              </a:lnSpc>
              <a:spcBef>
                <a:spcPts val="0"/>
              </a:spcBef>
              <a:spcAft>
                <a:spcPts val="0"/>
              </a:spcAft>
              <a:buClrTx/>
              <a:buSzTx/>
              <a:buFont typeface="+mj-lt"/>
              <a:buAutoNum type="alphaUcPeriod" startAt="4"/>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Philippians 4:17 </a:t>
            </a: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ourier New" panose="02070309020205020404" pitchFamily="49" charset="0"/>
                <a:cs typeface="Arial" panose="020B0604020202020204" pitchFamily="34" charset="0"/>
              </a:rPr>
              <a:t>Not that I seek the gift, but I seek the fruit that abounds to your account,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p>
        </p:txBody>
      </p:sp>
    </p:spTree>
    <p:extLst>
      <p:ext uri="{BB962C8B-B14F-4D97-AF65-F5344CB8AC3E}">
        <p14:creationId xmlns:p14="http://schemas.microsoft.com/office/powerpoint/2010/main" val="36419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863C-97E9-8E26-21DF-55F2FB1A3EA3}"/>
              </a:ext>
            </a:extLst>
          </p:cNvPr>
          <p:cNvSpPr>
            <a:spLocks noGrp="1"/>
          </p:cNvSpPr>
          <p:nvPr>
            <p:ph type="title"/>
          </p:nvPr>
        </p:nvSpPr>
        <p:spPr/>
        <p:txBody>
          <a:bodyPr>
            <a:normAutofit/>
          </a:bodyPr>
          <a:lstStyle/>
          <a:p>
            <a:pPr marL="0" marR="0">
              <a:buNone/>
            </a:pPr>
            <a:r>
              <a:rPr lang="en-US" sz="4400" b="1"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YOUR GIVING?</a:t>
            </a:r>
            <a:endParaRPr lang="en-US" sz="4400" kern="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BD51A7-8721-B2D1-0DA4-207E7E20B4E7}"/>
              </a:ext>
            </a:extLst>
          </p:cNvPr>
          <p:cNvSpPr>
            <a:spLocks noGrp="1"/>
          </p:cNvSpPr>
          <p:nvPr>
            <p:ph idx="1"/>
          </p:nvPr>
        </p:nvSpPr>
        <p:spPr>
          <a:xfrm>
            <a:off x="220337" y="1325563"/>
            <a:ext cx="8923663" cy="5532436"/>
          </a:xfrm>
        </p:spPr>
        <p:txBody>
          <a:bodyPr/>
          <a:lstStyle/>
          <a:p>
            <a:pPr marL="457200" marR="0" lvl="0" indent="-457200">
              <a:lnSpc>
                <a:spcPct val="100000"/>
              </a:lnSpc>
              <a:buFont typeface="+mj-lt"/>
              <a:buAutoNum type="alphaUcPeriod"/>
            </a:pPr>
            <a:r>
              <a:rPr lang="en-US" kern="100" dirty="0">
                <a:ea typeface="Courier New" panose="02070309020205020404" pitchFamily="49" charset="0"/>
                <a:cs typeface="Arial" panose="020B0604020202020204" pitchFamily="34" charset="0"/>
              </a:rPr>
              <a:t>Jesus gave His life for you, what are your giving Him?</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buFont typeface="+mj-lt"/>
              <a:buAutoNum type="alphaUcPeriod"/>
            </a:pPr>
            <a:r>
              <a:rPr lang="en-US" kern="100" dirty="0">
                <a:ea typeface="Times New Roman" panose="02020603050405020304" pitchFamily="18" charset="0"/>
                <a:cs typeface="Arial" panose="020B0604020202020204" pitchFamily="34" charset="0"/>
              </a:rPr>
              <a:t>2 Corinthians 5:15 and He died for all, that those who live should live no longer for themselves, but for Him who died for them </a:t>
            </a:r>
            <a:r>
              <a:rPr lang="en-US" kern="100" dirty="0">
                <a:ea typeface="Courier New" panose="02070309020205020404" pitchFamily="49" charset="0"/>
                <a:cs typeface="Arial" panose="020B0604020202020204" pitchFamily="34" charset="0"/>
              </a:rPr>
              <a:t>and rose again.</a:t>
            </a:r>
            <a:endParaRPr lang="en-US" dirty="0"/>
          </a:p>
          <a:p>
            <a:endParaRPr lang="en-US" dirty="0"/>
          </a:p>
        </p:txBody>
      </p:sp>
    </p:spTree>
    <p:extLst>
      <p:ext uri="{BB962C8B-B14F-4D97-AF65-F5344CB8AC3E}">
        <p14:creationId xmlns:p14="http://schemas.microsoft.com/office/powerpoint/2010/main" val="271733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E88DFCD8-702D-48B7-AE13-86C8D30E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5307BC7F-313F-E31F-A4CC-2EBA0A34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Tree>
    <p:extLst>
      <p:ext uri="{BB962C8B-B14F-4D97-AF65-F5344CB8AC3E}">
        <p14:creationId xmlns:p14="http://schemas.microsoft.com/office/powerpoint/2010/main" val="317188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0D1C-85AE-50FD-5922-75947A62E7E5}"/>
              </a:ext>
            </a:extLst>
          </p:cNvPr>
          <p:cNvSpPr>
            <a:spLocks noGrp="1"/>
          </p:cNvSpPr>
          <p:nvPr>
            <p:ph type="title"/>
          </p:nvPr>
        </p:nvSpPr>
        <p:spPr/>
        <p:txBody>
          <a:bodyPr/>
          <a:lstStyle/>
          <a:p>
            <a:r>
              <a:rPr lang="en-US" sz="4400" b="1" kern="100" dirty="0">
                <a:effectLst/>
                <a:latin typeface="Arial" panose="020B0604020202020204" pitchFamily="34" charset="0"/>
                <a:ea typeface="Times New Roman" panose="02020603050405020304" pitchFamily="18" charset="0"/>
                <a:cs typeface="Arial" panose="020B0604020202020204" pitchFamily="34" charset="0"/>
              </a:rPr>
              <a:t>PRAYER</a:t>
            </a:r>
            <a:endParaRPr lang="en-US" dirty="0"/>
          </a:p>
        </p:txBody>
      </p:sp>
      <p:sp>
        <p:nvSpPr>
          <p:cNvPr id="3" name="Content Placeholder 2">
            <a:extLst>
              <a:ext uri="{FF2B5EF4-FFF2-40B4-BE49-F238E27FC236}">
                <a16:creationId xmlns:a16="http://schemas.microsoft.com/office/drawing/2014/main" id="{6E395EB8-4290-DEA5-DA65-EC48B47240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DDF220-4CF1-D6B2-8C79-D435AD513628}"/>
              </a:ext>
            </a:extLst>
          </p:cNvPr>
          <p:cNvPicPr>
            <a:picLocks noChangeAspect="1"/>
          </p:cNvPicPr>
          <p:nvPr/>
        </p:nvPicPr>
        <p:blipFill>
          <a:blip r:embed="rId2"/>
          <a:stretch>
            <a:fillRect/>
          </a:stretch>
        </p:blipFill>
        <p:spPr>
          <a:xfrm>
            <a:off x="-1" y="-1"/>
            <a:ext cx="9143999" cy="6858000"/>
          </a:xfrm>
          <a:prstGeom prst="rect">
            <a:avLst/>
          </a:prstGeom>
        </p:spPr>
      </p:pic>
    </p:spTree>
    <p:extLst>
      <p:ext uri="{BB962C8B-B14F-4D97-AF65-F5344CB8AC3E}">
        <p14:creationId xmlns:p14="http://schemas.microsoft.com/office/powerpoint/2010/main" val="790679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1D670-7A1C-C8FF-8EA1-5A9042F2C3CA}"/>
              </a:ext>
            </a:extLst>
          </p:cNvPr>
          <p:cNvPicPr>
            <a:picLocks noChangeAspect="1"/>
          </p:cNvPicPr>
          <p:nvPr/>
        </p:nvPicPr>
        <p:blipFill rotWithShape="1">
          <a:blip r:embed="rId3"/>
          <a:srcRect t="25000" b="25000"/>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3001D3C-A1B6-E14E-9134-1DC7BA86B308}"/>
              </a:ext>
            </a:extLst>
          </p:cNvPr>
          <p:cNvSpPr>
            <a:spLocks noGrp="1"/>
          </p:cNvSpPr>
          <p:nvPr>
            <p:ph type="title"/>
          </p:nvPr>
        </p:nvSpPr>
        <p:spPr>
          <a:xfrm>
            <a:off x="4089400" y="3048000"/>
            <a:ext cx="5054600" cy="1581149"/>
          </a:xfrm>
          <a:noFill/>
        </p:spPr>
        <p:txBody>
          <a:bodyPr>
            <a:noAutofit/>
          </a:bodyPr>
          <a:lstStyle/>
          <a:p>
            <a:pPr algn="ctr">
              <a:lnSpc>
                <a:spcPct val="100000"/>
              </a:lnSpc>
            </a:pPr>
            <a:r>
              <a:rPr lang="en-US" sz="3200" b="1" dirty="0">
                <a:solidFill>
                  <a:schemeClr val="bg1"/>
                </a:solidFill>
                <a:latin typeface="Arial" panose="020B0604020202020204" pitchFamily="34" charset="0"/>
                <a:cs typeface="Arial" panose="020B0604020202020204" pitchFamily="34" charset="0"/>
              </a:rPr>
              <a:t>TONIGHT’S SERMON:</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THE DEITY OF JESUS</a:t>
            </a:r>
            <a:endParaRPr lang="en-US" sz="32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9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82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AB2B975-B13F-44EA-AC1A-99B2C5CA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
        <p:nvSpPr>
          <p:cNvPr id="2" name="Title 1">
            <a:extLst>
              <a:ext uri="{FF2B5EF4-FFF2-40B4-BE49-F238E27FC236}">
                <a16:creationId xmlns:a16="http://schemas.microsoft.com/office/drawing/2014/main" id="{FC1DBD18-6094-44C9-98DA-566B089D018D}"/>
              </a:ext>
            </a:extLst>
          </p:cNvPr>
          <p:cNvSpPr>
            <a:spLocks noGrp="1"/>
          </p:cNvSpPr>
          <p:nvPr>
            <p:ph type="title"/>
          </p:nvPr>
        </p:nvSpPr>
        <p:spPr>
          <a:xfrm>
            <a:off x="172435" y="3972578"/>
            <a:ext cx="8799130" cy="1325563"/>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SINGING</a:t>
            </a:r>
          </a:p>
        </p:txBody>
      </p:sp>
    </p:spTree>
    <p:extLst>
      <p:ext uri="{BB962C8B-B14F-4D97-AF65-F5344CB8AC3E}">
        <p14:creationId xmlns:p14="http://schemas.microsoft.com/office/powerpoint/2010/main" val="355290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sitting, woman&#10;&#10;Description automatically generated">
            <a:extLst>
              <a:ext uri="{FF2B5EF4-FFF2-40B4-BE49-F238E27FC236}">
                <a16:creationId xmlns:a16="http://schemas.microsoft.com/office/drawing/2014/main" id="{48179BA2-A667-4B4D-8F60-84C3156F1FB1}"/>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3" name="Title 1">
            <a:extLst>
              <a:ext uri="{FF2B5EF4-FFF2-40B4-BE49-F238E27FC236}">
                <a16:creationId xmlns:a16="http://schemas.microsoft.com/office/drawing/2014/main" id="{509D91C0-5C01-4485-9A77-3D75FEF307B5}"/>
              </a:ext>
            </a:extLst>
          </p:cNvPr>
          <p:cNvSpPr txBox="1">
            <a:spLocks/>
          </p:cNvSpPr>
          <p:nvPr/>
        </p:nvSpPr>
        <p:spPr>
          <a:xfrm>
            <a:off x="555077" y="5162309"/>
            <a:ext cx="7886700" cy="1037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IN REMEMBRANCE OF JESUS</a:t>
            </a:r>
          </a:p>
        </p:txBody>
      </p:sp>
    </p:spTree>
    <p:extLst>
      <p:ext uri="{BB962C8B-B14F-4D97-AF65-F5344CB8AC3E}">
        <p14:creationId xmlns:p14="http://schemas.microsoft.com/office/powerpoint/2010/main" val="150501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rass, indoor, table&#10;&#10;Description automatically generated">
            <a:extLst>
              <a:ext uri="{FF2B5EF4-FFF2-40B4-BE49-F238E27FC236}">
                <a16:creationId xmlns:a16="http://schemas.microsoft.com/office/drawing/2014/main" id="{6DDCA11F-F4A4-400D-B832-397586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20" y="0"/>
            <a:ext cx="10335639" cy="6858000"/>
          </a:xfrm>
          <a:prstGeom prst="rect">
            <a:avLst/>
          </a:prstGeom>
        </p:spPr>
      </p:pic>
      <p:sp>
        <p:nvSpPr>
          <p:cNvPr id="2" name="Title 1">
            <a:extLst>
              <a:ext uri="{FF2B5EF4-FFF2-40B4-BE49-F238E27FC236}">
                <a16:creationId xmlns:a16="http://schemas.microsoft.com/office/drawing/2014/main" id="{C52202E1-4287-490E-9230-CF78EE794C68}"/>
              </a:ext>
            </a:extLst>
          </p:cNvPr>
          <p:cNvSpPr>
            <a:spLocks noGrp="1"/>
          </p:cNvSpPr>
          <p:nvPr>
            <p:ph type="title"/>
          </p:nvPr>
        </p:nvSpPr>
        <p:spPr>
          <a:xfrm>
            <a:off x="0" y="0"/>
            <a:ext cx="9144000" cy="1175657"/>
          </a:xfrm>
          <a:solidFill>
            <a:schemeClr val="tx1">
              <a:alpha val="24000"/>
            </a:schemeClr>
          </a:solidFill>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CONTRIBUTION</a:t>
            </a:r>
          </a:p>
        </p:txBody>
      </p:sp>
    </p:spTree>
    <p:extLst>
      <p:ext uri="{BB962C8B-B14F-4D97-AF65-F5344CB8AC3E}">
        <p14:creationId xmlns:p14="http://schemas.microsoft.com/office/powerpoint/2010/main" val="372935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EE38-1F66-9BE3-91F5-337D71249E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C51EA04-6F50-20C6-8A39-FA8DE45AF792}"/>
              </a:ext>
            </a:extLst>
          </p:cNvPr>
          <p:cNvPicPr>
            <a:picLocks noChangeAspect="1"/>
          </p:cNvPicPr>
          <p:nvPr/>
        </p:nvPicPr>
        <p:blipFill>
          <a:blip r:embed="rId2"/>
          <a:stretch>
            <a:fillRect/>
          </a:stretch>
        </p:blipFill>
        <p:spPr>
          <a:xfrm>
            <a:off x="0" y="231648"/>
            <a:ext cx="9144000" cy="6394703"/>
          </a:xfrm>
          <a:prstGeom prst="rect">
            <a:avLst/>
          </a:prstGeom>
        </p:spPr>
      </p:pic>
    </p:spTree>
    <p:extLst>
      <p:ext uri="{BB962C8B-B14F-4D97-AF65-F5344CB8AC3E}">
        <p14:creationId xmlns:p14="http://schemas.microsoft.com/office/powerpoint/2010/main" val="213110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5886-ABBC-8EE2-A762-E87C9BCF992B}"/>
              </a:ext>
            </a:extLst>
          </p:cNvPr>
          <p:cNvSpPr>
            <a:spLocks noGrp="1"/>
          </p:cNvSpPr>
          <p:nvPr>
            <p:ph type="title"/>
          </p:nvPr>
        </p:nvSpPr>
        <p:spPr>
          <a:xfrm>
            <a:off x="203200" y="0"/>
            <a:ext cx="8712200" cy="6858000"/>
          </a:xfrm>
        </p:spPr>
        <p:txBody>
          <a:bodyPr>
            <a:normAutofit fontScale="90000"/>
          </a:bodyPr>
          <a:lstStyle/>
          <a:p>
            <a:r>
              <a:rPr lang="en-US" sz="4400" kern="100" dirty="0">
                <a:effectLst/>
                <a:latin typeface="Arial" panose="020B0604020202020204" pitchFamily="34" charset="0"/>
                <a:ea typeface="Times New Roman" panose="02020603050405020304" pitchFamily="18" charset="0"/>
                <a:cs typeface="Arial" panose="020B0604020202020204" pitchFamily="34" charset="0"/>
              </a:rPr>
              <a:t>1 Timothy 6:17-19  Command those who are rich in this </a:t>
            </a:r>
            <a:r>
              <a:rPr lang="en-US" sz="4400" kern="100" dirty="0">
                <a:effectLst/>
                <a:latin typeface="Arial" panose="020B0604020202020204" pitchFamily="34" charset="0"/>
                <a:ea typeface="Courier New" panose="02070309020205020404" pitchFamily="49" charset="0"/>
                <a:cs typeface="Arial" panose="020B0604020202020204" pitchFamily="34" charset="0"/>
              </a:rPr>
              <a:t>present age not to be haughty, nor to trust in uncertain riches but in </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the living God, who gives us richly all things to enjoy. {18}  Let </a:t>
            </a:r>
            <a:r>
              <a:rPr lang="en-US" sz="4400" kern="100" dirty="0">
                <a:effectLst/>
                <a:latin typeface="Arial" panose="020B0604020202020204" pitchFamily="34" charset="0"/>
                <a:ea typeface="Courier New" panose="02070309020205020404" pitchFamily="49" charset="0"/>
                <a:cs typeface="Arial" panose="020B0604020202020204" pitchFamily="34" charset="0"/>
              </a:rPr>
              <a:t>them do good, that they be in good works, ready to give, willing to share, {19} storing up for themselves a good foundation for the time to come, that they may lay hold on eternal life,</a:t>
            </a:r>
            <a:endParaRPr lang="en-US" dirty="0"/>
          </a:p>
        </p:txBody>
      </p:sp>
    </p:spTree>
    <p:extLst>
      <p:ext uri="{BB962C8B-B14F-4D97-AF65-F5344CB8AC3E}">
        <p14:creationId xmlns:p14="http://schemas.microsoft.com/office/powerpoint/2010/main" val="3649956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67362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F85D239-1AA2-4A61-A26A-155CD289143E}" vid="{1F5DF8C1-90B5-4122-8C2B-1A05E6D43F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TotalTime>
  <Words>2117</Words>
  <Application>Microsoft Office PowerPoint</Application>
  <PresentationFormat>On-screen Show (4:3)</PresentationFormat>
  <Paragraphs>51</Paragraphs>
  <Slides>29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Bazooka</vt:lpstr>
      <vt:lpstr>Calibri</vt:lpstr>
      <vt:lpstr>Calibri Light</vt:lpstr>
      <vt:lpstr>Courier New</vt:lpstr>
      <vt:lpstr>Times New Roman</vt:lpstr>
      <vt:lpstr>Office Theme</vt:lpstr>
      <vt:lpstr>1_Office Theme</vt:lpstr>
      <vt:lpstr>PowerPoint Presentation</vt:lpstr>
      <vt:lpstr>PowerPoint Presentation</vt:lpstr>
      <vt:lpstr>PowerPoint Presentation</vt:lpstr>
      <vt:lpstr>SINGING</vt:lpstr>
      <vt:lpstr>PowerPoint Presentation</vt:lpstr>
      <vt:lpstr>CONTRIBUTION</vt:lpstr>
      <vt:lpstr>PowerPoint Presentation</vt:lpstr>
      <vt:lpstr>1 Timothy 6:17-19  Command those who are rich in this present age not to be haughty, nor to trust in uncertain riches but in the living God, who gives us richly all things to enjoy. {18}  Let them do good, that they be in good works, ready to give, willing to share, {19} storing up for themselves a good foundation for the time to come, that they may lay hold on eternal life,</vt:lpstr>
      <vt:lpstr>PowerPoint Presentation</vt:lpstr>
      <vt:lpstr>BIBLICAL PRINCIPLES OF GIVING</vt:lpstr>
      <vt:lpstr>ARTIST CONCEPTION  OF DYING CHURCH</vt:lpstr>
      <vt:lpstr>I. GIVE YOURSELF FIRST TO THE LORD</vt:lpstr>
      <vt:lpstr>II. GIVING TO OTHERS IS GIVING TO THE LORD</vt:lpstr>
      <vt:lpstr>II. GIVING TO OTHERS IS GIVING TO THE LORD</vt:lpstr>
      <vt:lpstr>III. DON'T GIVE TO BE SEEN OF MEN</vt:lpstr>
      <vt:lpstr>IV. OUR GIVING IS PROOF  OF OUR LOVE</vt:lpstr>
      <vt:lpstr>V. GIVE CHEERFULLY NOT GRUDGINGLY OR UNDER COMPULSION</vt:lpstr>
      <vt:lpstr>VI. GIVE AS PROSPERED</vt:lpstr>
      <vt:lpstr>VII. GIVE AND IT WILL BE GIVEN UNTO YOU</vt:lpstr>
      <vt:lpstr>VII. GIVE AND IT WILL BE GIVEN UNTO YOU</vt:lpstr>
      <vt:lpstr>VIII. DO NOT NEGLECT GOD'S NEEDS</vt:lpstr>
      <vt:lpstr>VIII. DO NOT NEGLECT GOD'S NEEDS</vt:lpstr>
      <vt:lpstr>IX. DO NOT GIVE TO GOD THAT WHICH COSTS YOU NOTHING</vt:lpstr>
      <vt:lpstr>X. GIVE SO YOU ARE LAYING UP TREASURE IN HEAVEN NOT ON EARTH</vt:lpstr>
      <vt:lpstr>X. GIVE SO YOU ARE LAYING UP TREASURE IN HEAVEN NOT ON EARTH</vt:lpstr>
      <vt:lpstr>YOUR GIVING?</vt:lpstr>
      <vt:lpstr>PowerPoint Presentation</vt:lpstr>
      <vt:lpstr>PRAYER</vt:lpstr>
      <vt:lpstr>TONIGHT’S SERMON: THE DEITY OF JESUS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Pasley</dc:creator>
  <cp:lastModifiedBy>Larry Pasley</cp:lastModifiedBy>
  <cp:revision>2</cp:revision>
  <dcterms:created xsi:type="dcterms:W3CDTF">2021-03-15T23:58:02Z</dcterms:created>
  <dcterms:modified xsi:type="dcterms:W3CDTF">2026-04-13T16:24:39Z</dcterms:modified>
</cp:coreProperties>
</file>