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6" r:id="rId1"/>
    <p:sldMasterId id="2147483668" r:id="rId2"/>
    <p:sldMasterId id="2147483672" r:id="rId3"/>
  </p:sldMasterIdLst>
  <p:notesMasterIdLst>
    <p:notesMasterId r:id="rId35"/>
  </p:notesMasterIdLst>
  <p:sldIdLst>
    <p:sldId id="425" r:id="rId4"/>
    <p:sldId id="361" r:id="rId5"/>
    <p:sldId id="331" r:id="rId6"/>
    <p:sldId id="378" r:id="rId7"/>
    <p:sldId id="513" r:id="rId8"/>
    <p:sldId id="389" r:id="rId9"/>
    <p:sldId id="514" r:id="rId10"/>
    <p:sldId id="522" r:id="rId11"/>
    <p:sldId id="521" r:id="rId12"/>
    <p:sldId id="523" r:id="rId13"/>
    <p:sldId id="524" r:id="rId14"/>
    <p:sldId id="520" r:id="rId15"/>
    <p:sldId id="525" r:id="rId16"/>
    <p:sldId id="519" r:id="rId17"/>
    <p:sldId id="526" r:id="rId18"/>
    <p:sldId id="518" r:id="rId19"/>
    <p:sldId id="527" r:id="rId20"/>
    <p:sldId id="517" r:id="rId21"/>
    <p:sldId id="528" r:id="rId22"/>
    <p:sldId id="530" r:id="rId23"/>
    <p:sldId id="531" r:id="rId24"/>
    <p:sldId id="532" r:id="rId25"/>
    <p:sldId id="533" r:id="rId26"/>
    <p:sldId id="529" r:id="rId27"/>
    <p:sldId id="534" r:id="rId28"/>
    <p:sldId id="515" r:id="rId29"/>
    <p:sldId id="447" r:id="rId30"/>
    <p:sldId id="291" r:id="rId31"/>
    <p:sldId id="284" r:id="rId32"/>
    <p:sldId id="448" r:id="rId33"/>
    <p:sldId id="502"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C71647-2E78-4EA2-8E96-E1519945DC05}">
          <p14:sldIdLst>
            <p14:sldId id="425"/>
            <p14:sldId id="361"/>
            <p14:sldId id="331"/>
            <p14:sldId id="378"/>
            <p14:sldId id="513"/>
            <p14:sldId id="389"/>
            <p14:sldId id="514"/>
            <p14:sldId id="522"/>
            <p14:sldId id="521"/>
            <p14:sldId id="523"/>
            <p14:sldId id="524"/>
            <p14:sldId id="520"/>
            <p14:sldId id="525"/>
            <p14:sldId id="519"/>
            <p14:sldId id="526"/>
            <p14:sldId id="518"/>
            <p14:sldId id="527"/>
            <p14:sldId id="517"/>
            <p14:sldId id="528"/>
            <p14:sldId id="530"/>
            <p14:sldId id="531"/>
            <p14:sldId id="532"/>
            <p14:sldId id="533"/>
            <p14:sldId id="529"/>
            <p14:sldId id="534"/>
            <p14:sldId id="515"/>
          </p14:sldIdLst>
        </p14:section>
        <p14:section name="Untitled Section" id="{050467D7-F11F-403E-A584-099E42E2F7E3}">
          <p14:sldIdLst>
            <p14:sldId id="447"/>
            <p14:sldId id="291"/>
            <p14:sldId id="284"/>
            <p14:sldId id="448"/>
            <p14:sldId id="50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D6A300"/>
    <a:srgbClr val="0000FF"/>
    <a:srgbClr val="1F0E03"/>
    <a:srgbClr val="5A1C05"/>
    <a:srgbClr val="3D1C05"/>
    <a:srgbClr val="4F2407"/>
    <a:srgbClr val="183C5C"/>
    <a:srgbClr val="00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DFA453-9664-40AC-9F3D-FBC25478F02E}" v="3665" dt="2026-03-06T18:47:35.5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67" d="100"/>
          <a:sy n="67" d="100"/>
        </p:scale>
        <p:origin x="1512" y="288"/>
      </p:cViewPr>
      <p:guideLst/>
    </p:cSldViewPr>
  </p:slideViewPr>
  <p:outlineViewPr>
    <p:cViewPr>
      <p:scale>
        <a:sx n="33" d="100"/>
        <a:sy n="33" d="100"/>
      </p:scale>
      <p:origin x="0" y="-2190"/>
    </p:cViewPr>
  </p:outlineViewPr>
  <p:notesTextViewPr>
    <p:cViewPr>
      <p:scale>
        <a:sx n="1" d="1"/>
        <a:sy n="1" d="1"/>
      </p:scale>
      <p:origin x="0" y="0"/>
    </p:cViewPr>
  </p:notesTextViewPr>
  <p:sorterViewPr>
    <p:cViewPr varScale="1">
      <p:scale>
        <a:sx n="100" d="100"/>
        <a:sy n="100" d="100"/>
      </p:scale>
      <p:origin x="0" y="-15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27DF79-1B8E-4510-A038-C21A4B598AFD}" type="datetimeFigureOut">
              <a:rPr lang="en-US" smtClean="0"/>
              <a:t>4/13/2026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DB8DFF-69BA-4FFA-A327-4F676D3F4D2B}" type="slidenum">
              <a:rPr lang="en-US" smtClean="0"/>
              <a:t>‹#›</a:t>
            </a:fld>
            <a:endParaRPr lang="en-US"/>
          </a:p>
        </p:txBody>
      </p:sp>
    </p:spTree>
    <p:extLst>
      <p:ext uri="{BB962C8B-B14F-4D97-AF65-F5344CB8AC3E}">
        <p14:creationId xmlns:p14="http://schemas.microsoft.com/office/powerpoint/2010/main" val="4235088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0A30491-E474-44C0-AFC9-A27A5448F5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F8F5A7F-B821-40D9-97F6-9B75BE34E0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BB1EA055-5EFC-4F75-8213-ECDA94C877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65256F-3AF7-42B0-A79F-99AC9B3437E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06940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DB8DFF-69BA-4FFA-A327-4F676D3F4D2B}" type="slidenum">
              <a:rPr lang="en-US" smtClean="0"/>
              <a:t>31</a:t>
            </a:fld>
            <a:endParaRPr lang="en-US"/>
          </a:p>
        </p:txBody>
      </p:sp>
    </p:spTree>
    <p:extLst>
      <p:ext uri="{BB962C8B-B14F-4D97-AF65-F5344CB8AC3E}">
        <p14:creationId xmlns:p14="http://schemas.microsoft.com/office/powerpoint/2010/main" val="3141254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8829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686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408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8899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44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4/13/2026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070391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4/13/2026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378712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4/13/2026</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3311793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4/13/2026</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3732378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4/13/2026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529702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4/13/2026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776133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57655" y="1367603"/>
            <a:ext cx="8986345" cy="5532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6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31354" y="1145754"/>
            <a:ext cx="8912646" cy="571224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4/13/2026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296654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4/13/2026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747073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9894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70273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5118D96-50EB-4CDF-94A4-F5283BC98F77}" type="datetimeFigureOut">
              <a:rPr lang="en-US" smtClean="0"/>
              <a:t>4/13/2026</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5DD84C1A-E1E2-4E74-93E2-8D35E4CE7AFF}" type="slidenum">
              <a:rPr lang="en-US" smtClean="0"/>
              <a:t>‹#›</a:t>
            </a:fld>
            <a:endParaRPr lang="en-US"/>
          </a:p>
        </p:txBody>
      </p:sp>
    </p:spTree>
    <p:extLst>
      <p:ext uri="{BB962C8B-B14F-4D97-AF65-F5344CB8AC3E}">
        <p14:creationId xmlns:p14="http://schemas.microsoft.com/office/powerpoint/2010/main" val="1326781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4/13/2026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5020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4/13/2026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0767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4/13/2026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05132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4/13/2026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23551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7655" y="1325562"/>
            <a:ext cx="8986345" cy="55324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75373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2" r:id="rId4"/>
    <p:sldLayoutId id="2147483663" r:id="rId5"/>
    <p:sldLayoutId id="2147483664" r:id="rId6"/>
    <p:sldLayoutId id="2147483665" r:id="rId7"/>
    <p:sldLayoutId id="2147483666" r:id="rId8"/>
    <p:sldLayoutId id="2147483667" r:id="rId9"/>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7A87D-6A80-4A43-B337-C59233659EAF}" type="datetimeFigureOut">
              <a:rPr lang="en-US" smtClean="0"/>
              <a:t>4/13/2026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4ED8-BA85-424A-B34E-254D9CCD0148}" type="slidenum">
              <a:rPr lang="en-US" smtClean="0"/>
              <a:t>‹#›</a:t>
            </a:fld>
            <a:endParaRPr lang="en-US"/>
          </a:p>
        </p:txBody>
      </p:sp>
    </p:spTree>
    <p:extLst>
      <p:ext uri="{BB962C8B-B14F-4D97-AF65-F5344CB8AC3E}">
        <p14:creationId xmlns:p14="http://schemas.microsoft.com/office/powerpoint/2010/main" val="1405953961"/>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287667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9900">
            <a:alpha val="45000"/>
          </a:srgb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E83C1B-51F2-4C54-BFE8-59DACB5F4871}"/>
              </a:ext>
            </a:extLst>
          </p:cNvPr>
          <p:cNvSpPr/>
          <p:nvPr/>
        </p:nvSpPr>
        <p:spPr>
          <a:xfrm>
            <a:off x="0" y="0"/>
            <a:ext cx="9144000" cy="1200329"/>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4000" b="1" i="0" u="none" strike="noStrike" kern="1100" normalizeH="0" baseline="0" noProof="0" dirty="0">
                <a:uLnTx/>
                <a:uFillTx/>
                <a:latin typeface="Bazooka" pitchFamily="2" charset="0"/>
                <a:ea typeface="+mn-ea"/>
                <a:cs typeface="+mn-cs"/>
              </a:rPr>
              <a:t>WELCOME TO THE </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4000" b="1" i="0" u="none" strike="noStrike" kern="1100" normalizeH="0" baseline="0" noProof="0" dirty="0">
                <a:uLnTx/>
                <a:uFillTx/>
                <a:latin typeface="Bazooka" pitchFamily="2" charset="0"/>
                <a:ea typeface="+mn-ea"/>
                <a:cs typeface="+mn-cs"/>
              </a:rPr>
              <a:t>JACKSON STREET CHURCH OF CHRIST</a:t>
            </a:r>
            <a:endParaRPr kumimoji="0" lang="en-US" sz="4000" b="1" i="0" u="none" strike="noStrike" kern="1200" normalizeH="0" baseline="0" noProof="0" dirty="0">
              <a:uLnTx/>
              <a:uFillTx/>
              <a:latin typeface="Calibri" panose="020F0502020204030204"/>
              <a:ea typeface="+mn-ea"/>
              <a:cs typeface="+mn-cs"/>
            </a:endParaRPr>
          </a:p>
        </p:txBody>
      </p:sp>
      <p:sp>
        <p:nvSpPr>
          <p:cNvPr id="2054" name="TextBox 5">
            <a:extLst>
              <a:ext uri="{FF2B5EF4-FFF2-40B4-BE49-F238E27FC236}">
                <a16:creationId xmlns:a16="http://schemas.microsoft.com/office/drawing/2014/main" id="{F1144962-7E55-4138-B559-0999E85A85AC}"/>
              </a:ext>
            </a:extLst>
          </p:cNvPr>
          <p:cNvSpPr txBox="1">
            <a:spLocks noChangeArrowheads="1"/>
          </p:cNvSpPr>
          <p:nvPr/>
        </p:nvSpPr>
        <p:spPr bwMode="auto">
          <a:xfrm>
            <a:off x="-16756" y="6230853"/>
            <a:ext cx="9144000" cy="590931"/>
          </a:xfrm>
          <a:prstGeom prst="rect">
            <a:avLst/>
          </a:prstGeom>
          <a:noFill/>
          <a:ln w="9525">
            <a:noFill/>
            <a:miter lim="800000"/>
            <a:headEnd/>
            <a:tailEnd/>
          </a:ln>
        </p:spPr>
        <p:txBody>
          <a:bodyPr wrap="square">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3600" b="1" i="0" u="none" strike="noStrike" kern="1100" normalizeH="0" baseline="0" noProof="0" dirty="0">
                <a:uLnTx/>
                <a:uFillTx/>
                <a:latin typeface="Bazooka" pitchFamily="2" charset="0"/>
                <a:ea typeface="+mn-ea"/>
                <a:cs typeface="+mn-cs"/>
              </a:rPr>
              <a:t>PLEASE TURN OFF CELLPHONES</a:t>
            </a:r>
          </a:p>
        </p:txBody>
      </p:sp>
      <p:pic>
        <p:nvPicPr>
          <p:cNvPr id="4" name="Picture 3">
            <a:extLst>
              <a:ext uri="{FF2B5EF4-FFF2-40B4-BE49-F238E27FC236}">
                <a16:creationId xmlns:a16="http://schemas.microsoft.com/office/drawing/2014/main" id="{4197979D-7816-5343-1C0A-5E1B63492AE1}"/>
              </a:ext>
            </a:extLst>
          </p:cNvPr>
          <p:cNvPicPr>
            <a:picLocks noChangeAspect="1"/>
          </p:cNvPicPr>
          <p:nvPr/>
        </p:nvPicPr>
        <p:blipFill>
          <a:blip r:embed="rId3"/>
          <a:stretch>
            <a:fillRect/>
          </a:stretch>
        </p:blipFill>
        <p:spPr>
          <a:xfrm>
            <a:off x="1082841" y="1126361"/>
            <a:ext cx="6978317" cy="5178461"/>
          </a:xfrm>
          <a:prstGeom prst="rect">
            <a:avLst/>
          </a:prstGeom>
          <a:effectLst>
            <a:softEdge rad="292100"/>
          </a:effectLst>
        </p:spPr>
      </p:pic>
    </p:spTree>
    <p:extLst>
      <p:ext uri="{BB962C8B-B14F-4D97-AF65-F5344CB8AC3E}">
        <p14:creationId xmlns:p14="http://schemas.microsoft.com/office/powerpoint/2010/main" val="87201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1A258-4C8C-6A26-06F9-58EDC82F6D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21B0E1-EA01-7B6A-B5DB-39B10D6CE59F}"/>
              </a:ext>
            </a:extLst>
          </p:cNvPr>
          <p:cNvSpPr>
            <a:spLocks noGrp="1"/>
          </p:cNvSpPr>
          <p:nvPr>
            <p:ph type="title"/>
          </p:nvPr>
        </p:nvSpPr>
        <p:spPr/>
        <p:txBody>
          <a:bodyPr>
            <a:normAutofit/>
          </a:bodyPr>
          <a:lstStyle/>
          <a:p>
            <a:pPr marL="228600" marR="0" indent="-228600">
              <a:lnSpc>
                <a:spcPct val="80000"/>
              </a:lnSpc>
              <a:buNone/>
            </a:pPr>
            <a: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l. WE ARE NOT SAVED </a:t>
            </a:r>
            <a:b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br>
            <a: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BY THE LAW OF MOSES</a:t>
            </a:r>
            <a:endParaRPr lang="en-US" sz="40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5833AF4-6085-A181-6CDE-ABCAE50099B3}"/>
              </a:ext>
            </a:extLst>
          </p:cNvPr>
          <p:cNvSpPr>
            <a:spLocks noGrp="1"/>
          </p:cNvSpPr>
          <p:nvPr>
            <p:ph idx="1"/>
          </p:nvPr>
        </p:nvSpPr>
        <p:spPr>
          <a:xfrm>
            <a:off x="157655" y="1325563"/>
            <a:ext cx="8986345" cy="5574477"/>
          </a:xfrm>
        </p:spPr>
        <p:txBody>
          <a:bodyPr>
            <a:normAutofit lnSpcReduction="10000"/>
          </a:bodyPr>
          <a:lstStyle/>
          <a:p>
            <a:pPr marL="457200" marR="0" lvl="0" indent="-457200">
              <a:lnSpc>
                <a:spcPct val="95000"/>
              </a:lnSpc>
              <a:buFont typeface="+mj-lt"/>
              <a:buAutoNum type="alphaUcPeriod"/>
            </a:pPr>
            <a:r>
              <a:rPr lang="en-US" kern="100" dirty="0">
                <a:ea typeface="Courier New" panose="02070309020205020404" pitchFamily="49" charset="0"/>
                <a:cs typeface="Arial" panose="020B0604020202020204" pitchFamily="34" charset="0"/>
              </a:rPr>
              <a:t>Rom 3:27-28 Where is boasting then? It is excluded. By what law? Of works? No, but by the law of faith. {28} Therefore we conclude that a </a:t>
            </a:r>
            <a:r>
              <a:rPr lang="en-US" u="sng" kern="100" dirty="0">
                <a:uFill>
                  <a:solidFill>
                    <a:srgbClr val="000000"/>
                  </a:solidFill>
                </a:uFill>
                <a:ea typeface="Courier New" panose="02070309020205020404" pitchFamily="49" charset="0"/>
                <a:cs typeface="Arial" panose="020B0604020202020204" pitchFamily="34" charset="0"/>
              </a:rPr>
              <a:t>man is justified by faith apart from </a:t>
            </a:r>
            <a:r>
              <a:rPr lang="en-US" u="sng" kern="100" dirty="0">
                <a:uFill>
                  <a:solidFill>
                    <a:srgbClr val="000000"/>
                  </a:solidFill>
                </a:uFill>
                <a:ea typeface="Calibri" panose="020F0502020204030204" pitchFamily="34" charset="0"/>
                <a:cs typeface="Arial" panose="020B0604020202020204" pitchFamily="34" charset="0"/>
              </a:rPr>
              <a:t>the deeds of the law.</a:t>
            </a:r>
            <a:endParaRPr lang="en-US" kern="100" dirty="0">
              <a:ea typeface="Times New Roman" panose="02020603050405020304" pitchFamily="18" charset="0"/>
              <a:cs typeface="Times New Roman" panose="02020603050405020304" pitchFamily="18" charset="0"/>
            </a:endParaRPr>
          </a:p>
          <a:p>
            <a:pPr marL="457200" marR="0" lvl="0" indent="-457200">
              <a:lnSpc>
                <a:spcPct val="95000"/>
              </a:lnSpc>
              <a:buFont typeface="+mj-lt"/>
              <a:buAutoNum type="alphaUcPeriod"/>
            </a:pPr>
            <a:r>
              <a:rPr lang="en-US" kern="100" dirty="0">
                <a:ea typeface="Courier New" panose="02070309020205020404" pitchFamily="49" charset="0"/>
                <a:cs typeface="Arial" panose="020B0604020202020204" pitchFamily="34" charset="0"/>
              </a:rPr>
              <a:t>Gal 2:16 "knowing that a</a:t>
            </a:r>
            <a:r>
              <a:rPr lang="en-US" u="sng" kern="100" dirty="0">
                <a:uFill>
                  <a:solidFill>
                    <a:srgbClr val="000000"/>
                  </a:solidFill>
                </a:uFill>
                <a:ea typeface="Courier New" panose="02070309020205020404" pitchFamily="49" charset="0"/>
                <a:cs typeface="Arial" panose="020B0604020202020204" pitchFamily="34" charset="0"/>
              </a:rPr>
              <a:t> man is not justified by the works of the law</a:t>
            </a:r>
            <a:r>
              <a:rPr lang="en-US" kern="100" dirty="0">
                <a:ea typeface="Courier New" panose="02070309020205020404" pitchFamily="49" charset="0"/>
                <a:cs typeface="Arial" panose="020B0604020202020204" pitchFamily="34" charset="0"/>
              </a:rPr>
              <a:t> but by faith in Jesus Christ, even we have believed in Christ Jesus, that we might be justified by faith in</a:t>
            </a:r>
            <a:endParaRPr lang="en-US" kern="100" dirty="0">
              <a:ea typeface="Times New Roman" panose="02020603050405020304" pitchFamily="18" charset="0"/>
              <a:cs typeface="Times New Roman" panose="02020603050405020304" pitchFamily="18" charset="0"/>
            </a:endParaRPr>
          </a:p>
          <a:p>
            <a:pPr marL="457200" marR="0" lvl="0" indent="-457200">
              <a:lnSpc>
                <a:spcPct val="95000"/>
              </a:lnSpc>
              <a:buFont typeface="+mj-lt"/>
              <a:buAutoNum type="alphaUcPeriod"/>
            </a:pPr>
            <a:r>
              <a:rPr lang="en-US" kern="100" dirty="0">
                <a:ea typeface="Courier New" panose="02070309020205020404" pitchFamily="49" charset="0"/>
                <a:cs typeface="Arial" panose="020B0604020202020204" pitchFamily="34" charset="0"/>
              </a:rPr>
              <a:t>Christ and not by the works of the law, for </a:t>
            </a:r>
            <a:r>
              <a:rPr lang="en-US" u="sng" kern="100" dirty="0">
                <a:uFill>
                  <a:solidFill>
                    <a:srgbClr val="000000"/>
                  </a:solidFill>
                </a:uFill>
                <a:ea typeface="Courier New" panose="02070309020205020404" pitchFamily="49" charset="0"/>
                <a:cs typeface="Arial" panose="020B0604020202020204" pitchFamily="34" charset="0"/>
              </a:rPr>
              <a:t>by the works of the law no flesh sha// be justified</a:t>
            </a:r>
            <a:r>
              <a:rPr lang="en-US" kern="100" dirty="0">
                <a:ea typeface="Courier New" panose="02070309020205020404" pitchFamily="49" charset="0"/>
                <a:cs typeface="Arial" panose="020B0604020202020204" pitchFamily="34" charset="0"/>
              </a:rPr>
              <a:t>.</a:t>
            </a:r>
            <a:endParaRPr lang="en-US" kern="1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213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E4C47-5A80-BD22-53C3-C4476E5B1F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6347FF-B526-F2AF-7644-DAAF37EED398}"/>
              </a:ext>
            </a:extLst>
          </p:cNvPr>
          <p:cNvSpPr>
            <a:spLocks noGrp="1"/>
          </p:cNvSpPr>
          <p:nvPr>
            <p:ph type="title"/>
          </p:nvPr>
        </p:nvSpPr>
        <p:spPr/>
        <p:txBody>
          <a:bodyPr>
            <a:normAutofit/>
          </a:bodyPr>
          <a:lstStyle/>
          <a:p>
            <a:pPr marL="228600" marR="0" indent="-228600">
              <a:lnSpc>
                <a:spcPct val="80000"/>
              </a:lnSpc>
              <a:buNone/>
            </a:pPr>
            <a: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l. WE ARE NOT SAVED </a:t>
            </a:r>
            <a:b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br>
            <a: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BY THE LAW OF MOSES</a:t>
            </a:r>
            <a:endParaRPr lang="en-US" sz="40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B86FE00-A28C-98FF-F8CB-C8D4108EA19E}"/>
              </a:ext>
            </a:extLst>
          </p:cNvPr>
          <p:cNvSpPr>
            <a:spLocks noGrp="1"/>
          </p:cNvSpPr>
          <p:nvPr>
            <p:ph idx="1"/>
          </p:nvPr>
        </p:nvSpPr>
        <p:spPr/>
        <p:txBody>
          <a:bodyPr>
            <a:normAutofit/>
          </a:bodyPr>
          <a:lstStyle/>
          <a:p>
            <a:pPr marL="457200" lvl="0" indent="-457200">
              <a:lnSpc>
                <a:spcPct val="100000"/>
              </a:lnSpc>
              <a:buFont typeface="+mj-lt"/>
              <a:buAutoNum type="alphaUcPeriod" startAt="4"/>
            </a:pPr>
            <a:r>
              <a:rPr lang="en-US" kern="100" dirty="0">
                <a:solidFill>
                  <a:prstClr val="black"/>
                </a:solidFill>
                <a:ea typeface="Courier New" panose="02070309020205020404" pitchFamily="49" charset="0"/>
                <a:cs typeface="Arial" panose="020B0604020202020204" pitchFamily="34" charset="0"/>
              </a:rPr>
              <a:t>Gal 5:4 You have become estranged from Christ, </a:t>
            </a:r>
            <a:r>
              <a:rPr lang="en-US" u="sng" kern="100" dirty="0">
                <a:solidFill>
                  <a:prstClr val="black"/>
                </a:solidFill>
                <a:uFill>
                  <a:solidFill>
                    <a:srgbClr val="000000"/>
                  </a:solidFill>
                </a:uFill>
                <a:ea typeface="Courier New" panose="02070309020205020404" pitchFamily="49" charset="0"/>
                <a:cs typeface="Arial" panose="020B0604020202020204" pitchFamily="34" charset="0"/>
              </a:rPr>
              <a:t>you who attempt io be justified </a:t>
            </a:r>
            <a:r>
              <a:rPr lang="en-US" u="sng" kern="100" dirty="0">
                <a:solidFill>
                  <a:prstClr val="black"/>
                </a:solidFill>
                <a:uFill>
                  <a:solidFill>
                    <a:srgbClr val="000000"/>
                  </a:solidFill>
                </a:uFill>
                <a:ea typeface="Calibri" panose="020F0502020204030204" pitchFamily="34" charset="0"/>
                <a:cs typeface="Arial" panose="020B0604020202020204" pitchFamily="34" charset="0"/>
              </a:rPr>
              <a:t>by law; you have fallen from grace.</a:t>
            </a:r>
            <a:endParaRPr lang="en-US" kern="100" dirty="0">
              <a:solidFill>
                <a:prstClr val="black"/>
              </a:solidFill>
              <a:ea typeface="Times New Roman" panose="02020603050405020304" pitchFamily="18" charset="0"/>
              <a:cs typeface="Times New Roman" panose="02020603050405020304" pitchFamily="18" charset="0"/>
            </a:endParaRPr>
          </a:p>
          <a:p>
            <a:pPr marL="457200" lvl="0" indent="-457200">
              <a:lnSpc>
                <a:spcPct val="100000"/>
              </a:lnSpc>
              <a:buFont typeface="+mj-lt"/>
              <a:buAutoNum type="alphaUcPeriod" startAt="4"/>
            </a:pPr>
            <a:r>
              <a:rPr lang="en-US" kern="100" dirty="0">
                <a:solidFill>
                  <a:prstClr val="black"/>
                </a:solidFill>
                <a:ea typeface="Courier New" panose="02070309020205020404" pitchFamily="49" charset="0"/>
                <a:cs typeface="Arial" panose="020B0604020202020204" pitchFamily="34" charset="0"/>
              </a:rPr>
              <a:t>Gal 2:21 "I do not set aside the grace of God, for </a:t>
            </a:r>
            <a:r>
              <a:rPr lang="en-US" u="sng" kern="100" dirty="0">
                <a:solidFill>
                  <a:prstClr val="black"/>
                </a:solidFill>
                <a:uFill>
                  <a:solidFill>
                    <a:srgbClr val="000000"/>
                  </a:solidFill>
                </a:uFill>
                <a:ea typeface="Courier New" panose="02070309020205020404" pitchFamily="49" charset="0"/>
                <a:cs typeface="Arial" panose="020B0604020202020204" pitchFamily="34" charset="0"/>
              </a:rPr>
              <a:t>if righteousness comes through </a:t>
            </a:r>
            <a:r>
              <a:rPr lang="en-US" u="sng" kern="100" dirty="0">
                <a:solidFill>
                  <a:prstClr val="black"/>
                </a:solidFill>
                <a:uFill>
                  <a:solidFill>
                    <a:srgbClr val="000000"/>
                  </a:solidFill>
                </a:uFill>
                <a:ea typeface="Calibri" panose="020F0502020204030204" pitchFamily="34" charset="0"/>
                <a:cs typeface="Arial" panose="020B0604020202020204" pitchFamily="34" charset="0"/>
              </a:rPr>
              <a:t>the law, then Christ died in vain</a:t>
            </a:r>
            <a:r>
              <a:rPr lang="en-US" kern="100" dirty="0">
                <a:solidFill>
                  <a:prstClr val="black"/>
                </a:solidFill>
                <a:ea typeface="Calibri" panose="020F0502020204030204" pitchFamily="34" charset="0"/>
                <a:cs typeface="Arial" panose="020B0604020202020204" pitchFamily="34" charset="0"/>
              </a:rPr>
              <a:t>."</a:t>
            </a:r>
            <a:endParaRPr lang="en-US" kern="100" dirty="0">
              <a:solidFill>
                <a:prstClr val="black"/>
              </a:solidFill>
              <a:ea typeface="Times New Roman" panose="02020603050405020304" pitchFamily="18" charset="0"/>
              <a:cs typeface="Times New Roman" panose="02020603050405020304" pitchFamily="18" charset="0"/>
            </a:endParaRPr>
          </a:p>
          <a:p>
            <a:pPr marL="457200" lvl="0" indent="-457200">
              <a:lnSpc>
                <a:spcPct val="100000"/>
              </a:lnSpc>
              <a:buFont typeface="+mj-lt"/>
              <a:buAutoNum type="alphaUcPeriod" startAt="4"/>
            </a:pPr>
            <a:r>
              <a:rPr lang="en-US" kern="100" dirty="0">
                <a:solidFill>
                  <a:prstClr val="black"/>
                </a:solidFill>
                <a:ea typeface="Courier New" panose="02070309020205020404" pitchFamily="49" charset="0"/>
                <a:cs typeface="Arial" panose="020B0604020202020204" pitchFamily="34" charset="0"/>
              </a:rPr>
              <a:t>Acts 13:39 "and by Him everyone who believes is justified </a:t>
            </a:r>
            <a:r>
              <a:rPr lang="en-US" u="sng" kern="100" dirty="0">
                <a:solidFill>
                  <a:prstClr val="black"/>
                </a:solidFill>
                <a:uFill>
                  <a:solidFill>
                    <a:srgbClr val="000000"/>
                  </a:solidFill>
                </a:uFill>
                <a:ea typeface="Courier New" panose="02070309020205020404" pitchFamily="49" charset="0"/>
                <a:cs typeface="Arial" panose="020B0604020202020204" pitchFamily="34" charset="0"/>
              </a:rPr>
              <a:t>from all things from </a:t>
            </a:r>
            <a:r>
              <a:rPr lang="en-US" kern="100" dirty="0">
                <a:solidFill>
                  <a:prstClr val="black"/>
                </a:solidFill>
                <a:ea typeface="Calibri" panose="020F0502020204030204" pitchFamily="34" charset="0"/>
                <a:cs typeface="Arial" panose="020B0604020202020204" pitchFamily="34" charset="0"/>
              </a:rPr>
              <a:t>which you could not be justified by the law of Moses.</a:t>
            </a:r>
            <a:endParaRPr lang="en-US" dirty="0">
              <a:solidFill>
                <a:prstClr val="black"/>
              </a:solidFill>
            </a:endParaRPr>
          </a:p>
        </p:txBody>
      </p:sp>
    </p:spTree>
    <p:extLst>
      <p:ext uri="{BB962C8B-B14F-4D97-AF65-F5344CB8AC3E}">
        <p14:creationId xmlns:p14="http://schemas.microsoft.com/office/powerpoint/2010/main" val="10940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20F4C-E94A-CD47-2347-C0DD47185862}"/>
              </a:ext>
            </a:extLst>
          </p:cNvPr>
          <p:cNvSpPr>
            <a:spLocks noGrp="1"/>
          </p:cNvSpPr>
          <p:nvPr>
            <p:ph type="title"/>
          </p:nvPr>
        </p:nvSpPr>
        <p:spPr>
          <a:xfrm>
            <a:off x="0" y="0"/>
            <a:ext cx="9144000" cy="2082800"/>
          </a:xfrm>
        </p:spPr>
        <p:txBody>
          <a:bodyPr>
            <a:noAutofit/>
          </a:bodyPr>
          <a:lstStyle/>
          <a:p>
            <a:pPr marL="0" marR="0">
              <a:buNone/>
            </a:pPr>
            <a: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II. WE ARE SAVED BY GRACE AND WITHOUT GRACE WE CANNOT BE SAVED</a:t>
            </a:r>
            <a:endParaRPr lang="en-US" sz="40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8C5A0C9-059C-8643-5636-B539853F57D2}"/>
              </a:ext>
            </a:extLst>
          </p:cNvPr>
          <p:cNvSpPr>
            <a:spLocks noGrp="1"/>
          </p:cNvSpPr>
          <p:nvPr>
            <p:ph idx="1"/>
          </p:nvPr>
        </p:nvSpPr>
        <p:spPr>
          <a:xfrm>
            <a:off x="157655" y="1854200"/>
            <a:ext cx="8986345" cy="5045840"/>
          </a:xfrm>
        </p:spPr>
        <p:txBody>
          <a:bodyPr>
            <a:normAutofit fontScale="92500" lnSpcReduction="10000"/>
          </a:bodyPr>
          <a:lstStyle/>
          <a:p>
            <a:pPr marL="457200" marR="0" lvl="0" indent="-457200">
              <a:buFont typeface="+mj-lt"/>
              <a:buAutoNum type="alphaUcPeriod"/>
            </a:pPr>
            <a:r>
              <a:rPr lang="en-US" kern="100" dirty="0">
                <a:ea typeface="Courier New" panose="02070309020205020404" pitchFamily="49" charset="0"/>
                <a:cs typeface="Arial" panose="020B0604020202020204" pitchFamily="34" charset="0"/>
              </a:rPr>
              <a:t>Rom 3:24 being</a:t>
            </a:r>
            <a:r>
              <a:rPr lang="en-US" u="sng" kern="100" dirty="0">
                <a:uFill>
                  <a:solidFill>
                    <a:srgbClr val="000000"/>
                  </a:solidFill>
                </a:uFill>
                <a:ea typeface="Courier New" panose="02070309020205020404" pitchFamily="49" charset="0"/>
                <a:cs typeface="Arial" panose="020B0604020202020204" pitchFamily="34" charset="0"/>
              </a:rPr>
              <a:t> justified freely by His grace</a:t>
            </a:r>
            <a:r>
              <a:rPr lang="en-US" kern="100" dirty="0">
                <a:ea typeface="Courier New" panose="02070309020205020404" pitchFamily="49" charset="0"/>
                <a:cs typeface="Arial" panose="020B0604020202020204" pitchFamily="34" charset="0"/>
              </a:rPr>
              <a:t> through the redemption that is in Christ Jesus,</a:t>
            </a:r>
            <a:endParaRPr lang="en-US" kern="100" dirty="0">
              <a:ea typeface="Times New Roman" panose="02020603050405020304" pitchFamily="18" charset="0"/>
              <a:cs typeface="Times New Roman" panose="02020603050405020304" pitchFamily="18" charset="0"/>
            </a:endParaRPr>
          </a:p>
          <a:p>
            <a:pPr marL="457200" marR="0" lvl="0" indent="-457200">
              <a:buFont typeface="+mj-lt"/>
              <a:buAutoNum type="alphaUcPeriod"/>
            </a:pPr>
            <a:r>
              <a:rPr lang="en-US" kern="100" dirty="0">
                <a:ea typeface="Courier New" panose="02070309020205020404" pitchFamily="49" charset="0"/>
                <a:cs typeface="Arial" panose="020B0604020202020204" pitchFamily="34" charset="0"/>
              </a:rPr>
              <a:t>Eph 1:6-7 to the praise of the glory of His grace, by which He has made us accepted in the Beloved. {7} In Him </a:t>
            </a:r>
            <a:r>
              <a:rPr lang="en-US" u="sng" kern="100" dirty="0">
                <a:uFill>
                  <a:solidFill>
                    <a:srgbClr val="000000"/>
                  </a:solidFill>
                </a:uFill>
                <a:ea typeface="Courier New" panose="02070309020205020404" pitchFamily="49" charset="0"/>
                <a:cs typeface="Arial" panose="020B0604020202020204" pitchFamily="34" charset="0"/>
              </a:rPr>
              <a:t>we have redemption through His blood. the forgiveness </a:t>
            </a:r>
            <a:r>
              <a:rPr lang="en-US" u="sng" kern="100" dirty="0">
                <a:uFill>
                  <a:solidFill>
                    <a:srgbClr val="000000"/>
                  </a:solidFill>
                </a:uFill>
                <a:ea typeface="Calibri" panose="020F0502020204030204" pitchFamily="34" charset="0"/>
                <a:cs typeface="Arial" panose="020B0604020202020204" pitchFamily="34" charset="0"/>
              </a:rPr>
              <a:t>of sins, according to the riches of His grace.</a:t>
            </a:r>
            <a:endParaRPr lang="en-US" kern="100" dirty="0">
              <a:ea typeface="Times New Roman" panose="02020603050405020304" pitchFamily="18" charset="0"/>
              <a:cs typeface="Times New Roman" panose="02020603050405020304" pitchFamily="18" charset="0"/>
            </a:endParaRPr>
          </a:p>
          <a:p>
            <a:pPr marL="457200" indent="-457200">
              <a:buFont typeface="+mj-lt"/>
              <a:buAutoNum type="alphaUcPeriod"/>
            </a:pPr>
            <a:r>
              <a:rPr lang="en-US" kern="100" dirty="0">
                <a:ea typeface="Courier New" panose="02070309020205020404" pitchFamily="49" charset="0"/>
                <a:cs typeface="Arial" panose="020B0604020202020204" pitchFamily="34" charset="0"/>
              </a:rPr>
              <a:t>2 Tim 1:9 who has</a:t>
            </a:r>
            <a:r>
              <a:rPr lang="en-US" u="sng" kern="100" dirty="0">
                <a:uFill>
                  <a:solidFill>
                    <a:srgbClr val="000000"/>
                  </a:solidFill>
                </a:uFill>
                <a:ea typeface="Courier New" panose="02070309020205020404" pitchFamily="49" charset="0"/>
                <a:cs typeface="Arial" panose="020B0604020202020204" pitchFamily="34" charset="0"/>
              </a:rPr>
              <a:t> saved us</a:t>
            </a:r>
            <a:r>
              <a:rPr lang="en-US" kern="100" dirty="0">
                <a:ea typeface="Courier New" panose="02070309020205020404" pitchFamily="49" charset="0"/>
                <a:cs typeface="Arial" panose="020B0604020202020204" pitchFamily="34" charset="0"/>
              </a:rPr>
              <a:t> and called us with a holy calling, not according to our works, but</a:t>
            </a:r>
            <a:r>
              <a:rPr lang="en-US" u="sng" kern="100" dirty="0">
                <a:uFill>
                  <a:solidFill>
                    <a:srgbClr val="000000"/>
                  </a:solidFill>
                </a:uFill>
                <a:ea typeface="Courier New" panose="02070309020205020404" pitchFamily="49" charset="0"/>
                <a:cs typeface="Arial" panose="020B0604020202020204" pitchFamily="34" charset="0"/>
              </a:rPr>
              <a:t> according to His own purpose and grace</a:t>
            </a:r>
            <a:r>
              <a:rPr lang="en-US" kern="100" dirty="0">
                <a:ea typeface="Courier New" panose="02070309020205020404" pitchFamily="49" charset="0"/>
                <a:cs typeface="Arial" panose="020B0604020202020204" pitchFamily="34" charset="0"/>
              </a:rPr>
              <a:t> which was given to us in Christ Jesus before time began,</a:t>
            </a:r>
            <a:endParaRPr lang="en-US" kern="1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677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6B23E-D4F0-8B53-7A71-14632C3641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8A543C-E5FC-63EA-FB94-697730FEE97A}"/>
              </a:ext>
            </a:extLst>
          </p:cNvPr>
          <p:cNvSpPr>
            <a:spLocks noGrp="1"/>
          </p:cNvSpPr>
          <p:nvPr>
            <p:ph type="title"/>
          </p:nvPr>
        </p:nvSpPr>
        <p:spPr>
          <a:xfrm>
            <a:off x="0" y="0"/>
            <a:ext cx="9144000" cy="2082800"/>
          </a:xfrm>
        </p:spPr>
        <p:txBody>
          <a:bodyPr>
            <a:noAutofit/>
          </a:bodyPr>
          <a:lstStyle/>
          <a:p>
            <a:pPr marL="0" marR="0">
              <a:lnSpc>
                <a:spcPct val="80000"/>
              </a:lnSpc>
              <a:buNone/>
            </a:pPr>
            <a: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II. WE ARE SAVED BY GRACE AND WITHOUT GRACE WE CANNOT BE SAVED</a:t>
            </a:r>
            <a:endParaRPr lang="en-US" sz="40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10ACA58-34AE-16B2-F726-7FDEA112C7C6}"/>
              </a:ext>
            </a:extLst>
          </p:cNvPr>
          <p:cNvSpPr>
            <a:spLocks noGrp="1"/>
          </p:cNvSpPr>
          <p:nvPr>
            <p:ph idx="1"/>
          </p:nvPr>
        </p:nvSpPr>
        <p:spPr>
          <a:xfrm>
            <a:off x="157655" y="1854200"/>
            <a:ext cx="8986345" cy="5045840"/>
          </a:xfrm>
        </p:spPr>
        <p:txBody>
          <a:bodyPr>
            <a:noAutofit/>
          </a:bodyPr>
          <a:lstStyle/>
          <a:p>
            <a:pPr marL="514350" lvl="0" indent="-514350">
              <a:buFont typeface="+mj-lt"/>
              <a:buAutoNum type="alphaUcPeriod" startAt="4"/>
            </a:pPr>
            <a:r>
              <a:rPr lang="en-US" sz="2700" kern="100" dirty="0">
                <a:solidFill>
                  <a:prstClr val="black"/>
                </a:solidFill>
                <a:ea typeface="Courier New" panose="02070309020205020404" pitchFamily="49" charset="0"/>
                <a:cs typeface="Arial" panose="020B0604020202020204" pitchFamily="34" charset="0"/>
              </a:rPr>
              <a:t>Eph 2:5-8 even when we were dead in trespasses, made us alive together with Christ </a:t>
            </a:r>
            <a:r>
              <a:rPr lang="en-US" sz="2700" u="sng" kern="100" dirty="0">
                <a:solidFill>
                  <a:prstClr val="black"/>
                </a:solidFill>
                <a:uFill>
                  <a:solidFill>
                    <a:srgbClr val="000000"/>
                  </a:solidFill>
                </a:uFill>
                <a:ea typeface="Courier New" panose="02070309020205020404" pitchFamily="49" charset="0"/>
                <a:cs typeface="Arial" panose="020B0604020202020204" pitchFamily="34" charset="0"/>
              </a:rPr>
              <a:t>by grace you have been saved</a:t>
            </a:r>
            <a:r>
              <a:rPr lang="en-US" sz="2700" kern="100" dirty="0">
                <a:solidFill>
                  <a:prstClr val="black"/>
                </a:solidFill>
                <a:ea typeface="Courier New" panose="02070309020205020404" pitchFamily="49" charset="0"/>
                <a:cs typeface="Arial" panose="020B0604020202020204" pitchFamily="34" charset="0"/>
              </a:rPr>
              <a:t>, {6} and raised us up together, and made us sit together in the heavenly places in Christ Jesus, {7} that in the ages to come He might show the exceeding riches of His grace in His kindness toward us in Christ Jesus. {8}</a:t>
            </a:r>
            <a:r>
              <a:rPr lang="en-US" sz="2700" u="sng" kern="100" dirty="0">
                <a:solidFill>
                  <a:prstClr val="black"/>
                </a:solidFill>
                <a:uFill>
                  <a:solidFill>
                    <a:srgbClr val="000000"/>
                  </a:solidFill>
                </a:uFill>
                <a:ea typeface="Courier New" panose="02070309020205020404" pitchFamily="49" charset="0"/>
                <a:cs typeface="Arial" panose="020B0604020202020204" pitchFamily="34" charset="0"/>
              </a:rPr>
              <a:t> For by grace </a:t>
            </a:r>
            <a:r>
              <a:rPr lang="en-US" sz="2700" kern="100" dirty="0">
                <a:solidFill>
                  <a:prstClr val="black"/>
                </a:solidFill>
                <a:ea typeface="Courier New" panose="02070309020205020404" pitchFamily="49" charset="0"/>
                <a:cs typeface="Arial" panose="020B0604020202020204" pitchFamily="34" charset="0"/>
              </a:rPr>
              <a:t>you have been saved through faith, and that not of yourselves; it is the gift of God,</a:t>
            </a:r>
            <a:endParaRPr lang="en-US" sz="2700" kern="100" dirty="0">
              <a:solidFill>
                <a:prstClr val="black"/>
              </a:solidFill>
              <a:ea typeface="Times New Roman" panose="02020603050405020304" pitchFamily="18" charset="0"/>
              <a:cs typeface="Times New Roman" panose="02020603050405020304" pitchFamily="18" charset="0"/>
            </a:endParaRPr>
          </a:p>
          <a:p>
            <a:pPr marL="457200" lvl="0" indent="-457200">
              <a:buFont typeface="+mj-lt"/>
              <a:buAutoNum type="alphaUcPeriod" startAt="4"/>
            </a:pPr>
            <a:r>
              <a:rPr lang="en-US" sz="2700" kern="100" dirty="0">
                <a:solidFill>
                  <a:prstClr val="black"/>
                </a:solidFill>
                <a:ea typeface="Courier New" panose="02070309020205020404" pitchFamily="49" charset="0"/>
                <a:cs typeface="Arial" panose="020B0604020202020204" pitchFamily="34" charset="0"/>
              </a:rPr>
              <a:t>Titus 3:5 not by works of righteousness which we have done, </a:t>
            </a:r>
            <a:r>
              <a:rPr lang="en-US" sz="2700" u="sng" kern="100" dirty="0">
                <a:solidFill>
                  <a:prstClr val="black"/>
                </a:solidFill>
                <a:uFill>
                  <a:solidFill>
                    <a:srgbClr val="000000"/>
                  </a:solidFill>
                </a:uFill>
                <a:ea typeface="Courier New" panose="02070309020205020404" pitchFamily="49" charset="0"/>
                <a:cs typeface="Arial" panose="020B0604020202020204" pitchFamily="34" charset="0"/>
              </a:rPr>
              <a:t>but according to His mercy He saved us</a:t>
            </a:r>
            <a:r>
              <a:rPr lang="en-US" sz="2700" kern="100" dirty="0">
                <a:solidFill>
                  <a:prstClr val="black"/>
                </a:solidFill>
                <a:ea typeface="Courier New" panose="02070309020205020404" pitchFamily="49" charset="0"/>
                <a:cs typeface="Arial" panose="020B0604020202020204" pitchFamily="34" charset="0"/>
              </a:rPr>
              <a:t>, through the washing of regeneration and renewing of the Holy Spirit</a:t>
            </a:r>
            <a:r>
              <a:rPr lang="en-US" sz="2800" kern="100" dirty="0">
                <a:solidFill>
                  <a:prstClr val="black"/>
                </a:solidFill>
                <a:ea typeface="Courier New" panose="02070309020205020404" pitchFamily="49" charset="0"/>
                <a:cs typeface="Arial" panose="020B0604020202020204" pitchFamily="34" charset="0"/>
              </a:rPr>
              <a:t>,</a:t>
            </a:r>
            <a:endParaRPr lang="en-US" sz="2800" dirty="0">
              <a:solidFill>
                <a:prstClr val="black"/>
              </a:solidFill>
            </a:endParaRPr>
          </a:p>
        </p:txBody>
      </p:sp>
    </p:spTree>
    <p:extLst>
      <p:ext uri="{BB962C8B-B14F-4D97-AF65-F5344CB8AC3E}">
        <p14:creationId xmlns:p14="http://schemas.microsoft.com/office/powerpoint/2010/main" val="299429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E7E9D-C48B-EDEF-F45B-665B87F7BB62}"/>
              </a:ext>
            </a:extLst>
          </p:cNvPr>
          <p:cNvSpPr>
            <a:spLocks noGrp="1"/>
          </p:cNvSpPr>
          <p:nvPr>
            <p:ph type="title"/>
          </p:nvPr>
        </p:nvSpPr>
        <p:spPr/>
        <p:txBody>
          <a:bodyPr>
            <a:normAutofit/>
          </a:bodyPr>
          <a:lstStyle/>
          <a:p>
            <a:pPr marL="0" marR="0">
              <a:lnSpc>
                <a:spcPct val="90000"/>
              </a:lnSpc>
              <a:buNone/>
            </a:pPr>
            <a: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III. GRACE PRODUCES WORKS IN CHRISTIANS</a:t>
            </a:r>
            <a:endParaRPr lang="en-US" sz="40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609880B-7C7B-526E-D934-649AF71110EC}"/>
              </a:ext>
            </a:extLst>
          </p:cNvPr>
          <p:cNvSpPr>
            <a:spLocks noGrp="1"/>
          </p:cNvSpPr>
          <p:nvPr>
            <p:ph idx="1"/>
          </p:nvPr>
        </p:nvSpPr>
        <p:spPr/>
        <p:txBody>
          <a:bodyPr>
            <a:noAutofit/>
          </a:bodyPr>
          <a:lstStyle/>
          <a:p>
            <a:pPr marL="457200" lvl="0" indent="-457200">
              <a:buFont typeface="+mj-lt"/>
              <a:buAutoNum type="alphaUcPeriod"/>
            </a:pPr>
            <a:r>
              <a:rPr lang="en-US" sz="2800" kern="100" dirty="0">
                <a:ea typeface="Courier New" panose="02070309020205020404" pitchFamily="49" charset="0"/>
                <a:cs typeface="Arial" panose="020B0604020202020204" pitchFamily="34" charset="0"/>
              </a:rPr>
              <a:t>Galatians 2:20–21  I have been crucified with Christ; it is no longer I who live, but Christ lives in me; and the life which I now live in the flesh I live by faith in the Son of God, who loved me and gave Himself for me. </a:t>
            </a:r>
            <a:r>
              <a:rPr lang="en-US" sz="2800" kern="100" baseline="30000" dirty="0">
                <a:ea typeface="Courier New" panose="02070309020205020404" pitchFamily="49" charset="0"/>
                <a:cs typeface="Arial" panose="020B0604020202020204" pitchFamily="34" charset="0"/>
              </a:rPr>
              <a:t>21</a:t>
            </a:r>
            <a:r>
              <a:rPr lang="en-US" sz="2800" kern="100" dirty="0">
                <a:ea typeface="Courier New" panose="02070309020205020404" pitchFamily="49" charset="0"/>
                <a:cs typeface="Arial" panose="020B0604020202020204" pitchFamily="34" charset="0"/>
              </a:rPr>
              <a:t> I do not set aside the grace of God; for if righteousness comes through the law, then Christ died in vain.”</a:t>
            </a:r>
            <a:endParaRPr lang="en-US" sz="2800" kern="100" dirty="0">
              <a:ea typeface="Times New Roman" panose="02020603050405020304" pitchFamily="18" charset="0"/>
              <a:cs typeface="Times New Roman" panose="02020603050405020304" pitchFamily="18" charset="0"/>
            </a:endParaRPr>
          </a:p>
          <a:p>
            <a:pPr marL="457200" lvl="0" indent="-457200">
              <a:buFont typeface="+mj-lt"/>
              <a:buAutoNum type="alphaUcPeriod"/>
            </a:pPr>
            <a:r>
              <a:rPr lang="en-US" sz="2800" kern="100" dirty="0">
                <a:ea typeface="Courier New" panose="02070309020205020404" pitchFamily="49" charset="0"/>
                <a:cs typeface="Arial" panose="020B0604020202020204" pitchFamily="34" charset="0"/>
              </a:rPr>
              <a:t>Gal 5:18 But</a:t>
            </a:r>
            <a:r>
              <a:rPr lang="en-US" sz="2800" u="sng" kern="100" dirty="0">
                <a:uFill>
                  <a:solidFill>
                    <a:srgbClr val="000000"/>
                  </a:solidFill>
                </a:uFill>
                <a:ea typeface="Courier New" panose="02070309020205020404" pitchFamily="49" charset="0"/>
                <a:cs typeface="Arial" panose="020B0604020202020204" pitchFamily="34" charset="0"/>
              </a:rPr>
              <a:t> if you are led by the Spirit, you are not under the law.</a:t>
            </a:r>
            <a:endParaRPr lang="en-US" sz="2800" kern="100" dirty="0">
              <a:ea typeface="Times New Roman" panose="02020603050405020304" pitchFamily="18" charset="0"/>
              <a:cs typeface="Times New Roman" panose="02020603050405020304" pitchFamily="18" charset="0"/>
            </a:endParaRPr>
          </a:p>
          <a:p>
            <a:pPr marL="457200" lvl="0" indent="-457200">
              <a:buFont typeface="+mj-lt"/>
              <a:buAutoNum type="alphaUcPeriod"/>
            </a:pPr>
            <a:r>
              <a:rPr lang="en-US" sz="2800" kern="100" dirty="0">
                <a:ea typeface="Courier New" panose="02070309020205020404" pitchFamily="49" charset="0"/>
                <a:cs typeface="Arial" panose="020B0604020202020204" pitchFamily="34" charset="0"/>
              </a:rPr>
              <a:t>Rom 6:14-15 For sin shall not have dominion over you, for you are not under law but under grace. {15} What then? Shall we sin because we are not under law but under grace? Certainly not!</a:t>
            </a:r>
            <a:endParaRPr lang="en-US" sz="2800" kern="1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504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CF3D1-83DF-E242-1FF3-66416071E6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B7A228-932E-AB4B-2974-2E2F54B2EA00}"/>
              </a:ext>
            </a:extLst>
          </p:cNvPr>
          <p:cNvSpPr>
            <a:spLocks noGrp="1"/>
          </p:cNvSpPr>
          <p:nvPr>
            <p:ph type="title"/>
          </p:nvPr>
        </p:nvSpPr>
        <p:spPr/>
        <p:txBody>
          <a:bodyPr>
            <a:normAutofit/>
          </a:bodyPr>
          <a:lstStyle/>
          <a:p>
            <a:pPr marL="0" marR="0">
              <a:lnSpc>
                <a:spcPct val="90000"/>
              </a:lnSpc>
              <a:buNone/>
            </a:pPr>
            <a: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III. GRACE PRODUCES WORKS IN CHRISTIANS</a:t>
            </a:r>
            <a:endParaRPr lang="en-US" sz="40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A46C670-B25B-1D9E-7201-F15D77707430}"/>
              </a:ext>
            </a:extLst>
          </p:cNvPr>
          <p:cNvSpPr>
            <a:spLocks noGrp="1"/>
          </p:cNvSpPr>
          <p:nvPr>
            <p:ph idx="1"/>
          </p:nvPr>
        </p:nvSpPr>
        <p:spPr>
          <a:xfrm>
            <a:off x="157655" y="1325563"/>
            <a:ext cx="8986345" cy="5574477"/>
          </a:xfrm>
        </p:spPr>
        <p:txBody>
          <a:bodyPr>
            <a:noAutofit/>
          </a:bodyPr>
          <a:lstStyle/>
          <a:p>
            <a:pPr marL="457200" lvl="0" indent="-457200">
              <a:lnSpc>
                <a:spcPct val="80000"/>
              </a:lnSpc>
              <a:buFont typeface="+mj-lt"/>
              <a:buAutoNum type="alphaUcPeriod" startAt="4"/>
            </a:pPr>
            <a:r>
              <a:rPr lang="en-US" sz="2800" kern="100" dirty="0">
                <a:solidFill>
                  <a:prstClr val="black"/>
                </a:solidFill>
                <a:ea typeface="Courier New" panose="02070309020205020404" pitchFamily="49" charset="0"/>
                <a:cs typeface="Arial" panose="020B0604020202020204" pitchFamily="34" charset="0"/>
              </a:rPr>
              <a:t>1 Cor 3:10 </a:t>
            </a:r>
            <a:r>
              <a:rPr lang="en-US" sz="2800" u="sng" kern="100" dirty="0">
                <a:solidFill>
                  <a:prstClr val="black"/>
                </a:solidFill>
                <a:uFill>
                  <a:solidFill>
                    <a:srgbClr val="000000"/>
                  </a:solidFill>
                </a:uFill>
                <a:ea typeface="Courier New" panose="02070309020205020404" pitchFamily="49" charset="0"/>
                <a:cs typeface="Arial" panose="020B0604020202020204" pitchFamily="34" charset="0"/>
              </a:rPr>
              <a:t>According to the grace of God </a:t>
            </a:r>
            <a:r>
              <a:rPr lang="en-US" sz="2800" kern="100" dirty="0">
                <a:solidFill>
                  <a:prstClr val="black"/>
                </a:solidFill>
                <a:ea typeface="Courier New" panose="02070309020205020404" pitchFamily="49" charset="0"/>
                <a:cs typeface="Arial" panose="020B0604020202020204" pitchFamily="34" charset="0"/>
              </a:rPr>
              <a:t>which was given to me, as a wise master builder</a:t>
            </a:r>
            <a:r>
              <a:rPr lang="en-US" sz="2800" u="sng" kern="100" dirty="0">
                <a:solidFill>
                  <a:prstClr val="black"/>
                </a:solidFill>
                <a:uFill>
                  <a:solidFill>
                    <a:srgbClr val="000000"/>
                  </a:solidFill>
                </a:uFill>
                <a:ea typeface="Courier New" panose="02070309020205020404" pitchFamily="49" charset="0"/>
                <a:cs typeface="Arial" panose="020B0604020202020204" pitchFamily="34" charset="0"/>
              </a:rPr>
              <a:t> I have laid the foundation</a:t>
            </a:r>
            <a:r>
              <a:rPr lang="en-US" sz="2800" kern="100" dirty="0">
                <a:solidFill>
                  <a:prstClr val="black"/>
                </a:solidFill>
                <a:ea typeface="Courier New" panose="02070309020205020404" pitchFamily="49" charset="0"/>
                <a:cs typeface="Arial" panose="020B0604020202020204" pitchFamily="34" charset="0"/>
              </a:rPr>
              <a:t>, and another builds on it. But let each one take heed how he builds on it.</a:t>
            </a:r>
            <a:endParaRPr lang="en-US" sz="2800" kern="100" dirty="0">
              <a:solidFill>
                <a:prstClr val="black"/>
              </a:solidFill>
              <a:ea typeface="Times New Roman" panose="02020603050405020304" pitchFamily="18" charset="0"/>
              <a:cs typeface="Times New Roman" panose="02020603050405020304" pitchFamily="18" charset="0"/>
            </a:endParaRPr>
          </a:p>
          <a:p>
            <a:pPr marL="457200" lvl="0" indent="-457200">
              <a:lnSpc>
                <a:spcPct val="80000"/>
              </a:lnSpc>
              <a:buFont typeface="+mj-lt"/>
              <a:buAutoNum type="alphaUcPeriod" startAt="4"/>
            </a:pPr>
            <a:r>
              <a:rPr lang="en-US" sz="2800" kern="100" dirty="0">
                <a:solidFill>
                  <a:prstClr val="black"/>
                </a:solidFill>
                <a:ea typeface="Courier New" panose="02070309020205020404" pitchFamily="49" charset="0"/>
                <a:cs typeface="Arial" panose="020B0604020202020204" pitchFamily="34" charset="0"/>
              </a:rPr>
              <a:t>1 Cor 15:10 But</a:t>
            </a:r>
            <a:r>
              <a:rPr lang="en-US" sz="2800" u="sng" kern="100" dirty="0">
                <a:solidFill>
                  <a:prstClr val="black"/>
                </a:solidFill>
                <a:uFill>
                  <a:solidFill>
                    <a:srgbClr val="000000"/>
                  </a:solidFill>
                </a:uFill>
                <a:ea typeface="Courier New" panose="02070309020205020404" pitchFamily="49" charset="0"/>
                <a:cs typeface="Arial" panose="020B0604020202020204" pitchFamily="34" charset="0"/>
              </a:rPr>
              <a:t> by the grace of God I am what I am</a:t>
            </a:r>
            <a:r>
              <a:rPr lang="en-US" sz="2800" kern="100" dirty="0">
                <a:solidFill>
                  <a:prstClr val="black"/>
                </a:solidFill>
                <a:ea typeface="Courier New" panose="02070309020205020404" pitchFamily="49" charset="0"/>
                <a:cs typeface="Arial" panose="020B0604020202020204" pitchFamily="34" charset="0"/>
              </a:rPr>
              <a:t>, and </a:t>
            </a:r>
            <a:r>
              <a:rPr lang="en-US" sz="2800" u="sng" kern="100" dirty="0">
                <a:solidFill>
                  <a:prstClr val="black"/>
                </a:solidFill>
                <a:uFill>
                  <a:solidFill>
                    <a:srgbClr val="000000"/>
                  </a:solidFill>
                </a:uFill>
                <a:ea typeface="Courier New" panose="02070309020205020404" pitchFamily="49" charset="0"/>
                <a:cs typeface="Arial" panose="020B0604020202020204" pitchFamily="34" charset="0"/>
              </a:rPr>
              <a:t>His grace toward me was not in vain: but I labored more abundantly than they all. Yet not I. but the grace of </a:t>
            </a:r>
            <a:r>
              <a:rPr lang="en-US" sz="2800" u="sng" kern="100" dirty="0">
                <a:solidFill>
                  <a:prstClr val="black"/>
                </a:solidFill>
                <a:uFill>
                  <a:solidFill>
                    <a:srgbClr val="000000"/>
                  </a:solidFill>
                </a:uFill>
                <a:ea typeface="Calibri" panose="020F0502020204030204" pitchFamily="34" charset="0"/>
                <a:cs typeface="Arial" panose="020B0604020202020204" pitchFamily="34" charset="0"/>
              </a:rPr>
              <a:t>God which was with me.</a:t>
            </a:r>
            <a:endParaRPr lang="en-US" sz="2800" kern="100" dirty="0">
              <a:solidFill>
                <a:prstClr val="black"/>
              </a:solidFill>
              <a:ea typeface="Times New Roman" panose="02020603050405020304" pitchFamily="18" charset="0"/>
              <a:cs typeface="Times New Roman" panose="02020603050405020304" pitchFamily="18" charset="0"/>
            </a:endParaRPr>
          </a:p>
          <a:p>
            <a:pPr marL="457200" lvl="0" indent="-457200">
              <a:lnSpc>
                <a:spcPct val="80000"/>
              </a:lnSpc>
              <a:buFont typeface="+mj-lt"/>
              <a:buAutoNum type="alphaUcPeriod" startAt="4"/>
            </a:pPr>
            <a:r>
              <a:rPr lang="en-US" sz="2800" kern="100" dirty="0">
                <a:solidFill>
                  <a:prstClr val="black"/>
                </a:solidFill>
                <a:ea typeface="Courier New" panose="02070309020205020404" pitchFamily="49" charset="0"/>
                <a:cs typeface="Arial" panose="020B0604020202020204" pitchFamily="34" charset="0"/>
              </a:rPr>
              <a:t>2 Cor 1:12 For our boasting is this: the testimony of our conscience that we </a:t>
            </a:r>
            <a:r>
              <a:rPr lang="en-US" sz="2800" u="sng" kern="100" dirty="0">
                <a:solidFill>
                  <a:prstClr val="black"/>
                </a:solidFill>
                <a:uFill>
                  <a:solidFill>
                    <a:srgbClr val="000000"/>
                  </a:solidFill>
                </a:uFill>
                <a:ea typeface="Courier New" panose="02070309020205020404" pitchFamily="49" charset="0"/>
                <a:cs typeface="Arial" panose="020B0604020202020204" pitchFamily="34" charset="0"/>
              </a:rPr>
              <a:t>conducted ourselves in the world in simplicity and godly sincerity,</a:t>
            </a:r>
            <a:r>
              <a:rPr lang="en-US" sz="2800" kern="100" dirty="0">
                <a:solidFill>
                  <a:prstClr val="black"/>
                </a:solidFill>
                <a:ea typeface="Courier New" panose="02070309020205020404" pitchFamily="49" charset="0"/>
                <a:cs typeface="Arial" panose="020B0604020202020204" pitchFamily="34" charset="0"/>
              </a:rPr>
              <a:t> not with fleshly Wisdom but </a:t>
            </a:r>
            <a:r>
              <a:rPr lang="en-US" sz="2800" u="sng" kern="100" dirty="0">
                <a:solidFill>
                  <a:prstClr val="black"/>
                </a:solidFill>
                <a:uFill>
                  <a:solidFill>
                    <a:srgbClr val="000000"/>
                  </a:solidFill>
                </a:uFill>
                <a:ea typeface="Courier New" panose="02070309020205020404" pitchFamily="49" charset="0"/>
                <a:cs typeface="Arial" panose="020B0604020202020204" pitchFamily="34" charset="0"/>
              </a:rPr>
              <a:t>by the grace of God</a:t>
            </a:r>
            <a:r>
              <a:rPr lang="en-US" sz="2800" kern="100" dirty="0">
                <a:solidFill>
                  <a:prstClr val="black"/>
                </a:solidFill>
                <a:ea typeface="Courier New" panose="02070309020205020404" pitchFamily="49" charset="0"/>
                <a:cs typeface="Arial" panose="020B0604020202020204" pitchFamily="34" charset="0"/>
              </a:rPr>
              <a:t>, and more abundantly toward you.</a:t>
            </a:r>
            <a:endParaRPr lang="en-US" sz="2800" kern="100" dirty="0">
              <a:solidFill>
                <a:prstClr val="black"/>
              </a:solidFill>
              <a:ea typeface="Times New Roman" panose="02020603050405020304" pitchFamily="18" charset="0"/>
              <a:cs typeface="Times New Roman" panose="02020603050405020304" pitchFamily="18" charset="0"/>
            </a:endParaRPr>
          </a:p>
          <a:p>
            <a:pPr marL="457200" lvl="0" indent="-457200">
              <a:lnSpc>
                <a:spcPct val="80000"/>
              </a:lnSpc>
              <a:buFont typeface="+mj-lt"/>
              <a:buAutoNum type="alphaUcPeriod" startAt="4"/>
            </a:pPr>
            <a:r>
              <a:rPr lang="en-US" sz="2800" kern="100" dirty="0">
                <a:solidFill>
                  <a:prstClr val="black"/>
                </a:solidFill>
                <a:ea typeface="Courier New" panose="02070309020205020404" pitchFamily="49" charset="0"/>
                <a:cs typeface="Arial" panose="020B0604020202020204" pitchFamily="34" charset="0"/>
              </a:rPr>
              <a:t>2 Cor 6:1 </a:t>
            </a:r>
            <a:r>
              <a:rPr lang="en-US" sz="2800" u="sng" kern="100" dirty="0">
                <a:solidFill>
                  <a:prstClr val="black"/>
                </a:solidFill>
                <a:uFill>
                  <a:solidFill>
                    <a:srgbClr val="000000"/>
                  </a:solidFill>
                </a:uFill>
                <a:ea typeface="Courier New" panose="02070309020205020404" pitchFamily="49" charset="0"/>
                <a:cs typeface="Arial" panose="020B0604020202020204" pitchFamily="34" charset="0"/>
              </a:rPr>
              <a:t>We then, as workers together with Him also plead with you not to </a:t>
            </a:r>
            <a:r>
              <a:rPr lang="en-US" sz="2800" u="sng" kern="100" dirty="0">
                <a:solidFill>
                  <a:prstClr val="black"/>
                </a:solidFill>
                <a:uFill>
                  <a:solidFill>
                    <a:srgbClr val="000000"/>
                  </a:solidFill>
                </a:uFill>
                <a:ea typeface="Calibri" panose="020F0502020204030204" pitchFamily="34" charset="0"/>
                <a:cs typeface="Arial" panose="020B0604020202020204" pitchFamily="34" charset="0"/>
              </a:rPr>
              <a:t>receive the grace of God in vain.</a:t>
            </a:r>
            <a:endParaRPr lang="en-US" sz="2800" dirty="0">
              <a:solidFill>
                <a:prstClr val="black"/>
              </a:solidFill>
            </a:endParaRPr>
          </a:p>
        </p:txBody>
      </p:sp>
    </p:spTree>
    <p:extLst>
      <p:ext uri="{BB962C8B-B14F-4D97-AF65-F5344CB8AC3E}">
        <p14:creationId xmlns:p14="http://schemas.microsoft.com/office/powerpoint/2010/main" val="33360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6CB24-82EF-355A-CB57-91F3CDA1EA1D}"/>
              </a:ext>
            </a:extLst>
          </p:cNvPr>
          <p:cNvSpPr>
            <a:spLocks noGrp="1"/>
          </p:cNvSpPr>
          <p:nvPr>
            <p:ph type="title"/>
          </p:nvPr>
        </p:nvSpPr>
        <p:spPr>
          <a:xfrm>
            <a:off x="0" y="0"/>
            <a:ext cx="9144000" cy="1701800"/>
          </a:xfrm>
        </p:spPr>
        <p:txBody>
          <a:bodyPr>
            <a:normAutofit fontScale="90000"/>
          </a:bodyPr>
          <a:lstStyle/>
          <a:p>
            <a:pPr marL="228600" marR="0" indent="-228600">
              <a:lnSpc>
                <a:spcPct val="80000"/>
              </a:lnSpc>
              <a:buNone/>
            </a:pPr>
            <a:r>
              <a:rPr lang="en-US" sz="44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IV.  WE ARE UNDER LAW AS CHRISTIANS CHRISTIAN WORKS ARE NECESSARY FOR SALVATION</a:t>
            </a:r>
            <a:endParaRPr lang="en-US" sz="44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DB5239F-BBBE-7D97-F8B8-A306D785CFD1}"/>
              </a:ext>
            </a:extLst>
          </p:cNvPr>
          <p:cNvSpPr>
            <a:spLocks noGrp="1"/>
          </p:cNvSpPr>
          <p:nvPr>
            <p:ph idx="1"/>
          </p:nvPr>
        </p:nvSpPr>
        <p:spPr>
          <a:xfrm>
            <a:off x="157655" y="1701800"/>
            <a:ext cx="8986345" cy="5198240"/>
          </a:xfrm>
        </p:spPr>
        <p:txBody>
          <a:bodyPr>
            <a:normAutofit fontScale="85000" lnSpcReduction="10000"/>
          </a:bodyPr>
          <a:lstStyle/>
          <a:p>
            <a:pPr marL="342900" lvl="0" indent="-342900" fontAlgn="base">
              <a:lnSpc>
                <a:spcPct val="95000"/>
              </a:lnSpc>
              <a:buClr>
                <a:srgbClr val="000000"/>
              </a:buClr>
              <a:buSzPct val="99000"/>
              <a:buFont typeface="+mj-lt"/>
              <a:buAutoNum type="alphaUcPeriod"/>
            </a:pPr>
            <a:r>
              <a:rPr lang="en-US" kern="100" dirty="0">
                <a:uFill>
                  <a:solidFill>
                    <a:srgbClr val="000000"/>
                  </a:solidFill>
                </a:uFill>
                <a:ea typeface="Courier New" panose="02070309020205020404" pitchFamily="49" charset="0"/>
                <a:cs typeface="Arial" panose="020B0604020202020204" pitchFamily="34" charset="0"/>
              </a:rPr>
              <a:t>THE CHRISTIAN LAW OF LIBERTY</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800100" lvl="1" indent="-342900" fontAlgn="base">
              <a:lnSpc>
                <a:spcPct val="95000"/>
              </a:lnSpc>
              <a:buClr>
                <a:srgbClr val="000000"/>
              </a:buClr>
              <a:buSzPct val="99000"/>
              <a:buFont typeface="+mj-lt"/>
              <a:buAutoNum type="arabicPeriod"/>
            </a:pPr>
            <a:r>
              <a:rPr lang="en-US" kern="100" dirty="0">
                <a:uFill>
                  <a:solidFill>
                    <a:srgbClr val="000000"/>
                  </a:solidFill>
                </a:uFill>
                <a:ea typeface="Courier New" panose="02070309020205020404" pitchFamily="49" charset="0"/>
                <a:cs typeface="Arial" panose="020B0604020202020204" pitchFamily="34" charset="0"/>
              </a:rPr>
              <a:t>PAUL SAID HE WAS UNDER THE LAW OF GOD &amp; CHRIST - 1 Cor 9:20-21 and to the Jews I became as a Jew, that I might win Jews; to those who are under the law, as under the law, that I might win those who are under the law; {21} to those who are without law, as without law</a:t>
            </a:r>
            <a:r>
              <a:rPr lang="en-US" u="sng" kern="100" dirty="0">
                <a:uFill>
                  <a:solidFill>
                    <a:srgbClr val="000000"/>
                  </a:solidFill>
                </a:uFill>
                <a:ea typeface="Courier New" panose="02070309020205020404" pitchFamily="49" charset="0"/>
                <a:cs typeface="Arial" panose="020B0604020202020204" pitchFamily="34" charset="0"/>
              </a:rPr>
              <a:t> not being without law toward God? but under law toward Christ,</a:t>
            </a:r>
            <a:r>
              <a:rPr lang="en-US" kern="100" dirty="0">
                <a:uFill>
                  <a:solidFill>
                    <a:srgbClr val="000000"/>
                  </a:solidFill>
                </a:uFill>
                <a:ea typeface="Courier New" panose="02070309020205020404" pitchFamily="49" charset="0"/>
                <a:cs typeface="Arial" panose="020B0604020202020204" pitchFamily="34" charset="0"/>
              </a:rPr>
              <a:t> that I might win those who are without law,</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800100" lvl="1" indent="-342900" fontAlgn="base">
              <a:lnSpc>
                <a:spcPct val="95000"/>
              </a:lnSpc>
              <a:buClr>
                <a:srgbClr val="000000"/>
              </a:buClr>
              <a:buSzPct val="99000"/>
              <a:buFont typeface="+mj-lt"/>
              <a:buAutoNum type="arabicPeriod"/>
            </a:pPr>
            <a:r>
              <a:rPr lang="en-US" kern="100" dirty="0">
                <a:uFill>
                  <a:solidFill>
                    <a:srgbClr val="000000"/>
                  </a:solidFill>
                </a:uFill>
                <a:ea typeface="Courier New" panose="02070309020205020404" pitchFamily="49" charset="0"/>
                <a:cs typeface="Arial" panose="020B0604020202020204" pitchFamily="34" charset="0"/>
              </a:rPr>
              <a:t>James 1:25 But he who looks into the perfect law of liberty and continues in it, and is not a forgetful hearer but </a:t>
            </a:r>
            <a:r>
              <a:rPr lang="en-US" u="sng" kern="100" dirty="0">
                <a:uFill>
                  <a:solidFill>
                    <a:srgbClr val="000000"/>
                  </a:solidFill>
                </a:uFill>
                <a:ea typeface="Courier New" panose="02070309020205020404" pitchFamily="49" charset="0"/>
                <a:cs typeface="Arial" panose="020B0604020202020204" pitchFamily="34" charset="0"/>
              </a:rPr>
              <a:t>a doer of the work</a:t>
            </a:r>
            <a:r>
              <a:rPr lang="en-US" kern="100" dirty="0">
                <a:uFill>
                  <a:solidFill>
                    <a:srgbClr val="000000"/>
                  </a:solidFill>
                </a:uFill>
                <a:ea typeface="Courier New" panose="02070309020205020404" pitchFamily="49" charset="0"/>
                <a:cs typeface="Arial" panose="020B0604020202020204" pitchFamily="34" charset="0"/>
              </a:rPr>
              <a:t>, this one will be blessed in what he </a:t>
            </a:r>
            <a:r>
              <a:rPr lang="en-US" kern="100" dirty="0">
                <a:uFill>
                  <a:solidFill>
                    <a:srgbClr val="000000"/>
                  </a:solidFill>
                </a:uFill>
                <a:ea typeface="Calibri" panose="020F0502020204030204" pitchFamily="34" charset="0"/>
                <a:cs typeface="Arial" panose="020B0604020202020204" pitchFamily="34" charset="0"/>
              </a:rPr>
              <a:t>does.</a:t>
            </a:r>
            <a:endParaRPr lang="en-US" kern="100" dirty="0">
              <a:uFill>
                <a:solidFill>
                  <a:srgbClr val="000000"/>
                </a:solidFill>
              </a:u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977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2B9B0-9D90-8F65-2B7E-1682F23EE3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CA452B-F571-748B-EB28-50A4DAEC0DEA}"/>
              </a:ext>
            </a:extLst>
          </p:cNvPr>
          <p:cNvSpPr>
            <a:spLocks noGrp="1"/>
          </p:cNvSpPr>
          <p:nvPr>
            <p:ph type="title"/>
          </p:nvPr>
        </p:nvSpPr>
        <p:spPr>
          <a:xfrm>
            <a:off x="0" y="0"/>
            <a:ext cx="9144000" cy="1701800"/>
          </a:xfrm>
        </p:spPr>
        <p:txBody>
          <a:bodyPr>
            <a:normAutofit fontScale="90000"/>
          </a:bodyPr>
          <a:lstStyle/>
          <a:p>
            <a:pPr marL="228600" marR="0" indent="-228600">
              <a:lnSpc>
                <a:spcPct val="80000"/>
              </a:lnSpc>
              <a:buNone/>
            </a:pPr>
            <a:r>
              <a:rPr lang="en-US" sz="44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IV.  WE ARE UNDER LAW AS CHRISTIANS CHRISTIAN WORKS ARE NECESSARY FOR SALVATION</a:t>
            </a:r>
            <a:endParaRPr lang="en-US" sz="44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BBDA7F1-D2AC-E86E-A593-168CE01D2896}"/>
              </a:ext>
            </a:extLst>
          </p:cNvPr>
          <p:cNvSpPr>
            <a:spLocks noGrp="1"/>
          </p:cNvSpPr>
          <p:nvPr>
            <p:ph idx="1"/>
          </p:nvPr>
        </p:nvSpPr>
        <p:spPr>
          <a:xfrm>
            <a:off x="157655" y="1701800"/>
            <a:ext cx="8986345" cy="5198240"/>
          </a:xfrm>
        </p:spPr>
        <p:txBody>
          <a:bodyPr>
            <a:noAutofit/>
          </a:bodyPr>
          <a:lstStyle/>
          <a:p>
            <a:pPr marL="342900" lvl="0" indent="-342900" fontAlgn="base">
              <a:lnSpc>
                <a:spcPct val="85000"/>
              </a:lnSpc>
              <a:buClr>
                <a:srgbClr val="000000"/>
              </a:buClr>
              <a:buSzPct val="99000"/>
              <a:buFont typeface="+mj-lt"/>
              <a:buAutoNum type="alphaUcPeriod"/>
            </a:pPr>
            <a:r>
              <a:rPr lang="en-US" sz="2800" kern="100" dirty="0">
                <a:uFill>
                  <a:solidFill>
                    <a:srgbClr val="000000"/>
                  </a:solidFill>
                </a:uFill>
                <a:ea typeface="Courier New" panose="02070309020205020404" pitchFamily="49" charset="0"/>
                <a:cs typeface="Arial" panose="020B0604020202020204" pitchFamily="34" charset="0"/>
              </a:rPr>
              <a:t>THE CHRISTIAN LAW OF LIBERTY</a:t>
            </a:r>
            <a:endParaRPr lang="en-US" sz="2800" kern="100" dirty="0">
              <a:uFill>
                <a:solidFill>
                  <a:srgbClr val="000000"/>
                </a:solidFill>
              </a:uFill>
              <a:ea typeface="Times New Roman" panose="02020603050405020304" pitchFamily="18" charset="0"/>
              <a:cs typeface="Times New Roman" panose="02020603050405020304" pitchFamily="18" charset="0"/>
            </a:endParaRPr>
          </a:p>
          <a:p>
            <a:pPr marL="914400" lvl="1" indent="-457200" fontAlgn="base">
              <a:lnSpc>
                <a:spcPct val="85000"/>
              </a:lnSpc>
              <a:buClr>
                <a:srgbClr val="000000"/>
              </a:buClr>
              <a:buSzPct val="99000"/>
              <a:buFont typeface="+mj-lt"/>
              <a:buAutoNum type="arabicPeriod" startAt="3"/>
            </a:pPr>
            <a:r>
              <a:rPr lang="en-US" sz="2800" kern="100" dirty="0">
                <a:uFill>
                  <a:solidFill>
                    <a:srgbClr val="000000"/>
                  </a:solidFill>
                </a:uFill>
                <a:ea typeface="Courier New" panose="02070309020205020404" pitchFamily="49" charset="0"/>
                <a:cs typeface="Arial" panose="020B0604020202020204" pitchFamily="34" charset="0"/>
              </a:rPr>
              <a:t>James 2:8-12 If you really </a:t>
            </a:r>
            <a:r>
              <a:rPr lang="en-US" sz="2800" u="sng" kern="100" dirty="0">
                <a:uFill>
                  <a:solidFill>
                    <a:srgbClr val="000000"/>
                  </a:solidFill>
                </a:uFill>
                <a:ea typeface="Courier New" panose="02070309020205020404" pitchFamily="49" charset="0"/>
                <a:cs typeface="Arial" panose="020B0604020202020204" pitchFamily="34" charset="0"/>
              </a:rPr>
              <a:t>fulfill the royal law according to the Scripture, "You shall love your neighbor as yourself," you do well</a:t>
            </a:r>
            <a:r>
              <a:rPr lang="en-US" sz="2800" kern="100" dirty="0">
                <a:uFill>
                  <a:solidFill>
                    <a:srgbClr val="000000"/>
                  </a:solidFill>
                </a:uFill>
                <a:ea typeface="Courier New" panose="02070309020205020404" pitchFamily="49" charset="0"/>
                <a:cs typeface="Arial" panose="020B0604020202020204" pitchFamily="34" charset="0"/>
              </a:rPr>
              <a:t>, {9} but if you show partiality, you commit sin, and are convicted by the law as transgressors. {10} For whoever shall keep the whole law, and yet stumble in one point, he is guilty of all. {11} For He who said, "Do not commit adultery," also said, "Do not murder." Now if you do not commit adultery, but you do murder, you have become a transgressor of the law {12} So speak and so do as those who </a:t>
            </a:r>
            <a:r>
              <a:rPr lang="en-US" sz="2800" u="sng" kern="100" dirty="0">
                <a:uFill>
                  <a:solidFill>
                    <a:srgbClr val="000000"/>
                  </a:solidFill>
                </a:uFill>
                <a:ea typeface="Calibri" panose="020F0502020204030204" pitchFamily="34" charset="0"/>
                <a:cs typeface="Arial" panose="020B0604020202020204" pitchFamily="34" charset="0"/>
              </a:rPr>
              <a:t>will be judged by the law of liberty.</a:t>
            </a:r>
            <a:endParaRPr lang="en-US" sz="2800" dirty="0"/>
          </a:p>
        </p:txBody>
      </p:sp>
    </p:spTree>
    <p:extLst>
      <p:ext uri="{BB962C8B-B14F-4D97-AF65-F5344CB8AC3E}">
        <p14:creationId xmlns:p14="http://schemas.microsoft.com/office/powerpoint/2010/main" val="2347725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9C23D-2894-6978-5A6A-47B7CEEBC517}"/>
              </a:ext>
            </a:extLst>
          </p:cNvPr>
          <p:cNvSpPr>
            <a:spLocks noGrp="1"/>
          </p:cNvSpPr>
          <p:nvPr>
            <p:ph type="title"/>
          </p:nvPr>
        </p:nvSpPr>
        <p:spPr>
          <a:xfrm>
            <a:off x="0" y="0"/>
            <a:ext cx="9144000" cy="1854200"/>
          </a:xfrm>
        </p:spPr>
        <p:txBody>
          <a:bodyPr>
            <a:noAutofit/>
          </a:bodyPr>
          <a:lstStyle/>
          <a:p>
            <a:pPr lvl="0" fontAlgn="base">
              <a:lnSpc>
                <a:spcPct val="80000"/>
              </a:lnSpc>
              <a:buClr>
                <a:srgbClr val="000000"/>
              </a:buClr>
              <a:buSzPts val="1200"/>
            </a:pPr>
            <a:r>
              <a:rPr lang="en-US" sz="4000" kern="100" dirty="0">
                <a:solidFill>
                  <a:srgbClr val="0000FF"/>
                </a:solidFill>
                <a:ea typeface="Courier New" panose="02070309020205020404" pitchFamily="49" charset="0"/>
                <a:cs typeface="Arial" panose="020B0604020202020204" pitchFamily="34" charset="0"/>
              </a:rPr>
              <a:t>IV.  WE ARE UNDER LAW AS CHRISTIANS CHRISTIAN WORKS ARE NECESSARY FOR SALVATION</a:t>
            </a:r>
            <a:endParaRPr lang="en-US" sz="4000" dirty="0"/>
          </a:p>
        </p:txBody>
      </p:sp>
      <p:sp>
        <p:nvSpPr>
          <p:cNvPr id="3" name="Content Placeholder 2">
            <a:extLst>
              <a:ext uri="{FF2B5EF4-FFF2-40B4-BE49-F238E27FC236}">
                <a16:creationId xmlns:a16="http://schemas.microsoft.com/office/drawing/2014/main" id="{B573127A-F1AD-DA8A-2E9D-9BD70A328044}"/>
              </a:ext>
            </a:extLst>
          </p:cNvPr>
          <p:cNvSpPr>
            <a:spLocks noGrp="1"/>
          </p:cNvSpPr>
          <p:nvPr>
            <p:ph idx="1"/>
          </p:nvPr>
        </p:nvSpPr>
        <p:spPr>
          <a:xfrm>
            <a:off x="157655" y="1854200"/>
            <a:ext cx="8986345" cy="5045840"/>
          </a:xfrm>
        </p:spPr>
        <p:txBody>
          <a:bodyPr>
            <a:normAutofit fontScale="85000" lnSpcReduction="10000"/>
          </a:bodyPr>
          <a:lstStyle/>
          <a:p>
            <a:pPr marL="514350" lvl="0" indent="-514350" fontAlgn="base">
              <a:buClr>
                <a:srgbClr val="000000"/>
              </a:buClr>
              <a:buSzPct val="99000"/>
              <a:buFont typeface="+mj-lt"/>
              <a:buAutoNum type="alphaUcPeriod" startAt="2"/>
            </a:pPr>
            <a:r>
              <a:rPr lang="en-US" kern="100" dirty="0">
                <a:uFill>
                  <a:solidFill>
                    <a:srgbClr val="000000"/>
                  </a:solidFill>
                </a:uFill>
                <a:ea typeface="Courier New" panose="02070309020205020404" pitchFamily="49" charset="0"/>
                <a:cs typeface="Arial" panose="020B0604020202020204" pitchFamily="34" charset="0"/>
              </a:rPr>
              <a:t>GRACE DOES NOT ALLOW UNRESTRAINED SIN FOR CHRISTIANS</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914400" lvl="1" indent="-457200" fontAlgn="base">
              <a:buClr>
                <a:srgbClr val="000000"/>
              </a:buClr>
              <a:buSzPct val="99000"/>
              <a:buFont typeface="+mj-lt"/>
              <a:buAutoNum type="arabicPeriod"/>
            </a:pPr>
            <a:r>
              <a:rPr lang="en-US" kern="100" dirty="0">
                <a:uFill>
                  <a:solidFill>
                    <a:srgbClr val="000000"/>
                  </a:solidFill>
                </a:uFill>
                <a:ea typeface="Courier New" panose="02070309020205020404" pitchFamily="49" charset="0"/>
                <a:cs typeface="Arial" panose="020B0604020202020204" pitchFamily="34" charset="0"/>
              </a:rPr>
              <a:t>Rom 6:14-15 For </a:t>
            </a:r>
            <a:r>
              <a:rPr lang="en-US" u="sng" kern="100" dirty="0">
                <a:uFill>
                  <a:solidFill>
                    <a:srgbClr val="000000"/>
                  </a:solidFill>
                </a:uFill>
                <a:ea typeface="Courier New" panose="02070309020205020404" pitchFamily="49" charset="0"/>
                <a:cs typeface="Arial" panose="020B0604020202020204" pitchFamily="34" charset="0"/>
              </a:rPr>
              <a:t>sin shall not have dominion over you, for you are not under law but under grace.</a:t>
            </a:r>
            <a:r>
              <a:rPr lang="en-US" kern="100" dirty="0">
                <a:uFill>
                  <a:solidFill>
                    <a:srgbClr val="000000"/>
                  </a:solidFill>
                </a:uFill>
                <a:ea typeface="Courier New" panose="02070309020205020404" pitchFamily="49" charset="0"/>
                <a:cs typeface="Arial" panose="020B0604020202020204" pitchFamily="34" charset="0"/>
              </a:rPr>
              <a:t> {15} What then? Shall we sin because we are not under law but under grace? Certainly not!</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914400" lvl="1" indent="-457200" fontAlgn="base">
              <a:buClr>
                <a:srgbClr val="000000"/>
              </a:buClr>
              <a:buSzPct val="99000"/>
              <a:buFont typeface="+mj-lt"/>
              <a:buAutoNum type="arabicPeriod"/>
            </a:pPr>
            <a:r>
              <a:rPr lang="en-US" kern="100" dirty="0">
                <a:uFill>
                  <a:solidFill>
                    <a:srgbClr val="000000"/>
                  </a:solidFill>
                </a:uFill>
                <a:ea typeface="Courier New" panose="02070309020205020404" pitchFamily="49" charset="0"/>
                <a:cs typeface="Arial" panose="020B0604020202020204" pitchFamily="34" charset="0"/>
              </a:rPr>
              <a:t>Jude 1 For certain men have crept in unnoticed, who long ago were marked out for this condemnation, ungodly men, who turn the grace of our God into </a:t>
            </a:r>
            <a:r>
              <a:rPr lang="en-US" u="sng" kern="100" dirty="0">
                <a:uFill>
                  <a:solidFill>
                    <a:srgbClr val="000000"/>
                  </a:solidFill>
                </a:uFill>
                <a:ea typeface="Calibri" panose="020F0502020204030204" pitchFamily="34" charset="0"/>
                <a:cs typeface="Arial" panose="020B0604020202020204" pitchFamily="34" charset="0"/>
              </a:rPr>
              <a:t>lewdness and deny the only Lord God and our Lord Jesus Christ</a:t>
            </a:r>
            <a:r>
              <a:rPr lang="en-US" kern="100" dirty="0">
                <a:uFill>
                  <a:solidFill>
                    <a:srgbClr val="000000"/>
                  </a:solidFill>
                </a:uFill>
                <a:ea typeface="Calibri" panose="020F0502020204030204" pitchFamily="34" charset="0"/>
                <a:cs typeface="Arial" panose="020B0604020202020204" pitchFamily="34" charset="0"/>
              </a:rPr>
              <a:t>.</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914400" lvl="1" indent="-457200" fontAlgn="base">
              <a:buClr>
                <a:srgbClr val="000000"/>
              </a:buClr>
              <a:buSzPct val="99000"/>
              <a:buFont typeface="+mj-lt"/>
              <a:buAutoNum type="arabicPeriod"/>
            </a:pPr>
            <a:r>
              <a:rPr lang="en-US" kern="100" dirty="0">
                <a:uFill>
                  <a:solidFill>
                    <a:srgbClr val="000000"/>
                  </a:solidFill>
                </a:uFill>
                <a:ea typeface="Courier New" panose="02070309020205020404" pitchFamily="49" charset="0"/>
                <a:cs typeface="Arial" panose="020B0604020202020204" pitchFamily="34" charset="0"/>
              </a:rPr>
              <a:t>2 Cor 6:1 We then, as workers together with Him also </a:t>
            </a:r>
            <a:r>
              <a:rPr lang="en-US" u="sng" kern="100" dirty="0">
                <a:uFill>
                  <a:solidFill>
                    <a:srgbClr val="000000"/>
                  </a:solidFill>
                </a:uFill>
                <a:ea typeface="Courier New" panose="02070309020205020404" pitchFamily="49" charset="0"/>
                <a:cs typeface="Arial" panose="020B0604020202020204" pitchFamily="34" charset="0"/>
              </a:rPr>
              <a:t>plead with you not to </a:t>
            </a:r>
            <a:r>
              <a:rPr lang="en-US" kern="100" dirty="0">
                <a:uFill>
                  <a:solidFill>
                    <a:srgbClr val="000000"/>
                  </a:solidFill>
                </a:uFill>
                <a:ea typeface="Calibri" panose="020F0502020204030204" pitchFamily="34" charset="0"/>
                <a:cs typeface="Arial" panose="020B0604020202020204" pitchFamily="34" charset="0"/>
              </a:rPr>
              <a:t>receive the grace of God in vain</a:t>
            </a:r>
            <a:endParaRPr lang="en-US" dirty="0"/>
          </a:p>
        </p:txBody>
      </p:sp>
    </p:spTree>
    <p:extLst>
      <p:ext uri="{BB962C8B-B14F-4D97-AF65-F5344CB8AC3E}">
        <p14:creationId xmlns:p14="http://schemas.microsoft.com/office/powerpoint/2010/main" val="126169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65FB1-1428-8901-5E99-62F5ED91B7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09A3BD-00BE-D1B2-A35A-D335D1BD9915}"/>
              </a:ext>
            </a:extLst>
          </p:cNvPr>
          <p:cNvSpPr>
            <a:spLocks noGrp="1"/>
          </p:cNvSpPr>
          <p:nvPr>
            <p:ph type="title"/>
          </p:nvPr>
        </p:nvSpPr>
        <p:spPr>
          <a:xfrm>
            <a:off x="0" y="0"/>
            <a:ext cx="9144000" cy="1854200"/>
          </a:xfrm>
        </p:spPr>
        <p:txBody>
          <a:bodyPr>
            <a:noAutofit/>
          </a:bodyPr>
          <a:lstStyle/>
          <a:p>
            <a:pPr lvl="0" fontAlgn="base">
              <a:lnSpc>
                <a:spcPct val="80000"/>
              </a:lnSpc>
              <a:buClr>
                <a:srgbClr val="000000"/>
              </a:buClr>
              <a:buSzPts val="1200"/>
            </a:pPr>
            <a:r>
              <a:rPr lang="en-US" sz="4000" kern="100" dirty="0">
                <a:solidFill>
                  <a:srgbClr val="0000FF"/>
                </a:solidFill>
                <a:ea typeface="Courier New" panose="02070309020205020404" pitchFamily="49" charset="0"/>
                <a:cs typeface="Arial" panose="020B0604020202020204" pitchFamily="34" charset="0"/>
              </a:rPr>
              <a:t>IV.  WE ARE UNDER LAW AS CHRISTIANS CHRISTIAN WORKS ARE NECESSARY FOR SALVATION</a:t>
            </a:r>
            <a:endParaRPr lang="en-US" sz="4000" dirty="0"/>
          </a:p>
        </p:txBody>
      </p:sp>
      <p:sp>
        <p:nvSpPr>
          <p:cNvPr id="3" name="Content Placeholder 2">
            <a:extLst>
              <a:ext uri="{FF2B5EF4-FFF2-40B4-BE49-F238E27FC236}">
                <a16:creationId xmlns:a16="http://schemas.microsoft.com/office/drawing/2014/main" id="{DC584223-6439-9B2B-FB53-9C89E04296C9}"/>
              </a:ext>
            </a:extLst>
          </p:cNvPr>
          <p:cNvSpPr>
            <a:spLocks noGrp="1"/>
          </p:cNvSpPr>
          <p:nvPr>
            <p:ph idx="1"/>
          </p:nvPr>
        </p:nvSpPr>
        <p:spPr>
          <a:xfrm>
            <a:off x="157655" y="1854200"/>
            <a:ext cx="8986345" cy="5045840"/>
          </a:xfrm>
        </p:spPr>
        <p:txBody>
          <a:bodyPr>
            <a:normAutofit/>
          </a:bodyPr>
          <a:lstStyle/>
          <a:p>
            <a:pPr marL="514350" lvl="0" indent="-514350" fontAlgn="base">
              <a:lnSpc>
                <a:spcPct val="80000"/>
              </a:lnSpc>
              <a:buClr>
                <a:srgbClr val="000000"/>
              </a:buClr>
              <a:buSzPct val="99000"/>
              <a:buFont typeface="+mj-lt"/>
              <a:buAutoNum type="alphaUcPeriod" startAt="2"/>
            </a:pPr>
            <a:r>
              <a:rPr lang="en-US" sz="2700" kern="100" dirty="0">
                <a:uFill>
                  <a:solidFill>
                    <a:srgbClr val="000000"/>
                  </a:solidFill>
                </a:uFill>
                <a:ea typeface="Courier New" panose="02070309020205020404" pitchFamily="49" charset="0"/>
                <a:cs typeface="Arial" panose="020B0604020202020204" pitchFamily="34" charset="0"/>
              </a:rPr>
              <a:t>GRACE DOES NOT ALLOW UNRESTRAINED SIN FOR CHRISTIANS</a:t>
            </a:r>
            <a:endParaRPr lang="en-US" sz="2700" kern="100" dirty="0">
              <a:uFill>
                <a:solidFill>
                  <a:srgbClr val="000000"/>
                </a:solidFill>
              </a:uFill>
              <a:ea typeface="Times New Roman" panose="02020603050405020304" pitchFamily="18" charset="0"/>
              <a:cs typeface="Times New Roman" panose="02020603050405020304" pitchFamily="18" charset="0"/>
            </a:endParaRPr>
          </a:p>
          <a:p>
            <a:pPr marL="914400" lvl="1" indent="-457200" fontAlgn="base">
              <a:lnSpc>
                <a:spcPct val="80000"/>
              </a:lnSpc>
              <a:buClr>
                <a:srgbClr val="000000"/>
              </a:buClr>
              <a:buSzPct val="99000"/>
              <a:buFont typeface="+mj-lt"/>
              <a:buAutoNum type="arabicPeriod" startAt="4"/>
            </a:pPr>
            <a:r>
              <a:rPr lang="en-US" sz="2700" kern="100" dirty="0">
                <a:solidFill>
                  <a:prstClr val="black"/>
                </a:solidFill>
                <a:uFill>
                  <a:solidFill>
                    <a:srgbClr val="000000"/>
                  </a:solidFill>
                </a:uFill>
                <a:ea typeface="Courier New" panose="02070309020205020404" pitchFamily="49" charset="0"/>
                <a:cs typeface="Arial" panose="020B0604020202020204" pitchFamily="34" charset="0"/>
              </a:rPr>
              <a:t>Heb 10:26-29 For if we sin willfully after we have received the knowledge of the truth, there no longer remains a sacrifice for sins, {27} but a certain fearful expectation of judgment, and fiery indignation which will devour the adversaries. {28} Anyone who has rejected Moses' law dies without mercy on the testimony of two or three witnesses. {29} Of how much worse punishment, do you suppose, will he be thought worthy who has trampled the Son of God underfoot, counted the blood of the covenant by which he was sanctified a common thing, and </a:t>
            </a:r>
            <a:r>
              <a:rPr lang="en-US" sz="2700" u="sng" kern="100" dirty="0">
                <a:solidFill>
                  <a:prstClr val="black"/>
                </a:solidFill>
                <a:uFill>
                  <a:solidFill>
                    <a:srgbClr val="000000"/>
                  </a:solidFill>
                </a:uFill>
                <a:ea typeface="Courier New" panose="02070309020205020404" pitchFamily="49" charset="0"/>
                <a:cs typeface="Arial" panose="020B0604020202020204" pitchFamily="34" charset="0"/>
              </a:rPr>
              <a:t>insulted the Spirit of grace</a:t>
            </a:r>
            <a:r>
              <a:rPr lang="en-US" sz="2700" kern="100" dirty="0">
                <a:solidFill>
                  <a:prstClr val="black"/>
                </a:solidFill>
                <a:uFill>
                  <a:solidFill>
                    <a:srgbClr val="000000"/>
                  </a:solidFill>
                </a:uFill>
                <a:ea typeface="Courier New" panose="02070309020205020404" pitchFamily="49" charset="0"/>
                <a:cs typeface="Arial" panose="020B0604020202020204" pitchFamily="34" charset="0"/>
              </a:rPr>
              <a:t>?</a:t>
            </a:r>
            <a:endParaRPr lang="en-US" sz="2700" dirty="0">
              <a:solidFill>
                <a:prstClr val="black"/>
              </a:solidFill>
            </a:endParaRPr>
          </a:p>
        </p:txBody>
      </p:sp>
    </p:spTree>
    <p:extLst>
      <p:ext uri="{BB962C8B-B14F-4D97-AF65-F5344CB8AC3E}">
        <p14:creationId xmlns:p14="http://schemas.microsoft.com/office/powerpoint/2010/main" val="3466188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whiteboard&#10;&#10;Description automatically generated">
            <a:extLst>
              <a:ext uri="{FF2B5EF4-FFF2-40B4-BE49-F238E27FC236}">
                <a16:creationId xmlns:a16="http://schemas.microsoft.com/office/drawing/2014/main" id="{967C72C7-BD0B-42BA-B00D-788250480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9118600" cy="6858000"/>
          </a:xfrm>
          <a:prstGeom prst="rect">
            <a:avLst/>
          </a:prstGeom>
        </p:spPr>
      </p:pic>
    </p:spTree>
    <p:extLst>
      <p:ext uri="{BB962C8B-B14F-4D97-AF65-F5344CB8AC3E}">
        <p14:creationId xmlns:p14="http://schemas.microsoft.com/office/powerpoint/2010/main" val="756853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BB283-8125-2818-958C-C674092603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5E0446-8C6A-BB6D-9F44-D68F32861FCF}"/>
              </a:ext>
            </a:extLst>
          </p:cNvPr>
          <p:cNvSpPr>
            <a:spLocks noGrp="1"/>
          </p:cNvSpPr>
          <p:nvPr>
            <p:ph type="title"/>
          </p:nvPr>
        </p:nvSpPr>
        <p:spPr>
          <a:xfrm>
            <a:off x="0" y="0"/>
            <a:ext cx="9144000" cy="1955800"/>
          </a:xfrm>
        </p:spPr>
        <p:txBody>
          <a:bodyPr>
            <a:noAutofit/>
          </a:bodyPr>
          <a:lstStyle/>
          <a:p>
            <a:pPr lvl="0" fontAlgn="base">
              <a:buClr>
                <a:srgbClr val="000000"/>
              </a:buClr>
              <a:buSzPts val="1200"/>
            </a:pPr>
            <a:r>
              <a:rPr lang="en-US" sz="4000" kern="100" dirty="0">
                <a:solidFill>
                  <a:srgbClr val="0000FF"/>
                </a:solidFill>
                <a:ea typeface="Courier New" panose="02070309020205020404" pitchFamily="49" charset="0"/>
                <a:cs typeface="Arial" panose="020B0604020202020204" pitchFamily="34" charset="0"/>
              </a:rPr>
              <a:t>IV.  WE ARE UNDER LAW AS CHRISTIANS CHRISTIAN WORKS ARE NECESSARY FOR SALVATION</a:t>
            </a:r>
            <a:endParaRPr lang="en-US" sz="4000" dirty="0"/>
          </a:p>
        </p:txBody>
      </p:sp>
      <p:sp>
        <p:nvSpPr>
          <p:cNvPr id="3" name="Content Placeholder 2">
            <a:extLst>
              <a:ext uri="{FF2B5EF4-FFF2-40B4-BE49-F238E27FC236}">
                <a16:creationId xmlns:a16="http://schemas.microsoft.com/office/drawing/2014/main" id="{2492E518-96B4-2F3D-449D-A4E98DD155C8}"/>
              </a:ext>
            </a:extLst>
          </p:cNvPr>
          <p:cNvSpPr>
            <a:spLocks noGrp="1"/>
          </p:cNvSpPr>
          <p:nvPr>
            <p:ph idx="1"/>
          </p:nvPr>
        </p:nvSpPr>
        <p:spPr>
          <a:xfrm>
            <a:off x="157655" y="1955800"/>
            <a:ext cx="8986345" cy="4944240"/>
          </a:xfrm>
        </p:spPr>
        <p:txBody>
          <a:bodyPr>
            <a:normAutofit fontScale="92500" lnSpcReduction="20000"/>
          </a:bodyPr>
          <a:lstStyle/>
          <a:p>
            <a:pPr marL="514350" indent="-514350">
              <a:buFont typeface="+mj-lt"/>
              <a:buAutoNum type="alphaUcPeriod" startAt="3"/>
            </a:pPr>
            <a:r>
              <a:rPr lang="en-US" kern="100" dirty="0">
                <a:uFill>
                  <a:solidFill>
                    <a:srgbClr val="000000"/>
                  </a:solidFill>
                </a:uFill>
                <a:ea typeface="Courier New" panose="02070309020205020404" pitchFamily="49" charset="0"/>
                <a:cs typeface="Arial" panose="020B0604020202020204" pitchFamily="34" charset="0"/>
              </a:rPr>
              <a:t>OBEDIENCE AND WORKS ARE REQUIRED OF CHRISTIANS</a:t>
            </a:r>
            <a:endParaRPr lang="en-US" dirty="0"/>
          </a:p>
          <a:p>
            <a:pPr marL="914400" lvl="0" indent="-457200">
              <a:buFont typeface="+mj-lt"/>
              <a:buAutoNum type="arabicPeriod"/>
            </a:pPr>
            <a:r>
              <a:rPr lang="en-US" kern="100" dirty="0">
                <a:ea typeface="Courier New" panose="02070309020205020404" pitchFamily="49" charset="0"/>
                <a:cs typeface="Arial" panose="020B0604020202020204" pitchFamily="34" charset="0"/>
              </a:rPr>
              <a:t>Mat 7:21 Not everyone who says to Me, Lord, Lord, 'shall enter the </a:t>
            </a:r>
            <a:r>
              <a:rPr lang="en-US" u="sng" kern="100" dirty="0">
                <a:uFill>
                  <a:solidFill>
                    <a:srgbClr val="000000"/>
                  </a:solidFill>
                </a:uFill>
                <a:ea typeface="Calibri" panose="020F0502020204030204" pitchFamily="34" charset="0"/>
                <a:cs typeface="Arial" panose="020B0604020202020204" pitchFamily="34" charset="0"/>
              </a:rPr>
              <a:t>kingdom of heaven,</a:t>
            </a:r>
            <a:r>
              <a:rPr lang="en-US" u="sng" kern="100" dirty="0">
                <a:solidFill>
                  <a:prstClr val="black"/>
                </a:solidFill>
                <a:uFill>
                  <a:solidFill>
                    <a:srgbClr val="000000"/>
                  </a:solidFill>
                </a:uFill>
                <a:ea typeface="Calibri" panose="020F0502020204030204" pitchFamily="34" charset="0"/>
                <a:cs typeface="Arial" panose="020B0604020202020204" pitchFamily="34" charset="0"/>
              </a:rPr>
              <a:t> but he who does the will of My Father in heaven</a:t>
            </a:r>
            <a:r>
              <a:rPr lang="en-US" u="sng" kern="100" dirty="0">
                <a:uFill>
                  <a:solidFill>
                    <a:srgbClr val="000000"/>
                  </a:solidFill>
                </a:uFill>
                <a:ea typeface="Calibri" panose="020F0502020204030204" pitchFamily="34" charset="0"/>
                <a:cs typeface="Arial" panose="020B0604020202020204" pitchFamily="34" charset="0"/>
              </a:rPr>
              <a:t> </a:t>
            </a:r>
          </a:p>
          <a:p>
            <a:pPr marL="914400" indent="-457200">
              <a:buFont typeface="+mj-lt"/>
              <a:buAutoNum type="arabicPeriod"/>
            </a:pPr>
            <a:r>
              <a:rPr lang="en-US" kern="100" dirty="0">
                <a:ea typeface="Courier New" panose="02070309020205020404" pitchFamily="49" charset="0"/>
                <a:cs typeface="Arial" panose="020B0604020202020204" pitchFamily="34" charset="0"/>
              </a:rPr>
              <a:t>1 Tm 6:17-19 Command those who are rich in this present age not to be haughty, nor to trust in uncertain riches but in the living God, who gives us richly all things to enjoy. {18} Let them that they be rich in good works, ready to give, willing to share, {19} storing up for themselves a good foundation for the time to come, </a:t>
            </a:r>
            <a:r>
              <a:rPr lang="en-US" u="sng" kern="100" dirty="0">
                <a:uFill>
                  <a:solidFill>
                    <a:srgbClr val="000000"/>
                  </a:solidFill>
                </a:uFill>
                <a:ea typeface="Courier New" panose="02070309020205020404" pitchFamily="49" charset="0"/>
                <a:cs typeface="Arial" panose="020B0604020202020204" pitchFamily="34" charset="0"/>
              </a:rPr>
              <a:t>that they may lay hold on eternal life.</a:t>
            </a:r>
            <a:endParaRPr lang="en-US" kern="1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374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1E2CA-8187-6FBE-4560-937EF2A397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0D95CF-3627-D8F5-CCAA-E45D95E5CCA6}"/>
              </a:ext>
            </a:extLst>
          </p:cNvPr>
          <p:cNvSpPr>
            <a:spLocks noGrp="1"/>
          </p:cNvSpPr>
          <p:nvPr>
            <p:ph type="title"/>
          </p:nvPr>
        </p:nvSpPr>
        <p:spPr>
          <a:xfrm>
            <a:off x="0" y="0"/>
            <a:ext cx="9144000" cy="1955800"/>
          </a:xfrm>
        </p:spPr>
        <p:txBody>
          <a:bodyPr>
            <a:noAutofit/>
          </a:bodyPr>
          <a:lstStyle/>
          <a:p>
            <a:pPr lvl="0" fontAlgn="base">
              <a:buClr>
                <a:srgbClr val="000000"/>
              </a:buClr>
              <a:buSzPts val="1200"/>
            </a:pPr>
            <a:r>
              <a:rPr lang="en-US" sz="4000" kern="100" dirty="0">
                <a:solidFill>
                  <a:srgbClr val="0000FF"/>
                </a:solidFill>
                <a:ea typeface="Courier New" panose="02070309020205020404" pitchFamily="49" charset="0"/>
                <a:cs typeface="Arial" panose="020B0604020202020204" pitchFamily="34" charset="0"/>
              </a:rPr>
              <a:t>IV.  WE ARE UNDER LAW AS CHRISTIANS CHRISTIAN WORKS ARE NECESSARY FOR SALVATION</a:t>
            </a:r>
            <a:endParaRPr lang="en-US" sz="4000" dirty="0"/>
          </a:p>
        </p:txBody>
      </p:sp>
      <p:sp>
        <p:nvSpPr>
          <p:cNvPr id="3" name="Content Placeholder 2">
            <a:extLst>
              <a:ext uri="{FF2B5EF4-FFF2-40B4-BE49-F238E27FC236}">
                <a16:creationId xmlns:a16="http://schemas.microsoft.com/office/drawing/2014/main" id="{3B195D65-E6F8-3D98-4773-379C7E713243}"/>
              </a:ext>
            </a:extLst>
          </p:cNvPr>
          <p:cNvSpPr>
            <a:spLocks noGrp="1"/>
          </p:cNvSpPr>
          <p:nvPr>
            <p:ph idx="1"/>
          </p:nvPr>
        </p:nvSpPr>
        <p:spPr>
          <a:xfrm>
            <a:off x="157655" y="1771650"/>
            <a:ext cx="8986345" cy="5128390"/>
          </a:xfrm>
        </p:spPr>
        <p:txBody>
          <a:bodyPr>
            <a:normAutofit fontScale="77500" lnSpcReduction="20000"/>
          </a:bodyPr>
          <a:lstStyle/>
          <a:p>
            <a:pPr marL="514350" indent="-514350">
              <a:lnSpc>
                <a:spcPct val="105000"/>
              </a:lnSpc>
              <a:buFont typeface="+mj-lt"/>
              <a:buAutoNum type="alphaUcPeriod" startAt="3"/>
            </a:pPr>
            <a:r>
              <a:rPr lang="en-US" kern="100" dirty="0">
                <a:uFill>
                  <a:solidFill>
                    <a:srgbClr val="000000"/>
                  </a:solidFill>
                </a:uFill>
                <a:ea typeface="Courier New" panose="02070309020205020404" pitchFamily="49" charset="0"/>
                <a:cs typeface="Arial" panose="020B0604020202020204" pitchFamily="34" charset="0"/>
              </a:rPr>
              <a:t>OBEDIENCE AND WORKS ARE REQUIRED OF CHRISTIANS</a:t>
            </a:r>
            <a:endParaRPr lang="en-US" dirty="0"/>
          </a:p>
          <a:p>
            <a:pPr marL="914400" marR="0" lvl="0" indent="-457200">
              <a:lnSpc>
                <a:spcPct val="105000"/>
              </a:lnSpc>
              <a:buFont typeface="+mj-lt"/>
              <a:buAutoNum type="arabicPeriod" startAt="3"/>
            </a:pPr>
            <a:r>
              <a:rPr lang="en-US" kern="100" dirty="0">
                <a:ea typeface="Courier New" panose="02070309020205020404" pitchFamily="49" charset="0"/>
                <a:cs typeface="Arial" panose="020B0604020202020204" pitchFamily="34" charset="0"/>
              </a:rPr>
              <a:t>Rom 2:7-12 eternal life to those who by patient continuance in doing </a:t>
            </a:r>
            <a:r>
              <a:rPr lang="en-US" u="sng" kern="100" dirty="0">
                <a:uFill>
                  <a:solidFill>
                    <a:srgbClr val="000000"/>
                  </a:solidFill>
                </a:uFill>
                <a:ea typeface="Courier New" panose="02070309020205020404" pitchFamily="49" charset="0"/>
                <a:cs typeface="Arial" panose="020B0604020202020204" pitchFamily="34" charset="0"/>
              </a:rPr>
              <a:t>good seek for glory. honor. and immortality,</a:t>
            </a:r>
            <a:r>
              <a:rPr lang="en-US" kern="100" dirty="0">
                <a:ea typeface="Courier New" panose="02070309020205020404" pitchFamily="49" charset="0"/>
                <a:cs typeface="Arial" panose="020B0604020202020204" pitchFamily="34" charset="0"/>
              </a:rPr>
              <a:t> {8} but to those who are self-seeking and do not obey the truth, but obey unrighteousness; indignation and wrath, {9} tribulation and anguish, on every soul of man who does evil, of the Jew first and also of the Greek; {10} but </a:t>
            </a:r>
            <a:r>
              <a:rPr lang="en-US" u="sng" kern="100" dirty="0">
                <a:uFill>
                  <a:solidFill>
                    <a:srgbClr val="000000"/>
                  </a:solidFill>
                </a:uFill>
                <a:ea typeface="Courier New" panose="02070309020205020404" pitchFamily="49" charset="0"/>
                <a:cs typeface="Arial" panose="020B0604020202020204" pitchFamily="34" charset="0"/>
              </a:rPr>
              <a:t>glory, honor, and peace to everyone who works what is good</a:t>
            </a:r>
            <a:r>
              <a:rPr lang="en-US" kern="100" dirty="0">
                <a:ea typeface="Courier New" panose="02070309020205020404" pitchFamily="49" charset="0"/>
                <a:cs typeface="Arial" panose="020B0604020202020204" pitchFamily="34" charset="0"/>
              </a:rPr>
              <a:t>, to the Jew first and also to the Greek. {11} For there is no partiality with God. {12} For as many as have sinned without law will also perish without law, and as many as have sinned in the law will be judged by the law</a:t>
            </a:r>
            <a:endParaRPr lang="en-US" kern="1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295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E341F-29B3-FFDF-3A22-B52944A772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1CDCA9-C64C-1CE6-A00F-48253C57EEC3}"/>
              </a:ext>
            </a:extLst>
          </p:cNvPr>
          <p:cNvSpPr>
            <a:spLocks noGrp="1"/>
          </p:cNvSpPr>
          <p:nvPr>
            <p:ph type="title"/>
          </p:nvPr>
        </p:nvSpPr>
        <p:spPr>
          <a:xfrm>
            <a:off x="0" y="0"/>
            <a:ext cx="9144000" cy="1955800"/>
          </a:xfrm>
        </p:spPr>
        <p:txBody>
          <a:bodyPr>
            <a:noAutofit/>
          </a:bodyPr>
          <a:lstStyle/>
          <a:p>
            <a:pPr lvl="0" fontAlgn="base">
              <a:buClr>
                <a:srgbClr val="000000"/>
              </a:buClr>
              <a:buSzPts val="1200"/>
            </a:pPr>
            <a:r>
              <a:rPr lang="en-US" sz="4000" kern="100" dirty="0">
                <a:solidFill>
                  <a:srgbClr val="0000FF"/>
                </a:solidFill>
                <a:ea typeface="Courier New" panose="02070309020205020404" pitchFamily="49" charset="0"/>
                <a:cs typeface="Arial" panose="020B0604020202020204" pitchFamily="34" charset="0"/>
              </a:rPr>
              <a:t>IV.  WE ARE UNDER LAW AS CHRISTIANS CHRISTIAN WORKS ARE NECESSARY FOR SALVATION</a:t>
            </a:r>
            <a:endParaRPr lang="en-US" sz="4000" dirty="0"/>
          </a:p>
        </p:txBody>
      </p:sp>
      <p:sp>
        <p:nvSpPr>
          <p:cNvPr id="3" name="Content Placeholder 2">
            <a:extLst>
              <a:ext uri="{FF2B5EF4-FFF2-40B4-BE49-F238E27FC236}">
                <a16:creationId xmlns:a16="http://schemas.microsoft.com/office/drawing/2014/main" id="{EE484B1F-1BD3-C5C7-0808-F4E36840B181}"/>
              </a:ext>
            </a:extLst>
          </p:cNvPr>
          <p:cNvSpPr>
            <a:spLocks noGrp="1"/>
          </p:cNvSpPr>
          <p:nvPr>
            <p:ph idx="1"/>
          </p:nvPr>
        </p:nvSpPr>
        <p:spPr>
          <a:xfrm>
            <a:off x="157655" y="1955800"/>
            <a:ext cx="8986345" cy="4944240"/>
          </a:xfrm>
        </p:spPr>
        <p:txBody>
          <a:bodyPr>
            <a:noAutofit/>
          </a:bodyPr>
          <a:lstStyle/>
          <a:p>
            <a:pPr marL="457200" indent="-457200">
              <a:lnSpc>
                <a:spcPct val="85000"/>
              </a:lnSpc>
              <a:buFont typeface="+mj-lt"/>
              <a:buAutoNum type="alphaUcPeriod" startAt="3"/>
            </a:pPr>
            <a:r>
              <a:rPr lang="en-US" kern="100" dirty="0">
                <a:uFill>
                  <a:solidFill>
                    <a:srgbClr val="000000"/>
                  </a:solidFill>
                </a:uFill>
                <a:ea typeface="Courier New" panose="02070309020205020404" pitchFamily="49" charset="0"/>
                <a:cs typeface="Arial" panose="020B0604020202020204" pitchFamily="34" charset="0"/>
              </a:rPr>
              <a:t>OBEDIENCE AND WORKS ARE REQUIRED OF CHRISTIANS</a:t>
            </a:r>
            <a:endParaRPr lang="en-US" dirty="0"/>
          </a:p>
          <a:p>
            <a:pPr marL="914400" marR="0" lvl="0" indent="-457200" algn="just">
              <a:lnSpc>
                <a:spcPct val="85000"/>
              </a:lnSpc>
              <a:buFont typeface="+mj-lt"/>
              <a:buAutoNum type="arabicPeriod" startAt="4"/>
            </a:pPr>
            <a:r>
              <a:rPr lang="en-US" kern="100" dirty="0">
                <a:ea typeface="Courier New" panose="02070309020205020404" pitchFamily="49" charset="0"/>
                <a:cs typeface="Arial" panose="020B0604020202020204" pitchFamily="34" charset="0"/>
              </a:rPr>
              <a:t>Titus 2:14 who gave Himself for us, that He might redeem us from every lawless deed and purify for Himself His own special people, </a:t>
            </a:r>
            <a:r>
              <a:rPr lang="en-US" u="sng" kern="100" dirty="0">
                <a:uFill>
                  <a:solidFill>
                    <a:srgbClr val="000000"/>
                  </a:solidFill>
                </a:uFill>
                <a:ea typeface="Courier New" panose="02070309020205020404" pitchFamily="49" charset="0"/>
                <a:cs typeface="Arial" panose="020B0604020202020204" pitchFamily="34" charset="0"/>
              </a:rPr>
              <a:t>zealous for good works</a:t>
            </a:r>
            <a:r>
              <a:rPr lang="en-US" kern="100" dirty="0">
                <a:ea typeface="Courier New" panose="02070309020205020404" pitchFamily="49" charset="0"/>
                <a:cs typeface="Arial" panose="020B0604020202020204" pitchFamily="34" charset="0"/>
              </a:rPr>
              <a:t>.</a:t>
            </a:r>
            <a:endParaRPr lang="en-US" kern="100" dirty="0">
              <a:ea typeface="Times New Roman" panose="02020603050405020304" pitchFamily="18" charset="0"/>
              <a:cs typeface="Times New Roman" panose="02020603050405020304" pitchFamily="18" charset="0"/>
            </a:endParaRPr>
          </a:p>
          <a:p>
            <a:pPr marL="914400" marR="0" lvl="0" indent="-457200">
              <a:lnSpc>
                <a:spcPct val="85000"/>
              </a:lnSpc>
              <a:buFont typeface="+mj-lt"/>
              <a:buAutoNum type="arabicPeriod" startAt="4"/>
            </a:pPr>
            <a:r>
              <a:rPr lang="en-US" kern="100" dirty="0">
                <a:ea typeface="Courier New" panose="02070309020205020404" pitchFamily="49" charset="0"/>
                <a:cs typeface="Arial" panose="020B0604020202020204" pitchFamily="34" charset="0"/>
              </a:rPr>
              <a:t>James 2:14, 17-18, 20-22 What does it profit, my brethren, if someone says he has faith but does not have works? Can faith save him? Thus </a:t>
            </a:r>
            <a:r>
              <a:rPr lang="en-US" u="sng" kern="100" dirty="0">
                <a:uFill>
                  <a:solidFill>
                    <a:srgbClr val="000000"/>
                  </a:solidFill>
                </a:uFill>
                <a:ea typeface="Courier New" panose="02070309020205020404" pitchFamily="49" charset="0"/>
                <a:cs typeface="Arial" panose="020B0604020202020204" pitchFamily="34" charset="0"/>
              </a:rPr>
              <a:t>also faith by itself if it does not have works is dead.</a:t>
            </a:r>
            <a:r>
              <a:rPr lang="en-US" kern="100" dirty="0">
                <a:ea typeface="Courier New" panose="02070309020205020404" pitchFamily="49" charset="0"/>
                <a:cs typeface="Arial" panose="020B0604020202020204" pitchFamily="34" charset="0"/>
              </a:rPr>
              <a:t> &gt;&gt;&gt;</a:t>
            </a:r>
            <a:endParaRPr lang="en-US" dirty="0"/>
          </a:p>
        </p:txBody>
      </p:sp>
    </p:spTree>
    <p:extLst>
      <p:ext uri="{BB962C8B-B14F-4D97-AF65-F5344CB8AC3E}">
        <p14:creationId xmlns:p14="http://schemas.microsoft.com/office/powerpoint/2010/main" val="175979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5830D-6369-7EA7-8178-52CFE477CB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CF3060-6E39-9CA1-C405-E56C6C375904}"/>
              </a:ext>
            </a:extLst>
          </p:cNvPr>
          <p:cNvSpPr>
            <a:spLocks noGrp="1"/>
          </p:cNvSpPr>
          <p:nvPr>
            <p:ph type="title"/>
          </p:nvPr>
        </p:nvSpPr>
        <p:spPr>
          <a:xfrm>
            <a:off x="0" y="0"/>
            <a:ext cx="9144000" cy="1955800"/>
          </a:xfrm>
        </p:spPr>
        <p:txBody>
          <a:bodyPr>
            <a:noAutofit/>
          </a:bodyPr>
          <a:lstStyle/>
          <a:p>
            <a:pPr lvl="0" fontAlgn="base">
              <a:buClr>
                <a:srgbClr val="000000"/>
              </a:buClr>
              <a:buSzPts val="1200"/>
            </a:pPr>
            <a:r>
              <a:rPr lang="en-US" sz="4000" kern="100" dirty="0">
                <a:solidFill>
                  <a:srgbClr val="0000FF"/>
                </a:solidFill>
                <a:ea typeface="Courier New" panose="02070309020205020404" pitchFamily="49" charset="0"/>
                <a:cs typeface="Arial" panose="020B0604020202020204" pitchFamily="34" charset="0"/>
              </a:rPr>
              <a:t>IV.  WE ARE UNDER LAW AS CHRISTIANS CHRISTIAN WORKS ARE NECESSARY FOR SALVATION</a:t>
            </a:r>
            <a:endParaRPr lang="en-US" sz="4000" dirty="0"/>
          </a:p>
        </p:txBody>
      </p:sp>
      <p:sp>
        <p:nvSpPr>
          <p:cNvPr id="3" name="Content Placeholder 2">
            <a:extLst>
              <a:ext uri="{FF2B5EF4-FFF2-40B4-BE49-F238E27FC236}">
                <a16:creationId xmlns:a16="http://schemas.microsoft.com/office/drawing/2014/main" id="{4C683F9D-8F15-AE43-ECBB-83462C1C3B55}"/>
              </a:ext>
            </a:extLst>
          </p:cNvPr>
          <p:cNvSpPr>
            <a:spLocks noGrp="1"/>
          </p:cNvSpPr>
          <p:nvPr>
            <p:ph idx="1"/>
          </p:nvPr>
        </p:nvSpPr>
        <p:spPr>
          <a:xfrm>
            <a:off x="157655" y="1955800"/>
            <a:ext cx="8986345" cy="4944240"/>
          </a:xfrm>
        </p:spPr>
        <p:txBody>
          <a:bodyPr>
            <a:noAutofit/>
          </a:bodyPr>
          <a:lstStyle/>
          <a:p>
            <a:pPr marL="457200" indent="-457200">
              <a:lnSpc>
                <a:spcPct val="85000"/>
              </a:lnSpc>
              <a:buFont typeface="+mj-lt"/>
              <a:buAutoNum type="alphaUcPeriod" startAt="3"/>
            </a:pPr>
            <a:r>
              <a:rPr lang="en-US" sz="3000" kern="100" dirty="0">
                <a:uFill>
                  <a:solidFill>
                    <a:srgbClr val="000000"/>
                  </a:solidFill>
                </a:uFill>
                <a:ea typeface="Courier New" panose="02070309020205020404" pitchFamily="49" charset="0"/>
                <a:cs typeface="Arial" panose="020B0604020202020204" pitchFamily="34" charset="0"/>
              </a:rPr>
              <a:t>OBEDIENCE AND WORKS ARE REQUIRED OF CHRISTIANS</a:t>
            </a:r>
            <a:endParaRPr lang="en-US" sz="3000" dirty="0"/>
          </a:p>
          <a:p>
            <a:pPr marL="457200" marR="0" lvl="0" indent="0" algn="just">
              <a:lnSpc>
                <a:spcPct val="85000"/>
              </a:lnSpc>
              <a:buNone/>
            </a:pPr>
            <a:r>
              <a:rPr lang="en-US" sz="3000" kern="100" dirty="0">
                <a:solidFill>
                  <a:prstClr val="black"/>
                </a:solidFill>
                <a:ea typeface="Courier New" panose="02070309020205020404" pitchFamily="49" charset="0"/>
                <a:cs typeface="Arial" panose="020B0604020202020204" pitchFamily="34" charset="0"/>
              </a:rPr>
              <a:t>{18} But someone will say, “You have faith, and I have works." Show me your faith without your works, and I will show you my faith by my works......But do you want to know, O foolish man, that </a:t>
            </a:r>
            <a:r>
              <a:rPr lang="en-US" sz="3000" u="sng" kern="100" dirty="0">
                <a:solidFill>
                  <a:prstClr val="black"/>
                </a:solidFill>
                <a:uFill>
                  <a:solidFill>
                    <a:srgbClr val="000000"/>
                  </a:solidFill>
                </a:uFill>
                <a:ea typeface="Courier New" panose="02070309020205020404" pitchFamily="49" charset="0"/>
                <a:cs typeface="Arial" panose="020B0604020202020204" pitchFamily="34" charset="0"/>
              </a:rPr>
              <a:t>faith without works is dead</a:t>
            </a:r>
            <a:r>
              <a:rPr lang="en-US" sz="3000" kern="100" dirty="0">
                <a:solidFill>
                  <a:prstClr val="black"/>
                </a:solidFill>
                <a:ea typeface="Courier New" panose="02070309020205020404" pitchFamily="49" charset="0"/>
                <a:cs typeface="Arial" panose="020B0604020202020204" pitchFamily="34" charset="0"/>
              </a:rPr>
              <a:t>? {21} Was not Abraham our father justified by works when he offered Isaac his son on the altar? {22} Do you see that faith was working together with his works, and </a:t>
            </a:r>
            <a:r>
              <a:rPr lang="en-US" sz="3000" u="sng" kern="100" dirty="0">
                <a:solidFill>
                  <a:prstClr val="black"/>
                </a:solidFill>
                <a:uFill>
                  <a:solidFill>
                    <a:srgbClr val="000000"/>
                  </a:solidFill>
                </a:uFill>
                <a:ea typeface="Courier New" panose="02070309020205020404" pitchFamily="49" charset="0"/>
                <a:cs typeface="Arial" panose="020B0604020202020204" pitchFamily="34" charset="0"/>
              </a:rPr>
              <a:t>by works faith was made perfect</a:t>
            </a:r>
            <a:r>
              <a:rPr lang="en-US" sz="3000" kern="100" dirty="0">
                <a:solidFill>
                  <a:prstClr val="black"/>
                </a:solidFill>
                <a:ea typeface="Courier New" panose="02070309020205020404" pitchFamily="49" charset="0"/>
                <a:cs typeface="Arial" panose="020B0604020202020204" pitchFamily="34" charset="0"/>
              </a:rPr>
              <a:t>?</a:t>
            </a:r>
            <a:endParaRPr lang="en-US" sz="3000" dirty="0"/>
          </a:p>
        </p:txBody>
      </p:sp>
    </p:spTree>
    <p:extLst>
      <p:ext uri="{BB962C8B-B14F-4D97-AF65-F5344CB8AC3E}">
        <p14:creationId xmlns:p14="http://schemas.microsoft.com/office/powerpoint/2010/main" val="317269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8EA88-986C-EE3F-182B-2E99C2921EC2}"/>
              </a:ext>
            </a:extLst>
          </p:cNvPr>
          <p:cNvSpPr>
            <a:spLocks noGrp="1"/>
          </p:cNvSpPr>
          <p:nvPr>
            <p:ph type="title"/>
          </p:nvPr>
        </p:nvSpPr>
        <p:spPr>
          <a:xfrm>
            <a:off x="0" y="0"/>
            <a:ext cx="9144000" cy="1695450"/>
          </a:xfrm>
        </p:spPr>
        <p:txBody>
          <a:bodyPr>
            <a:normAutofit/>
          </a:bodyPr>
          <a:lstStyle/>
          <a:p>
            <a:pPr marR="0" lvl="0" fontAlgn="base">
              <a:lnSpc>
                <a:spcPct val="80000"/>
              </a:lnSpc>
              <a:buClr>
                <a:srgbClr val="000000"/>
              </a:buClr>
              <a:buSzPts val="1200"/>
            </a:pPr>
            <a:r>
              <a:rPr lang="en-US" sz="4000" kern="100" dirty="0">
                <a:solidFill>
                  <a:srgbClr val="0000FF"/>
                </a:solidFill>
                <a:ea typeface="Courier New" panose="02070309020205020404" pitchFamily="49" charset="0"/>
                <a:cs typeface="Arial" panose="020B0604020202020204" pitchFamily="34" charset="0"/>
              </a:rPr>
              <a:t>IV.  WE ARE UNDER LAW AS CHRISTIANS CHRISTIAN WORKS ARE NECESSARY FOR SALVATION</a:t>
            </a:r>
            <a:endParaRPr lang="en-US" dirty="0"/>
          </a:p>
        </p:txBody>
      </p:sp>
      <p:sp>
        <p:nvSpPr>
          <p:cNvPr id="3" name="Content Placeholder 2">
            <a:extLst>
              <a:ext uri="{FF2B5EF4-FFF2-40B4-BE49-F238E27FC236}">
                <a16:creationId xmlns:a16="http://schemas.microsoft.com/office/drawing/2014/main" id="{DECCB3E5-911C-8802-4936-DF651D19B1FC}"/>
              </a:ext>
            </a:extLst>
          </p:cNvPr>
          <p:cNvSpPr>
            <a:spLocks noGrp="1"/>
          </p:cNvSpPr>
          <p:nvPr>
            <p:ph idx="1"/>
          </p:nvPr>
        </p:nvSpPr>
        <p:spPr>
          <a:xfrm>
            <a:off x="157655" y="1695450"/>
            <a:ext cx="8986345" cy="5204590"/>
          </a:xfrm>
        </p:spPr>
        <p:txBody>
          <a:bodyPr>
            <a:normAutofit fontScale="85000" lnSpcReduction="10000"/>
          </a:bodyPr>
          <a:lstStyle/>
          <a:p>
            <a:pPr marL="457200" marR="0" lvl="0" indent="-457200" fontAlgn="base">
              <a:buClr>
                <a:srgbClr val="000000"/>
              </a:buClr>
              <a:buSzPct val="99000"/>
              <a:buFont typeface="+mj-lt"/>
              <a:buAutoNum type="alphaUcPeriod" startAt="4"/>
            </a:pPr>
            <a:r>
              <a:rPr lang="en-US" kern="100" dirty="0">
                <a:uFill>
                  <a:solidFill>
                    <a:srgbClr val="000000"/>
                  </a:solidFill>
                </a:uFill>
                <a:ea typeface="Courier New" panose="02070309020205020404" pitchFamily="49" charset="0"/>
                <a:cs typeface="Arial" panose="020B0604020202020204" pitchFamily="34" charset="0"/>
              </a:rPr>
              <a:t>CHRISTIANS WILL BE JUDGED BY THEIR DEEDS OR WORKS</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914400" lvl="1" indent="-457200">
              <a:buFont typeface="+mj-lt"/>
              <a:buAutoNum type="arabicPeriod"/>
            </a:pPr>
            <a:r>
              <a:rPr lang="en-US" kern="100" dirty="0">
                <a:ea typeface="Courier New" panose="02070309020205020404" pitchFamily="49" charset="0"/>
                <a:cs typeface="Arial" panose="020B0604020202020204" pitchFamily="34" charset="0"/>
              </a:rPr>
              <a:t>Mat 16:27 "For the Son of Man will come in the glory of His Father with His angels, and then He will reward each according to his works.</a:t>
            </a:r>
            <a:endParaRPr lang="en-US" kern="100" dirty="0">
              <a:ea typeface="Times New Roman" panose="02020603050405020304" pitchFamily="18" charset="0"/>
              <a:cs typeface="Times New Roman" panose="02020603050405020304" pitchFamily="18" charset="0"/>
            </a:endParaRPr>
          </a:p>
          <a:p>
            <a:pPr marL="914400" lvl="1" indent="-457200">
              <a:buFont typeface="+mj-lt"/>
              <a:buAutoNum type="arabicPeriod"/>
            </a:pPr>
            <a:r>
              <a:rPr lang="en-US" kern="100" dirty="0">
                <a:ea typeface="Courier New" panose="02070309020205020404" pitchFamily="49" charset="0"/>
                <a:cs typeface="Arial" panose="020B0604020202020204" pitchFamily="34" charset="0"/>
              </a:rPr>
              <a:t>John 5:28-29 “DO not Maryel at this; for the hour is coming in which all who </a:t>
            </a:r>
            <a:r>
              <a:rPr lang="en-US" kern="100" dirty="0">
                <a:ea typeface="Times New Roman" panose="02020603050405020304" pitchFamily="18" charset="0"/>
                <a:cs typeface="Arial" panose="020B0604020202020204" pitchFamily="34" charset="0"/>
              </a:rPr>
              <a:t>are in the graves will hear His voice {29} and come forth: those who have done good, to the resurrection of life, and those who have done evil, to the resurrection of condemnation,</a:t>
            </a:r>
            <a:endParaRPr lang="en-US" kern="100" dirty="0">
              <a:ea typeface="Times New Roman" panose="02020603050405020304" pitchFamily="18" charset="0"/>
              <a:cs typeface="Times New Roman" panose="02020603050405020304" pitchFamily="18" charset="0"/>
            </a:endParaRPr>
          </a:p>
          <a:p>
            <a:pPr marL="914400" lvl="1" indent="-457200">
              <a:buFont typeface="+mj-lt"/>
              <a:buAutoNum type="arabicPeriod"/>
            </a:pPr>
            <a:r>
              <a:rPr lang="en-US" kern="100" dirty="0">
                <a:ea typeface="Courier New" panose="02070309020205020404" pitchFamily="49" charset="0"/>
                <a:cs typeface="Arial" panose="020B0604020202020204" pitchFamily="34" charset="0"/>
              </a:rPr>
              <a:t>2 Cor 5:10 For we must all appear before the judgment seat of Christ, that </a:t>
            </a:r>
            <a:r>
              <a:rPr lang="en-US" kern="100" dirty="0">
                <a:ea typeface="Times New Roman" panose="02020603050405020304" pitchFamily="18" charset="0"/>
                <a:cs typeface="Arial" panose="020B0604020202020204" pitchFamily="34" charset="0"/>
              </a:rPr>
              <a:t>each one may receive the things done in the body according to what he has done, whether good or bad.</a:t>
            </a:r>
            <a:endParaRPr lang="en-US" kern="1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240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606AE-CDC7-C38B-9EA4-E4F3950F3D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0A557D-E01F-0B40-3CF5-E09B9950AA7C}"/>
              </a:ext>
            </a:extLst>
          </p:cNvPr>
          <p:cNvSpPr>
            <a:spLocks noGrp="1"/>
          </p:cNvSpPr>
          <p:nvPr>
            <p:ph type="title"/>
          </p:nvPr>
        </p:nvSpPr>
        <p:spPr>
          <a:xfrm>
            <a:off x="0" y="0"/>
            <a:ext cx="9144000" cy="1695450"/>
          </a:xfrm>
        </p:spPr>
        <p:txBody>
          <a:bodyPr>
            <a:normAutofit/>
          </a:bodyPr>
          <a:lstStyle/>
          <a:p>
            <a:pPr marR="0" lvl="0" fontAlgn="base">
              <a:lnSpc>
                <a:spcPct val="80000"/>
              </a:lnSpc>
              <a:buClr>
                <a:srgbClr val="000000"/>
              </a:buClr>
              <a:buSzPts val="1200"/>
            </a:pPr>
            <a:r>
              <a:rPr lang="en-US" sz="4000" kern="100" dirty="0">
                <a:solidFill>
                  <a:srgbClr val="0000FF"/>
                </a:solidFill>
                <a:ea typeface="Courier New" panose="02070309020205020404" pitchFamily="49" charset="0"/>
                <a:cs typeface="Arial" panose="020B0604020202020204" pitchFamily="34" charset="0"/>
              </a:rPr>
              <a:t>IV.  WE ARE UNDER LAW AS CHRISTIANS CHRISTIAN WORKS ARE NECESSARY FOR SALVATION</a:t>
            </a:r>
            <a:endParaRPr lang="en-US" dirty="0"/>
          </a:p>
        </p:txBody>
      </p:sp>
      <p:sp>
        <p:nvSpPr>
          <p:cNvPr id="3" name="Content Placeholder 2">
            <a:extLst>
              <a:ext uri="{FF2B5EF4-FFF2-40B4-BE49-F238E27FC236}">
                <a16:creationId xmlns:a16="http://schemas.microsoft.com/office/drawing/2014/main" id="{7B893056-270C-80FE-19E6-6632740DDFBA}"/>
              </a:ext>
            </a:extLst>
          </p:cNvPr>
          <p:cNvSpPr>
            <a:spLocks noGrp="1"/>
          </p:cNvSpPr>
          <p:nvPr>
            <p:ph idx="1"/>
          </p:nvPr>
        </p:nvSpPr>
        <p:spPr>
          <a:xfrm>
            <a:off x="157655" y="1695450"/>
            <a:ext cx="8986345" cy="5204590"/>
          </a:xfrm>
        </p:spPr>
        <p:txBody>
          <a:bodyPr>
            <a:normAutofit fontScale="85000" lnSpcReduction="10000"/>
          </a:bodyPr>
          <a:lstStyle/>
          <a:p>
            <a:pPr marL="457200" marR="0" lvl="0" indent="-457200" fontAlgn="base">
              <a:buClr>
                <a:srgbClr val="000000"/>
              </a:buClr>
              <a:buSzPct val="99000"/>
              <a:buFont typeface="+mj-lt"/>
              <a:buAutoNum type="alphaUcPeriod" startAt="4"/>
            </a:pPr>
            <a:r>
              <a:rPr lang="en-US" kern="100" dirty="0">
                <a:uFill>
                  <a:solidFill>
                    <a:srgbClr val="000000"/>
                  </a:solidFill>
                </a:uFill>
                <a:ea typeface="Courier New" panose="02070309020205020404" pitchFamily="49" charset="0"/>
                <a:cs typeface="Arial" panose="020B0604020202020204" pitchFamily="34" charset="0"/>
              </a:rPr>
              <a:t>CHRISTIANS WILL BE JUDGED BY THEIR DEEDS OR WORKS</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914400" lvl="1" indent="-457200">
              <a:buFont typeface="+mj-lt"/>
              <a:buAutoNum type="arabicPeriod" startAt="4"/>
            </a:pPr>
            <a:r>
              <a:rPr lang="en-US" kern="100" dirty="0">
                <a:ea typeface="Courier New" panose="02070309020205020404" pitchFamily="49" charset="0"/>
                <a:cs typeface="Arial" panose="020B0604020202020204" pitchFamily="34" charset="0"/>
              </a:rPr>
              <a:t>Rev 20:12-13 And I saw the dead. small and great, standing before God, and books were opened. And another book was opened, which is the Book of Life. And the dead were judged according to their works, by the things which were written in the books. {13} The sea gave up the dead who were in it, and Death and Hades delivered up the dead who were in them. And they were judged, each one according to his works.</a:t>
            </a:r>
            <a:endParaRPr lang="en-US" kern="100" dirty="0">
              <a:ea typeface="Times New Roman" panose="02020603050405020304" pitchFamily="18" charset="0"/>
              <a:cs typeface="Times New Roman" panose="02020603050405020304" pitchFamily="18" charset="0"/>
            </a:endParaRPr>
          </a:p>
          <a:p>
            <a:pPr marL="914400" lvl="1" indent="-457200">
              <a:buFont typeface="+mj-lt"/>
              <a:buAutoNum type="arabicPeriod" startAt="4"/>
            </a:pPr>
            <a:r>
              <a:rPr lang="en-US" kern="100" dirty="0">
                <a:ea typeface="Courier New" panose="02070309020205020404" pitchFamily="49" charset="0"/>
                <a:cs typeface="Arial" panose="020B0604020202020204" pitchFamily="34" charset="0"/>
              </a:rPr>
              <a:t>Rev 22:12 "And behold, I am coming quickly, and My reward is with Me, to </a:t>
            </a:r>
            <a:r>
              <a:rPr lang="en-US" kern="100" dirty="0">
                <a:ea typeface="Times New Roman" panose="02020603050405020304" pitchFamily="18" charset="0"/>
                <a:cs typeface="Arial" panose="020B0604020202020204" pitchFamily="34" charset="0"/>
              </a:rPr>
              <a:t>give to everyone according to his work.</a:t>
            </a:r>
            <a:endParaRPr lang="en-US" dirty="0"/>
          </a:p>
        </p:txBody>
      </p:sp>
    </p:spTree>
    <p:extLst>
      <p:ext uri="{BB962C8B-B14F-4D97-AF65-F5344CB8AC3E}">
        <p14:creationId xmlns:p14="http://schemas.microsoft.com/office/powerpoint/2010/main" val="106399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FA358-B2F2-5A04-1FB4-B195E3FC2A16}"/>
              </a:ext>
            </a:extLst>
          </p:cNvPr>
          <p:cNvSpPr>
            <a:spLocks noGrp="1"/>
          </p:cNvSpPr>
          <p:nvPr>
            <p:ph type="title"/>
          </p:nvPr>
        </p:nvSpPr>
        <p:spPr>
          <a:xfrm>
            <a:off x="0" y="1"/>
            <a:ext cx="9144000" cy="876300"/>
          </a:xfrm>
        </p:spPr>
        <p:txBody>
          <a:bodyPr>
            <a:normAutofit/>
          </a:bodyPr>
          <a:lstStyle/>
          <a:p>
            <a:pPr marL="0" marR="0">
              <a:buNone/>
            </a:pPr>
            <a:r>
              <a:rPr lang="en-US" sz="44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WHAT ABOUT YOU?</a:t>
            </a:r>
            <a:endParaRPr lang="en-US" sz="44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C6D3E60-411E-8519-3154-9A265A5A787B}"/>
              </a:ext>
            </a:extLst>
          </p:cNvPr>
          <p:cNvSpPr>
            <a:spLocks noGrp="1"/>
          </p:cNvSpPr>
          <p:nvPr>
            <p:ph idx="1"/>
          </p:nvPr>
        </p:nvSpPr>
        <p:spPr>
          <a:xfrm>
            <a:off x="157655" y="723901"/>
            <a:ext cx="8986345" cy="6176140"/>
          </a:xfrm>
        </p:spPr>
        <p:txBody>
          <a:bodyPr>
            <a:normAutofit fontScale="85000" lnSpcReduction="10000"/>
          </a:bodyPr>
          <a:lstStyle/>
          <a:p>
            <a:pPr marL="457200" marR="0" lvl="0" indent="-457200">
              <a:lnSpc>
                <a:spcPct val="100000"/>
              </a:lnSpc>
              <a:buFont typeface="+mj-lt"/>
              <a:buAutoNum type="alphaUcPeriod"/>
            </a:pPr>
            <a:r>
              <a:rPr lang="en-US" kern="100" dirty="0">
                <a:ea typeface="Courier New" panose="02070309020205020404" pitchFamily="49" charset="0"/>
                <a:cs typeface="Arial" panose="020B0604020202020204" pitchFamily="34" charset="0"/>
              </a:rPr>
              <a:t>Do you understand that it is only by the grace of God through Jesus’ blood that you will be saved?</a:t>
            </a:r>
            <a:endParaRPr lang="en-US" kern="100" dirty="0">
              <a:ea typeface="Times New Roman" panose="02020603050405020304" pitchFamily="18" charset="0"/>
              <a:cs typeface="Times New Roman" panose="02020603050405020304" pitchFamily="18" charset="0"/>
            </a:endParaRPr>
          </a:p>
          <a:p>
            <a:pPr marL="457200" marR="0" lvl="0" indent="-457200">
              <a:lnSpc>
                <a:spcPct val="100000"/>
              </a:lnSpc>
              <a:buFont typeface="+mj-lt"/>
              <a:buAutoNum type="alphaUcPeriod"/>
            </a:pPr>
            <a:r>
              <a:rPr lang="en-US" kern="100" dirty="0">
                <a:ea typeface="Courier New" panose="02070309020205020404" pitchFamily="49" charset="0"/>
                <a:cs typeface="Arial" panose="020B0604020202020204" pitchFamily="34" charset="0"/>
              </a:rPr>
              <a:t>Do you also understand that since we are saved by his grace and Jesus’ sacrifice on the cross, that you have a responsibility to live your life on earth for Him?</a:t>
            </a:r>
            <a:endParaRPr lang="en-US" kern="100" dirty="0">
              <a:ea typeface="Times New Roman" panose="02020603050405020304" pitchFamily="18" charset="0"/>
              <a:cs typeface="Times New Roman" panose="02020603050405020304" pitchFamily="18" charset="0"/>
            </a:endParaRPr>
          </a:p>
          <a:p>
            <a:pPr marL="457200" marR="0" lvl="0" indent="-457200">
              <a:lnSpc>
                <a:spcPct val="100000"/>
              </a:lnSpc>
              <a:buFont typeface="+mj-lt"/>
              <a:buAutoNum type="alphaUcPeriod"/>
            </a:pPr>
            <a:r>
              <a:rPr lang="en-US" kern="100" dirty="0">
                <a:ea typeface="Courier New" panose="02070309020205020404" pitchFamily="49" charset="0"/>
                <a:cs typeface="Arial" panose="020B0604020202020204" pitchFamily="34" charset="0"/>
              </a:rPr>
              <a:t>2 Corinthians 5:14–15  For the love of Christ compels us, because we judge thus: that if One died for all, then all died; </a:t>
            </a:r>
            <a:r>
              <a:rPr lang="en-US" kern="100" baseline="30000" dirty="0">
                <a:ea typeface="Courier New" panose="02070309020205020404" pitchFamily="49" charset="0"/>
                <a:cs typeface="Arial" panose="020B0604020202020204" pitchFamily="34" charset="0"/>
              </a:rPr>
              <a:t>15</a:t>
            </a:r>
            <a:r>
              <a:rPr lang="en-US" kern="100" dirty="0">
                <a:ea typeface="Courier New" panose="02070309020205020404" pitchFamily="49" charset="0"/>
                <a:cs typeface="Arial" panose="020B0604020202020204" pitchFamily="34" charset="0"/>
              </a:rPr>
              <a:t> and He died for all, that those who live should live no longer for themselves, but for Him who died for them and rose again.</a:t>
            </a:r>
            <a:endParaRPr lang="en-US" kern="100" dirty="0">
              <a:ea typeface="Times New Roman" panose="02020603050405020304" pitchFamily="18" charset="0"/>
              <a:cs typeface="Times New Roman" panose="02020603050405020304" pitchFamily="18" charset="0"/>
            </a:endParaRPr>
          </a:p>
          <a:p>
            <a:pPr marL="457200" marR="0" lvl="0" indent="-457200">
              <a:lnSpc>
                <a:spcPct val="100000"/>
              </a:lnSpc>
              <a:buFont typeface="+mj-lt"/>
              <a:buAutoNum type="alphaUcPeriod"/>
            </a:pPr>
            <a:r>
              <a:rPr lang="en-US" kern="100" dirty="0">
                <a:ea typeface="Times New Roman" panose="02020603050405020304" pitchFamily="18" charset="0"/>
                <a:cs typeface="Times New Roman" panose="02020603050405020304" pitchFamily="18" charset="0"/>
              </a:rPr>
              <a:t>1 Corinthians 15:10  But by the grace of God I am what I am, and His grace toward me was not in vain; but I labored more abundantly than they all, yet not I, but the grace of God which was with me.</a:t>
            </a:r>
            <a:endParaRPr lang="en-US" dirty="0"/>
          </a:p>
          <a:p>
            <a:endParaRPr lang="en-US" dirty="0"/>
          </a:p>
        </p:txBody>
      </p:sp>
    </p:spTree>
    <p:extLst>
      <p:ext uri="{BB962C8B-B14F-4D97-AF65-F5344CB8AC3E}">
        <p14:creationId xmlns:p14="http://schemas.microsoft.com/office/powerpoint/2010/main" val="385612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4A352AF-9A5D-0FA2-3346-AC7334A1B2E9}"/>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163116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able, indoor, sitting, woman&#10;&#10;Description automatically generated">
            <a:extLst>
              <a:ext uri="{FF2B5EF4-FFF2-40B4-BE49-F238E27FC236}">
                <a16:creationId xmlns:a16="http://schemas.microsoft.com/office/drawing/2014/main" id="{48179BA2-A667-4B4D-8F60-84C3156F1FB1}"/>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Title 1">
            <a:extLst>
              <a:ext uri="{FF2B5EF4-FFF2-40B4-BE49-F238E27FC236}">
                <a16:creationId xmlns:a16="http://schemas.microsoft.com/office/drawing/2014/main" id="{509D91C0-5C01-4485-9A77-3D75FEF307B5}"/>
              </a:ext>
            </a:extLst>
          </p:cNvPr>
          <p:cNvSpPr txBox="1">
            <a:spLocks/>
          </p:cNvSpPr>
          <p:nvPr/>
        </p:nvSpPr>
        <p:spPr>
          <a:xfrm>
            <a:off x="555077" y="5162309"/>
            <a:ext cx="7886700" cy="10373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IN REMEMBRANCE OF JESUS</a:t>
            </a:r>
          </a:p>
        </p:txBody>
      </p:sp>
    </p:spTree>
    <p:extLst>
      <p:ext uri="{BB962C8B-B14F-4D97-AF65-F5344CB8AC3E}">
        <p14:creationId xmlns:p14="http://schemas.microsoft.com/office/powerpoint/2010/main" val="4920152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rass, indoor, table&#10;&#10;Description automatically generated">
            <a:extLst>
              <a:ext uri="{FF2B5EF4-FFF2-40B4-BE49-F238E27FC236}">
                <a16:creationId xmlns:a16="http://schemas.microsoft.com/office/drawing/2014/main" id="{6DDCA11F-F4A4-400D-B832-3975866BE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20" y="0"/>
            <a:ext cx="10335639" cy="6858000"/>
          </a:xfrm>
          <a:prstGeom prst="rect">
            <a:avLst/>
          </a:prstGeom>
        </p:spPr>
      </p:pic>
      <p:sp>
        <p:nvSpPr>
          <p:cNvPr id="2" name="Title 1">
            <a:extLst>
              <a:ext uri="{FF2B5EF4-FFF2-40B4-BE49-F238E27FC236}">
                <a16:creationId xmlns:a16="http://schemas.microsoft.com/office/drawing/2014/main" id="{C52202E1-4287-490E-9230-CF78EE794C68}"/>
              </a:ext>
            </a:extLst>
          </p:cNvPr>
          <p:cNvSpPr>
            <a:spLocks noGrp="1"/>
          </p:cNvSpPr>
          <p:nvPr>
            <p:ph type="title"/>
          </p:nvPr>
        </p:nvSpPr>
        <p:spPr>
          <a:xfrm>
            <a:off x="0" y="0"/>
            <a:ext cx="9144000" cy="1175657"/>
          </a:xfrm>
          <a:solidFill>
            <a:schemeClr val="tx1">
              <a:alpha val="24000"/>
            </a:schemeClr>
          </a:solidFill>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CONTRIBUTION</a:t>
            </a:r>
          </a:p>
        </p:txBody>
      </p:sp>
    </p:spTree>
    <p:extLst>
      <p:ext uri="{BB962C8B-B14F-4D97-AF65-F5344CB8AC3E}">
        <p14:creationId xmlns:p14="http://schemas.microsoft.com/office/powerpoint/2010/main" val="2519004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2066611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3AC3A44F-8E14-F465-4874-CFC9FEC03F57}"/>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60409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F0E03"/>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C05058-F7D2-5823-2C2C-AAFDC2D5D996}"/>
              </a:ext>
            </a:extLst>
          </p:cNvPr>
          <p:cNvSpPr txBox="1"/>
          <p:nvPr/>
        </p:nvSpPr>
        <p:spPr>
          <a:xfrm>
            <a:off x="0" y="1922081"/>
            <a:ext cx="4572000" cy="3013838"/>
          </a:xfrm>
          <a:prstGeom prst="rect">
            <a:avLst/>
          </a:prstGeom>
          <a:noFill/>
        </p:spPr>
        <p:txBody>
          <a:bodyPr wrap="square" rtlCol="0">
            <a:spAutoFit/>
          </a:bodyPr>
          <a:lstStyle/>
          <a:p>
            <a:pPr algn="ctr">
              <a:lnSpc>
                <a:spcPct val="150000"/>
              </a:lnSpc>
            </a:pPr>
            <a:r>
              <a:rPr lang="en-US" sz="4400" b="1" dirty="0">
                <a:solidFill>
                  <a:schemeClr val="bg1"/>
                </a:solidFill>
                <a:latin typeface="Arial" panose="020B0604020202020204" pitchFamily="34" charset="0"/>
                <a:cs typeface="Arial" panose="020B0604020202020204" pitchFamily="34" charset="0"/>
              </a:rPr>
              <a:t>HAVE A WORKING WEEK</a:t>
            </a:r>
          </a:p>
        </p:txBody>
      </p:sp>
      <p:pic>
        <p:nvPicPr>
          <p:cNvPr id="2" name="Picture 1">
            <a:extLst>
              <a:ext uri="{FF2B5EF4-FFF2-40B4-BE49-F238E27FC236}">
                <a16:creationId xmlns:a16="http://schemas.microsoft.com/office/drawing/2014/main" id="{E2AD602B-299C-A121-713D-3C32123C791F}"/>
              </a:ext>
            </a:extLst>
          </p:cNvPr>
          <p:cNvPicPr>
            <a:picLocks noChangeAspect="1"/>
          </p:cNvPicPr>
          <p:nvPr/>
        </p:nvPicPr>
        <p:blipFill>
          <a:blip r:embed="rId3"/>
          <a:stretch>
            <a:fillRect/>
          </a:stretch>
        </p:blipFill>
        <p:spPr>
          <a:xfrm>
            <a:off x="4572000" y="0"/>
            <a:ext cx="4572000" cy="6858000"/>
          </a:xfrm>
          <a:prstGeom prst="rect">
            <a:avLst/>
          </a:prstGeom>
        </p:spPr>
      </p:pic>
    </p:spTree>
    <p:extLst>
      <p:ext uri="{BB962C8B-B14F-4D97-AF65-F5344CB8AC3E}">
        <p14:creationId xmlns:p14="http://schemas.microsoft.com/office/powerpoint/2010/main" val="1076713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9E63EBD-606C-379B-4936-32D79507279B}"/>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979071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16B22-358F-D642-8877-B1280C2226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711271-085D-4C84-DC64-6ABD13F92643}"/>
              </a:ext>
            </a:extLst>
          </p:cNvPr>
          <p:cNvSpPr>
            <a:spLocks noGrp="1"/>
          </p:cNvSpPr>
          <p:nvPr>
            <p:ph type="title"/>
          </p:nvPr>
        </p:nvSpPr>
        <p:spPr>
          <a:xfrm>
            <a:off x="177800" y="0"/>
            <a:ext cx="8737600" cy="6858000"/>
          </a:xfrm>
        </p:spPr>
        <p:txBody>
          <a:bodyPr>
            <a:noAutofit/>
          </a:bodyPr>
          <a:lstStyle/>
          <a:p>
            <a:pPr lvl="0"/>
            <a:r>
              <a:rPr lang="en-US" sz="4000" kern="100" dirty="0">
                <a:solidFill>
                  <a:prstClr val="black"/>
                </a:solidFill>
                <a:ea typeface="Courier New" panose="02070309020205020404" pitchFamily="49" charset="0"/>
                <a:cs typeface="Arial" panose="020B0604020202020204" pitchFamily="34" charset="0"/>
              </a:rPr>
              <a:t>Galatians 2:15–16  We who are Jews by nature, and not sinners of the Gentiles, </a:t>
            </a:r>
            <a:r>
              <a:rPr lang="en-US" sz="4000" kern="100" baseline="30000" dirty="0">
                <a:solidFill>
                  <a:prstClr val="black"/>
                </a:solidFill>
                <a:ea typeface="Courier New" panose="02070309020205020404" pitchFamily="49" charset="0"/>
                <a:cs typeface="Arial" panose="020B0604020202020204" pitchFamily="34" charset="0"/>
              </a:rPr>
              <a:t>16</a:t>
            </a:r>
            <a:r>
              <a:rPr lang="en-US" sz="4000" kern="100" dirty="0">
                <a:solidFill>
                  <a:prstClr val="black"/>
                </a:solidFill>
                <a:ea typeface="Courier New" panose="02070309020205020404" pitchFamily="49" charset="0"/>
                <a:cs typeface="Arial" panose="020B0604020202020204" pitchFamily="34" charset="0"/>
              </a:rPr>
              <a:t> knowing that a man is not justified by the works of the law but by faith in Jesus Christ, even we have believed in Christ Jesus, that we might be justified by faith in Christ and not by the works of the law; for by the works of the law no flesh shall be justified.</a:t>
            </a:r>
            <a:endParaRPr lang="en-US" sz="4000" kern="100" dirty="0">
              <a:solidFill>
                <a:prstClr val="black"/>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558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1874065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2B4FB0-7A86-A49F-1425-AC3EF7326210}"/>
              </a:ext>
            </a:extLst>
          </p:cNvPr>
          <p:cNvPicPr>
            <a:picLocks noChangeAspect="1"/>
          </p:cNvPicPr>
          <p:nvPr/>
        </p:nvPicPr>
        <p:blipFill>
          <a:blip r:embed="rId2"/>
          <a:stretch>
            <a:fillRect/>
          </a:stretch>
        </p:blipFill>
        <p:spPr>
          <a:xfrm>
            <a:off x="0" y="0"/>
            <a:ext cx="9144000" cy="6256421"/>
          </a:xfrm>
          <a:prstGeom prst="rect">
            <a:avLst/>
          </a:prstGeom>
        </p:spPr>
      </p:pic>
      <p:sp>
        <p:nvSpPr>
          <p:cNvPr id="2" name="Title 1">
            <a:extLst>
              <a:ext uri="{FF2B5EF4-FFF2-40B4-BE49-F238E27FC236}">
                <a16:creationId xmlns:a16="http://schemas.microsoft.com/office/drawing/2014/main" id="{3A3031DC-FE4A-5082-E846-2BCB1A2BD987}"/>
              </a:ext>
            </a:extLst>
          </p:cNvPr>
          <p:cNvSpPr>
            <a:spLocks noGrp="1"/>
          </p:cNvSpPr>
          <p:nvPr>
            <p:ph type="title"/>
          </p:nvPr>
        </p:nvSpPr>
        <p:spPr>
          <a:xfrm>
            <a:off x="0" y="6256421"/>
            <a:ext cx="9144000" cy="601579"/>
          </a:xfrm>
          <a:solidFill>
            <a:srgbClr val="D6A300">
              <a:alpha val="63000"/>
            </a:srgbClr>
          </a:solidFill>
        </p:spPr>
        <p:txBody>
          <a:bodyPr>
            <a:normAutofit fontScale="90000"/>
          </a:bodyPr>
          <a:lstStyle/>
          <a:p>
            <a:pPr marL="0" marR="0" algn="ctr">
              <a:buNone/>
            </a:pPr>
            <a:r>
              <a:rPr lang="en-US" sz="3900" b="1" kern="100" dirty="0">
                <a:effectLst/>
                <a:latin typeface="Arial" panose="020B0604020202020204" pitchFamily="34" charset="0"/>
                <a:ea typeface="Courier New" panose="02070309020205020404" pitchFamily="49" charset="0"/>
                <a:cs typeface="Arial" panose="020B0604020202020204" pitchFamily="34" charset="0"/>
              </a:rPr>
              <a:t>THE CHRISTIANS RELATION TO LAW</a:t>
            </a:r>
            <a:endParaRPr lang="en-US" sz="3900" kern="1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6619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601B1-4525-BDCC-F874-6A077BC3B48F}"/>
              </a:ext>
            </a:extLst>
          </p:cNvPr>
          <p:cNvSpPr>
            <a:spLocks noGrp="1"/>
          </p:cNvSpPr>
          <p:nvPr>
            <p:ph type="title"/>
          </p:nvPr>
        </p:nvSpPr>
        <p:spPr/>
        <p:txBody>
          <a:bodyPr>
            <a:normAutofit/>
          </a:bodyPr>
          <a:lstStyle/>
          <a:p>
            <a:pPr marL="0" marR="0">
              <a:buNone/>
            </a:pPr>
            <a:r>
              <a:rPr lang="en-US" sz="44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CHRISTIANS AND LAW?</a:t>
            </a:r>
            <a:endParaRPr lang="en-US" sz="44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CDDF4EF-A149-AE17-9A5A-753C83119EB8}"/>
              </a:ext>
            </a:extLst>
          </p:cNvPr>
          <p:cNvSpPr>
            <a:spLocks noGrp="1"/>
          </p:cNvSpPr>
          <p:nvPr>
            <p:ph idx="1"/>
          </p:nvPr>
        </p:nvSpPr>
        <p:spPr>
          <a:xfrm>
            <a:off x="157655" y="1325563"/>
            <a:ext cx="8986345" cy="5574478"/>
          </a:xfrm>
        </p:spPr>
        <p:txBody>
          <a:bodyPr/>
          <a:lstStyle/>
          <a:p>
            <a:pPr marL="457200" marR="0" lvl="0" indent="-457200">
              <a:buFont typeface="+mj-lt"/>
              <a:buAutoNum type="alphaUcPeriod"/>
            </a:pPr>
            <a:r>
              <a:rPr lang="en-US" kern="100" dirty="0">
                <a:ea typeface="Courier New" panose="02070309020205020404" pitchFamily="49" charset="0"/>
                <a:cs typeface="Arial" panose="020B0604020202020204" pitchFamily="34" charset="0"/>
              </a:rPr>
              <a:t>There is much confusion today about the Christian’s relationship with grace and law.</a:t>
            </a:r>
            <a:endParaRPr lang="en-US" kern="100" dirty="0">
              <a:ea typeface="Times New Roman" panose="02020603050405020304" pitchFamily="18" charset="0"/>
              <a:cs typeface="Times New Roman" panose="02020603050405020304" pitchFamily="18" charset="0"/>
            </a:endParaRPr>
          </a:p>
          <a:p>
            <a:pPr marL="457200" marR="0" lvl="0" indent="-457200">
              <a:buFont typeface="+mj-lt"/>
              <a:buAutoNum type="alphaUcPeriod"/>
            </a:pPr>
            <a:r>
              <a:rPr lang="en-US" kern="100" dirty="0">
                <a:ea typeface="Courier New" panose="02070309020205020404" pitchFamily="49" charset="0"/>
                <a:cs typeface="Arial" panose="020B0604020202020204" pitchFamily="34" charset="0"/>
              </a:rPr>
              <a:t>As Christians we are not saved by the law of Moses but by the grace of God. However we are to fulfill our responsibility to the law of liberty and will be judged by how well we do so.</a:t>
            </a:r>
            <a:endParaRPr lang="en-US" kern="100" dirty="0">
              <a:ea typeface="Times New Roman" panose="02020603050405020304" pitchFamily="18" charset="0"/>
              <a:cs typeface="Times New Roman" panose="02020603050405020304" pitchFamily="18" charset="0"/>
            </a:endParaRPr>
          </a:p>
          <a:p>
            <a:pPr marL="457200" marR="0" lvl="0" indent="-457200">
              <a:buFont typeface="+mj-lt"/>
              <a:buAutoNum type="alphaUcPeriod"/>
            </a:pPr>
            <a:r>
              <a:rPr lang="en-US" kern="100" dirty="0">
                <a:ea typeface="Courier New" panose="02070309020205020404" pitchFamily="49" charset="0"/>
                <a:cs typeface="Arial" panose="020B0604020202020204" pitchFamily="34" charset="0"/>
              </a:rPr>
              <a:t>We cannot be saved without God’s grace therefore we can say, “We are saved by grace alone.”</a:t>
            </a:r>
            <a:endParaRPr lang="en-US" kern="100" dirty="0">
              <a:ea typeface="Times New Roman" panose="02020603050405020304" pitchFamily="18" charset="0"/>
              <a:cs typeface="Times New Roman" panose="02020603050405020304" pitchFamily="18" charset="0"/>
            </a:endParaRPr>
          </a:p>
          <a:p>
            <a:pPr marL="457200" marR="0" lvl="0" indent="-457200">
              <a:buFont typeface="+mj-lt"/>
              <a:buAutoNum type="alphaUcPeriod"/>
            </a:pPr>
            <a:r>
              <a:rPr lang="en-US" kern="100" dirty="0">
                <a:ea typeface="Courier New" panose="02070309020205020404" pitchFamily="49" charset="0"/>
                <a:cs typeface="Arial" panose="020B0604020202020204" pitchFamily="34" charset="0"/>
              </a:rPr>
              <a:t>No one will be in heaven without God’s grace.</a:t>
            </a:r>
            <a:endParaRPr lang="en-US" dirty="0"/>
          </a:p>
        </p:txBody>
      </p:sp>
    </p:spTree>
    <p:extLst>
      <p:ext uri="{BB962C8B-B14F-4D97-AF65-F5344CB8AC3E}">
        <p14:creationId xmlns:p14="http://schemas.microsoft.com/office/powerpoint/2010/main" val="262992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261BE-C8F6-F3ED-EC79-9D77CB9F3D12}"/>
              </a:ext>
            </a:extLst>
          </p:cNvPr>
          <p:cNvSpPr>
            <a:spLocks noGrp="1"/>
          </p:cNvSpPr>
          <p:nvPr>
            <p:ph type="title"/>
          </p:nvPr>
        </p:nvSpPr>
        <p:spPr>
          <a:xfrm>
            <a:off x="0" y="0"/>
            <a:ext cx="9144000" cy="6858000"/>
          </a:xfrm>
        </p:spPr>
        <p:txBody>
          <a:bodyPr>
            <a:normAutofit/>
          </a:bodyPr>
          <a:lstStyle/>
          <a:p>
            <a:pPr marL="228600" marR="0" indent="-228600">
              <a:buNone/>
            </a:pPr>
            <a:r>
              <a:rPr lang="en-US" sz="54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l. WE ARE NOT SAVED BY THE LAW OF MOSES - WHEN PAUL TALKS ABOUT NOT BEING JUSTIFIED BY </a:t>
            </a:r>
            <a:r>
              <a:rPr lang="en-US" sz="5400" b="1" u="sng" kern="100" dirty="0">
                <a:solidFill>
                  <a:srgbClr val="0000FF"/>
                </a:solidFill>
                <a:effectLst/>
                <a:uFill>
                  <a:solidFill>
                    <a:srgbClr val="000000"/>
                  </a:solidFill>
                </a:uFill>
                <a:latin typeface="Arial" panose="020B0604020202020204" pitchFamily="34" charset="0"/>
                <a:ea typeface="Courier New" panose="02070309020205020404" pitchFamily="49" charset="0"/>
                <a:cs typeface="Arial" panose="020B0604020202020204" pitchFamily="34" charset="0"/>
              </a:rPr>
              <a:t>THE </a:t>
            </a:r>
            <a:r>
              <a:rPr lang="en-US" sz="5400" b="1" u="sng"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LAW </a:t>
            </a:r>
            <a:r>
              <a:rPr lang="en-US" sz="54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OR LAW, HE IS REFERRING TO THE LAW OF MOSES.</a:t>
            </a:r>
            <a:endParaRPr lang="en-US" sz="54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74753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F85D239-1AA2-4A61-A26A-155CD289143E}" vid="{1F5DF8C1-90B5-4122-8C2B-1A05E6D43FCD}"/>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40580</TotalTime>
  <Words>2579</Words>
  <Application>Microsoft Office PowerPoint</Application>
  <PresentationFormat>On-screen Show (4:3)</PresentationFormat>
  <Paragraphs>88</Paragraphs>
  <Slides>31</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31</vt:i4>
      </vt:variant>
    </vt:vector>
  </HeadingPairs>
  <TitlesOfParts>
    <vt:vector size="41" baseType="lpstr">
      <vt:lpstr>Arial</vt:lpstr>
      <vt:lpstr>Arial Black</vt:lpstr>
      <vt:lpstr>Bazooka</vt:lpstr>
      <vt:lpstr>Calibri</vt:lpstr>
      <vt:lpstr>Calibri Light</vt:lpstr>
      <vt:lpstr>Courier New</vt:lpstr>
      <vt:lpstr>Times New Roman</vt:lpstr>
      <vt:lpstr>Office Theme</vt:lpstr>
      <vt:lpstr>1_Office Theme</vt:lpstr>
      <vt:lpstr>2_Office Theme</vt:lpstr>
      <vt:lpstr>PowerPoint Presentation</vt:lpstr>
      <vt:lpstr>PowerPoint Presentation</vt:lpstr>
      <vt:lpstr>LET US PRAY</vt:lpstr>
      <vt:lpstr>SINGING</vt:lpstr>
      <vt:lpstr>Galatians 2:15–16  We who are Jews by nature, and not sinners of the Gentiles, 16 knowing that a man is not justified by the works of the law but by faith in Jesus Christ, even we have believed in Christ Jesus, that we might be justified by faith in Christ and not by the works of the law; for by the works of the law no flesh shall be justified.</vt:lpstr>
      <vt:lpstr>LET US PRAY</vt:lpstr>
      <vt:lpstr>THE CHRISTIANS RELATION TO LAW</vt:lpstr>
      <vt:lpstr>CHRISTIANS AND LAW?</vt:lpstr>
      <vt:lpstr>l. WE ARE NOT SAVED BY THE LAW OF MOSES - WHEN PAUL TALKS ABOUT NOT BEING JUSTIFIED BY THE LAW OR LAW, HE IS REFERRING TO THE LAW OF MOSES.</vt:lpstr>
      <vt:lpstr>l. WE ARE NOT SAVED  BY THE LAW OF MOSES</vt:lpstr>
      <vt:lpstr>l. WE ARE NOT SAVED  BY THE LAW OF MOSES</vt:lpstr>
      <vt:lpstr>II. WE ARE SAVED BY GRACE AND WITHOUT GRACE WE CANNOT BE SAVED</vt:lpstr>
      <vt:lpstr>II. WE ARE SAVED BY GRACE AND WITHOUT GRACE WE CANNOT BE SAVED</vt:lpstr>
      <vt:lpstr>III. GRACE PRODUCES WORKS IN CHRISTIANS</vt:lpstr>
      <vt:lpstr>III. GRACE PRODUCES WORKS IN CHRISTIANS</vt:lpstr>
      <vt:lpstr>IV.  WE ARE UNDER LAW AS CHRISTIANS CHRISTIAN WORKS ARE NECESSARY FOR SALVATION</vt:lpstr>
      <vt:lpstr>IV.  WE ARE UNDER LAW AS CHRISTIANS CHRISTIAN WORKS ARE NECESSARY FOR SALVATION</vt:lpstr>
      <vt:lpstr>IV.  WE ARE UNDER LAW AS CHRISTIANS CHRISTIAN WORKS ARE NECESSARY FOR SALVATION</vt:lpstr>
      <vt:lpstr>IV.  WE ARE UNDER LAW AS CHRISTIANS CHRISTIAN WORKS ARE NECESSARY FOR SALVATION</vt:lpstr>
      <vt:lpstr>IV.  WE ARE UNDER LAW AS CHRISTIANS CHRISTIAN WORKS ARE NECESSARY FOR SALVATION</vt:lpstr>
      <vt:lpstr>IV.  WE ARE UNDER LAW AS CHRISTIANS CHRISTIAN WORKS ARE NECESSARY FOR SALVATION</vt:lpstr>
      <vt:lpstr>IV.  WE ARE UNDER LAW AS CHRISTIANS CHRISTIAN WORKS ARE NECESSARY FOR SALVATION</vt:lpstr>
      <vt:lpstr>IV.  WE ARE UNDER LAW AS CHRISTIANS CHRISTIAN WORKS ARE NECESSARY FOR SALVATION</vt:lpstr>
      <vt:lpstr>IV.  WE ARE UNDER LAW AS CHRISTIANS CHRISTIAN WORKS ARE NECESSARY FOR SALVATION</vt:lpstr>
      <vt:lpstr>IV.  WE ARE UNDER LAW AS CHRISTIANS CHRISTIAN WORKS ARE NECESSARY FOR SALVATION</vt:lpstr>
      <vt:lpstr>WHAT ABOUT YOU?</vt:lpstr>
      <vt:lpstr>SINGING</vt:lpstr>
      <vt:lpstr>PowerPoint Presentation</vt:lpstr>
      <vt:lpstr>CONTRIBUTION</vt:lpstr>
      <vt:lpstr>SINGING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Pasley</dc:creator>
  <cp:lastModifiedBy>Larry Pasley</cp:lastModifiedBy>
  <cp:revision>4</cp:revision>
  <dcterms:created xsi:type="dcterms:W3CDTF">2021-03-29T21:09:31Z</dcterms:created>
  <dcterms:modified xsi:type="dcterms:W3CDTF">2026-04-13T16:25:21Z</dcterms:modified>
</cp:coreProperties>
</file>