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6" r:id="rId1"/>
    <p:sldMasterId id="2147483668" r:id="rId2"/>
  </p:sldMasterIdLst>
  <p:notesMasterIdLst>
    <p:notesMasterId r:id="rId23"/>
  </p:notesMasterIdLst>
  <p:sldIdLst>
    <p:sldId id="294" r:id="rId3"/>
    <p:sldId id="361" r:id="rId4"/>
    <p:sldId id="331" r:id="rId5"/>
    <p:sldId id="378" r:id="rId6"/>
    <p:sldId id="468" r:id="rId7"/>
    <p:sldId id="389" r:id="rId8"/>
    <p:sldId id="469" r:id="rId9"/>
    <p:sldId id="474" r:id="rId10"/>
    <p:sldId id="473" r:id="rId11"/>
    <p:sldId id="475" r:id="rId12"/>
    <p:sldId id="472" r:id="rId13"/>
    <p:sldId id="476" r:id="rId14"/>
    <p:sldId id="471" r:id="rId15"/>
    <p:sldId id="477" r:id="rId16"/>
    <p:sldId id="470" r:id="rId17"/>
    <p:sldId id="447" r:id="rId18"/>
    <p:sldId id="291" r:id="rId19"/>
    <p:sldId id="284" r:id="rId20"/>
    <p:sldId id="448" r:id="rId21"/>
    <p:sldId id="40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C71647-2E78-4EA2-8E96-E1519945DC05}">
          <p14:sldIdLst>
            <p14:sldId id="294"/>
            <p14:sldId id="361"/>
            <p14:sldId id="331"/>
            <p14:sldId id="378"/>
            <p14:sldId id="468"/>
            <p14:sldId id="389"/>
            <p14:sldId id="469"/>
            <p14:sldId id="474"/>
            <p14:sldId id="473"/>
            <p14:sldId id="475"/>
            <p14:sldId id="472"/>
            <p14:sldId id="476"/>
            <p14:sldId id="471"/>
            <p14:sldId id="477"/>
          </p14:sldIdLst>
        </p14:section>
        <p14:section name="Untitled Section" id="{050467D7-F11F-403E-A584-099E42E2F7E3}">
          <p14:sldIdLst>
            <p14:sldId id="470"/>
            <p14:sldId id="447"/>
            <p14:sldId id="291"/>
            <p14:sldId id="284"/>
            <p14:sldId id="448"/>
            <p14:sldId id="4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BA8F1"/>
    <a:srgbClr val="96B0DE"/>
    <a:srgbClr val="3E6DC2"/>
    <a:srgbClr val="3864B2"/>
    <a:srgbClr val="53A9FF"/>
    <a:srgbClr val="3399FF"/>
    <a:srgbClr val="C94747"/>
    <a:srgbClr val="FF4772"/>
    <a:srgbClr val="FF47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31" autoAdjust="0"/>
    <p:restoredTop sz="86410" autoAdjust="0"/>
  </p:normalViewPr>
  <p:slideViewPr>
    <p:cSldViewPr snapToGrid="0">
      <p:cViewPr varScale="1">
        <p:scale>
          <a:sx n="75" d="100"/>
          <a:sy n="75" d="100"/>
        </p:scale>
        <p:origin x="1398" y="54"/>
      </p:cViewPr>
      <p:guideLst/>
    </p:cSldViewPr>
  </p:slideViewPr>
  <p:outlineViewPr>
    <p:cViewPr>
      <p:scale>
        <a:sx n="33" d="100"/>
        <a:sy n="33" d="100"/>
      </p:scale>
      <p:origin x="0" y="-3067"/>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7DF79-1B8E-4510-A038-C21A4B598AFD}" type="datetimeFigureOut">
              <a:rPr lang="en-US" smtClean="0"/>
              <a:t>4/15/2024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B8DFF-69BA-4FFA-A327-4F676D3F4D2B}" type="slidenum">
              <a:rPr lang="en-US" smtClean="0"/>
              <a:t>‹#›</a:t>
            </a:fld>
            <a:endParaRPr lang="en-US"/>
          </a:p>
        </p:txBody>
      </p:sp>
    </p:spTree>
    <p:extLst>
      <p:ext uri="{BB962C8B-B14F-4D97-AF65-F5344CB8AC3E}">
        <p14:creationId xmlns:p14="http://schemas.microsoft.com/office/powerpoint/2010/main" val="423508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28072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DB8DFF-69BA-4FFA-A327-4F676D3F4D2B}" type="slidenum">
              <a:rPr lang="en-US" smtClean="0"/>
              <a:t>20</a:t>
            </a:fld>
            <a:endParaRPr lang="en-US"/>
          </a:p>
        </p:txBody>
      </p:sp>
    </p:spTree>
    <p:extLst>
      <p:ext uri="{BB962C8B-B14F-4D97-AF65-F5344CB8AC3E}">
        <p14:creationId xmlns:p14="http://schemas.microsoft.com/office/powerpoint/2010/main" val="351143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8829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8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40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57655" y="1367603"/>
            <a:ext cx="8986345" cy="553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6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989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7027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5118D96-50EB-4CDF-94A4-F5283BC98F77}" type="datetimeFigureOut">
              <a:rPr lang="en-US" smtClean="0"/>
              <a:t>4/15/2024</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DD84C1A-E1E2-4E74-93E2-8D35E4CE7AFF}" type="slidenum">
              <a:rPr lang="en-US" smtClean="0"/>
              <a:t>‹#›</a:t>
            </a:fld>
            <a:endParaRPr lang="en-US"/>
          </a:p>
        </p:txBody>
      </p:sp>
    </p:spTree>
    <p:extLst>
      <p:ext uri="{BB962C8B-B14F-4D97-AF65-F5344CB8AC3E}">
        <p14:creationId xmlns:p14="http://schemas.microsoft.com/office/powerpoint/2010/main" val="132678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4/15/2024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020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4/15/2024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076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4/15/2024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513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4/15/2024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355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7655" y="1325562"/>
            <a:ext cx="8986345" cy="55324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75373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4/15/2024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1405953961"/>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descr="A person sitting on a bench looking at the moon&#10;&#10;Description automatically generated">
            <a:extLst>
              <a:ext uri="{FF2B5EF4-FFF2-40B4-BE49-F238E27FC236}">
                <a16:creationId xmlns:a16="http://schemas.microsoft.com/office/drawing/2014/main" id="{4AB767B7-AA67-179F-75BE-66D069A1C8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
        <p:nvSpPr>
          <p:cNvPr id="2053" name="TextBox 4">
            <a:extLst>
              <a:ext uri="{FF2B5EF4-FFF2-40B4-BE49-F238E27FC236}">
                <a16:creationId xmlns:a16="http://schemas.microsoft.com/office/drawing/2014/main" id="{A32EC3DE-6BA9-4C44-B93E-1C8B5F8B3E6C}"/>
              </a:ext>
            </a:extLst>
          </p:cNvPr>
          <p:cNvSpPr txBox="1">
            <a:spLocks noChangeArrowheads="1"/>
          </p:cNvSpPr>
          <p:nvPr/>
        </p:nvSpPr>
        <p:spPr bwMode="auto">
          <a:xfrm>
            <a:off x="-42728" y="19325"/>
            <a:ext cx="9186728" cy="1089529"/>
          </a:xfrm>
          <a:prstGeom prst="rect">
            <a:avLst/>
          </a:prstGeom>
          <a:solidFill>
            <a:schemeClr val="tx1"/>
          </a:solidFill>
          <a:ln w="9525">
            <a:noFill/>
            <a:miter lim="800000"/>
            <a:headEnd/>
            <a:tailEnd/>
          </a:ln>
          <a:effectLst/>
        </p:spPr>
        <p:txBody>
          <a:bodyPr wrap="square">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800" b="1" i="0" u="none" strike="noStrike" kern="1200" cap="none" spc="500" normalizeH="0" baseline="0" noProof="0" dirty="0">
              <a:ln>
                <a:noFill/>
              </a:ln>
              <a:solidFill>
                <a:schemeClr val="bg1"/>
              </a:solidFill>
              <a:effectLst/>
              <a:uLnTx/>
              <a:uFillTx/>
              <a:latin typeface="Bazooka" pitchFamily="2" charset="0"/>
              <a:ea typeface="+mn-ea"/>
              <a:cs typeface="+mn-cs"/>
            </a:endParaRP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500" normalizeH="0" baseline="0" noProof="0" dirty="0">
                <a:ln>
                  <a:noFill/>
                </a:ln>
                <a:solidFill>
                  <a:schemeClr val="bg1"/>
                </a:solidFill>
                <a:effectLst/>
                <a:uLnTx/>
                <a:uFillTx/>
                <a:latin typeface="Bazooka" pitchFamily="2" charset="0"/>
                <a:ea typeface="+mn-ea"/>
                <a:cs typeface="+mn-cs"/>
              </a:rPr>
              <a:t>WELCOME TO THE </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500" normalizeH="0" baseline="0" noProof="0" dirty="0">
                <a:ln>
                  <a:noFill/>
                </a:ln>
                <a:solidFill>
                  <a:schemeClr val="bg1"/>
                </a:solidFill>
                <a:effectLst/>
                <a:uLnTx/>
                <a:uFillTx/>
                <a:latin typeface="Bazooka" pitchFamily="2" charset="0"/>
                <a:ea typeface="+mn-ea"/>
                <a:cs typeface="+mn-cs"/>
              </a:rPr>
              <a:t>JACKSON STREET CHURCH OF CHRIST</a:t>
            </a:r>
          </a:p>
        </p:txBody>
      </p:sp>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0" y="6253900"/>
            <a:ext cx="9144000" cy="584775"/>
          </a:xfrm>
          <a:prstGeom prst="rect">
            <a:avLst/>
          </a:prstGeom>
          <a:solidFill>
            <a:schemeClr val="tx1"/>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500" normalizeH="0" baseline="0" noProof="0" dirty="0">
                <a:ln>
                  <a:noFill/>
                </a:ln>
                <a:solidFill>
                  <a:schemeClr val="bg1"/>
                </a:solidFill>
                <a:effectLst/>
                <a:uLnTx/>
                <a:uFillTx/>
                <a:latin typeface="Bazooka" pitchFamily="2" charset="0"/>
                <a:ea typeface="+mn-ea"/>
                <a:cs typeface="+mn-cs"/>
              </a:rPr>
              <a:t>PLEASE TURN OFF CELL PHONES</a:t>
            </a:r>
          </a:p>
        </p:txBody>
      </p:sp>
    </p:spTree>
    <p:extLst>
      <p:ext uri="{BB962C8B-B14F-4D97-AF65-F5344CB8AC3E}">
        <p14:creationId xmlns:p14="http://schemas.microsoft.com/office/powerpoint/2010/main" val="42690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12DE-C045-B821-7B84-D2C0464F18B4}"/>
              </a:ext>
            </a:extLst>
          </p:cNvPr>
          <p:cNvSpPr>
            <a:spLocks noGrp="1"/>
          </p:cNvSpPr>
          <p:nvPr>
            <p:ph type="title"/>
          </p:nvPr>
        </p:nvSpPr>
        <p:spPr>
          <a:xfrm>
            <a:off x="0" y="1"/>
            <a:ext cx="9144000" cy="1007706"/>
          </a:xfrm>
        </p:spPr>
        <p:txBody>
          <a:bodyPr>
            <a:normAutofit/>
          </a:bodyPr>
          <a:lstStyle/>
          <a:p>
            <a:pPr marL="342900" marR="0" lvl="0" indent="-342900">
              <a:spcBef>
                <a:spcPts val="0"/>
              </a:spcBef>
              <a:spcAft>
                <a:spcPts val="0"/>
              </a:spcAft>
              <a:buFont typeface="+mj-lt"/>
              <a:buAutoNum type="romanUcPeriod"/>
            </a:pPr>
            <a:r>
              <a:rPr lang="en-US" sz="4400" b="1"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rPr>
              <a:t> FOCUS ON YOUR ATTITUDE.</a:t>
            </a:r>
            <a:endParaRPr lang="en-US" sz="4400"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A69559C-C75A-AFE5-4843-4C64BD9D45BE}"/>
              </a:ext>
            </a:extLst>
          </p:cNvPr>
          <p:cNvSpPr>
            <a:spLocks noGrp="1"/>
          </p:cNvSpPr>
          <p:nvPr>
            <p:ph idx="1"/>
          </p:nvPr>
        </p:nvSpPr>
        <p:spPr>
          <a:xfrm>
            <a:off x="157655" y="1007707"/>
            <a:ext cx="8986345" cy="5892333"/>
          </a:xfrm>
        </p:spPr>
        <p:txBody>
          <a:bodyPr>
            <a:normAutofit/>
          </a:bodyPr>
          <a:lstStyle/>
          <a:p>
            <a:pPr marL="514350" lvl="0" indent="-514350">
              <a:lnSpc>
                <a:spcPct val="100000"/>
              </a:lnSpc>
              <a:buFont typeface="+mj-lt"/>
              <a:buAutoNum type="alphaUcPeriod" startAt="2"/>
            </a:pPr>
            <a:r>
              <a:rPr lang="en-US" kern="100" dirty="0">
                <a:ea typeface="Aptos" panose="020B0004020202020204" pitchFamily="34" charset="0"/>
                <a:cs typeface="Times New Roman" panose="02020603050405020304" pitchFamily="18" charset="0"/>
              </a:rPr>
              <a:t>Let the Lord take vengeance on those who persist in hurting you. </a:t>
            </a:r>
          </a:p>
          <a:p>
            <a:pPr marL="914400" lvl="0" indent="-455613">
              <a:lnSpc>
                <a:spcPct val="100000"/>
              </a:lnSpc>
              <a:buFont typeface="+mj-lt"/>
              <a:buAutoNum type="arabicPeriod"/>
            </a:pPr>
            <a:r>
              <a:rPr lang="en-US" kern="100" dirty="0">
                <a:ea typeface="Aptos" panose="020B0004020202020204" pitchFamily="34" charset="0"/>
                <a:cs typeface="Times New Roman" panose="02020603050405020304" pitchFamily="18" charset="0"/>
              </a:rPr>
              <a:t>2 Timothy 4:14  Alexander the coppersmith did me much harm. May the Lord repay him according to his works. </a:t>
            </a:r>
          </a:p>
          <a:p>
            <a:pPr marL="914400" lvl="0" indent="-455613">
              <a:lnSpc>
                <a:spcPct val="100000"/>
              </a:lnSpc>
              <a:buFont typeface="+mj-lt"/>
              <a:buAutoNum type="arabicPeriod"/>
            </a:pPr>
            <a:r>
              <a:rPr lang="en-US" kern="100" dirty="0">
                <a:ea typeface="Aptos" panose="020B0004020202020204" pitchFamily="34" charset="0"/>
                <a:cs typeface="Times New Roman" panose="02020603050405020304" pitchFamily="18" charset="0"/>
              </a:rPr>
              <a:t>Romans 12:19  Beloved, do not avenge yourselves, but </a:t>
            </a:r>
            <a:r>
              <a:rPr lang="en-US" i="1" kern="100" dirty="0">
                <a:ea typeface="Aptos" panose="020B0004020202020204" pitchFamily="34" charset="0"/>
                <a:cs typeface="Times New Roman" panose="02020603050405020304" pitchFamily="18" charset="0"/>
              </a:rPr>
              <a:t>rather</a:t>
            </a:r>
            <a:r>
              <a:rPr lang="en-US" kern="100" dirty="0">
                <a:ea typeface="Aptos" panose="020B0004020202020204" pitchFamily="34" charset="0"/>
                <a:cs typeface="Times New Roman" panose="02020603050405020304" pitchFamily="18" charset="0"/>
              </a:rPr>
              <a:t> give place to wrath; for it is written, </a:t>
            </a:r>
            <a:r>
              <a:rPr lang="en-US" i="1" kern="100" dirty="0">
                <a:ea typeface="Aptos" panose="020B0004020202020204" pitchFamily="34" charset="0"/>
                <a:cs typeface="Times New Roman" panose="02020603050405020304" pitchFamily="18" charset="0"/>
              </a:rPr>
              <a:t>“Vengeance</a:t>
            </a:r>
            <a:r>
              <a:rPr lang="en-US" kern="100" dirty="0">
                <a:ea typeface="Aptos" panose="020B0004020202020204" pitchFamily="34" charset="0"/>
                <a:cs typeface="Times New Roman" panose="02020603050405020304" pitchFamily="18" charset="0"/>
              </a:rPr>
              <a:t> is </a:t>
            </a:r>
            <a:r>
              <a:rPr lang="en-US" i="1" kern="100" dirty="0">
                <a:ea typeface="Aptos" panose="020B0004020202020204" pitchFamily="34" charset="0"/>
                <a:cs typeface="Times New Roman" panose="02020603050405020304" pitchFamily="18" charset="0"/>
              </a:rPr>
              <a:t>Mine, I will repay,”</a:t>
            </a:r>
            <a:r>
              <a:rPr lang="en-US" kern="100" dirty="0">
                <a:ea typeface="Aptos" panose="020B0004020202020204" pitchFamily="34" charset="0"/>
                <a:cs typeface="Times New Roman" panose="02020603050405020304" pitchFamily="18" charset="0"/>
              </a:rPr>
              <a:t> says the Lord.  </a:t>
            </a:r>
            <a:endParaRPr lang="en-US" dirty="0"/>
          </a:p>
        </p:txBody>
      </p:sp>
    </p:spTree>
    <p:extLst>
      <p:ext uri="{BB962C8B-B14F-4D97-AF65-F5344CB8AC3E}">
        <p14:creationId xmlns:p14="http://schemas.microsoft.com/office/powerpoint/2010/main" val="62892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AB440-456C-FF10-4CBB-AAB58E80D965}"/>
              </a:ext>
            </a:extLst>
          </p:cNvPr>
          <p:cNvSpPr>
            <a:spLocks noGrp="1"/>
          </p:cNvSpPr>
          <p:nvPr>
            <p:ph type="title"/>
          </p:nvPr>
        </p:nvSpPr>
        <p:spPr>
          <a:xfrm>
            <a:off x="0" y="0"/>
            <a:ext cx="9144000" cy="1156997"/>
          </a:xfrm>
        </p:spPr>
        <p:txBody>
          <a:bodyPr>
            <a:normAutofit/>
          </a:bodyPr>
          <a:lstStyle/>
          <a:p>
            <a:pPr marL="0" marR="0" lvl="0" indent="0">
              <a:spcBef>
                <a:spcPts val="0"/>
              </a:spcBef>
              <a:spcAft>
                <a:spcPts val="0"/>
              </a:spcAft>
              <a:buFont typeface="+mj-lt"/>
              <a:buNone/>
            </a:pPr>
            <a:r>
              <a:rPr lang="en-US" sz="4400" b="1"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rPr>
              <a:t>II. ON YOUR ACTIVITIES.</a:t>
            </a:r>
            <a:endParaRPr lang="en-US" sz="4400"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70565DF-E16E-C592-3D4B-C48E83AC43C2}"/>
              </a:ext>
            </a:extLst>
          </p:cNvPr>
          <p:cNvSpPr>
            <a:spLocks noGrp="1"/>
          </p:cNvSpPr>
          <p:nvPr>
            <p:ph idx="1"/>
          </p:nvPr>
        </p:nvSpPr>
        <p:spPr>
          <a:xfrm>
            <a:off x="157655" y="970384"/>
            <a:ext cx="8986345" cy="5929657"/>
          </a:xfrm>
        </p:spPr>
        <p:txBody>
          <a:bodyPr>
            <a:noAutofit/>
          </a:bodyPr>
          <a:lstStyle/>
          <a:p>
            <a:pPr marL="466725" indent="-466725">
              <a:buFont typeface="+mj-lt"/>
              <a:buAutoNum type="alphaUcPeriod"/>
            </a:pPr>
            <a:r>
              <a:rPr lang="en-US" sz="2800" kern="100" dirty="0">
                <a:ea typeface="Aptos" panose="020B0004020202020204" pitchFamily="34" charset="0"/>
                <a:cs typeface="Times New Roman" panose="02020603050405020304" pitchFamily="18" charset="0"/>
              </a:rPr>
              <a:t>Read the Bible to glean the wisdom of God. </a:t>
            </a:r>
          </a:p>
          <a:p>
            <a:pPr marL="914400" lvl="0" indent="-455613">
              <a:buFont typeface="+mj-lt"/>
              <a:buAutoNum type="arabicPeriod"/>
            </a:pPr>
            <a:r>
              <a:rPr lang="en-US" sz="2800" kern="100" dirty="0">
                <a:ea typeface="Aptos" panose="020B0004020202020204" pitchFamily="34" charset="0"/>
                <a:cs typeface="Times New Roman" panose="02020603050405020304" pitchFamily="18" charset="0"/>
              </a:rPr>
              <a:t>2 Timothy 4:13  Bring the cloak that I left with Carpus at Troas when you come—and the books, especially the parchments. </a:t>
            </a:r>
          </a:p>
          <a:p>
            <a:pPr marL="914400" lvl="0" indent="-455613">
              <a:buFont typeface="+mj-lt"/>
              <a:buAutoNum type="arabicPeriod"/>
            </a:pPr>
            <a:r>
              <a:rPr lang="en-US" sz="2800" kern="100" dirty="0">
                <a:ea typeface="Aptos" panose="020B0004020202020204" pitchFamily="34" charset="0"/>
                <a:cs typeface="Times New Roman" panose="02020603050405020304" pitchFamily="18" charset="0"/>
              </a:rPr>
              <a:t>2 Timothy 3:15–17  and that from childhood you have known the Holy Scriptures, which are able to make you wise for salvation through faith which is in Christ Jesus. </a:t>
            </a:r>
            <a:r>
              <a:rPr lang="en-US" sz="2800" kern="100" baseline="30000" dirty="0">
                <a:ea typeface="Aptos" panose="020B0004020202020204" pitchFamily="34" charset="0"/>
                <a:cs typeface="Times New Roman" panose="02020603050405020304" pitchFamily="18" charset="0"/>
              </a:rPr>
              <a:t>16</a:t>
            </a:r>
            <a:r>
              <a:rPr lang="en-US" sz="2800" kern="100" dirty="0">
                <a:ea typeface="Aptos" panose="020B0004020202020204" pitchFamily="34" charset="0"/>
                <a:cs typeface="Times New Roman" panose="02020603050405020304" pitchFamily="18" charset="0"/>
              </a:rPr>
              <a:t> All Scripture </a:t>
            </a:r>
            <a:r>
              <a:rPr lang="en-US" sz="2800" i="1" kern="100" dirty="0">
                <a:ea typeface="Aptos" panose="020B0004020202020204" pitchFamily="34" charset="0"/>
                <a:cs typeface="Times New Roman" panose="02020603050405020304" pitchFamily="18" charset="0"/>
              </a:rPr>
              <a:t>is</a:t>
            </a:r>
            <a:r>
              <a:rPr lang="en-US" sz="2800" kern="100" dirty="0">
                <a:ea typeface="Aptos" panose="020B0004020202020204" pitchFamily="34" charset="0"/>
                <a:cs typeface="Times New Roman" panose="02020603050405020304" pitchFamily="18" charset="0"/>
              </a:rPr>
              <a:t> given by inspiration of God, and </a:t>
            </a:r>
            <a:r>
              <a:rPr lang="en-US" sz="2800" i="1" kern="100" dirty="0">
                <a:ea typeface="Aptos" panose="020B0004020202020204" pitchFamily="34" charset="0"/>
                <a:cs typeface="Times New Roman" panose="02020603050405020304" pitchFamily="18" charset="0"/>
              </a:rPr>
              <a:t>is</a:t>
            </a:r>
            <a:r>
              <a:rPr lang="en-US" sz="2800" kern="100" dirty="0">
                <a:ea typeface="Aptos" panose="020B0004020202020204" pitchFamily="34" charset="0"/>
                <a:cs typeface="Times New Roman" panose="02020603050405020304" pitchFamily="18" charset="0"/>
              </a:rPr>
              <a:t> profitable for doctrine, for reproof, for correction, for instruction in righteousness, </a:t>
            </a:r>
            <a:r>
              <a:rPr lang="en-US" sz="2800" kern="100" baseline="30000" dirty="0">
                <a:ea typeface="Aptos" panose="020B0004020202020204" pitchFamily="34" charset="0"/>
                <a:cs typeface="Times New Roman" panose="02020603050405020304" pitchFamily="18" charset="0"/>
              </a:rPr>
              <a:t>17</a:t>
            </a:r>
            <a:r>
              <a:rPr lang="en-US" sz="2800" kern="100" dirty="0">
                <a:ea typeface="Aptos" panose="020B0004020202020204" pitchFamily="34" charset="0"/>
                <a:cs typeface="Times New Roman" panose="02020603050405020304" pitchFamily="18" charset="0"/>
              </a:rPr>
              <a:t> that the man of God may be complete, thoroughly equipped for every good work. </a:t>
            </a:r>
          </a:p>
          <a:p>
            <a:pPr marL="914400" lvl="0" indent="-455613">
              <a:buFont typeface="+mj-lt"/>
              <a:buAutoNum type="arabicPeriod"/>
            </a:pPr>
            <a:r>
              <a:rPr lang="en-US" sz="2800" kern="100" dirty="0">
                <a:ea typeface="Aptos" panose="020B0004020202020204" pitchFamily="34" charset="0"/>
                <a:cs typeface="Times New Roman" panose="02020603050405020304" pitchFamily="18" charset="0"/>
              </a:rPr>
              <a:t>Psalm 119:105  Your word </a:t>
            </a:r>
            <a:r>
              <a:rPr lang="en-US" sz="2800" i="1" kern="100" dirty="0">
                <a:ea typeface="Aptos" panose="020B0004020202020204" pitchFamily="34" charset="0"/>
                <a:cs typeface="Times New Roman" panose="02020603050405020304" pitchFamily="18" charset="0"/>
              </a:rPr>
              <a:t>is</a:t>
            </a:r>
            <a:r>
              <a:rPr lang="en-US" sz="2800" kern="100" dirty="0">
                <a:ea typeface="Aptos" panose="020B0004020202020204" pitchFamily="34" charset="0"/>
                <a:cs typeface="Times New Roman" panose="02020603050405020304" pitchFamily="18" charset="0"/>
              </a:rPr>
              <a:t> a lamp to my feet And a light to my path. </a:t>
            </a:r>
            <a:endParaRPr lang="en-US" sz="2800" dirty="0"/>
          </a:p>
        </p:txBody>
      </p:sp>
    </p:spTree>
    <p:extLst>
      <p:ext uri="{BB962C8B-B14F-4D97-AF65-F5344CB8AC3E}">
        <p14:creationId xmlns:p14="http://schemas.microsoft.com/office/powerpoint/2010/main" val="313221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AB440-456C-FF10-4CBB-AAB58E80D965}"/>
              </a:ext>
            </a:extLst>
          </p:cNvPr>
          <p:cNvSpPr>
            <a:spLocks noGrp="1"/>
          </p:cNvSpPr>
          <p:nvPr>
            <p:ph type="title"/>
          </p:nvPr>
        </p:nvSpPr>
        <p:spPr>
          <a:xfrm>
            <a:off x="0" y="0"/>
            <a:ext cx="9144000" cy="989045"/>
          </a:xfrm>
        </p:spPr>
        <p:txBody>
          <a:bodyPr>
            <a:normAutofit/>
          </a:bodyPr>
          <a:lstStyle/>
          <a:p>
            <a:pPr marL="0" marR="0" lvl="0" indent="0">
              <a:spcBef>
                <a:spcPts val="0"/>
              </a:spcBef>
              <a:spcAft>
                <a:spcPts val="0"/>
              </a:spcAft>
              <a:buFont typeface="+mj-lt"/>
              <a:buNone/>
            </a:pPr>
            <a:r>
              <a:rPr lang="en-US" sz="4400" b="1"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rPr>
              <a:t>II. ON YOUR ACTIVITIES.</a:t>
            </a:r>
            <a:endParaRPr lang="en-US" sz="4400"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70565DF-E16E-C592-3D4B-C48E83AC43C2}"/>
              </a:ext>
            </a:extLst>
          </p:cNvPr>
          <p:cNvSpPr>
            <a:spLocks noGrp="1"/>
          </p:cNvSpPr>
          <p:nvPr>
            <p:ph idx="1"/>
          </p:nvPr>
        </p:nvSpPr>
        <p:spPr>
          <a:xfrm>
            <a:off x="157655" y="839755"/>
            <a:ext cx="8986345" cy="6060286"/>
          </a:xfrm>
        </p:spPr>
        <p:txBody>
          <a:bodyPr>
            <a:noAutofit/>
          </a:bodyPr>
          <a:lstStyle/>
          <a:p>
            <a:pPr marL="466725" lvl="0" indent="-466725">
              <a:lnSpc>
                <a:spcPct val="85000"/>
              </a:lnSpc>
              <a:buFont typeface="+mj-lt"/>
              <a:buAutoNum type="alphaUcPeriod" startAt="2"/>
            </a:pPr>
            <a:r>
              <a:rPr lang="en-US" sz="2500" kern="100" dirty="0">
                <a:ea typeface="Aptos" panose="020B0004020202020204" pitchFamily="34" charset="0"/>
                <a:cs typeface="Times New Roman" panose="02020603050405020304" pitchFamily="18" charset="0"/>
              </a:rPr>
              <a:t>Be busy in doing the Lord's spiritual work (with others). </a:t>
            </a:r>
          </a:p>
          <a:p>
            <a:pPr marL="914400" lvl="0" indent="-466725">
              <a:lnSpc>
                <a:spcPct val="85000"/>
              </a:lnSpc>
              <a:buFont typeface="+mj-lt"/>
              <a:buAutoNum type="arabicPeriod"/>
            </a:pPr>
            <a:r>
              <a:rPr lang="en-US" sz="2500" kern="100" dirty="0">
                <a:ea typeface="Aptos" panose="020B0004020202020204" pitchFamily="34" charset="0"/>
                <a:cs typeface="Times New Roman" panose="02020603050405020304" pitchFamily="18" charset="0"/>
              </a:rPr>
              <a:t>2 Timothy 4:17  But the Lord stood with me and strengthened me, so that the message might be preached fully through me, and </a:t>
            </a:r>
            <a:r>
              <a:rPr lang="en-US" sz="2500" i="1" kern="100" dirty="0">
                <a:ea typeface="Aptos" panose="020B0004020202020204" pitchFamily="34" charset="0"/>
                <a:cs typeface="Times New Roman" panose="02020603050405020304" pitchFamily="18" charset="0"/>
              </a:rPr>
              <a:t>that</a:t>
            </a:r>
            <a:r>
              <a:rPr lang="en-US" sz="2500" kern="100" dirty="0">
                <a:ea typeface="Aptos" panose="020B0004020202020204" pitchFamily="34" charset="0"/>
                <a:cs typeface="Times New Roman" panose="02020603050405020304" pitchFamily="18" charset="0"/>
              </a:rPr>
              <a:t> all the Gentiles might hear. Also I was delivered out of the mouth of the lion. </a:t>
            </a:r>
          </a:p>
          <a:p>
            <a:pPr marL="914400" lvl="0" indent="-466725">
              <a:lnSpc>
                <a:spcPct val="85000"/>
              </a:lnSpc>
              <a:buFont typeface="+mj-lt"/>
              <a:buAutoNum type="arabicPeriod"/>
            </a:pPr>
            <a:r>
              <a:rPr lang="en-US" sz="2500" kern="100" dirty="0">
                <a:ea typeface="Aptos" panose="020B0004020202020204" pitchFamily="34" charset="0"/>
                <a:cs typeface="Times New Roman" panose="02020603050405020304" pitchFamily="18" charset="0"/>
              </a:rPr>
              <a:t>2 Timothy 4:9  Be diligent to come to me quickly; </a:t>
            </a:r>
          </a:p>
          <a:p>
            <a:pPr marL="914400" lvl="0" indent="-466725">
              <a:lnSpc>
                <a:spcPct val="85000"/>
              </a:lnSpc>
              <a:buFont typeface="+mj-lt"/>
              <a:buAutoNum type="arabicPeriod"/>
            </a:pPr>
            <a:r>
              <a:rPr lang="en-US" sz="2500" kern="100" dirty="0">
                <a:ea typeface="Aptos" panose="020B0004020202020204" pitchFamily="34" charset="0"/>
                <a:cs typeface="Times New Roman" panose="02020603050405020304" pitchFamily="18" charset="0"/>
              </a:rPr>
              <a:t>2 Timothy 4:11  Only Luke is with me. Get Mark and bring him with you, for he is useful to me for ministry. </a:t>
            </a:r>
          </a:p>
          <a:p>
            <a:pPr marL="914400" lvl="0" indent="-466725">
              <a:lnSpc>
                <a:spcPct val="85000"/>
              </a:lnSpc>
              <a:buFont typeface="+mj-lt"/>
              <a:buAutoNum type="arabicPeriod"/>
            </a:pPr>
            <a:r>
              <a:rPr lang="en-US" sz="2500" kern="100" dirty="0">
                <a:ea typeface="Aptos" panose="020B0004020202020204" pitchFamily="34" charset="0"/>
                <a:cs typeface="Times New Roman" panose="02020603050405020304" pitchFamily="18" charset="0"/>
              </a:rPr>
              <a:t>1 Timothy 5:3–5  Honor widows who are really widows. </a:t>
            </a:r>
            <a:r>
              <a:rPr lang="en-US" sz="2500" kern="100" baseline="30000" dirty="0">
                <a:ea typeface="Aptos" panose="020B0004020202020204" pitchFamily="34" charset="0"/>
                <a:cs typeface="Times New Roman" panose="02020603050405020304" pitchFamily="18" charset="0"/>
              </a:rPr>
              <a:t>4</a:t>
            </a:r>
            <a:r>
              <a:rPr lang="en-US" sz="2500" kern="100" dirty="0">
                <a:ea typeface="Aptos" panose="020B0004020202020204" pitchFamily="34" charset="0"/>
                <a:cs typeface="Times New Roman" panose="02020603050405020304" pitchFamily="18" charset="0"/>
              </a:rPr>
              <a:t> But if any widow has children or grandchildren, let them first learn to show piety at home and to repay their parents; for this is good and acceptable before God. </a:t>
            </a:r>
            <a:r>
              <a:rPr lang="en-US" sz="2500" kern="100" baseline="30000" dirty="0">
                <a:ea typeface="Aptos" panose="020B0004020202020204" pitchFamily="34" charset="0"/>
                <a:cs typeface="Times New Roman" panose="02020603050405020304" pitchFamily="18" charset="0"/>
              </a:rPr>
              <a:t>5</a:t>
            </a:r>
            <a:r>
              <a:rPr lang="en-US" sz="2500" kern="100" dirty="0">
                <a:ea typeface="Aptos" panose="020B0004020202020204" pitchFamily="34" charset="0"/>
                <a:cs typeface="Times New Roman" panose="02020603050405020304" pitchFamily="18" charset="0"/>
              </a:rPr>
              <a:t> Now she who is really a widow, and left alone, trusts in God and continues in supplications and prayers night and day.</a:t>
            </a:r>
            <a:endParaRPr lang="en-US" sz="2500" dirty="0"/>
          </a:p>
        </p:txBody>
      </p:sp>
    </p:spTree>
    <p:extLst>
      <p:ext uri="{BB962C8B-B14F-4D97-AF65-F5344CB8AC3E}">
        <p14:creationId xmlns:p14="http://schemas.microsoft.com/office/powerpoint/2010/main" val="35000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0B94-1F1A-D665-5D9C-CB4CBB2F9EDB}"/>
              </a:ext>
            </a:extLst>
          </p:cNvPr>
          <p:cNvSpPr>
            <a:spLocks noGrp="1"/>
          </p:cNvSpPr>
          <p:nvPr>
            <p:ph type="title"/>
          </p:nvPr>
        </p:nvSpPr>
        <p:spPr>
          <a:xfrm>
            <a:off x="0" y="0"/>
            <a:ext cx="9144000" cy="1026367"/>
          </a:xfrm>
        </p:spPr>
        <p:txBody>
          <a:bodyPr>
            <a:normAutofit/>
          </a:bodyPr>
          <a:lstStyle/>
          <a:p>
            <a:pPr marL="0" marR="0" lvl="0" indent="0">
              <a:spcBef>
                <a:spcPts val="0"/>
              </a:spcBef>
              <a:spcAft>
                <a:spcPts val="0"/>
              </a:spcAft>
              <a:buFont typeface="+mj-lt"/>
              <a:buNone/>
            </a:pPr>
            <a:r>
              <a:rPr lang="en-US" sz="4000" b="1"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rPr>
              <a:t>III.</a:t>
            </a:r>
            <a:r>
              <a:rPr lang="en-US" sz="4000" b="1" kern="100" baseline="0" dirty="0">
                <a:solidFill>
                  <a:srgbClr val="0000FF"/>
                </a:solidFill>
                <a:effectLst/>
                <a:latin typeface="Arial" panose="020B0604020202020204" pitchFamily="34" charset="0"/>
                <a:ea typeface="Aptos" panose="020B0004020202020204" pitchFamily="34" charset="0"/>
                <a:cs typeface="Times New Roman" panose="02020603050405020304" pitchFamily="18" charset="0"/>
              </a:rPr>
              <a:t> </a:t>
            </a:r>
            <a:r>
              <a:rPr lang="en-US" sz="4000" b="1"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rPr>
              <a:t>FOCUS ON YOUR ASSURANCES.</a:t>
            </a:r>
            <a:endParaRPr lang="en-US" sz="4000"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B2911F4-05A3-3D7A-0ACB-A0F66E676D94}"/>
              </a:ext>
            </a:extLst>
          </p:cNvPr>
          <p:cNvSpPr>
            <a:spLocks noGrp="1"/>
          </p:cNvSpPr>
          <p:nvPr>
            <p:ph idx="1"/>
          </p:nvPr>
        </p:nvSpPr>
        <p:spPr>
          <a:xfrm>
            <a:off x="157655" y="877079"/>
            <a:ext cx="8986345" cy="6022962"/>
          </a:xfrm>
        </p:spPr>
        <p:txBody>
          <a:bodyPr>
            <a:normAutofit/>
          </a:bodyPr>
          <a:lstStyle/>
          <a:p>
            <a:pPr marL="466725" lvl="0" indent="-466725">
              <a:lnSpc>
                <a:spcPct val="100000"/>
              </a:lnSpc>
              <a:buFont typeface="+mj-lt"/>
              <a:buAutoNum type="alphaUcPeriod"/>
            </a:pPr>
            <a:r>
              <a:rPr lang="en-US" kern="100" dirty="0">
                <a:ea typeface="Aptos" panose="020B0004020202020204" pitchFamily="34" charset="0"/>
                <a:cs typeface="Times New Roman" panose="02020603050405020304" pitchFamily="18" charset="0"/>
              </a:rPr>
              <a:t>Of your ultimate home in eternity. </a:t>
            </a:r>
          </a:p>
          <a:p>
            <a:pPr marL="914400" lvl="0" indent="-447675">
              <a:lnSpc>
                <a:spcPct val="100000"/>
              </a:lnSpc>
              <a:buFont typeface="+mj-lt"/>
              <a:buAutoNum type="arabicPeriod"/>
            </a:pPr>
            <a:r>
              <a:rPr lang="en-US" kern="100" dirty="0">
                <a:ea typeface="Aptos" panose="020B0004020202020204" pitchFamily="34" charset="0"/>
                <a:cs typeface="Times New Roman" panose="02020603050405020304" pitchFamily="18" charset="0"/>
              </a:rPr>
              <a:t>2 Timothy 4:8  Finally, there is laid up for me the crown of righteousness, which the Lord, the righteous Judge, will give to me on that Day, and not to me only but also to all who have loved His appearing. </a:t>
            </a:r>
          </a:p>
          <a:p>
            <a:pPr marL="914400" lvl="0" indent="-447675">
              <a:lnSpc>
                <a:spcPct val="100000"/>
              </a:lnSpc>
              <a:buFont typeface="+mj-lt"/>
              <a:buAutoNum type="arabicPeriod"/>
            </a:pPr>
            <a:r>
              <a:rPr lang="en-US" kern="100" dirty="0">
                <a:ea typeface="Aptos" panose="020B0004020202020204" pitchFamily="34" charset="0"/>
                <a:cs typeface="Times New Roman" panose="02020603050405020304" pitchFamily="18" charset="0"/>
              </a:rPr>
              <a:t>James 1:12  Blessed is the man who endures temptation; for when he has been approved, he will receive the crown of life which the Lord has promised to those who love Him.</a:t>
            </a:r>
            <a:endParaRPr lang="en-US" dirty="0"/>
          </a:p>
        </p:txBody>
      </p:sp>
    </p:spTree>
    <p:extLst>
      <p:ext uri="{BB962C8B-B14F-4D97-AF65-F5344CB8AC3E}">
        <p14:creationId xmlns:p14="http://schemas.microsoft.com/office/powerpoint/2010/main" val="369683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0B94-1F1A-D665-5D9C-CB4CBB2F9EDB}"/>
              </a:ext>
            </a:extLst>
          </p:cNvPr>
          <p:cNvSpPr>
            <a:spLocks noGrp="1"/>
          </p:cNvSpPr>
          <p:nvPr>
            <p:ph type="title"/>
          </p:nvPr>
        </p:nvSpPr>
        <p:spPr>
          <a:xfrm>
            <a:off x="0" y="0"/>
            <a:ext cx="9144000" cy="1026367"/>
          </a:xfrm>
        </p:spPr>
        <p:txBody>
          <a:bodyPr>
            <a:normAutofit/>
          </a:bodyPr>
          <a:lstStyle/>
          <a:p>
            <a:pPr marL="0" marR="0" lvl="0" indent="0">
              <a:spcBef>
                <a:spcPts val="0"/>
              </a:spcBef>
              <a:spcAft>
                <a:spcPts val="0"/>
              </a:spcAft>
              <a:buFont typeface="+mj-lt"/>
              <a:buNone/>
            </a:pPr>
            <a:r>
              <a:rPr lang="en-US" sz="4000" b="1"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rPr>
              <a:t>III.</a:t>
            </a:r>
            <a:r>
              <a:rPr lang="en-US" sz="4000" b="1" kern="100" baseline="0" dirty="0">
                <a:solidFill>
                  <a:srgbClr val="0000FF"/>
                </a:solidFill>
                <a:effectLst/>
                <a:latin typeface="Arial" panose="020B0604020202020204" pitchFamily="34" charset="0"/>
                <a:ea typeface="Aptos" panose="020B0004020202020204" pitchFamily="34" charset="0"/>
                <a:cs typeface="Times New Roman" panose="02020603050405020304" pitchFamily="18" charset="0"/>
              </a:rPr>
              <a:t> </a:t>
            </a:r>
            <a:r>
              <a:rPr lang="en-US" sz="4000" b="1"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rPr>
              <a:t>FOCUS ON YOUR ASSURANCES.</a:t>
            </a:r>
            <a:endParaRPr lang="en-US" sz="4000"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B2911F4-05A3-3D7A-0ACB-A0F66E676D94}"/>
              </a:ext>
            </a:extLst>
          </p:cNvPr>
          <p:cNvSpPr>
            <a:spLocks noGrp="1"/>
          </p:cNvSpPr>
          <p:nvPr>
            <p:ph idx="1"/>
          </p:nvPr>
        </p:nvSpPr>
        <p:spPr>
          <a:xfrm>
            <a:off x="157655" y="877079"/>
            <a:ext cx="8986345" cy="6022962"/>
          </a:xfrm>
        </p:spPr>
        <p:txBody>
          <a:bodyPr>
            <a:normAutofit fontScale="92500" lnSpcReduction="20000"/>
          </a:bodyPr>
          <a:lstStyle/>
          <a:p>
            <a:pPr marL="0" lvl="0" indent="0">
              <a:lnSpc>
                <a:spcPct val="95000"/>
              </a:lnSpc>
              <a:buNone/>
            </a:pPr>
            <a:r>
              <a:rPr lang="en-US" kern="100" dirty="0">
                <a:ea typeface="Aptos" panose="020B0004020202020204" pitchFamily="34" charset="0"/>
                <a:cs typeface="Times New Roman" panose="02020603050405020304" pitchFamily="18" charset="0"/>
              </a:rPr>
              <a:t>B. Of strength from the Lord in this life. </a:t>
            </a:r>
          </a:p>
          <a:p>
            <a:pPr marL="914400" lvl="0" indent="-455613">
              <a:lnSpc>
                <a:spcPct val="95000"/>
              </a:lnSpc>
              <a:buFont typeface="+mj-lt"/>
              <a:buAutoNum type="arabicPeriod"/>
            </a:pPr>
            <a:r>
              <a:rPr lang="en-US" kern="100" dirty="0">
                <a:ea typeface="Aptos" panose="020B0004020202020204" pitchFamily="34" charset="0"/>
                <a:cs typeface="Times New Roman" panose="02020603050405020304" pitchFamily="18" charset="0"/>
              </a:rPr>
              <a:t>2 Timothy 4:17–18  But the Lord stood with me and strengthened me, so that the message might be preached fully through me, and </a:t>
            </a:r>
            <a:r>
              <a:rPr lang="en-US" i="1" kern="100" dirty="0">
                <a:ea typeface="Aptos" panose="020B0004020202020204" pitchFamily="34" charset="0"/>
                <a:cs typeface="Times New Roman" panose="02020603050405020304" pitchFamily="18" charset="0"/>
              </a:rPr>
              <a:t>that</a:t>
            </a:r>
            <a:r>
              <a:rPr lang="en-US" kern="100" dirty="0">
                <a:ea typeface="Aptos" panose="020B0004020202020204" pitchFamily="34" charset="0"/>
                <a:cs typeface="Times New Roman" panose="02020603050405020304" pitchFamily="18" charset="0"/>
              </a:rPr>
              <a:t> all the Gentiles might hear. Also I was delivered out of the mouth of the lion. 18 And the Lord will deliver me from every evil work and preserve </a:t>
            </a:r>
            <a:r>
              <a:rPr lang="en-US" i="1" kern="100" dirty="0">
                <a:ea typeface="Aptos" panose="020B0004020202020204" pitchFamily="34" charset="0"/>
                <a:cs typeface="Times New Roman" panose="02020603050405020304" pitchFamily="18" charset="0"/>
              </a:rPr>
              <a:t>me</a:t>
            </a:r>
            <a:r>
              <a:rPr lang="en-US" kern="100" dirty="0">
                <a:ea typeface="Aptos" panose="020B0004020202020204" pitchFamily="34" charset="0"/>
                <a:cs typeface="Times New Roman" panose="02020603050405020304" pitchFamily="18" charset="0"/>
              </a:rPr>
              <a:t> for His heavenly kingdom. To Him </a:t>
            </a:r>
            <a:r>
              <a:rPr lang="en-US" i="1" kern="100" dirty="0">
                <a:ea typeface="Aptos" panose="020B0004020202020204" pitchFamily="34" charset="0"/>
                <a:cs typeface="Times New Roman" panose="02020603050405020304" pitchFamily="18" charset="0"/>
              </a:rPr>
              <a:t>be</a:t>
            </a:r>
            <a:r>
              <a:rPr lang="en-US" kern="100" dirty="0">
                <a:ea typeface="Aptos" panose="020B0004020202020204" pitchFamily="34" charset="0"/>
                <a:cs typeface="Times New Roman" panose="02020603050405020304" pitchFamily="18" charset="0"/>
              </a:rPr>
              <a:t> glory forever and ever. Amen! </a:t>
            </a:r>
          </a:p>
          <a:p>
            <a:pPr marL="914400" lvl="0" indent="-455613">
              <a:lnSpc>
                <a:spcPct val="95000"/>
              </a:lnSpc>
              <a:buFont typeface="+mj-lt"/>
              <a:buAutoNum type="arabicPeriod"/>
            </a:pPr>
            <a:r>
              <a:rPr lang="en-US" kern="100" dirty="0">
                <a:ea typeface="Aptos" panose="020B0004020202020204" pitchFamily="34" charset="0"/>
                <a:cs typeface="Times New Roman" panose="02020603050405020304" pitchFamily="18" charset="0"/>
              </a:rPr>
              <a:t>Hebrews 4:15  For we do not have a High Priest who cannot sympathize with our weaknesses, but was in all </a:t>
            </a:r>
            <a:r>
              <a:rPr lang="en-US" i="1" kern="100" dirty="0">
                <a:ea typeface="Aptos" panose="020B0004020202020204" pitchFamily="34" charset="0"/>
                <a:cs typeface="Times New Roman" panose="02020603050405020304" pitchFamily="18" charset="0"/>
              </a:rPr>
              <a:t>points</a:t>
            </a:r>
            <a:r>
              <a:rPr lang="en-US" kern="100" dirty="0">
                <a:ea typeface="Aptos" panose="020B0004020202020204" pitchFamily="34" charset="0"/>
                <a:cs typeface="Times New Roman" panose="02020603050405020304" pitchFamily="18" charset="0"/>
              </a:rPr>
              <a:t> tempted as </a:t>
            </a:r>
            <a:r>
              <a:rPr lang="en-US" i="1" kern="100" dirty="0">
                <a:ea typeface="Aptos" panose="020B0004020202020204" pitchFamily="34" charset="0"/>
                <a:cs typeface="Times New Roman" panose="02020603050405020304" pitchFamily="18" charset="0"/>
              </a:rPr>
              <a:t>we are,</a:t>
            </a:r>
            <a:r>
              <a:rPr lang="en-US" kern="100" dirty="0">
                <a:ea typeface="Aptos" panose="020B0004020202020204" pitchFamily="34" charset="0"/>
                <a:cs typeface="Times New Roman" panose="02020603050405020304" pitchFamily="18" charset="0"/>
              </a:rPr>
              <a:t> </a:t>
            </a:r>
            <a:r>
              <a:rPr lang="en-US" i="1" kern="100" dirty="0">
                <a:ea typeface="Aptos" panose="020B0004020202020204" pitchFamily="34" charset="0"/>
                <a:cs typeface="Times New Roman" panose="02020603050405020304" pitchFamily="18" charset="0"/>
              </a:rPr>
              <a:t>yet</a:t>
            </a:r>
            <a:r>
              <a:rPr lang="en-US" kern="100" dirty="0">
                <a:ea typeface="Aptos" panose="020B0004020202020204" pitchFamily="34" charset="0"/>
                <a:cs typeface="Times New Roman" panose="02020603050405020304" pitchFamily="18" charset="0"/>
              </a:rPr>
              <a:t> without sin. </a:t>
            </a:r>
          </a:p>
          <a:p>
            <a:pPr marL="914400" lvl="0" indent="-455613">
              <a:lnSpc>
                <a:spcPct val="95000"/>
              </a:lnSpc>
              <a:buFont typeface="+mj-lt"/>
              <a:buAutoNum type="arabicPeriod"/>
            </a:pPr>
            <a:r>
              <a:rPr lang="en-US" kern="100" dirty="0">
                <a:ea typeface="Aptos" panose="020B0004020202020204" pitchFamily="34" charset="0"/>
                <a:cs typeface="Times New Roman" panose="02020603050405020304" pitchFamily="18" charset="0"/>
              </a:rPr>
              <a:t>Hebrews 2:18  For in that He Himself has suffered, being tempted, He is able to aid those who are tempted. </a:t>
            </a:r>
            <a:endParaRPr lang="en-US" dirty="0"/>
          </a:p>
        </p:txBody>
      </p:sp>
    </p:spTree>
    <p:extLst>
      <p:ext uri="{BB962C8B-B14F-4D97-AF65-F5344CB8AC3E}">
        <p14:creationId xmlns:p14="http://schemas.microsoft.com/office/powerpoint/2010/main" val="124316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AB7E8-1A23-3C4B-FDAA-235FE88433C8}"/>
              </a:ext>
            </a:extLst>
          </p:cNvPr>
          <p:cNvSpPr>
            <a:spLocks noGrp="1"/>
          </p:cNvSpPr>
          <p:nvPr>
            <p:ph type="title"/>
          </p:nvPr>
        </p:nvSpPr>
        <p:spPr>
          <a:xfrm>
            <a:off x="0" y="0"/>
            <a:ext cx="9144000" cy="895739"/>
          </a:xfrm>
        </p:spPr>
        <p:txBody>
          <a:bodyPr>
            <a:normAutofit/>
          </a:bodyPr>
          <a:lstStyle/>
          <a:p>
            <a:pPr marL="0" marR="0">
              <a:spcBef>
                <a:spcPts val="0"/>
              </a:spcBef>
              <a:spcAft>
                <a:spcPts val="0"/>
              </a:spcAft>
            </a:pPr>
            <a:r>
              <a:rPr lang="en-US" sz="4400" b="1"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rPr>
              <a:t>OUR LONELINESS?</a:t>
            </a:r>
            <a:endParaRPr lang="en-US" sz="4400"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B1900E2-E2F2-AA4E-77DB-31F0B6F938CA}"/>
              </a:ext>
            </a:extLst>
          </p:cNvPr>
          <p:cNvSpPr>
            <a:spLocks noGrp="1"/>
          </p:cNvSpPr>
          <p:nvPr>
            <p:ph idx="1"/>
          </p:nvPr>
        </p:nvSpPr>
        <p:spPr>
          <a:xfrm>
            <a:off x="157655" y="895739"/>
            <a:ext cx="8986345" cy="6004301"/>
          </a:xfrm>
        </p:spPr>
        <p:txBody>
          <a:bodyPr>
            <a:normAutofit fontScale="77500" lnSpcReduction="20000"/>
          </a:bodyPr>
          <a:lstStyle/>
          <a:p>
            <a:pPr marL="466725" lvl="0" indent="-466725">
              <a:buFont typeface="+mj-lt"/>
              <a:buAutoNum type="alphaUcPeriod"/>
            </a:pPr>
            <a:r>
              <a:rPr lang="en-US" kern="100" dirty="0">
                <a:ea typeface="Aptos" panose="020B0004020202020204" pitchFamily="34" charset="0"/>
                <a:cs typeface="Times New Roman" panose="02020603050405020304" pitchFamily="18" charset="0"/>
              </a:rPr>
              <a:t>Jesus was never alone because the Father was with Him. </a:t>
            </a:r>
          </a:p>
          <a:p>
            <a:pPr marL="914400" indent="-457200">
              <a:buFont typeface="+mj-lt"/>
              <a:buAutoNum type="arabicPeriod"/>
            </a:pPr>
            <a:r>
              <a:rPr lang="en-US" kern="100" dirty="0">
                <a:ea typeface="Aptos" panose="020B0004020202020204" pitchFamily="34" charset="0"/>
                <a:cs typeface="Times New Roman" panose="02020603050405020304" pitchFamily="18" charset="0"/>
              </a:rPr>
              <a:t>John 8:29  And He who sent Me is with Me. The Father has not left Me alone, for I always do those things that please Him.”</a:t>
            </a:r>
          </a:p>
          <a:p>
            <a:pPr marL="914400" indent="-457200">
              <a:buFont typeface="+mj-lt"/>
              <a:buAutoNum type="arabicPeriod"/>
            </a:pPr>
            <a:r>
              <a:rPr lang="en-US" kern="100" dirty="0">
                <a:ea typeface="Aptos" panose="020B0004020202020204" pitchFamily="34" charset="0"/>
                <a:cs typeface="Times New Roman" panose="02020603050405020304" pitchFamily="18" charset="0"/>
              </a:rPr>
              <a:t>John 16:32  Indeed the hour is coming, yes, has now come, that you will be scattered, each to his own, and will leave Me alone. And yet I am not alone, because the Father is with Me.</a:t>
            </a:r>
          </a:p>
          <a:p>
            <a:pPr marL="466725" lvl="0" indent="-466725">
              <a:buFont typeface="+mj-lt"/>
              <a:buAutoNum type="alphaUcPeriod" startAt="2"/>
            </a:pPr>
            <a:r>
              <a:rPr lang="en-US" kern="100" dirty="0">
                <a:ea typeface="Aptos" panose="020B0004020202020204" pitchFamily="34" charset="0"/>
                <a:cs typeface="Times New Roman" panose="02020603050405020304" pitchFamily="18" charset="0"/>
              </a:rPr>
              <a:t>As Christians we will never be alone either.</a:t>
            </a:r>
          </a:p>
          <a:p>
            <a:pPr marL="914400" lvl="0" indent="-455613">
              <a:buFont typeface="+mj-lt"/>
              <a:buAutoNum type="arabicPeriod"/>
            </a:pPr>
            <a:r>
              <a:rPr lang="en-US" kern="100" dirty="0">
                <a:ea typeface="Aptos" panose="020B0004020202020204" pitchFamily="34" charset="0"/>
                <a:cs typeface="Times New Roman" panose="02020603050405020304" pitchFamily="18" charset="0"/>
              </a:rPr>
              <a:t>Isaiah 41:10  Fear not, for I am with you; Be not dismayed, for I am your God. I will strengthen you, Yes, I will help you, I will uphold you with My righteous right hand.’</a:t>
            </a:r>
          </a:p>
          <a:p>
            <a:pPr marL="914400" lvl="0" indent="-455613">
              <a:buFont typeface="+mj-lt"/>
              <a:buAutoNum type="arabicPeriod"/>
            </a:pPr>
            <a:r>
              <a:rPr lang="en-US" kern="100" dirty="0">
                <a:ea typeface="Aptos" panose="020B0004020202020204" pitchFamily="34" charset="0"/>
                <a:cs typeface="Times New Roman" panose="02020603050405020304" pitchFamily="18" charset="0"/>
              </a:rPr>
              <a:t>Matthew 28:18–20  And Jesus came and spoke to them, saying, “All authority has been given to Me in heaven and on earth. </a:t>
            </a:r>
            <a:r>
              <a:rPr lang="en-US" kern="100" baseline="30000" dirty="0">
                <a:ea typeface="Aptos" panose="020B0004020202020204" pitchFamily="34" charset="0"/>
                <a:cs typeface="Times New Roman" panose="02020603050405020304" pitchFamily="18" charset="0"/>
              </a:rPr>
              <a:t>19</a:t>
            </a:r>
            <a:r>
              <a:rPr lang="en-US" kern="100" dirty="0">
                <a:ea typeface="Aptos" panose="020B0004020202020204" pitchFamily="34" charset="0"/>
                <a:cs typeface="Times New Roman" panose="02020603050405020304" pitchFamily="18" charset="0"/>
              </a:rPr>
              <a:t> Go therefore and make disciples of all the nations, baptizing them in the name of the Father and of the Son and of the Holy Spirit, </a:t>
            </a:r>
            <a:r>
              <a:rPr lang="en-US" kern="100" baseline="30000" dirty="0">
                <a:ea typeface="Aptos" panose="020B0004020202020204" pitchFamily="34" charset="0"/>
                <a:cs typeface="Times New Roman" panose="02020603050405020304" pitchFamily="18" charset="0"/>
              </a:rPr>
              <a:t>20</a:t>
            </a:r>
            <a:r>
              <a:rPr lang="en-US" kern="100" dirty="0">
                <a:ea typeface="Aptos" panose="020B0004020202020204" pitchFamily="34" charset="0"/>
                <a:cs typeface="Times New Roman" panose="02020603050405020304" pitchFamily="18" charset="0"/>
              </a:rPr>
              <a:t> teaching them to observe all things that I have commanded you; and lo, I am with you always, even to the end of the age.” Amen.</a:t>
            </a:r>
            <a:endParaRPr lang="en-US" dirty="0"/>
          </a:p>
        </p:txBody>
      </p:sp>
    </p:spTree>
    <p:extLst>
      <p:ext uri="{BB962C8B-B14F-4D97-AF65-F5344CB8AC3E}">
        <p14:creationId xmlns:p14="http://schemas.microsoft.com/office/powerpoint/2010/main" val="115399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4A352AF-9A5D-0FA2-3346-AC7334A1B2E9}"/>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163116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492015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2519004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3AC3A44F-8E14-F465-4874-CFC9FEC03F57}"/>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60409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hiteboard&#10;&#10;Description automatically generated">
            <a:extLst>
              <a:ext uri="{FF2B5EF4-FFF2-40B4-BE49-F238E27FC236}">
                <a16:creationId xmlns:a16="http://schemas.microsoft.com/office/drawing/2014/main" id="{967C72C7-BD0B-42BA-B00D-788250480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9118600" cy="6858000"/>
          </a:xfrm>
          <a:prstGeom prst="rect">
            <a:avLst/>
          </a:prstGeom>
        </p:spPr>
      </p:pic>
    </p:spTree>
    <p:extLst>
      <p:ext uri="{BB962C8B-B14F-4D97-AF65-F5344CB8AC3E}">
        <p14:creationId xmlns:p14="http://schemas.microsoft.com/office/powerpoint/2010/main" val="198510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69804"/>
          </a:schemeClr>
        </a:solidFill>
        <a:effectLst/>
      </p:bgPr>
    </p:bg>
    <p:spTree>
      <p:nvGrpSpPr>
        <p:cNvPr id="1" name=""/>
        <p:cNvGrpSpPr/>
        <p:nvPr/>
      </p:nvGrpSpPr>
      <p:grpSpPr>
        <a:xfrm>
          <a:off x="0" y="0"/>
          <a:ext cx="0" cy="0"/>
          <a:chOff x="0" y="0"/>
          <a:chExt cx="0" cy="0"/>
        </a:xfrm>
      </p:grpSpPr>
      <p:pic>
        <p:nvPicPr>
          <p:cNvPr id="3" name="Picture 2" descr="A close-up of a hand&#10;&#10;Description automatically generated">
            <a:extLst>
              <a:ext uri="{FF2B5EF4-FFF2-40B4-BE49-F238E27FC236}">
                <a16:creationId xmlns:a16="http://schemas.microsoft.com/office/drawing/2014/main" id="{2EAA24E6-757A-3F3B-FD56-02484FD10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a:extLst>
              <a:ext uri="{FF2B5EF4-FFF2-40B4-BE49-F238E27FC236}">
                <a16:creationId xmlns:a16="http://schemas.microsoft.com/office/drawing/2014/main" id="{911AE220-E7DC-A206-F269-A625745FD6E9}"/>
              </a:ext>
            </a:extLst>
          </p:cNvPr>
          <p:cNvSpPr>
            <a:spLocks noGrp="1"/>
          </p:cNvSpPr>
          <p:nvPr>
            <p:ph type="title"/>
          </p:nvPr>
        </p:nvSpPr>
        <p:spPr>
          <a:xfrm>
            <a:off x="0" y="897467"/>
            <a:ext cx="2946400" cy="1761066"/>
          </a:xfrm>
        </p:spPr>
        <p:txBody>
          <a:bodyPr>
            <a:normAutofit/>
          </a:bodyPr>
          <a:lstStyle/>
          <a:p>
            <a:r>
              <a:rPr lang="en-US" sz="3200" b="1" dirty="0">
                <a:latin typeface="Arial" panose="020B0604020202020204" pitchFamily="34" charset="0"/>
                <a:cs typeface="Arial" panose="020B0604020202020204" pitchFamily="34" charset="0"/>
              </a:rPr>
              <a:t>HAVE AN UNLONELY WEEK</a:t>
            </a:r>
          </a:p>
        </p:txBody>
      </p:sp>
    </p:spTree>
    <p:extLst>
      <p:ext uri="{BB962C8B-B14F-4D97-AF65-F5344CB8AC3E}">
        <p14:creationId xmlns:p14="http://schemas.microsoft.com/office/powerpoint/2010/main" val="1299995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3745383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9E63EBD-606C-379B-4936-32D79507279B}"/>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3319126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717E2-677A-C382-8C31-E2774B4024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DBB191-BCC2-7AD1-1806-185899302235}"/>
              </a:ext>
            </a:extLst>
          </p:cNvPr>
          <p:cNvSpPr>
            <a:spLocks noGrp="1"/>
          </p:cNvSpPr>
          <p:nvPr>
            <p:ph type="title"/>
          </p:nvPr>
        </p:nvSpPr>
        <p:spPr>
          <a:xfrm>
            <a:off x="0" y="0"/>
            <a:ext cx="9144000" cy="6858000"/>
          </a:xfrm>
        </p:spPr>
        <p:txBody>
          <a:bodyPr>
            <a:noAutofit/>
          </a:bodyPr>
          <a:lstStyle/>
          <a:p>
            <a:pPr lvl="0">
              <a:lnSpc>
                <a:spcPct val="80000"/>
              </a:lnSpc>
              <a:spcBef>
                <a:spcPts val="0"/>
              </a:spcBef>
            </a:pPr>
            <a:r>
              <a:rPr lang="en-US" sz="2700" kern="100" dirty="0">
                <a:solidFill>
                  <a:prstClr val="black"/>
                </a:solidFill>
                <a:ea typeface="Aptos" panose="020B0004020202020204" pitchFamily="34" charset="0"/>
                <a:cs typeface="Times New Roman" panose="02020603050405020304" pitchFamily="18" charset="0"/>
              </a:rPr>
              <a:t>2 Timothy 4:9–18  Be diligent to come to me quickly; </a:t>
            </a:r>
            <a:r>
              <a:rPr lang="en-US" sz="2700" kern="100" baseline="30000" dirty="0">
                <a:solidFill>
                  <a:prstClr val="black"/>
                </a:solidFill>
                <a:ea typeface="Aptos" panose="020B0004020202020204" pitchFamily="34" charset="0"/>
                <a:cs typeface="Times New Roman" panose="02020603050405020304" pitchFamily="18" charset="0"/>
              </a:rPr>
              <a:t>10</a:t>
            </a:r>
            <a:r>
              <a:rPr lang="en-US" sz="2700" kern="100" dirty="0">
                <a:solidFill>
                  <a:prstClr val="black"/>
                </a:solidFill>
                <a:ea typeface="Aptos" panose="020B0004020202020204" pitchFamily="34" charset="0"/>
                <a:cs typeface="Times New Roman" panose="02020603050405020304" pitchFamily="18" charset="0"/>
              </a:rPr>
              <a:t> for Demas has forsaken me, having loved this present world, and has departed for Thessalonica—</a:t>
            </a:r>
            <a:r>
              <a:rPr lang="en-US" sz="2700" kern="100" dirty="0" err="1">
                <a:solidFill>
                  <a:prstClr val="black"/>
                </a:solidFill>
                <a:ea typeface="Aptos" panose="020B0004020202020204" pitchFamily="34" charset="0"/>
                <a:cs typeface="Times New Roman" panose="02020603050405020304" pitchFamily="18" charset="0"/>
              </a:rPr>
              <a:t>Crescens</a:t>
            </a:r>
            <a:r>
              <a:rPr lang="en-US" sz="2700" kern="100" dirty="0">
                <a:solidFill>
                  <a:prstClr val="black"/>
                </a:solidFill>
                <a:ea typeface="Aptos" panose="020B0004020202020204" pitchFamily="34" charset="0"/>
                <a:cs typeface="Times New Roman" panose="02020603050405020304" pitchFamily="18" charset="0"/>
              </a:rPr>
              <a:t> for Galatia, Titus for Dalmatia. </a:t>
            </a:r>
            <a:r>
              <a:rPr lang="en-US" sz="2700" kern="100" baseline="30000" dirty="0">
                <a:solidFill>
                  <a:prstClr val="black"/>
                </a:solidFill>
                <a:ea typeface="Aptos" panose="020B0004020202020204" pitchFamily="34" charset="0"/>
                <a:cs typeface="Times New Roman" panose="02020603050405020304" pitchFamily="18" charset="0"/>
              </a:rPr>
              <a:t>11</a:t>
            </a:r>
            <a:r>
              <a:rPr lang="en-US" sz="2700" kern="100" dirty="0">
                <a:solidFill>
                  <a:prstClr val="black"/>
                </a:solidFill>
                <a:ea typeface="Aptos" panose="020B0004020202020204" pitchFamily="34" charset="0"/>
                <a:cs typeface="Times New Roman" panose="02020603050405020304" pitchFamily="18" charset="0"/>
              </a:rPr>
              <a:t> Only Luke is with me. Get Mark and bring him with you, for he is useful to me for ministry. </a:t>
            </a:r>
            <a:r>
              <a:rPr lang="en-US" sz="2700" kern="100" baseline="30000" dirty="0">
                <a:solidFill>
                  <a:prstClr val="black"/>
                </a:solidFill>
                <a:ea typeface="Aptos" panose="020B0004020202020204" pitchFamily="34" charset="0"/>
                <a:cs typeface="Times New Roman" panose="02020603050405020304" pitchFamily="18" charset="0"/>
              </a:rPr>
              <a:t>12</a:t>
            </a:r>
            <a:r>
              <a:rPr lang="en-US" sz="2700" kern="100" dirty="0">
                <a:solidFill>
                  <a:prstClr val="black"/>
                </a:solidFill>
                <a:ea typeface="Aptos" panose="020B0004020202020204" pitchFamily="34" charset="0"/>
                <a:cs typeface="Times New Roman" panose="02020603050405020304" pitchFamily="18" charset="0"/>
              </a:rPr>
              <a:t> And Tychicus I have sent to Ephesus. </a:t>
            </a:r>
            <a:r>
              <a:rPr lang="en-US" sz="2700" kern="100" baseline="30000" dirty="0">
                <a:solidFill>
                  <a:prstClr val="black"/>
                </a:solidFill>
                <a:ea typeface="Aptos" panose="020B0004020202020204" pitchFamily="34" charset="0"/>
                <a:cs typeface="Times New Roman" panose="02020603050405020304" pitchFamily="18" charset="0"/>
              </a:rPr>
              <a:t>13</a:t>
            </a:r>
            <a:r>
              <a:rPr lang="en-US" sz="2700" kern="100" dirty="0">
                <a:solidFill>
                  <a:prstClr val="black"/>
                </a:solidFill>
                <a:ea typeface="Aptos" panose="020B0004020202020204" pitchFamily="34" charset="0"/>
                <a:cs typeface="Times New Roman" panose="02020603050405020304" pitchFamily="18" charset="0"/>
              </a:rPr>
              <a:t> Bring the cloak that I left with Carpus at Troas when you come—and the books, especially the parchments. </a:t>
            </a:r>
            <a:r>
              <a:rPr lang="en-US" sz="2700" kern="100" baseline="30000" dirty="0">
                <a:solidFill>
                  <a:prstClr val="black"/>
                </a:solidFill>
                <a:ea typeface="Aptos" panose="020B0004020202020204" pitchFamily="34" charset="0"/>
                <a:cs typeface="Times New Roman" panose="02020603050405020304" pitchFamily="18" charset="0"/>
              </a:rPr>
              <a:t>14</a:t>
            </a:r>
            <a:r>
              <a:rPr lang="en-US" sz="2700" kern="100" dirty="0">
                <a:solidFill>
                  <a:prstClr val="black"/>
                </a:solidFill>
                <a:ea typeface="Aptos" panose="020B0004020202020204" pitchFamily="34" charset="0"/>
                <a:cs typeface="Times New Roman" panose="02020603050405020304" pitchFamily="18" charset="0"/>
              </a:rPr>
              <a:t> Alexander the coppersmith did me much harm. May the Lord repay him according to his works. </a:t>
            </a:r>
            <a:r>
              <a:rPr lang="en-US" sz="2700" kern="100" baseline="30000" dirty="0">
                <a:solidFill>
                  <a:prstClr val="black"/>
                </a:solidFill>
                <a:ea typeface="Aptos" panose="020B0004020202020204" pitchFamily="34" charset="0"/>
                <a:cs typeface="Times New Roman" panose="02020603050405020304" pitchFamily="18" charset="0"/>
              </a:rPr>
              <a:t>15</a:t>
            </a:r>
            <a:r>
              <a:rPr lang="en-US" sz="2700" kern="100" dirty="0">
                <a:solidFill>
                  <a:prstClr val="black"/>
                </a:solidFill>
                <a:ea typeface="Aptos" panose="020B0004020202020204" pitchFamily="34" charset="0"/>
                <a:cs typeface="Times New Roman" panose="02020603050405020304" pitchFamily="18" charset="0"/>
              </a:rPr>
              <a:t> You also must beware of him, for he has greatly resisted our words. </a:t>
            </a:r>
            <a:r>
              <a:rPr lang="en-US" sz="2700" kern="100" baseline="30000" dirty="0">
                <a:solidFill>
                  <a:prstClr val="black"/>
                </a:solidFill>
                <a:ea typeface="Aptos" panose="020B0004020202020204" pitchFamily="34" charset="0"/>
                <a:cs typeface="Times New Roman" panose="02020603050405020304" pitchFamily="18" charset="0"/>
              </a:rPr>
              <a:t>16</a:t>
            </a:r>
            <a:r>
              <a:rPr lang="en-US" sz="2700" kern="100" dirty="0">
                <a:solidFill>
                  <a:prstClr val="black"/>
                </a:solidFill>
                <a:ea typeface="Aptos" panose="020B0004020202020204" pitchFamily="34" charset="0"/>
                <a:cs typeface="Times New Roman" panose="02020603050405020304" pitchFamily="18" charset="0"/>
              </a:rPr>
              <a:t> At my first defense no one stood with me, but all forsook me. May it not be charged against them. </a:t>
            </a:r>
            <a:r>
              <a:rPr lang="en-US" sz="2700" kern="100" baseline="30000" dirty="0">
                <a:solidFill>
                  <a:prstClr val="black"/>
                </a:solidFill>
                <a:ea typeface="Aptos" panose="020B0004020202020204" pitchFamily="34" charset="0"/>
                <a:cs typeface="Times New Roman" panose="02020603050405020304" pitchFamily="18" charset="0"/>
              </a:rPr>
              <a:t>17</a:t>
            </a:r>
            <a:r>
              <a:rPr lang="en-US" sz="2700" kern="100" dirty="0">
                <a:solidFill>
                  <a:prstClr val="black"/>
                </a:solidFill>
                <a:ea typeface="Aptos" panose="020B0004020202020204" pitchFamily="34" charset="0"/>
                <a:cs typeface="Times New Roman" panose="02020603050405020304" pitchFamily="18" charset="0"/>
              </a:rPr>
              <a:t> But the Lord stood with me and strengthened me, so that the message might be preached fully through me, and that all the Gentiles might hear. Also I was delivered out of the mouth of the lion. </a:t>
            </a:r>
            <a:r>
              <a:rPr lang="en-US" sz="2700" kern="100" baseline="30000" dirty="0">
                <a:solidFill>
                  <a:prstClr val="black"/>
                </a:solidFill>
                <a:ea typeface="Aptos" panose="020B0004020202020204" pitchFamily="34" charset="0"/>
                <a:cs typeface="Times New Roman" panose="02020603050405020304" pitchFamily="18" charset="0"/>
              </a:rPr>
              <a:t>18</a:t>
            </a:r>
            <a:r>
              <a:rPr lang="en-US" sz="2700" kern="100" dirty="0">
                <a:solidFill>
                  <a:prstClr val="black"/>
                </a:solidFill>
                <a:ea typeface="Aptos" panose="020B0004020202020204" pitchFamily="34" charset="0"/>
                <a:cs typeface="Times New Roman" panose="02020603050405020304" pitchFamily="18" charset="0"/>
              </a:rPr>
              <a:t> And the Lord will deliver me from every evil work and preserve me for His heavenly kingdom. To Him be glory forever and ever. Amen!</a:t>
            </a:r>
          </a:p>
        </p:txBody>
      </p:sp>
    </p:spTree>
    <p:extLst>
      <p:ext uri="{BB962C8B-B14F-4D97-AF65-F5344CB8AC3E}">
        <p14:creationId xmlns:p14="http://schemas.microsoft.com/office/powerpoint/2010/main" val="3459167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1504022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E59544-C07A-A5F7-61EE-515DC7BA5DAD}"/>
              </a:ext>
            </a:extLst>
          </p:cNvPr>
          <p:cNvPicPr>
            <a:picLocks noChangeAspect="1"/>
          </p:cNvPicPr>
          <p:nvPr/>
        </p:nvPicPr>
        <p:blipFill>
          <a:blip r:embed="rId2"/>
          <a:stretch>
            <a:fillRect/>
          </a:stretch>
        </p:blipFill>
        <p:spPr>
          <a:xfrm>
            <a:off x="-1" y="1"/>
            <a:ext cx="9705935" cy="6858000"/>
          </a:xfrm>
          <a:prstGeom prst="rect">
            <a:avLst/>
          </a:prstGeom>
        </p:spPr>
      </p:pic>
      <p:sp>
        <p:nvSpPr>
          <p:cNvPr id="2" name="Title 1">
            <a:extLst>
              <a:ext uri="{FF2B5EF4-FFF2-40B4-BE49-F238E27FC236}">
                <a16:creationId xmlns:a16="http://schemas.microsoft.com/office/drawing/2014/main" id="{AFF298F3-F9B6-AD08-C074-AF6451C6DED5}"/>
              </a:ext>
            </a:extLst>
          </p:cNvPr>
          <p:cNvSpPr>
            <a:spLocks noGrp="1"/>
          </p:cNvSpPr>
          <p:nvPr>
            <p:ph type="title"/>
          </p:nvPr>
        </p:nvSpPr>
        <p:spPr/>
        <p:txBody>
          <a:bodyPr>
            <a:normAutofit/>
          </a:bodyPr>
          <a:lstStyle/>
          <a:p>
            <a:pPr marL="0" marR="0" algn="ctr">
              <a:spcBef>
                <a:spcPts val="0"/>
              </a:spcBef>
              <a:spcAft>
                <a:spcPts val="0"/>
              </a:spcAft>
            </a:pPr>
            <a:r>
              <a:rPr lang="en-US" sz="4000" b="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WHEN LONELINESS COMES...</a:t>
            </a:r>
            <a:endParaRPr lang="en-US" sz="40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99416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CCCE3-86E1-77E2-94C1-576D40C0FA5B}"/>
              </a:ext>
            </a:extLst>
          </p:cNvPr>
          <p:cNvSpPr>
            <a:spLocks noGrp="1"/>
          </p:cNvSpPr>
          <p:nvPr>
            <p:ph type="title"/>
          </p:nvPr>
        </p:nvSpPr>
        <p:spPr/>
        <p:txBody>
          <a:bodyPr>
            <a:normAutofit/>
          </a:bodyPr>
          <a:lstStyle/>
          <a:p>
            <a:pPr marL="0" marR="0">
              <a:spcBef>
                <a:spcPts val="0"/>
              </a:spcBef>
              <a:spcAft>
                <a:spcPts val="0"/>
              </a:spcAft>
            </a:pPr>
            <a:r>
              <a:rPr lang="en-US" sz="4400" b="1"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rPr>
              <a:t>LONELINESS</a:t>
            </a:r>
            <a:endParaRPr lang="en-US" sz="4400"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E12AA78-375C-0C81-AE31-C22ECD011466}"/>
              </a:ext>
            </a:extLst>
          </p:cNvPr>
          <p:cNvSpPr>
            <a:spLocks noGrp="1"/>
          </p:cNvSpPr>
          <p:nvPr>
            <p:ph idx="1"/>
          </p:nvPr>
        </p:nvSpPr>
        <p:spPr/>
        <p:txBody>
          <a:bodyPr/>
          <a:lstStyle/>
          <a:p>
            <a:pPr marL="466725" indent="-466725">
              <a:lnSpc>
                <a:spcPct val="100000"/>
              </a:lnSpc>
              <a:spcAft>
                <a:spcPts val="1800"/>
              </a:spcAft>
              <a:buFont typeface="+mj-lt"/>
              <a:buAutoNum type="alphaUcPeriod"/>
            </a:pPr>
            <a:r>
              <a:rPr lang="en-US" kern="100" dirty="0">
                <a:ea typeface="Aptos" panose="020B0004020202020204" pitchFamily="34" charset="0"/>
                <a:cs typeface="Times New Roman" panose="02020603050405020304" pitchFamily="18" charset="0"/>
              </a:rPr>
              <a:t>“Have you ever been lonely, have you ever been blue.” Patsy Cline</a:t>
            </a:r>
          </a:p>
          <a:p>
            <a:pPr marL="466725" indent="-466725">
              <a:lnSpc>
                <a:spcPct val="100000"/>
              </a:lnSpc>
              <a:spcAft>
                <a:spcPts val="1800"/>
              </a:spcAft>
              <a:buFont typeface="+mj-lt"/>
              <a:buAutoNum type="alphaUcPeriod"/>
            </a:pPr>
            <a:r>
              <a:rPr lang="en-US" kern="100" dirty="0">
                <a:ea typeface="Aptos" panose="020B0004020202020204" pitchFamily="34" charset="0"/>
                <a:cs typeface="Times New Roman" panose="02020603050405020304" pitchFamily="18" charset="0"/>
              </a:rPr>
              <a:t>We have all probably been, or will be, lonely at some time in our lives.</a:t>
            </a:r>
          </a:p>
          <a:p>
            <a:pPr marL="466725" indent="-466725">
              <a:lnSpc>
                <a:spcPct val="100000"/>
              </a:lnSpc>
              <a:spcAft>
                <a:spcPts val="1800"/>
              </a:spcAft>
              <a:buFont typeface="+mj-lt"/>
              <a:buAutoNum type="alphaUcPeriod"/>
            </a:pPr>
            <a:r>
              <a:rPr lang="en-US" kern="100" dirty="0">
                <a:ea typeface="Aptos" panose="020B0004020202020204" pitchFamily="34" charset="0"/>
                <a:cs typeface="Times New Roman" panose="02020603050405020304" pitchFamily="18" charset="0"/>
              </a:rPr>
              <a:t>The apostle Paul was no exception to that rule.</a:t>
            </a:r>
          </a:p>
          <a:p>
            <a:pPr marL="466725" indent="-466725">
              <a:lnSpc>
                <a:spcPct val="100000"/>
              </a:lnSpc>
              <a:spcAft>
                <a:spcPts val="1800"/>
              </a:spcAft>
              <a:buFont typeface="+mj-lt"/>
              <a:buAutoNum type="alphaUcPeriod"/>
            </a:pPr>
            <a:r>
              <a:rPr lang="en-US" kern="100" dirty="0">
                <a:ea typeface="Aptos" panose="020B0004020202020204" pitchFamily="34" charset="0"/>
                <a:cs typeface="Times New Roman" panose="02020603050405020304" pitchFamily="18" charset="0"/>
              </a:rPr>
              <a:t>We get some insight into how to deal with loneliness from Paul in 2 Timothy Chap. 4.</a:t>
            </a:r>
            <a:endParaRPr lang="en-US" dirty="0"/>
          </a:p>
        </p:txBody>
      </p:sp>
    </p:spTree>
    <p:extLst>
      <p:ext uri="{BB962C8B-B14F-4D97-AF65-F5344CB8AC3E}">
        <p14:creationId xmlns:p14="http://schemas.microsoft.com/office/powerpoint/2010/main" val="142802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12DE-C045-B821-7B84-D2C0464F18B4}"/>
              </a:ext>
            </a:extLst>
          </p:cNvPr>
          <p:cNvSpPr>
            <a:spLocks noGrp="1"/>
          </p:cNvSpPr>
          <p:nvPr>
            <p:ph type="title"/>
          </p:nvPr>
        </p:nvSpPr>
        <p:spPr>
          <a:xfrm>
            <a:off x="0" y="1"/>
            <a:ext cx="9144000" cy="1007706"/>
          </a:xfrm>
        </p:spPr>
        <p:txBody>
          <a:bodyPr>
            <a:normAutofit/>
          </a:bodyPr>
          <a:lstStyle/>
          <a:p>
            <a:pPr marL="342900" marR="0" lvl="0" indent="-342900">
              <a:spcBef>
                <a:spcPts val="0"/>
              </a:spcBef>
              <a:spcAft>
                <a:spcPts val="0"/>
              </a:spcAft>
              <a:buFont typeface="+mj-lt"/>
              <a:buAutoNum type="romanUcPeriod"/>
            </a:pPr>
            <a:r>
              <a:rPr lang="en-US" sz="4400" b="1"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rPr>
              <a:t> FOCUS ON YOUR ATTITUDE.</a:t>
            </a:r>
            <a:endParaRPr lang="en-US" sz="4400"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A69559C-C75A-AFE5-4843-4C64BD9D45BE}"/>
              </a:ext>
            </a:extLst>
          </p:cNvPr>
          <p:cNvSpPr>
            <a:spLocks noGrp="1"/>
          </p:cNvSpPr>
          <p:nvPr>
            <p:ph idx="1"/>
          </p:nvPr>
        </p:nvSpPr>
        <p:spPr>
          <a:xfrm>
            <a:off x="157655" y="1007707"/>
            <a:ext cx="8986345" cy="5892333"/>
          </a:xfrm>
        </p:spPr>
        <p:txBody>
          <a:bodyPr>
            <a:noAutofit/>
          </a:bodyPr>
          <a:lstStyle/>
          <a:p>
            <a:pPr marL="466725" lvl="0" indent="-466725">
              <a:buFont typeface="+mj-lt"/>
              <a:buAutoNum type="alphaUcPeriod"/>
            </a:pPr>
            <a:r>
              <a:rPr lang="en-US" sz="2600" kern="100" dirty="0">
                <a:ea typeface="Aptos" panose="020B0004020202020204" pitchFamily="34" charset="0"/>
                <a:cs typeface="Times New Roman" panose="02020603050405020304" pitchFamily="18" charset="0"/>
              </a:rPr>
              <a:t>Forgive friends who fail you in a trying moment. </a:t>
            </a:r>
          </a:p>
          <a:p>
            <a:pPr marL="914400" indent="-457200">
              <a:buFont typeface="+mj-lt"/>
              <a:buAutoNum type="arabicPeriod"/>
            </a:pPr>
            <a:r>
              <a:rPr lang="en-US" sz="2600" kern="100" dirty="0">
                <a:ea typeface="Aptos" panose="020B0004020202020204" pitchFamily="34" charset="0"/>
                <a:cs typeface="Times New Roman" panose="02020603050405020304" pitchFamily="18" charset="0"/>
              </a:rPr>
              <a:t>2 Timothy 4:16  At my first defense no one stood with me, but all forsook me. May it not be charged against them. </a:t>
            </a:r>
          </a:p>
          <a:p>
            <a:pPr marL="914400" indent="-457200">
              <a:buFont typeface="+mj-lt"/>
              <a:buAutoNum type="arabicPeriod"/>
            </a:pPr>
            <a:r>
              <a:rPr lang="en-US" sz="2600" kern="100" dirty="0">
                <a:ea typeface="Aptos" panose="020B0004020202020204" pitchFamily="34" charset="0"/>
                <a:cs typeface="Times New Roman" panose="02020603050405020304" pitchFamily="18" charset="0"/>
              </a:rPr>
              <a:t>Luke 23:33–34  And when they had come to the place called Calvary, there they crucified Him, and the criminals, one on the right hand and the other on the left. </a:t>
            </a:r>
            <a:r>
              <a:rPr lang="en-US" sz="2600" kern="100" baseline="30000" dirty="0">
                <a:ea typeface="Aptos" panose="020B0004020202020204" pitchFamily="34" charset="0"/>
                <a:cs typeface="Times New Roman" panose="02020603050405020304" pitchFamily="18" charset="0"/>
              </a:rPr>
              <a:t>34</a:t>
            </a:r>
            <a:r>
              <a:rPr lang="en-US" sz="2600" kern="100" dirty="0">
                <a:ea typeface="Aptos" panose="020B0004020202020204" pitchFamily="34" charset="0"/>
                <a:cs typeface="Times New Roman" panose="02020603050405020304" pitchFamily="18" charset="0"/>
              </a:rPr>
              <a:t> Then Jesus said, “Father, forgive them, for they do not know what they do.” And they divided His garments and cast lots.</a:t>
            </a:r>
          </a:p>
          <a:p>
            <a:pPr marL="914400" indent="-457200">
              <a:buFont typeface="+mj-lt"/>
              <a:buAutoNum type="arabicPeriod"/>
            </a:pPr>
            <a:r>
              <a:rPr lang="en-US" sz="2600" kern="100" dirty="0">
                <a:ea typeface="Aptos" panose="020B0004020202020204" pitchFamily="34" charset="0"/>
                <a:cs typeface="Times New Roman" panose="02020603050405020304" pitchFamily="18" charset="0"/>
              </a:rPr>
              <a:t>Acts 7:59–60  And they stoned Stephen as he was calling on God and saying, “Lord Jesus, receive my spirit.” </a:t>
            </a:r>
            <a:r>
              <a:rPr lang="en-US" sz="2600" kern="100" baseline="30000" dirty="0">
                <a:ea typeface="Aptos" panose="020B0004020202020204" pitchFamily="34" charset="0"/>
                <a:cs typeface="Times New Roman" panose="02020603050405020304" pitchFamily="18" charset="0"/>
              </a:rPr>
              <a:t>60</a:t>
            </a:r>
            <a:r>
              <a:rPr lang="en-US" sz="2600" kern="100" dirty="0">
                <a:ea typeface="Aptos" panose="020B0004020202020204" pitchFamily="34" charset="0"/>
                <a:cs typeface="Times New Roman" panose="02020603050405020304" pitchFamily="18" charset="0"/>
              </a:rPr>
              <a:t> Then he knelt down and cried out with a loud voice, “Lord, do not charge them with this sin.” And when he had said this, he fell asleep.</a:t>
            </a:r>
            <a:endParaRPr lang="en-US" sz="2600" dirty="0"/>
          </a:p>
        </p:txBody>
      </p:sp>
    </p:spTree>
    <p:extLst>
      <p:ext uri="{BB962C8B-B14F-4D97-AF65-F5344CB8AC3E}">
        <p14:creationId xmlns:p14="http://schemas.microsoft.com/office/powerpoint/2010/main" val="208604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21165</TotalTime>
  <Words>1331</Words>
  <Application>Microsoft Office PowerPoint</Application>
  <PresentationFormat>On-screen Show (4:3)</PresentationFormat>
  <Paragraphs>57</Paragraphs>
  <Slides>20</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Aptos</vt:lpstr>
      <vt:lpstr>Arial</vt:lpstr>
      <vt:lpstr>Arial Black</vt:lpstr>
      <vt:lpstr>Bazooka</vt:lpstr>
      <vt:lpstr>Calibri</vt:lpstr>
      <vt:lpstr>Calibri Light</vt:lpstr>
      <vt:lpstr>Office Theme</vt:lpstr>
      <vt:lpstr>1_Office Theme</vt:lpstr>
      <vt:lpstr>PowerPoint Presentation</vt:lpstr>
      <vt:lpstr>PowerPoint Presentation</vt:lpstr>
      <vt:lpstr>LET US PRAY</vt:lpstr>
      <vt:lpstr>SINGING</vt:lpstr>
      <vt:lpstr>2 Timothy 4:9–18  Be diligent to come to me quickly; 10 for Demas has forsaken me, having loved this present world, and has departed for Thessalonica—Crescens for Galatia, Titus for Dalmatia. 11 Only Luke is with me. Get Mark and bring him with you, for he is useful to me for ministry. 12 And Tychicus I have sent to Ephesus. 13 Bring the cloak that I left with Carpus at Troas when you come—and the books, especially the parchments. 14 Alexander the coppersmith did me much harm. May the Lord repay him according to his works. 15 You also must beware of him, for he has greatly resisted our words. 16 At my first defense no one stood with me, but all forsook me. May it not be charged against them. 17 But the Lord stood with me and strengthened me, so that the message might be preached fully through me, and that all the Gentiles might hear. Also I was delivered out of the mouth of the lion. 18 And the Lord will deliver me from every evil work and preserve me for His heavenly kingdom. To Him be glory forever and ever. Amen!</vt:lpstr>
      <vt:lpstr>LET US PRAY</vt:lpstr>
      <vt:lpstr>WHEN LONELINESS COMES...</vt:lpstr>
      <vt:lpstr>LONELINESS</vt:lpstr>
      <vt:lpstr> FOCUS ON YOUR ATTITUDE.</vt:lpstr>
      <vt:lpstr> FOCUS ON YOUR ATTITUDE.</vt:lpstr>
      <vt:lpstr>II. ON YOUR ACTIVITIES.</vt:lpstr>
      <vt:lpstr>II. ON YOUR ACTIVITIES.</vt:lpstr>
      <vt:lpstr>III. FOCUS ON YOUR ASSURANCES.</vt:lpstr>
      <vt:lpstr>III. FOCUS ON YOUR ASSURANCES.</vt:lpstr>
      <vt:lpstr>OUR LONELINESS?</vt:lpstr>
      <vt:lpstr>SINGING</vt:lpstr>
      <vt:lpstr>PowerPoint Presentation</vt:lpstr>
      <vt:lpstr>CONTRIBUTION</vt:lpstr>
      <vt:lpstr>SINGING</vt:lpstr>
      <vt:lpstr>HAVE AN UNLONELY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5</cp:revision>
  <dcterms:created xsi:type="dcterms:W3CDTF">2021-03-29T21:09:31Z</dcterms:created>
  <dcterms:modified xsi:type="dcterms:W3CDTF">2024-04-16T02:01:34Z</dcterms:modified>
</cp:coreProperties>
</file>