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0"/>
  </p:notesMasterIdLst>
  <p:sldIdLst>
    <p:sldId id="425" r:id="rId3"/>
    <p:sldId id="283" r:id="rId4"/>
    <p:sldId id="493" r:id="rId5"/>
    <p:sldId id="376" r:id="rId6"/>
    <p:sldId id="291" r:id="rId7"/>
    <p:sldId id="434" r:id="rId8"/>
    <p:sldId id="508" r:id="rId9"/>
    <p:sldId id="522" r:id="rId10"/>
    <p:sldId id="523" r:id="rId11"/>
    <p:sldId id="524" r:id="rId12"/>
    <p:sldId id="529" r:id="rId13"/>
    <p:sldId id="528" r:id="rId14"/>
    <p:sldId id="530" r:id="rId15"/>
    <p:sldId id="532" r:id="rId16"/>
    <p:sldId id="531" r:id="rId17"/>
    <p:sldId id="533" r:id="rId18"/>
    <p:sldId id="527" r:id="rId19"/>
    <p:sldId id="534" r:id="rId20"/>
    <p:sldId id="535" r:id="rId21"/>
    <p:sldId id="526" r:id="rId22"/>
    <p:sldId id="536" r:id="rId23"/>
    <p:sldId id="537" r:id="rId24"/>
    <p:sldId id="539" r:id="rId25"/>
    <p:sldId id="525" r:id="rId26"/>
    <p:sldId id="290" r:id="rId27"/>
    <p:sldId id="507" r:id="rId28"/>
    <p:sldId id="4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17003A"/>
    <a:srgbClr val="1F004C"/>
    <a:srgbClr val="31007A"/>
    <a:srgbClr val="40009E"/>
    <a:srgbClr val="4E00C0"/>
    <a:srgbClr val="6600FF"/>
    <a:srgbClr val="3333CC"/>
    <a:srgbClr val="221100"/>
    <a:srgbClr val="261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86F87-8F0B-4780-8957-19172109B40A}" v="2652" dt="2026-03-12T18:35:55.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4/20/2026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20</a:t>
            </a:fld>
            <a:endParaRPr lang="en-US"/>
          </a:p>
        </p:txBody>
      </p:sp>
    </p:spTree>
    <p:extLst>
      <p:ext uri="{BB962C8B-B14F-4D97-AF65-F5344CB8AC3E}">
        <p14:creationId xmlns:p14="http://schemas.microsoft.com/office/powerpoint/2010/main" val="315670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90FFAB-2CAE-4E7B-B1BF-7E4BD00F76D5}" type="slidenum">
              <a:rPr lang="en-US" smtClean="0"/>
              <a:t>27</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4/20/2026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06B4ACF-D5E8-5829-A837-7D5EDFF4E59D}"/>
              </a:ext>
            </a:extLst>
          </p:cNvPr>
          <p:cNvPicPr>
            <a:picLocks noChangeAspect="1"/>
          </p:cNvPicPr>
          <p:nvPr/>
        </p:nvPicPr>
        <p:blipFill>
          <a:blip r:embed="rId3"/>
          <a:stretch>
            <a:fillRect/>
          </a:stretch>
        </p:blipFill>
        <p:spPr>
          <a:xfrm>
            <a:off x="415027" y="1393626"/>
            <a:ext cx="8331200" cy="4686300"/>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858AE8-CB8F-A402-787F-35E027AB633D}"/>
              </a:ext>
            </a:extLst>
          </p:cNvPr>
          <p:cNvPicPr>
            <a:picLocks noChangeAspect="1"/>
          </p:cNvPicPr>
          <p:nvPr/>
        </p:nvPicPr>
        <p:blipFill rotWithShape="1">
          <a:blip r:embed="rId2"/>
          <a:srcRect t="39375"/>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F6AB3B5-4BF7-6F7E-8C51-CFD4C696F0D4}"/>
              </a:ext>
            </a:extLst>
          </p:cNvPr>
          <p:cNvSpPr>
            <a:spLocks noGrp="1"/>
          </p:cNvSpPr>
          <p:nvPr>
            <p:ph type="title"/>
          </p:nvPr>
        </p:nvSpPr>
        <p:spPr/>
        <p:txBody>
          <a:bodyPr>
            <a:normAutofit/>
          </a:bodyPr>
          <a:lstStyle/>
          <a:p>
            <a:pPr marL="0" marR="0" algn="ctr">
              <a:buNone/>
            </a:pPr>
            <a:r>
              <a:rPr lang="en-US" sz="6000" b="1" dirty="0">
                <a:effectLst/>
                <a:latin typeface="Arial" panose="020B0604020202020204" pitchFamily="34" charset="0"/>
                <a:ea typeface="Times New Roman" panose="02020603050405020304" pitchFamily="18" charset="0"/>
              </a:rPr>
              <a:t>KNOWING GOD</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618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66D2-059C-D9EF-3FD3-EDF1D64DF1F3}"/>
              </a:ext>
            </a:extLst>
          </p:cNvPr>
          <p:cNvSpPr>
            <a:spLocks noGrp="1"/>
          </p:cNvSpPr>
          <p:nvPr>
            <p:ph type="title"/>
          </p:nvPr>
        </p:nvSpPr>
        <p:spPr/>
        <p:txBody>
          <a:bodyPr>
            <a:normAutofit/>
          </a:bodyPr>
          <a:lstStyle/>
          <a:p>
            <a:pPr marL="0" marR="0">
              <a:lnSpc>
                <a:spcPct val="85000"/>
              </a:lnSpc>
              <a:buNone/>
            </a:pPr>
            <a:r>
              <a:rPr lang="en-US" dirty="0">
                <a:solidFill>
                  <a:srgbClr val="FF0000"/>
                </a:solidFill>
                <a:ea typeface="Times New Roman" panose="02020603050405020304" pitchFamily="18" charset="0"/>
              </a:rPr>
              <a:t>KNOWING GOD</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D32D530-E19C-F024-DDD9-B3C72F604504}"/>
              </a:ext>
            </a:extLst>
          </p:cNvPr>
          <p:cNvSpPr>
            <a:spLocks noGrp="1"/>
          </p:cNvSpPr>
          <p:nvPr>
            <p:ph idx="1"/>
          </p:nvPr>
        </p:nvSpPr>
        <p:spPr/>
        <p:txBody>
          <a:bodyPr>
            <a:noAutofit/>
          </a:bodyPr>
          <a:lstStyle/>
          <a:p>
            <a:pPr marL="457200" marR="0" lvl="0" indent="-457200">
              <a:spcBef>
                <a:spcPts val="0"/>
              </a:spcBef>
              <a:buFont typeface="+mj-lt"/>
              <a:buAutoNum type="alphaUcPeriod"/>
            </a:pPr>
            <a:r>
              <a:rPr lang="en-US" sz="2700" dirty="0">
                <a:ea typeface="Arial" panose="020B0604020202020204" pitchFamily="34" charset="0"/>
                <a:cs typeface="Arial" panose="020B0604020202020204" pitchFamily="34" charset="0"/>
              </a:rPr>
              <a:t>Colossians 1:10  “so that you may walk in a manner worthy of the Lord, to please Him in all respects, bearing fruit in every good work and increasing in the knowledge of God.”</a:t>
            </a:r>
            <a:endParaRPr lang="en-US" sz="2700" dirty="0">
              <a:ea typeface="Arial" panose="020B0604020202020204" pitchFamily="34" charset="0"/>
              <a:cs typeface="Times New Roman" panose="02020603050405020304" pitchFamily="18" charset="0"/>
            </a:endParaRPr>
          </a:p>
          <a:p>
            <a:pPr marL="457200" marR="0" lvl="0" indent="-457200">
              <a:spcBef>
                <a:spcPts val="0"/>
              </a:spcBef>
              <a:buFont typeface="+mj-lt"/>
              <a:buAutoNum type="alphaUcPeriod"/>
            </a:pPr>
            <a:r>
              <a:rPr lang="en-US" sz="2700" dirty="0">
                <a:ea typeface="Arial" panose="020B0604020202020204" pitchFamily="34" charset="0"/>
                <a:cs typeface="Arial" panose="020B0604020202020204" pitchFamily="34" charset="0"/>
              </a:rPr>
              <a:t>How much do you know about God?</a:t>
            </a:r>
            <a:endParaRPr lang="en-US" sz="2700" dirty="0">
              <a:ea typeface="Arial" panose="020B0604020202020204" pitchFamily="34" charset="0"/>
              <a:cs typeface="Times New Roman" panose="02020603050405020304" pitchFamily="18" charset="0"/>
            </a:endParaRPr>
          </a:p>
          <a:p>
            <a:pPr marL="457200" marR="0" lvl="0" indent="-457200">
              <a:spcBef>
                <a:spcPts val="0"/>
              </a:spcBef>
              <a:buFont typeface="+mj-lt"/>
              <a:buAutoNum type="alphaUcPeriod"/>
            </a:pPr>
            <a:r>
              <a:rPr lang="en-US" sz="2700" dirty="0">
                <a:ea typeface="Arial" panose="020B0604020202020204" pitchFamily="34" charset="0"/>
                <a:cs typeface="Arial" panose="020B0604020202020204" pitchFamily="34" charset="0"/>
              </a:rPr>
              <a:t>Do you really know God?</a:t>
            </a:r>
            <a:endParaRPr lang="en-US" sz="2700" dirty="0">
              <a:ea typeface="Arial" panose="020B0604020202020204" pitchFamily="34" charset="0"/>
              <a:cs typeface="Times New Roman" panose="02020603050405020304" pitchFamily="18" charset="0"/>
            </a:endParaRPr>
          </a:p>
          <a:p>
            <a:pPr marL="457200" marR="0" lvl="0" indent="-457200">
              <a:spcBef>
                <a:spcPts val="0"/>
              </a:spcBef>
              <a:spcAft>
                <a:spcPts val="1000"/>
              </a:spcAft>
              <a:buFont typeface="+mj-lt"/>
              <a:buAutoNum type="alphaUcPeriod"/>
            </a:pPr>
            <a:r>
              <a:rPr lang="en-US" sz="2700" dirty="0">
                <a:ea typeface="Arial" panose="020B0604020202020204" pitchFamily="34" charset="0"/>
                <a:cs typeface="Arial" panose="020B0604020202020204" pitchFamily="34" charset="0"/>
              </a:rPr>
              <a:t>Does God know you? Matthew 7:21–23  “Not everyone who says to Me, ‘Lord, Lord,’ shall enter the kingdom of heaven, but he who does the will of My Father in heaven. </a:t>
            </a:r>
            <a:r>
              <a:rPr lang="en-US" sz="2700" baseline="30000" dirty="0">
                <a:ea typeface="Arial" panose="020B0604020202020204" pitchFamily="34" charset="0"/>
                <a:cs typeface="Arial" panose="020B0604020202020204" pitchFamily="34" charset="0"/>
              </a:rPr>
              <a:t>22</a:t>
            </a:r>
            <a:r>
              <a:rPr lang="en-US" sz="2700" dirty="0">
                <a:ea typeface="Arial" panose="020B0604020202020204" pitchFamily="34" charset="0"/>
                <a:cs typeface="Arial" panose="020B0604020202020204" pitchFamily="34" charset="0"/>
              </a:rPr>
              <a:t> Many will say to Me in that day, ‘Lord, Lord, have we not prophesied in Your name, cast out demons in Your name, and done many wonders in Your name?’ </a:t>
            </a:r>
            <a:r>
              <a:rPr lang="en-US" sz="2700" baseline="30000" dirty="0">
                <a:ea typeface="Arial" panose="020B0604020202020204" pitchFamily="34" charset="0"/>
                <a:cs typeface="Arial" panose="020B0604020202020204" pitchFamily="34" charset="0"/>
              </a:rPr>
              <a:t>23</a:t>
            </a:r>
            <a:r>
              <a:rPr lang="en-US" sz="2700" dirty="0">
                <a:ea typeface="Arial" panose="020B0604020202020204" pitchFamily="34" charset="0"/>
                <a:cs typeface="Arial" panose="020B0604020202020204" pitchFamily="34" charset="0"/>
              </a:rPr>
              <a:t> And then I will declare to them, ‘I never knew you; depart from Me, you who practice lawlessness!’</a:t>
            </a:r>
            <a:endParaRPr lang="en-US" sz="2700" dirty="0"/>
          </a:p>
        </p:txBody>
      </p:sp>
    </p:spTree>
    <p:extLst>
      <p:ext uri="{BB962C8B-B14F-4D97-AF65-F5344CB8AC3E}">
        <p14:creationId xmlns:p14="http://schemas.microsoft.com/office/powerpoint/2010/main" val="4770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F6E9-9ACE-55E6-1F0F-38C51359F733}"/>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 IT HAS ALWAYS BEEN GOD’S DESIRE TO BE KNOWN</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26845A3C-CC97-BBBE-28CD-FA23132CBA3D}"/>
              </a:ext>
            </a:extLst>
          </p:cNvPr>
          <p:cNvSpPr>
            <a:spLocks noGrp="1"/>
          </p:cNvSpPr>
          <p:nvPr>
            <p:ph idx="1"/>
          </p:nvPr>
        </p:nvSpPr>
        <p:spPr>
          <a:xfrm>
            <a:off x="220337" y="1325563"/>
            <a:ext cx="8923663" cy="5532436"/>
          </a:xfrm>
        </p:spPr>
        <p:txBody>
          <a:bodyPr>
            <a:normAutofit fontScale="85000" lnSpcReduction="20000"/>
          </a:bodyPr>
          <a:lstStyle/>
          <a:p>
            <a:pPr marL="457200" marR="0" lvl="0" indent="-457200">
              <a:lnSpc>
                <a:spcPct val="105000"/>
              </a:lnSpc>
              <a:spcBef>
                <a:spcPts val="0"/>
              </a:spcBef>
              <a:buFont typeface="+mj-lt"/>
              <a:buAutoNum type="alphaUcPeriod"/>
            </a:pPr>
            <a:r>
              <a:rPr lang="en-US" dirty="0">
                <a:ea typeface="Arial" panose="020B0604020202020204" pitchFamily="34" charset="0"/>
                <a:cs typeface="Arial" panose="020B0604020202020204" pitchFamily="34" charset="0"/>
              </a:rPr>
              <a:t>THE ISRAELITES - Exodus 6:6-7 “Say, therefore, to the sons of Israel, ‘I am the LORD, and I will bring you out from under the burdens of the Egyptians, and I will deliver you from their bondage.  I will also redeem you with an outstretched arm and with great judgments.  Then I will take you for My people, and I will be your God; and </a:t>
            </a:r>
            <a:r>
              <a:rPr lang="en-US" u="sng" dirty="0">
                <a:ea typeface="Arial" panose="020B0604020202020204" pitchFamily="34" charset="0"/>
                <a:cs typeface="Arial" panose="020B0604020202020204" pitchFamily="34" charset="0"/>
              </a:rPr>
              <a:t>you shall know that I am the LORD your God</a:t>
            </a:r>
            <a:r>
              <a:rPr lang="en-US" dirty="0">
                <a:ea typeface="Arial" panose="020B0604020202020204" pitchFamily="34" charset="0"/>
                <a:cs typeface="Arial" panose="020B0604020202020204" pitchFamily="34" charset="0"/>
              </a:rPr>
              <a:t>, who brought you out from under the burdens of the Egyptians.”  As you may recall, Moses didn’t even know God’s name and had to ask.  Israel did not know God yet either. </a:t>
            </a:r>
            <a:endParaRPr lang="en-US" sz="2800" dirty="0">
              <a:ea typeface="Arial" panose="020B0604020202020204" pitchFamily="34" charset="0"/>
              <a:cs typeface="Times New Roman" panose="02020603050405020304" pitchFamily="18" charset="0"/>
            </a:endParaRPr>
          </a:p>
          <a:p>
            <a:pPr marL="457200" marR="0" lvl="0" indent="-457200">
              <a:lnSpc>
                <a:spcPct val="105000"/>
              </a:lnSpc>
              <a:spcBef>
                <a:spcPts val="0"/>
              </a:spcBef>
              <a:buFont typeface="+mj-lt"/>
              <a:buAutoNum type="alphaUcPeriod"/>
            </a:pPr>
            <a:r>
              <a:rPr lang="en-US" dirty="0">
                <a:ea typeface="Arial" panose="020B0604020202020204" pitchFamily="34" charset="0"/>
                <a:cs typeface="Arial" panose="020B0604020202020204" pitchFamily="34" charset="0"/>
              </a:rPr>
              <a:t>THE NATIONS - Psalm 46:10  </a:t>
            </a:r>
            <a:r>
              <a:rPr lang="en-US" u="sng" dirty="0">
                <a:ea typeface="Arial" panose="020B0604020202020204" pitchFamily="34" charset="0"/>
                <a:cs typeface="Arial" panose="020B0604020202020204" pitchFamily="34" charset="0"/>
              </a:rPr>
              <a:t>Be still, and know that I am God</a:t>
            </a:r>
            <a:r>
              <a:rPr lang="en-US" dirty="0">
                <a:ea typeface="Arial" panose="020B0604020202020204" pitchFamily="34" charset="0"/>
                <a:cs typeface="Arial" panose="020B0604020202020204" pitchFamily="34" charset="0"/>
              </a:rPr>
              <a:t>; I will be exalted among the nations, I will be exalted in the earth!</a:t>
            </a:r>
            <a:endParaRPr lang="en-US" sz="28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7574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564A5-A7D7-38EE-ACF0-E8E6CD682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3CBA6-08E5-399A-AEF1-37306C036AF8}"/>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 IT HAS ALWAYS BEEN GOD’S DESIRE TO BE KNOWN</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9EF051B6-5842-FE82-77AB-896229626F30}"/>
              </a:ext>
            </a:extLst>
          </p:cNvPr>
          <p:cNvSpPr>
            <a:spLocks noGrp="1"/>
          </p:cNvSpPr>
          <p:nvPr>
            <p:ph idx="1"/>
          </p:nvPr>
        </p:nvSpPr>
        <p:spPr>
          <a:xfrm>
            <a:off x="220337" y="1325563"/>
            <a:ext cx="8923663" cy="5532436"/>
          </a:xfrm>
        </p:spPr>
        <p:txBody>
          <a:bodyPr>
            <a:normAutofit fontScale="92500" lnSpcReduction="10000"/>
          </a:bodyPr>
          <a:lstStyle/>
          <a:p>
            <a:pPr marL="457200" marR="0" lvl="0" indent="-457200">
              <a:lnSpc>
                <a:spcPct val="100000"/>
              </a:lnSpc>
              <a:spcBef>
                <a:spcPts val="0"/>
              </a:spcBef>
              <a:buFont typeface="+mj-lt"/>
              <a:buAutoNum type="alphaUcPeriod" startAt="3"/>
            </a:pPr>
            <a:r>
              <a:rPr lang="en-US" dirty="0">
                <a:ea typeface="Arial" panose="020B0604020202020204" pitchFamily="34" charset="0"/>
                <a:cs typeface="Arial" panose="020B0604020202020204" pitchFamily="34" charset="0"/>
              </a:rPr>
              <a:t>Hebrews 8:10-12 Hebrews 8:7–12  For if that first covenant had been faultless, then no place would have been sought for a second. </a:t>
            </a:r>
            <a:r>
              <a:rPr lang="en-US" baseline="30000" dirty="0">
                <a:ea typeface="Arial" panose="020B0604020202020204" pitchFamily="34" charset="0"/>
                <a:cs typeface="Arial" panose="020B0604020202020204" pitchFamily="34" charset="0"/>
              </a:rPr>
              <a:t>8</a:t>
            </a:r>
            <a:r>
              <a:rPr lang="en-US" dirty="0">
                <a:ea typeface="Arial" panose="020B0604020202020204" pitchFamily="34" charset="0"/>
                <a:cs typeface="Arial" panose="020B0604020202020204" pitchFamily="34" charset="0"/>
              </a:rPr>
              <a:t> Because finding fault with them, He says: “Behold, the days are coming, says the LORD, when I will make a new covenant with the house of Israel and with the house of Judah—</a:t>
            </a:r>
            <a:r>
              <a:rPr lang="en-US" baseline="30000" dirty="0">
                <a:ea typeface="Arial" panose="020B0604020202020204" pitchFamily="34" charset="0"/>
                <a:cs typeface="Arial" panose="020B0604020202020204" pitchFamily="34" charset="0"/>
              </a:rPr>
              <a:t>9</a:t>
            </a:r>
            <a:r>
              <a:rPr lang="en-US" dirty="0">
                <a:ea typeface="Arial" panose="020B0604020202020204" pitchFamily="34" charset="0"/>
                <a:cs typeface="Arial" panose="020B0604020202020204" pitchFamily="34" charset="0"/>
              </a:rPr>
              <a:t> not according to the covenant that I made with their fathers in the day when I took them by the hand to lead them out of the land of Egypt; because they did not continue in My covenant, and I disregarded them, says the LORD. &gt;&gt;&gt;</a:t>
            </a:r>
            <a:endParaRPr lang="en-US" sz="28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1349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369D0-66A0-12C0-CF29-2C8301774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6E091-5585-2400-6D4C-063107133A1E}"/>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 IT HAS ALWAYS BEEN GOD’S DESIRE TO BE KNOWN</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482D802A-0ACB-D8CD-2CD9-22768936E3A8}"/>
              </a:ext>
            </a:extLst>
          </p:cNvPr>
          <p:cNvSpPr>
            <a:spLocks noGrp="1"/>
          </p:cNvSpPr>
          <p:nvPr>
            <p:ph idx="1"/>
          </p:nvPr>
        </p:nvSpPr>
        <p:spPr>
          <a:xfrm>
            <a:off x="220337" y="1325563"/>
            <a:ext cx="8923663" cy="5532436"/>
          </a:xfrm>
        </p:spPr>
        <p:txBody>
          <a:bodyPr>
            <a:noAutofit/>
          </a:bodyPr>
          <a:lstStyle/>
          <a:p>
            <a:pPr marL="457200" marR="0" lvl="0" indent="0">
              <a:spcBef>
                <a:spcPts val="0"/>
              </a:spcBef>
              <a:buNone/>
            </a:pPr>
            <a:r>
              <a:rPr lang="en-US" baseline="30000" dirty="0">
                <a:solidFill>
                  <a:prstClr val="black"/>
                </a:solidFill>
                <a:ea typeface="Arial" panose="020B0604020202020204" pitchFamily="34" charset="0"/>
                <a:cs typeface="Arial" panose="020B0604020202020204" pitchFamily="34" charset="0"/>
              </a:rPr>
              <a:t>10</a:t>
            </a:r>
            <a:r>
              <a:rPr lang="en-US" dirty="0">
                <a:solidFill>
                  <a:prstClr val="black"/>
                </a:solidFill>
                <a:ea typeface="Arial" panose="020B0604020202020204" pitchFamily="34" charset="0"/>
                <a:cs typeface="Arial" panose="020B0604020202020204" pitchFamily="34" charset="0"/>
              </a:rPr>
              <a:t> For this is the covenant that I will make with the house of Israel after those days, says the LORD: I will put My laws in their mind and write them on their hearts; and I will be their God, and they shall be My people. </a:t>
            </a:r>
            <a:r>
              <a:rPr lang="en-US" baseline="30000" dirty="0">
                <a:solidFill>
                  <a:prstClr val="black"/>
                </a:solidFill>
                <a:ea typeface="Arial" panose="020B0604020202020204" pitchFamily="34" charset="0"/>
                <a:cs typeface="Arial" panose="020B0604020202020204" pitchFamily="34" charset="0"/>
              </a:rPr>
              <a:t>11</a:t>
            </a:r>
            <a:r>
              <a:rPr lang="en-US" dirty="0">
                <a:solidFill>
                  <a:prstClr val="black"/>
                </a:solidFill>
                <a:ea typeface="Arial" panose="020B0604020202020204" pitchFamily="34" charset="0"/>
                <a:cs typeface="Arial" panose="020B0604020202020204" pitchFamily="34" charset="0"/>
              </a:rPr>
              <a:t> None of them shall teach his neighbor, and none his brother, saying, </a:t>
            </a:r>
            <a:r>
              <a:rPr lang="en-US" u="sng" dirty="0">
                <a:solidFill>
                  <a:prstClr val="black"/>
                </a:solidFill>
                <a:ea typeface="Arial" panose="020B0604020202020204" pitchFamily="34" charset="0"/>
                <a:cs typeface="Arial" panose="020B0604020202020204" pitchFamily="34" charset="0"/>
              </a:rPr>
              <a:t>‘Know the LORD,’</a:t>
            </a:r>
            <a:r>
              <a:rPr lang="en-US" dirty="0">
                <a:solidFill>
                  <a:prstClr val="black"/>
                </a:solidFill>
                <a:ea typeface="Arial" panose="020B0604020202020204" pitchFamily="34" charset="0"/>
                <a:cs typeface="Arial" panose="020B0604020202020204" pitchFamily="34" charset="0"/>
              </a:rPr>
              <a:t> for all shall know Me, from the least of them to the greatest of them. </a:t>
            </a:r>
            <a:r>
              <a:rPr lang="en-US" baseline="30000" dirty="0">
                <a:solidFill>
                  <a:prstClr val="black"/>
                </a:solidFill>
                <a:ea typeface="Arial" panose="020B0604020202020204" pitchFamily="34" charset="0"/>
                <a:cs typeface="Arial" panose="020B0604020202020204" pitchFamily="34" charset="0"/>
              </a:rPr>
              <a:t>12</a:t>
            </a:r>
            <a:r>
              <a:rPr lang="en-US" dirty="0">
                <a:solidFill>
                  <a:prstClr val="black"/>
                </a:solidFill>
                <a:ea typeface="Arial" panose="020B0604020202020204" pitchFamily="34" charset="0"/>
                <a:cs typeface="Arial" panose="020B0604020202020204" pitchFamily="34" charset="0"/>
              </a:rPr>
              <a:t> For I will be merciful to their unrighteousness, and their sins and their lawless deeds I will remember no more.”</a:t>
            </a:r>
            <a:endParaRPr lang="en-US"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3354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D2B15-0B3F-D7AC-FF29-5AC134FBA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0BE0F-FBB2-8742-948E-EE9255632F2E}"/>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 IT HAS ALWAYS BEEN GOD’S DESIRE TO BE KNOWN</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F15EFC-C680-A401-6703-FBF465BF1C4F}"/>
              </a:ext>
            </a:extLst>
          </p:cNvPr>
          <p:cNvSpPr>
            <a:spLocks noGrp="1"/>
          </p:cNvSpPr>
          <p:nvPr>
            <p:ph idx="1"/>
          </p:nvPr>
        </p:nvSpPr>
        <p:spPr>
          <a:xfrm>
            <a:off x="220337" y="1325563"/>
            <a:ext cx="8923663" cy="5532436"/>
          </a:xfrm>
        </p:spPr>
        <p:txBody>
          <a:bodyPr>
            <a:noAutofit/>
          </a:bodyPr>
          <a:lstStyle/>
          <a:p>
            <a:pPr marL="457200" marR="0" lvl="0" indent="-457200">
              <a:lnSpc>
                <a:spcPct val="85000"/>
              </a:lnSpc>
              <a:spcBef>
                <a:spcPts val="0"/>
              </a:spcBef>
              <a:buFont typeface="+mj-lt"/>
              <a:buAutoNum type="alphaUcPeriod" startAt="4"/>
            </a:pPr>
            <a:r>
              <a:rPr lang="en-US" sz="2800" dirty="0">
                <a:ea typeface="Arial" panose="020B0604020202020204" pitchFamily="34" charset="0"/>
                <a:cs typeface="Arial" panose="020B0604020202020204" pitchFamily="34" charset="0"/>
              </a:rPr>
              <a:t>2 Timothy 1:12 “For this reason I also suffer these things, but I am not ashamed; for </a:t>
            </a:r>
            <a:r>
              <a:rPr lang="en-US" sz="2800" u="sng" dirty="0">
                <a:ea typeface="Arial" panose="020B0604020202020204" pitchFamily="34" charset="0"/>
                <a:cs typeface="Arial" panose="020B0604020202020204" pitchFamily="34" charset="0"/>
              </a:rPr>
              <a:t>I know whom I have believed </a:t>
            </a:r>
            <a:r>
              <a:rPr lang="en-US" sz="2800" dirty="0">
                <a:ea typeface="Arial" panose="020B0604020202020204" pitchFamily="34" charset="0"/>
                <a:cs typeface="Arial" panose="020B0604020202020204" pitchFamily="34" charset="0"/>
              </a:rPr>
              <a:t>I am convinced that He is able to guard what I have entrusted to Him until that day.”</a:t>
            </a:r>
            <a:endParaRPr lang="en-US" sz="2800" dirty="0">
              <a:ea typeface="Arial" panose="020B0604020202020204" pitchFamily="34" charset="0"/>
              <a:cs typeface="Times New Roman" panose="02020603050405020304" pitchFamily="18" charset="0"/>
            </a:endParaRPr>
          </a:p>
          <a:p>
            <a:pPr marL="457200" marR="0" lvl="0" indent="-457200">
              <a:lnSpc>
                <a:spcPct val="85000"/>
              </a:lnSpc>
              <a:spcBef>
                <a:spcPts val="0"/>
              </a:spcBef>
              <a:buFont typeface="+mj-lt"/>
              <a:buAutoNum type="alphaUcPeriod" startAt="4"/>
            </a:pPr>
            <a:r>
              <a:rPr lang="en-US" sz="2800" dirty="0">
                <a:ea typeface="Arial" panose="020B0604020202020204" pitchFamily="34" charset="0"/>
                <a:cs typeface="Arial" panose="020B0604020202020204" pitchFamily="34" charset="0"/>
              </a:rPr>
              <a:t>Ephesians 3:19 “</a:t>
            </a:r>
            <a:r>
              <a:rPr lang="en-US" sz="2800" u="sng" dirty="0">
                <a:ea typeface="Arial" panose="020B0604020202020204" pitchFamily="34" charset="0"/>
                <a:cs typeface="Arial" panose="020B0604020202020204" pitchFamily="34" charset="0"/>
              </a:rPr>
              <a:t>to know the love of Christ</a:t>
            </a:r>
            <a:r>
              <a:rPr lang="en-US" sz="2800" dirty="0">
                <a:ea typeface="Arial" panose="020B0604020202020204" pitchFamily="34" charset="0"/>
                <a:cs typeface="Arial" panose="020B0604020202020204" pitchFamily="34" charset="0"/>
              </a:rPr>
              <a:t>” 4:13 “until we all attain to the unity of the faith, and of the </a:t>
            </a:r>
            <a:r>
              <a:rPr lang="en-US" sz="2800" u="sng" dirty="0">
                <a:ea typeface="Arial" panose="020B0604020202020204" pitchFamily="34" charset="0"/>
                <a:cs typeface="Arial" panose="020B0604020202020204" pitchFamily="34" charset="0"/>
              </a:rPr>
              <a:t>knowledge of the Son of God</a:t>
            </a:r>
            <a:r>
              <a:rPr lang="en-US" sz="2800" dirty="0">
                <a:ea typeface="Arial" panose="020B0604020202020204" pitchFamily="34" charset="0"/>
                <a:cs typeface="Arial" panose="020B0604020202020204" pitchFamily="34" charset="0"/>
              </a:rPr>
              <a:t>, to a mature man, to the measure of the stature which belongs to the fullness of Christ.”</a:t>
            </a:r>
            <a:endParaRPr lang="en-US" sz="2800" dirty="0">
              <a:ea typeface="Arial" panose="020B0604020202020204" pitchFamily="34" charset="0"/>
              <a:cs typeface="Times New Roman" panose="02020603050405020304" pitchFamily="18" charset="0"/>
            </a:endParaRPr>
          </a:p>
          <a:p>
            <a:pPr marL="457200" indent="-457200">
              <a:lnSpc>
                <a:spcPct val="85000"/>
              </a:lnSpc>
              <a:spcBef>
                <a:spcPts val="0"/>
              </a:spcBef>
              <a:buFont typeface="+mj-lt"/>
              <a:buAutoNum type="alphaUcPeriod" startAt="4"/>
            </a:pPr>
            <a:r>
              <a:rPr lang="en-US" sz="2800" dirty="0">
                <a:ea typeface="Arial" panose="020B0604020202020204" pitchFamily="34" charset="0"/>
                <a:cs typeface="Arial" panose="020B0604020202020204" pitchFamily="34" charset="0"/>
              </a:rPr>
              <a:t>2 Corinthians 10:5 “We are destroying speculations and every lofty thing raised up against the </a:t>
            </a:r>
            <a:r>
              <a:rPr lang="en-US" sz="2800" u="sng" dirty="0">
                <a:ea typeface="Arial" panose="020B0604020202020204" pitchFamily="34" charset="0"/>
                <a:cs typeface="Arial" panose="020B0604020202020204" pitchFamily="34" charset="0"/>
              </a:rPr>
              <a:t>knowledge of God</a:t>
            </a:r>
            <a:r>
              <a:rPr lang="en-US" sz="2800" dirty="0">
                <a:ea typeface="Arial" panose="020B0604020202020204" pitchFamily="34" charset="0"/>
                <a:cs typeface="Arial" panose="020B0604020202020204" pitchFamily="34" charset="0"/>
              </a:rPr>
              <a:t>, and we are taking every thought captive to the obedience of Christ.”</a:t>
            </a:r>
            <a:endParaRPr lang="en-US" sz="2800" dirty="0"/>
          </a:p>
        </p:txBody>
      </p:sp>
    </p:spTree>
    <p:extLst>
      <p:ext uri="{BB962C8B-B14F-4D97-AF65-F5344CB8AC3E}">
        <p14:creationId xmlns:p14="http://schemas.microsoft.com/office/powerpoint/2010/main" val="290738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6A04D-6420-25CC-58C2-8BBCBEC78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019BD-603D-A89E-9975-525C0BA32C38}"/>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 IT HAS ALWAYS BEEN GOD’S DESIRE TO BE KNOWN</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BE5C459B-EE59-B443-7B0F-EC3739050241}"/>
              </a:ext>
            </a:extLst>
          </p:cNvPr>
          <p:cNvSpPr>
            <a:spLocks noGrp="1"/>
          </p:cNvSpPr>
          <p:nvPr>
            <p:ph idx="1"/>
          </p:nvPr>
        </p:nvSpPr>
        <p:spPr>
          <a:xfrm>
            <a:off x="220337" y="1325563"/>
            <a:ext cx="8923663" cy="5532436"/>
          </a:xfrm>
        </p:spPr>
        <p:txBody>
          <a:bodyPr>
            <a:normAutofit/>
          </a:bodyPr>
          <a:lstStyle/>
          <a:p>
            <a:pPr marL="457200" lvl="0" indent="-457200">
              <a:lnSpc>
                <a:spcPct val="100000"/>
              </a:lnSpc>
              <a:spcBef>
                <a:spcPts val="0"/>
              </a:spcBef>
              <a:buFont typeface="+mj-lt"/>
              <a:buAutoNum type="alphaUcPeriod" startAt="7"/>
            </a:pPr>
            <a:r>
              <a:rPr lang="en-US" sz="2800" dirty="0">
                <a:solidFill>
                  <a:prstClr val="black"/>
                </a:solidFill>
                <a:ea typeface="Arial" panose="020B0604020202020204" pitchFamily="34" charset="0"/>
                <a:cs typeface="Arial" panose="020B0604020202020204" pitchFamily="34" charset="0"/>
              </a:rPr>
              <a:t>Philippians 3:8-10 “More than that, I count all things to be loss in view of the surpassing value of </a:t>
            </a:r>
            <a:r>
              <a:rPr lang="en-US" sz="2800" u="sng" dirty="0">
                <a:solidFill>
                  <a:prstClr val="black"/>
                </a:solidFill>
                <a:ea typeface="Arial" panose="020B0604020202020204" pitchFamily="34" charset="0"/>
                <a:cs typeface="Arial" panose="020B0604020202020204" pitchFamily="34" charset="0"/>
              </a:rPr>
              <a:t>knowing Christ Jesus my Lord</a:t>
            </a:r>
            <a:r>
              <a:rPr lang="en-US" sz="2800" dirty="0">
                <a:solidFill>
                  <a:prstClr val="black"/>
                </a:solidFill>
                <a:ea typeface="Arial" panose="020B0604020202020204" pitchFamily="34" charset="0"/>
                <a:cs typeface="Arial" panose="020B0604020202020204" pitchFamily="34" charset="0"/>
              </a:rPr>
              <a:t>, for whom I have suffered the loss of all things, and count them but rubbish in order that I may gain Christ, and may be found in Him, not having a righteousness of my own derived from the Law, but that which is through faith in Christ, the righteousness which comes from God on the basis of faith, </a:t>
            </a:r>
            <a:r>
              <a:rPr lang="en-US" sz="2800" u="sng" dirty="0">
                <a:solidFill>
                  <a:prstClr val="black"/>
                </a:solidFill>
                <a:ea typeface="Arial" panose="020B0604020202020204" pitchFamily="34" charset="0"/>
                <a:cs typeface="Arial" panose="020B0604020202020204" pitchFamily="34" charset="0"/>
              </a:rPr>
              <a:t>that I may know Him</a:t>
            </a:r>
            <a:r>
              <a:rPr lang="en-US" sz="2800" dirty="0">
                <a:solidFill>
                  <a:prstClr val="black"/>
                </a:solidFill>
                <a:ea typeface="Arial" panose="020B0604020202020204" pitchFamily="34" charset="0"/>
                <a:cs typeface="Arial" panose="020B0604020202020204" pitchFamily="34" charset="0"/>
              </a:rPr>
              <a:t>, and the power of His resurrection and the fellowship of His sufferings, being conformed to His death;”</a:t>
            </a:r>
            <a:endParaRPr lang="en-US" sz="2800" dirty="0">
              <a:solidFill>
                <a:prstClr val="black"/>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827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FA4A-2C42-C93C-C389-D274FFBAE464}"/>
              </a:ext>
            </a:extLst>
          </p:cNvPr>
          <p:cNvSpPr>
            <a:spLocks noGrp="1"/>
          </p:cNvSpPr>
          <p:nvPr>
            <p:ph type="title"/>
          </p:nvPr>
        </p:nvSpPr>
        <p:spPr/>
        <p:txBody>
          <a:bodyPr>
            <a:noAutofit/>
          </a:bodyPr>
          <a:lstStyle/>
          <a:p>
            <a:pPr marL="0" marR="0">
              <a:lnSpc>
                <a:spcPct val="80000"/>
              </a:lnSpc>
              <a:spcBef>
                <a:spcPts val="2400"/>
              </a:spcBef>
              <a:buNone/>
            </a:pPr>
            <a: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THERE ARE THOSE WHO </a:t>
            </a:r>
            <a:b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 NOT KNOW GOD</a:t>
            </a:r>
            <a:endParaRPr lang="en-US" sz="40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065F0FE-82D8-30BF-4DA1-FEAB5281404F}"/>
              </a:ext>
            </a:extLst>
          </p:cNvPr>
          <p:cNvSpPr>
            <a:spLocks noGrp="1"/>
          </p:cNvSpPr>
          <p:nvPr>
            <p:ph idx="1"/>
          </p:nvPr>
        </p:nvSpPr>
        <p:spPr/>
        <p:txBody>
          <a:bodyPr>
            <a:normAutofit fontScale="92500" lnSpcReduction="10000"/>
          </a:bodyPr>
          <a:lstStyle/>
          <a:p>
            <a:pPr marL="457200" marR="0" lvl="0" indent="-457200">
              <a:lnSpc>
                <a:spcPct val="110000"/>
              </a:lnSpc>
              <a:spcBef>
                <a:spcPts val="0"/>
              </a:spcBef>
              <a:buFont typeface="+mj-lt"/>
              <a:buAutoNum type="alphaUcPeriod"/>
            </a:pPr>
            <a:r>
              <a:rPr lang="en-US" dirty="0">
                <a:ea typeface="Arial" panose="020B0604020202020204" pitchFamily="34" charset="0"/>
                <a:cs typeface="Arial" panose="020B0604020202020204" pitchFamily="34" charset="0"/>
              </a:rPr>
              <a:t>YOUNG SAMUEL - 1 Samuel 3:7 “Now </a:t>
            </a:r>
            <a:r>
              <a:rPr lang="en-US" u="sng" dirty="0">
                <a:ea typeface="Arial" panose="020B0604020202020204" pitchFamily="34" charset="0"/>
                <a:cs typeface="Arial" panose="020B0604020202020204" pitchFamily="34" charset="0"/>
              </a:rPr>
              <a:t>Samuel did not yet know the LORD</a:t>
            </a:r>
            <a:r>
              <a:rPr lang="en-US" dirty="0">
                <a:ea typeface="Arial" panose="020B0604020202020204" pitchFamily="34" charset="0"/>
                <a:cs typeface="Arial" panose="020B0604020202020204" pitchFamily="34" charset="0"/>
              </a:rPr>
              <a:t>, nor had the word of the LORD yet been revealed to him.”</a:t>
            </a:r>
            <a:endParaRPr lang="en-US" sz="3600" dirty="0">
              <a:ea typeface="Arial" panose="020B0604020202020204" pitchFamily="34" charset="0"/>
              <a:cs typeface="Times New Roman" panose="02020603050405020304" pitchFamily="18" charset="0"/>
            </a:endParaRPr>
          </a:p>
          <a:p>
            <a:pPr marL="457200" marR="0" lvl="0" indent="-457200">
              <a:lnSpc>
                <a:spcPct val="110000"/>
              </a:lnSpc>
              <a:spcBef>
                <a:spcPts val="0"/>
              </a:spcBef>
              <a:buFont typeface="+mj-lt"/>
              <a:buAutoNum type="alphaUcPeriod"/>
            </a:pPr>
            <a:r>
              <a:rPr lang="en-US" dirty="0">
                <a:ea typeface="Arial" panose="020B0604020202020204" pitchFamily="34" charset="0"/>
                <a:cs typeface="Arial" panose="020B0604020202020204" pitchFamily="34" charset="0"/>
              </a:rPr>
              <a:t>PHARAOH - Exodus 5:2 Exodus 5:1–2  Afterward Moses and Aaron went in and told Pharaoh, “Thus says the LORD God of Israel: ‘Let My people go, that they may hold a feast to Me in the wilderness.’ ” </a:t>
            </a:r>
            <a:r>
              <a:rPr lang="en-US" baseline="30000" dirty="0">
                <a:ea typeface="Arial" panose="020B0604020202020204" pitchFamily="34" charset="0"/>
                <a:cs typeface="Arial" panose="020B0604020202020204" pitchFamily="34" charset="0"/>
              </a:rPr>
              <a:t>2</a:t>
            </a:r>
            <a:r>
              <a:rPr lang="en-US" dirty="0">
                <a:ea typeface="Arial" panose="020B0604020202020204" pitchFamily="34" charset="0"/>
                <a:cs typeface="Arial" panose="020B0604020202020204" pitchFamily="34" charset="0"/>
              </a:rPr>
              <a:t> And Pharaoh said, “Who is the LORD, that I should obey His voice to let Israel go? </a:t>
            </a:r>
            <a:r>
              <a:rPr lang="en-US" u="sng" dirty="0">
                <a:ea typeface="Arial" panose="020B0604020202020204" pitchFamily="34" charset="0"/>
                <a:cs typeface="Arial" panose="020B0604020202020204" pitchFamily="34" charset="0"/>
              </a:rPr>
              <a:t>I do not know the LORD</a:t>
            </a:r>
            <a:r>
              <a:rPr lang="en-US" dirty="0">
                <a:ea typeface="Arial" panose="020B0604020202020204" pitchFamily="34" charset="0"/>
                <a:cs typeface="Arial" panose="020B0604020202020204" pitchFamily="34" charset="0"/>
              </a:rPr>
              <a:t>, nor will I let Israel go.”</a:t>
            </a:r>
            <a:endParaRPr lang="en-US" sz="36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5642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5298F-8A2A-6377-FAC6-065669171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36DC8-92CE-91DC-A5B1-269E4214523C}"/>
              </a:ext>
            </a:extLst>
          </p:cNvPr>
          <p:cNvSpPr>
            <a:spLocks noGrp="1"/>
          </p:cNvSpPr>
          <p:nvPr>
            <p:ph type="title"/>
          </p:nvPr>
        </p:nvSpPr>
        <p:spPr/>
        <p:txBody>
          <a:bodyPr>
            <a:noAutofit/>
          </a:bodyPr>
          <a:lstStyle/>
          <a:p>
            <a:pPr marL="0" marR="0">
              <a:lnSpc>
                <a:spcPct val="80000"/>
              </a:lnSpc>
              <a:spcBef>
                <a:spcPts val="2400"/>
              </a:spcBef>
              <a:buNone/>
            </a:pPr>
            <a: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THERE ARE THOSE WHO </a:t>
            </a:r>
            <a:b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 NOT KNOW GOD</a:t>
            </a:r>
            <a:endParaRPr lang="en-US" sz="40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1C7E168-8045-87C1-8E14-62D9B94F832F}"/>
              </a:ext>
            </a:extLst>
          </p:cNvPr>
          <p:cNvSpPr>
            <a:spLocks noGrp="1"/>
          </p:cNvSpPr>
          <p:nvPr>
            <p:ph idx="1"/>
          </p:nvPr>
        </p:nvSpPr>
        <p:spPr/>
        <p:txBody>
          <a:bodyPr>
            <a:normAutofit fontScale="85000" lnSpcReduction="20000"/>
          </a:bodyPr>
          <a:lstStyle/>
          <a:p>
            <a:pPr marL="457200" marR="0" lvl="0" indent="-457200">
              <a:lnSpc>
                <a:spcPct val="110000"/>
              </a:lnSpc>
              <a:spcBef>
                <a:spcPts val="0"/>
              </a:spcBef>
              <a:buFont typeface="+mj-lt"/>
              <a:buAutoNum type="alphaUcPeriod" startAt="3"/>
            </a:pPr>
            <a:r>
              <a:rPr lang="en-US" dirty="0">
                <a:ea typeface="Arial" panose="020B0604020202020204" pitchFamily="34" charset="0"/>
                <a:cs typeface="Arial" panose="020B0604020202020204" pitchFamily="34" charset="0"/>
              </a:rPr>
              <a:t>THE UNGODLY WHO REJECTED GOD - Romans 1:28 “And just as </a:t>
            </a:r>
            <a:r>
              <a:rPr lang="en-US" u="sng" dirty="0">
                <a:ea typeface="Arial" panose="020B0604020202020204" pitchFamily="34" charset="0"/>
                <a:cs typeface="Arial" panose="020B0604020202020204" pitchFamily="34" charset="0"/>
              </a:rPr>
              <a:t>they did not see fit to acknowledge God any longer</a:t>
            </a:r>
            <a:r>
              <a:rPr lang="en-US" dirty="0">
                <a:ea typeface="Arial" panose="020B0604020202020204" pitchFamily="34" charset="0"/>
                <a:cs typeface="Arial" panose="020B0604020202020204" pitchFamily="34" charset="0"/>
              </a:rPr>
              <a:t>, God gave them over to a depraved mind, to do those things are which not proper”</a:t>
            </a:r>
            <a:endParaRPr lang="en-US" sz="3600" dirty="0">
              <a:ea typeface="Arial" panose="020B0604020202020204" pitchFamily="34" charset="0"/>
              <a:cs typeface="Times New Roman" panose="02020603050405020304" pitchFamily="18" charset="0"/>
            </a:endParaRPr>
          </a:p>
          <a:p>
            <a:pPr marL="457200" marR="0" lvl="0" indent="-457200">
              <a:lnSpc>
                <a:spcPct val="110000"/>
              </a:lnSpc>
              <a:spcBef>
                <a:spcPts val="0"/>
              </a:spcBef>
              <a:buFont typeface="+mj-lt"/>
              <a:buAutoNum type="alphaUcPeriod" startAt="3"/>
            </a:pPr>
            <a:r>
              <a:rPr lang="en-US" dirty="0">
                <a:ea typeface="Arial" panose="020B0604020202020204" pitchFamily="34" charset="0"/>
                <a:cs typeface="Arial" panose="020B0604020202020204" pitchFamily="34" charset="0"/>
              </a:rPr>
              <a:t>THOSE WE FAIL TO TEACH - 1 Corinthians 15:34 “Become sober-minded as you ought, and stop sinning; for some have </a:t>
            </a:r>
            <a:r>
              <a:rPr lang="en-US" u="sng" dirty="0">
                <a:ea typeface="Arial" panose="020B0604020202020204" pitchFamily="34" charset="0"/>
                <a:cs typeface="Arial" panose="020B0604020202020204" pitchFamily="34" charset="0"/>
              </a:rPr>
              <a:t>no knowledge of God</a:t>
            </a:r>
            <a:r>
              <a:rPr lang="en-US" dirty="0">
                <a:ea typeface="Arial" panose="020B0604020202020204" pitchFamily="34" charset="0"/>
                <a:cs typeface="Arial" panose="020B0604020202020204" pitchFamily="34" charset="0"/>
              </a:rPr>
              <a:t>.  I speak this to your shame.”</a:t>
            </a:r>
            <a:endParaRPr lang="en-US" sz="3600" dirty="0">
              <a:ea typeface="Arial" panose="020B0604020202020204" pitchFamily="34" charset="0"/>
              <a:cs typeface="Times New Roman" panose="02020603050405020304" pitchFamily="18" charset="0"/>
            </a:endParaRPr>
          </a:p>
          <a:p>
            <a:pPr marL="457200" marR="0" lvl="0" indent="-457200">
              <a:lnSpc>
                <a:spcPct val="110000"/>
              </a:lnSpc>
              <a:spcBef>
                <a:spcPts val="0"/>
              </a:spcBef>
              <a:buFont typeface="+mj-lt"/>
              <a:buAutoNum type="alphaUcPeriod" startAt="3"/>
            </a:pPr>
            <a:r>
              <a:rPr lang="en-US" dirty="0">
                <a:ea typeface="Arial" panose="020B0604020202020204" pitchFamily="34" charset="0"/>
                <a:cs typeface="Arial" panose="020B0604020202020204" pitchFamily="34" charset="0"/>
              </a:rPr>
              <a:t>THOSE WHO HAVE NOT OBEYED THE GOSPEL - 2 Thessalonians 1:7-8 “…when the Lord Jesus shall be revealed from heaven with His mighty angels in flaming fire, dealing out retribution to those </a:t>
            </a:r>
            <a:r>
              <a:rPr lang="en-US" u="sng" dirty="0">
                <a:ea typeface="Arial" panose="020B0604020202020204" pitchFamily="34" charset="0"/>
                <a:cs typeface="Arial" panose="020B0604020202020204" pitchFamily="34" charset="0"/>
              </a:rPr>
              <a:t>who do not know God</a:t>
            </a:r>
            <a:r>
              <a:rPr lang="en-US" dirty="0">
                <a:ea typeface="Arial" panose="020B0604020202020204" pitchFamily="34" charset="0"/>
                <a:cs typeface="Arial" panose="020B0604020202020204" pitchFamily="34" charset="0"/>
              </a:rPr>
              <a:t> and to those who do not obey the gospel of our Lord Jesus.”</a:t>
            </a:r>
            <a:endParaRPr lang="en-US" sz="36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2207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88F87-D256-BFB3-CB17-607E257A3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21E00-DA7E-68EA-F6DE-DFC7B78071D3}"/>
              </a:ext>
            </a:extLst>
          </p:cNvPr>
          <p:cNvSpPr>
            <a:spLocks noGrp="1"/>
          </p:cNvSpPr>
          <p:nvPr>
            <p:ph type="title"/>
          </p:nvPr>
        </p:nvSpPr>
        <p:spPr/>
        <p:txBody>
          <a:bodyPr>
            <a:noAutofit/>
          </a:bodyPr>
          <a:lstStyle/>
          <a:p>
            <a:pPr marL="0" marR="0">
              <a:lnSpc>
                <a:spcPct val="80000"/>
              </a:lnSpc>
              <a:spcBef>
                <a:spcPts val="2400"/>
              </a:spcBef>
              <a:buNone/>
            </a:pPr>
            <a: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THERE ARE THOSE WHO </a:t>
            </a:r>
            <a:b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en-US" sz="4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 NOT KNOW GOD</a:t>
            </a:r>
            <a:endParaRPr lang="en-US" sz="40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B4796B-3C6A-EC07-CEA2-A9D989D62D70}"/>
              </a:ext>
            </a:extLst>
          </p:cNvPr>
          <p:cNvSpPr>
            <a:spLocks noGrp="1"/>
          </p:cNvSpPr>
          <p:nvPr>
            <p:ph idx="1"/>
          </p:nvPr>
        </p:nvSpPr>
        <p:spPr>
          <a:xfrm>
            <a:off x="220337" y="1325563"/>
            <a:ext cx="8923663" cy="5532436"/>
          </a:xfrm>
        </p:spPr>
        <p:txBody>
          <a:bodyPr>
            <a:normAutofit fontScale="92500" lnSpcReduction="20000"/>
          </a:bodyPr>
          <a:lstStyle/>
          <a:p>
            <a:pPr marL="457200" marR="0" lvl="0" indent="-457200">
              <a:lnSpc>
                <a:spcPct val="110000"/>
              </a:lnSpc>
              <a:spcBef>
                <a:spcPts val="0"/>
              </a:spcBef>
              <a:buFont typeface="+mj-lt"/>
              <a:buAutoNum type="alphaUcPeriod" startAt="6"/>
            </a:pPr>
            <a:r>
              <a:rPr lang="en-US" dirty="0">
                <a:ea typeface="Arial" panose="020B0604020202020204" pitchFamily="34" charset="0"/>
                <a:cs typeface="Arial" panose="020B0604020202020204" pitchFamily="34" charset="0"/>
              </a:rPr>
              <a:t>THE SEXUALLY IMMORAL GENTILES - 1 Thessalonians 4:3-5 “For this is the will of God, your sanctification; that is, that you abstain from sexual immorality; that each of you know how to possess his own vessel in sanctification and honor, </a:t>
            </a:r>
            <a:r>
              <a:rPr lang="en-US" u="sng" dirty="0">
                <a:ea typeface="Arial" panose="020B0604020202020204" pitchFamily="34" charset="0"/>
                <a:cs typeface="Arial" panose="020B0604020202020204" pitchFamily="34" charset="0"/>
              </a:rPr>
              <a:t>not in lustful passion like the Gentiles who do not know God</a:t>
            </a:r>
            <a:r>
              <a:rPr lang="en-US" dirty="0">
                <a:ea typeface="Arial" panose="020B0604020202020204" pitchFamily="34" charset="0"/>
                <a:cs typeface="Arial" panose="020B0604020202020204" pitchFamily="34" charset="0"/>
              </a:rPr>
              <a:t>.”</a:t>
            </a:r>
            <a:endParaRPr lang="en-US" sz="3600" dirty="0">
              <a:ea typeface="Arial" panose="020B0604020202020204" pitchFamily="34" charset="0"/>
              <a:cs typeface="Times New Roman" panose="02020603050405020304" pitchFamily="18" charset="0"/>
            </a:endParaRPr>
          </a:p>
          <a:p>
            <a:pPr marL="457200" marR="0" lvl="0" indent="-457200">
              <a:lnSpc>
                <a:spcPct val="110000"/>
              </a:lnSpc>
              <a:spcBef>
                <a:spcPts val="0"/>
              </a:spcBef>
              <a:buFont typeface="+mj-lt"/>
              <a:buAutoNum type="alphaUcPeriod" startAt="6"/>
            </a:pPr>
            <a:r>
              <a:rPr lang="en-US" dirty="0">
                <a:ea typeface="Arial" panose="020B0604020202020204" pitchFamily="34" charset="0"/>
                <a:cs typeface="Arial" panose="020B0604020202020204" pitchFamily="34" charset="0"/>
              </a:rPr>
              <a:t>DISOBEDIENT CHRISTIANS - Titus 1:16 “</a:t>
            </a:r>
            <a:r>
              <a:rPr lang="en-US" u="sng" dirty="0">
                <a:ea typeface="Arial" panose="020B0604020202020204" pitchFamily="34" charset="0"/>
                <a:cs typeface="Arial" panose="020B0604020202020204" pitchFamily="34" charset="0"/>
              </a:rPr>
              <a:t>They profess to know God, but by their deeds they deny Him</a:t>
            </a:r>
            <a:r>
              <a:rPr lang="en-US" dirty="0">
                <a:ea typeface="Arial" panose="020B0604020202020204" pitchFamily="34" charset="0"/>
                <a:cs typeface="Arial" panose="020B0604020202020204" pitchFamily="34" charset="0"/>
              </a:rPr>
              <a:t>, being detestable and disobedient, and worthless for any good deed.”</a:t>
            </a:r>
            <a:endParaRPr lang="en-US" dirty="0"/>
          </a:p>
        </p:txBody>
      </p:sp>
    </p:spTree>
    <p:extLst>
      <p:ext uri="{BB962C8B-B14F-4D97-AF65-F5344CB8AC3E}">
        <p14:creationId xmlns:p14="http://schemas.microsoft.com/office/powerpoint/2010/main" val="4697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5B23-BFCB-A33D-2E3E-2904409E0866}"/>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III. KNOWING GOD MAKES A DIFFERENCE IN OUR LIVES</a:t>
            </a:r>
            <a:endParaRPr lang="en-US" sz="4000" dirty="0">
              <a:solidFill>
                <a:srgbClr val="FF0000"/>
              </a:solidFill>
            </a:endParaRPr>
          </a:p>
        </p:txBody>
      </p:sp>
      <p:sp>
        <p:nvSpPr>
          <p:cNvPr id="3" name="Content Placeholder 2">
            <a:extLst>
              <a:ext uri="{FF2B5EF4-FFF2-40B4-BE49-F238E27FC236}">
                <a16:creationId xmlns:a16="http://schemas.microsoft.com/office/drawing/2014/main" id="{137A52C1-D652-F59A-C468-6064BC3B958F}"/>
              </a:ext>
            </a:extLst>
          </p:cNvPr>
          <p:cNvSpPr>
            <a:spLocks noGrp="1"/>
          </p:cNvSpPr>
          <p:nvPr>
            <p:ph idx="1"/>
          </p:nvPr>
        </p:nvSpPr>
        <p:spPr>
          <a:xfrm>
            <a:off x="220337" y="1117600"/>
            <a:ext cx="8923663" cy="5740399"/>
          </a:xfrm>
        </p:spPr>
        <p:txBody>
          <a:bodyPr>
            <a:noAutofit/>
          </a:bodyPr>
          <a:lstStyle/>
          <a:p>
            <a:pPr marL="457200" marR="0" lvl="0" indent="-457200">
              <a:lnSpc>
                <a:spcPct val="80000"/>
              </a:lnSpc>
              <a:spcBef>
                <a:spcPts val="0"/>
              </a:spcBef>
              <a:buFont typeface="+mj-lt"/>
              <a:buAutoNum type="alphaUcPeriod"/>
            </a:pPr>
            <a:r>
              <a:rPr lang="en-US" sz="2700" dirty="0">
                <a:ea typeface="Arial" panose="020B0604020202020204" pitchFamily="34" charset="0"/>
                <a:cs typeface="Arial" panose="020B0604020202020204" pitchFamily="34" charset="0"/>
              </a:rPr>
              <a:t>HELPS US TO PLEASE HIM AND BEAR FRUIT IN EVERY GOOD WORK - Colossians 1:9-10 “For this reason also, since the day we heard of it, we have not ceased to pray for you and to ask that you may be filled with the </a:t>
            </a:r>
            <a:r>
              <a:rPr lang="en-US" sz="2700" u="sng" dirty="0">
                <a:ea typeface="Arial" panose="020B0604020202020204" pitchFamily="34" charset="0"/>
                <a:cs typeface="Arial" panose="020B0604020202020204" pitchFamily="34" charset="0"/>
              </a:rPr>
              <a:t>knowledge of His will</a:t>
            </a:r>
            <a:r>
              <a:rPr lang="en-US" sz="2700" dirty="0">
                <a:ea typeface="Arial" panose="020B0604020202020204" pitchFamily="34" charset="0"/>
                <a:cs typeface="Arial" panose="020B0604020202020204" pitchFamily="34" charset="0"/>
              </a:rPr>
              <a:t> in all spiritual wisdom and understanding, so that you may </a:t>
            </a:r>
            <a:r>
              <a:rPr lang="en-US" sz="2700" i="1" dirty="0">
                <a:ea typeface="Arial" panose="020B0604020202020204" pitchFamily="34" charset="0"/>
                <a:cs typeface="Arial" panose="020B0604020202020204" pitchFamily="34" charset="0"/>
              </a:rPr>
              <a:t>walk in a manner worthy</a:t>
            </a:r>
            <a:r>
              <a:rPr lang="en-US" sz="2700" dirty="0">
                <a:ea typeface="Arial" panose="020B0604020202020204" pitchFamily="34" charset="0"/>
                <a:cs typeface="Arial" panose="020B0604020202020204" pitchFamily="34" charset="0"/>
              </a:rPr>
              <a:t> of the Lord, to please Him in all respects, bearing fruit in every good work and increasing in the </a:t>
            </a:r>
            <a:r>
              <a:rPr lang="en-US" sz="2700" u="sng" dirty="0">
                <a:ea typeface="Arial" panose="020B0604020202020204" pitchFamily="34" charset="0"/>
                <a:cs typeface="Arial" panose="020B0604020202020204" pitchFamily="34" charset="0"/>
              </a:rPr>
              <a:t>knowledge of God</a:t>
            </a:r>
            <a:r>
              <a:rPr lang="en-US" sz="2700" dirty="0">
                <a:ea typeface="Arial" panose="020B0604020202020204" pitchFamily="34" charset="0"/>
                <a:cs typeface="Arial" panose="020B0604020202020204" pitchFamily="34" charset="0"/>
              </a:rPr>
              <a:t>.”</a:t>
            </a:r>
            <a:endParaRPr lang="en-US" sz="2700" dirty="0">
              <a:ea typeface="Arial" panose="020B0604020202020204" pitchFamily="34" charset="0"/>
              <a:cs typeface="Times New Roman" panose="02020603050405020304" pitchFamily="18" charset="0"/>
            </a:endParaRPr>
          </a:p>
          <a:p>
            <a:pPr marL="457200" marR="0" lvl="0" indent="-457200">
              <a:lnSpc>
                <a:spcPct val="80000"/>
              </a:lnSpc>
              <a:spcBef>
                <a:spcPts val="0"/>
              </a:spcBef>
              <a:buFont typeface="+mj-lt"/>
              <a:buAutoNum type="alphaUcPeriod"/>
            </a:pPr>
            <a:r>
              <a:rPr lang="en-US" sz="2700" dirty="0">
                <a:ea typeface="Arial" panose="020B0604020202020204" pitchFamily="34" charset="0"/>
                <a:cs typeface="Arial" panose="020B0604020202020204" pitchFamily="34" charset="0"/>
              </a:rPr>
              <a:t>BRINGS GRACE AND PEACE - 2 Peter 1:2-3 “Grace and peace be multiplied to you in </a:t>
            </a:r>
            <a:r>
              <a:rPr lang="en-US" sz="2700" u="sng" dirty="0">
                <a:ea typeface="Arial" panose="020B0604020202020204" pitchFamily="34" charset="0"/>
                <a:cs typeface="Arial" panose="020B0604020202020204" pitchFamily="34" charset="0"/>
              </a:rPr>
              <a:t>the knowledge of God and of Jesus our Lord</a:t>
            </a:r>
            <a:r>
              <a:rPr lang="en-US" sz="2700" dirty="0">
                <a:ea typeface="Arial" panose="020B0604020202020204" pitchFamily="34" charset="0"/>
                <a:cs typeface="Arial" panose="020B0604020202020204" pitchFamily="34" charset="0"/>
              </a:rPr>
              <a:t>; seeing that His divine power has </a:t>
            </a:r>
            <a:r>
              <a:rPr lang="en-US" sz="2700" i="1" dirty="0">
                <a:ea typeface="Arial" panose="020B0604020202020204" pitchFamily="34" charset="0"/>
                <a:cs typeface="Arial" panose="020B0604020202020204" pitchFamily="34" charset="0"/>
              </a:rPr>
              <a:t>granted to us everything pertaining to life and godliness</a:t>
            </a:r>
            <a:r>
              <a:rPr lang="en-US" sz="2700" dirty="0">
                <a:ea typeface="Arial" panose="020B0604020202020204" pitchFamily="34" charset="0"/>
                <a:cs typeface="Arial" panose="020B0604020202020204" pitchFamily="34" charset="0"/>
              </a:rPr>
              <a:t>, through </a:t>
            </a:r>
            <a:r>
              <a:rPr lang="en-US" sz="2700" u="sng" dirty="0">
                <a:ea typeface="Arial" panose="020B0604020202020204" pitchFamily="34" charset="0"/>
                <a:cs typeface="Arial" panose="020B0604020202020204" pitchFamily="34" charset="0"/>
              </a:rPr>
              <a:t>the true knowledge of Him</a:t>
            </a:r>
            <a:r>
              <a:rPr lang="en-US" sz="2700" dirty="0">
                <a:ea typeface="Arial" panose="020B0604020202020204" pitchFamily="34" charset="0"/>
                <a:cs typeface="Arial" panose="020B0604020202020204" pitchFamily="34" charset="0"/>
              </a:rPr>
              <a:t> who called us by His own glory and excellence.”</a:t>
            </a:r>
            <a:endParaRPr lang="en-US" sz="27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523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53ACC-F490-9902-7EC4-1BEC952F2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D4AD1-72B3-6363-FE54-2C33BA16F90D}"/>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III. KNOWING GOD MAKES A DIFFERENCE IN OUR LIVES</a:t>
            </a:r>
            <a:endParaRPr lang="en-US" sz="4000" dirty="0">
              <a:solidFill>
                <a:srgbClr val="FF0000"/>
              </a:solidFill>
            </a:endParaRPr>
          </a:p>
        </p:txBody>
      </p:sp>
      <p:sp>
        <p:nvSpPr>
          <p:cNvPr id="3" name="Content Placeholder 2">
            <a:extLst>
              <a:ext uri="{FF2B5EF4-FFF2-40B4-BE49-F238E27FC236}">
                <a16:creationId xmlns:a16="http://schemas.microsoft.com/office/drawing/2014/main" id="{B9CCBF45-4EB6-1BB5-8B04-5D6DA62EEF9D}"/>
              </a:ext>
            </a:extLst>
          </p:cNvPr>
          <p:cNvSpPr>
            <a:spLocks noGrp="1"/>
          </p:cNvSpPr>
          <p:nvPr>
            <p:ph idx="1"/>
          </p:nvPr>
        </p:nvSpPr>
        <p:spPr>
          <a:xfrm>
            <a:off x="220337" y="1143000"/>
            <a:ext cx="8923663" cy="5714999"/>
          </a:xfrm>
        </p:spPr>
        <p:txBody>
          <a:bodyPr>
            <a:noAutofit/>
          </a:bodyPr>
          <a:lstStyle/>
          <a:p>
            <a:pPr marL="457200" marR="0" lvl="0" indent="-457200">
              <a:lnSpc>
                <a:spcPct val="85000"/>
              </a:lnSpc>
              <a:spcBef>
                <a:spcPts val="0"/>
              </a:spcBef>
              <a:buFont typeface="+mj-lt"/>
              <a:buAutoNum type="alphaUcPeriod" startAt="3"/>
            </a:pPr>
            <a:r>
              <a:rPr lang="en-US" sz="2800" dirty="0">
                <a:ea typeface="Arial" panose="020B0604020202020204" pitchFamily="34" charset="0"/>
                <a:cs typeface="Arial" panose="020B0604020202020204" pitchFamily="34" charset="0"/>
              </a:rPr>
              <a:t>HELPS US ESCAPE DEFILEMENTS OF THE WORLD - 2 Peter 2:20 “For if after they have </a:t>
            </a:r>
            <a:r>
              <a:rPr lang="en-US" sz="2800" i="1" dirty="0">
                <a:ea typeface="Arial" panose="020B0604020202020204" pitchFamily="34" charset="0"/>
                <a:cs typeface="Arial" panose="020B0604020202020204" pitchFamily="34" charset="0"/>
              </a:rPr>
              <a:t>escaped the defilements of the world</a:t>
            </a:r>
            <a:r>
              <a:rPr lang="en-US" sz="2800" dirty="0">
                <a:ea typeface="Arial" panose="020B0604020202020204" pitchFamily="34" charset="0"/>
                <a:cs typeface="Arial" panose="020B0604020202020204" pitchFamily="34" charset="0"/>
              </a:rPr>
              <a:t> </a:t>
            </a:r>
            <a:r>
              <a:rPr lang="en-US" sz="2800" u="sng" dirty="0">
                <a:ea typeface="Arial" panose="020B0604020202020204" pitchFamily="34" charset="0"/>
                <a:cs typeface="Arial" panose="020B0604020202020204" pitchFamily="34" charset="0"/>
              </a:rPr>
              <a:t>by the knowledge of the Lord and Savior Jesus Christ</a:t>
            </a:r>
            <a:r>
              <a:rPr lang="en-US" sz="2800" dirty="0">
                <a:ea typeface="Arial" panose="020B0604020202020204" pitchFamily="34" charset="0"/>
                <a:cs typeface="Arial" panose="020B0604020202020204" pitchFamily="34" charset="0"/>
              </a:rPr>
              <a:t>, they are again entangled in them and are overcome, the last state has become worse for them than the first.” </a:t>
            </a:r>
            <a:endParaRPr lang="en-US" sz="2800" dirty="0">
              <a:ea typeface="Arial" panose="020B0604020202020204" pitchFamily="34" charset="0"/>
              <a:cs typeface="Times New Roman" panose="02020603050405020304" pitchFamily="18" charset="0"/>
            </a:endParaRPr>
          </a:p>
          <a:p>
            <a:pPr marL="457200" marR="0" lvl="0" indent="-457200">
              <a:lnSpc>
                <a:spcPct val="85000"/>
              </a:lnSpc>
              <a:spcBef>
                <a:spcPts val="0"/>
              </a:spcBef>
              <a:buFont typeface="+mj-lt"/>
              <a:buAutoNum type="alphaUcPeriod" startAt="3"/>
            </a:pPr>
            <a:r>
              <a:rPr lang="en-US" sz="2800" dirty="0">
                <a:ea typeface="Arial" panose="020B0604020202020204" pitchFamily="34" charset="0"/>
                <a:cs typeface="Arial" panose="020B0604020202020204" pitchFamily="34" charset="0"/>
              </a:rPr>
              <a:t>HELPS US GUARD AGAINST ERROR - 2 Peter 3:17-18 “You therefore, beloved, knowing this before hand, be on your guard lest, being carried away by the error of unprincipled men, you fall from your own </a:t>
            </a:r>
            <a:r>
              <a:rPr lang="en-US" sz="2800" dirty="0" err="1">
                <a:ea typeface="Arial" panose="020B0604020202020204" pitchFamily="34" charset="0"/>
                <a:cs typeface="Arial" panose="020B0604020202020204" pitchFamily="34" charset="0"/>
              </a:rPr>
              <a:t>stedfastness</a:t>
            </a:r>
            <a:r>
              <a:rPr lang="en-US" sz="2800" dirty="0">
                <a:ea typeface="Arial" panose="020B0604020202020204" pitchFamily="34" charset="0"/>
                <a:cs typeface="Arial" panose="020B0604020202020204" pitchFamily="34" charset="0"/>
              </a:rPr>
              <a:t>, but </a:t>
            </a:r>
            <a:r>
              <a:rPr lang="en-US" sz="2800" u="sng" dirty="0">
                <a:ea typeface="Arial" panose="020B0604020202020204" pitchFamily="34" charset="0"/>
                <a:cs typeface="Arial" panose="020B0604020202020204" pitchFamily="34" charset="0"/>
              </a:rPr>
              <a:t>grow in the grace and knowledge of our Lord and Savior Jesus Christ</a:t>
            </a:r>
            <a:r>
              <a:rPr lang="en-US" sz="2800" dirty="0">
                <a:ea typeface="Arial" panose="020B0604020202020204" pitchFamily="34" charset="0"/>
                <a:cs typeface="Arial" panose="020B0604020202020204" pitchFamily="34" charset="0"/>
              </a:rPr>
              <a:t>.  To Him be the glory, both now and to the day of eternity.  Amen.”</a:t>
            </a:r>
            <a:endParaRPr lang="en-US" sz="28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78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3EBD-276B-3D4D-5A18-207E40326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F3F69-6ADC-6914-77C6-A4B64B36B7DD}"/>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III. KNOWING GOD MAKES A DIFFERENCE IN OUR LIVES</a:t>
            </a:r>
            <a:endParaRPr lang="en-US" sz="4000" dirty="0">
              <a:solidFill>
                <a:srgbClr val="FF0000"/>
              </a:solidFill>
            </a:endParaRPr>
          </a:p>
        </p:txBody>
      </p:sp>
      <p:sp>
        <p:nvSpPr>
          <p:cNvPr id="3" name="Content Placeholder 2">
            <a:extLst>
              <a:ext uri="{FF2B5EF4-FFF2-40B4-BE49-F238E27FC236}">
                <a16:creationId xmlns:a16="http://schemas.microsoft.com/office/drawing/2014/main" id="{738DC7E6-5C2A-68D3-7655-D6E1D02F70D1}"/>
              </a:ext>
            </a:extLst>
          </p:cNvPr>
          <p:cNvSpPr>
            <a:spLocks noGrp="1"/>
          </p:cNvSpPr>
          <p:nvPr>
            <p:ph idx="1"/>
          </p:nvPr>
        </p:nvSpPr>
        <p:spPr>
          <a:xfrm>
            <a:off x="220337" y="1325563"/>
            <a:ext cx="8923663" cy="5532436"/>
          </a:xfrm>
        </p:spPr>
        <p:txBody>
          <a:bodyPr>
            <a:normAutofit fontScale="85000" lnSpcReduction="10000"/>
          </a:bodyPr>
          <a:lstStyle/>
          <a:p>
            <a:pPr marL="514350" marR="0" lvl="0" indent="-514350">
              <a:lnSpc>
                <a:spcPct val="110000"/>
              </a:lnSpc>
              <a:spcBef>
                <a:spcPts val="0"/>
              </a:spcBef>
              <a:buFont typeface="+mj-lt"/>
              <a:buAutoNum type="alphaUcPeriod" startAt="5"/>
            </a:pPr>
            <a:r>
              <a:rPr lang="en-US" dirty="0">
                <a:ea typeface="Arial" panose="020B0604020202020204" pitchFamily="34" charset="0"/>
                <a:cs typeface="Arial" panose="020B0604020202020204" pitchFamily="34" charset="0"/>
              </a:rPr>
              <a:t>HELPS US TO PLEASE HIM AND BEAR FRUIT IN EVERY GOOD WORK - Colossians 1:9-10 “For this BETTER THAN RICHES - Jeremiah 9:23-24 “Thus says the LORD, ‘Let not a wise man boast of his wisdom, and let not the mighty man boast of his might, let not a rich man boast of his riches; but let him who boasts boast of this, </a:t>
            </a:r>
            <a:r>
              <a:rPr lang="en-US" u="sng" dirty="0">
                <a:ea typeface="Arial" panose="020B0604020202020204" pitchFamily="34" charset="0"/>
                <a:cs typeface="Arial" panose="020B0604020202020204" pitchFamily="34" charset="0"/>
              </a:rPr>
              <a:t>that he understands and knows Me</a:t>
            </a:r>
            <a:r>
              <a:rPr lang="en-US" dirty="0">
                <a:ea typeface="Arial" panose="020B0604020202020204" pitchFamily="34" charset="0"/>
                <a:cs typeface="Arial" panose="020B0604020202020204" pitchFamily="34" charset="0"/>
              </a:rPr>
              <a:t>, that </a:t>
            </a:r>
            <a:r>
              <a:rPr lang="en-US" i="1" dirty="0">
                <a:ea typeface="Arial" panose="020B0604020202020204" pitchFamily="34" charset="0"/>
                <a:cs typeface="Arial" panose="020B0604020202020204" pitchFamily="34" charset="0"/>
              </a:rPr>
              <a:t>I am the LORD who exercises loving kindness, justice, and righteousness on earth; for I delight in these things</a:t>
            </a:r>
            <a:r>
              <a:rPr lang="en-US" dirty="0">
                <a:ea typeface="Arial" panose="020B0604020202020204" pitchFamily="34" charset="0"/>
                <a:cs typeface="Arial" panose="020B0604020202020204" pitchFamily="34" charset="0"/>
              </a:rPr>
              <a:t>,’ declares the LORD.”</a:t>
            </a:r>
            <a:endParaRPr lang="en-US" sz="3600" dirty="0">
              <a:ea typeface="Arial" panose="020B0604020202020204" pitchFamily="34" charset="0"/>
              <a:cs typeface="Times New Roman" panose="02020603050405020304" pitchFamily="18" charset="0"/>
            </a:endParaRPr>
          </a:p>
          <a:p>
            <a:pPr marL="457200" indent="-457200">
              <a:lnSpc>
                <a:spcPct val="110000"/>
              </a:lnSpc>
              <a:spcBef>
                <a:spcPts val="0"/>
              </a:spcBef>
              <a:buFont typeface="+mj-lt"/>
              <a:buAutoNum type="alphaUcPeriod" startAt="5"/>
            </a:pPr>
            <a:r>
              <a:rPr lang="en-US" dirty="0">
                <a:ea typeface="Arial" panose="020B0604020202020204" pitchFamily="34" charset="0"/>
                <a:cs typeface="Arial" panose="020B0604020202020204" pitchFamily="34" charset="0"/>
              </a:rPr>
              <a:t>PRODUCES LOVE - 1 John 4:8 “</a:t>
            </a:r>
            <a:r>
              <a:rPr lang="en-US" u="sng" dirty="0">
                <a:solidFill>
                  <a:srgbClr val="000000"/>
                </a:solidFill>
                <a:ea typeface="Arial" panose="020B0604020202020204" pitchFamily="34" charset="0"/>
                <a:cs typeface="Arial" panose="020B0604020202020204" pitchFamily="34" charset="0"/>
              </a:rPr>
              <a:t>The one who does not love does not know God, for God is love</a:t>
            </a:r>
            <a:r>
              <a:rPr lang="en-US" dirty="0">
                <a:ea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880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7FD1D-8781-90F1-0F0C-AB0DB7342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B9F7D-C1D0-F509-3AF5-340C4D497519}"/>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ea typeface="Times New Roman" panose="02020603050405020304" pitchFamily="18" charset="0"/>
              </a:rPr>
              <a:t>III. KNOWING GOD MAKES A DIFFERENCE IN OUR LIVES</a:t>
            </a:r>
            <a:endParaRPr lang="en-US" sz="4000" dirty="0">
              <a:solidFill>
                <a:srgbClr val="FF0000"/>
              </a:solidFill>
            </a:endParaRPr>
          </a:p>
        </p:txBody>
      </p:sp>
      <p:sp>
        <p:nvSpPr>
          <p:cNvPr id="3" name="Content Placeholder 2">
            <a:extLst>
              <a:ext uri="{FF2B5EF4-FFF2-40B4-BE49-F238E27FC236}">
                <a16:creationId xmlns:a16="http://schemas.microsoft.com/office/drawing/2014/main" id="{62DD0A87-02D8-4935-30DB-D0430022DBFE}"/>
              </a:ext>
            </a:extLst>
          </p:cNvPr>
          <p:cNvSpPr>
            <a:spLocks noGrp="1"/>
          </p:cNvSpPr>
          <p:nvPr>
            <p:ph idx="1"/>
          </p:nvPr>
        </p:nvSpPr>
        <p:spPr>
          <a:xfrm>
            <a:off x="220337" y="1117600"/>
            <a:ext cx="8923663" cy="5740399"/>
          </a:xfrm>
        </p:spPr>
        <p:txBody>
          <a:bodyPr>
            <a:noAutofit/>
          </a:bodyPr>
          <a:lstStyle/>
          <a:p>
            <a:pPr marL="457200" lvl="0" indent="-457200">
              <a:lnSpc>
                <a:spcPct val="85000"/>
              </a:lnSpc>
              <a:spcBef>
                <a:spcPts val="0"/>
              </a:spcBef>
              <a:buFont typeface="+mj-lt"/>
              <a:buAutoNum type="alphaUcPeriod" startAt="7"/>
            </a:pPr>
            <a:r>
              <a:rPr lang="en-US" sz="2700" dirty="0">
                <a:solidFill>
                  <a:prstClr val="black"/>
                </a:solidFill>
                <a:ea typeface="Arial" panose="020B0604020202020204" pitchFamily="34" charset="0"/>
                <a:cs typeface="Arial" panose="020B0604020202020204" pitchFamily="34" charset="0"/>
              </a:rPr>
              <a:t>RESULTS IN OBEDIENCE - 1 John 2:3-6 “</a:t>
            </a:r>
            <a:r>
              <a:rPr lang="en-US" sz="2700" u="sng" dirty="0">
                <a:solidFill>
                  <a:prstClr val="black"/>
                </a:solidFill>
                <a:ea typeface="Arial" panose="020B0604020202020204" pitchFamily="34" charset="0"/>
                <a:cs typeface="Arial" panose="020B0604020202020204" pitchFamily="34" charset="0"/>
              </a:rPr>
              <a:t>And by this we know that we have come to know Him, if we keep His commandments</a:t>
            </a:r>
            <a:r>
              <a:rPr lang="en-US" sz="2700" dirty="0">
                <a:solidFill>
                  <a:prstClr val="black"/>
                </a:solidFill>
                <a:ea typeface="Arial" panose="020B0604020202020204" pitchFamily="34" charset="0"/>
                <a:cs typeface="Arial" panose="020B0604020202020204" pitchFamily="34" charset="0"/>
              </a:rPr>
              <a:t>.  The one who says, ‘I have come to know Him,’ and does not keep His commandments, is a liar, and the truth is not in him; but whoever keeps His word, in him the love of God has truly been perfected.  By this we know that we are in Him; the one who says he abides in Him ought himself to walk in the same manner as He walked.”  </a:t>
            </a:r>
            <a:endParaRPr lang="en-US" sz="2700" dirty="0">
              <a:solidFill>
                <a:prstClr val="black"/>
              </a:solidFill>
              <a:ea typeface="Arial" panose="020B0604020202020204" pitchFamily="34" charset="0"/>
              <a:cs typeface="Times New Roman" panose="02020603050405020304" pitchFamily="18" charset="0"/>
            </a:endParaRPr>
          </a:p>
          <a:p>
            <a:pPr marL="457200" lvl="0" indent="-457200">
              <a:lnSpc>
                <a:spcPct val="85000"/>
              </a:lnSpc>
              <a:spcBef>
                <a:spcPts val="0"/>
              </a:spcBef>
              <a:buFont typeface="+mj-lt"/>
              <a:buAutoNum type="alphaUcPeriod" startAt="7"/>
            </a:pPr>
            <a:r>
              <a:rPr lang="en-US" sz="2700" dirty="0">
                <a:solidFill>
                  <a:prstClr val="black"/>
                </a:solidFill>
                <a:ea typeface="Arial" panose="020B0604020202020204" pitchFamily="34" charset="0"/>
                <a:cs typeface="Arial" panose="020B0604020202020204" pitchFamily="34" charset="0"/>
              </a:rPr>
              <a:t>BROUGHT LISTENING TO GOD’S WORD THROUGH THE APOSTLES - 1 John 4:6 “We are from God; </a:t>
            </a:r>
            <a:r>
              <a:rPr lang="en-US" sz="2700" u="sng" dirty="0">
                <a:solidFill>
                  <a:prstClr val="black"/>
                </a:solidFill>
                <a:ea typeface="Arial" panose="020B0604020202020204" pitchFamily="34" charset="0"/>
                <a:cs typeface="Arial" panose="020B0604020202020204" pitchFamily="34" charset="0"/>
              </a:rPr>
              <a:t>he who knows God listens to us</a:t>
            </a:r>
            <a:r>
              <a:rPr lang="en-US" sz="2700" dirty="0">
                <a:solidFill>
                  <a:prstClr val="black"/>
                </a:solidFill>
                <a:ea typeface="Arial" panose="020B0604020202020204" pitchFamily="34" charset="0"/>
                <a:cs typeface="Arial" panose="020B0604020202020204" pitchFamily="34" charset="0"/>
              </a:rPr>
              <a:t> (inspired apostles); he who is not from God does not listen to us.  By this we know the spirit of truth and the spirit of error.”</a:t>
            </a:r>
            <a:endParaRPr lang="en-US" sz="2700" dirty="0">
              <a:solidFill>
                <a:prstClr val="black"/>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5888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C3AD-43A5-4A48-525B-A259EDE9C339}"/>
              </a:ext>
            </a:extLst>
          </p:cNvPr>
          <p:cNvSpPr>
            <a:spLocks noGrp="1"/>
          </p:cNvSpPr>
          <p:nvPr>
            <p:ph type="title"/>
          </p:nvPr>
        </p:nvSpPr>
        <p:spPr/>
        <p:txBody>
          <a:bodyPr>
            <a:normAutofit/>
          </a:bodyPr>
          <a:lstStyle/>
          <a:p>
            <a:pPr marL="0" marR="0">
              <a:buNone/>
            </a:pPr>
            <a:r>
              <a:rPr lang="en-US" sz="4000" b="1" dirty="0">
                <a:solidFill>
                  <a:srgbClr val="FF0000"/>
                </a:solidFill>
                <a:effectLst/>
                <a:ea typeface="Times New Roman" panose="02020603050405020304" pitchFamily="18" charset="0"/>
              </a:rPr>
              <a:t>DO YOU REALLY KNOW GOD?</a:t>
            </a:r>
            <a:endParaRPr lang="en-US" sz="4000" dirty="0">
              <a:solidFill>
                <a:srgbClr val="FF0000"/>
              </a:solidFill>
            </a:endParaRPr>
          </a:p>
        </p:txBody>
      </p:sp>
      <p:sp>
        <p:nvSpPr>
          <p:cNvPr id="3" name="Content Placeholder 2">
            <a:extLst>
              <a:ext uri="{FF2B5EF4-FFF2-40B4-BE49-F238E27FC236}">
                <a16:creationId xmlns:a16="http://schemas.microsoft.com/office/drawing/2014/main" id="{668313E8-1597-4F8B-352B-26EB9FB74D7F}"/>
              </a:ext>
            </a:extLst>
          </p:cNvPr>
          <p:cNvSpPr>
            <a:spLocks noGrp="1"/>
          </p:cNvSpPr>
          <p:nvPr>
            <p:ph idx="1"/>
          </p:nvPr>
        </p:nvSpPr>
        <p:spPr/>
        <p:txBody>
          <a:bodyPr/>
          <a:lstStyle/>
          <a:p>
            <a:pPr marL="457200" marR="0" lvl="0" indent="-457200">
              <a:lnSpc>
                <a:spcPct val="115000"/>
              </a:lnSpc>
              <a:spcBef>
                <a:spcPts val="0"/>
              </a:spcBef>
              <a:spcAft>
                <a:spcPts val="1800"/>
              </a:spcAft>
              <a:buFont typeface="+mj-lt"/>
              <a:buAutoNum type="alphaUcPeriod"/>
            </a:pPr>
            <a:r>
              <a:rPr lang="en-US" dirty="0">
                <a:ea typeface="Arial" panose="020B0604020202020204" pitchFamily="34" charset="0"/>
                <a:cs typeface="Arial" panose="020B0604020202020204" pitchFamily="34" charset="0"/>
              </a:rPr>
              <a:t>Colossians 1:10 “so that you may walk in a manner worthy of the Lord, to please Him in all respects, bearing fruit in every good work and </a:t>
            </a:r>
            <a:r>
              <a:rPr lang="en-US" u="sng" dirty="0">
                <a:ea typeface="Arial" panose="020B0604020202020204" pitchFamily="34" charset="0"/>
                <a:cs typeface="Arial" panose="020B0604020202020204" pitchFamily="34" charset="0"/>
              </a:rPr>
              <a:t>increasing in the knowledge of God</a:t>
            </a:r>
            <a:r>
              <a:rPr lang="en-US" dirty="0">
                <a:ea typeface="Arial" panose="020B0604020202020204" pitchFamily="34" charset="0"/>
                <a:cs typeface="Arial" panose="020B0604020202020204" pitchFamily="34" charset="0"/>
              </a:rPr>
              <a:t>.”</a:t>
            </a:r>
            <a:endParaRPr lang="en-US" sz="3600" dirty="0">
              <a:ea typeface="Arial" panose="020B0604020202020204" pitchFamily="34" charset="0"/>
              <a:cs typeface="Times New Roman" panose="02020603050405020304" pitchFamily="18" charset="0"/>
            </a:endParaRPr>
          </a:p>
          <a:p>
            <a:pPr marL="457200" marR="0" lvl="0" indent="-457200">
              <a:lnSpc>
                <a:spcPct val="115000"/>
              </a:lnSpc>
              <a:spcBef>
                <a:spcPts val="0"/>
              </a:spcBef>
              <a:spcAft>
                <a:spcPts val="1800"/>
              </a:spcAft>
              <a:buFont typeface="+mj-lt"/>
              <a:buAutoNum type="alphaUcPeriod"/>
            </a:pPr>
            <a:r>
              <a:rPr lang="en-US" dirty="0">
                <a:ea typeface="Arial" panose="020B0604020202020204" pitchFamily="34" charset="0"/>
                <a:cs typeface="Arial" panose="020B0604020202020204" pitchFamily="34" charset="0"/>
              </a:rPr>
              <a:t>Are you increasing in the knowledge of God?</a:t>
            </a:r>
          </a:p>
          <a:p>
            <a:pPr marL="457200" marR="0" lvl="0" indent="-457200">
              <a:lnSpc>
                <a:spcPct val="115000"/>
              </a:lnSpc>
              <a:spcBef>
                <a:spcPts val="0"/>
              </a:spcBef>
              <a:spcAft>
                <a:spcPts val="1800"/>
              </a:spcAft>
              <a:buFont typeface="+mj-lt"/>
              <a:buAutoNum type="alphaUcPeriod"/>
            </a:pPr>
            <a:r>
              <a:rPr lang="en-US" dirty="0">
                <a:ea typeface="Arial" panose="020B0604020202020204" pitchFamily="34" charset="0"/>
                <a:cs typeface="Arial" panose="020B0604020202020204" pitchFamily="34" charset="0"/>
              </a:rPr>
              <a:t>Are you walking worthy of your calling?</a:t>
            </a:r>
            <a:endParaRPr lang="en-US" dirty="0"/>
          </a:p>
        </p:txBody>
      </p:sp>
    </p:spTree>
    <p:extLst>
      <p:ext uri="{BB962C8B-B14F-4D97-AF65-F5344CB8AC3E}">
        <p14:creationId xmlns:p14="http://schemas.microsoft.com/office/powerpoint/2010/main" val="65726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5307BC7F-313F-E31F-A4CC-2EBA0A349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0D1C-85AE-50FD-5922-75947A62E7E5}"/>
              </a:ext>
            </a:extLst>
          </p:cNvPr>
          <p:cNvSpPr>
            <a:spLocks noGrp="1"/>
          </p:cNvSpPr>
          <p:nvPr>
            <p:ph type="title"/>
          </p:nvPr>
        </p:nvSpPr>
        <p:spPr/>
        <p:txBody>
          <a:bodyPr/>
          <a:lstStyle/>
          <a:p>
            <a:r>
              <a:rPr lang="en-US" sz="4400" b="1" kern="100" dirty="0">
                <a:effectLst/>
                <a:latin typeface="Arial" panose="020B0604020202020204" pitchFamily="34" charset="0"/>
                <a:ea typeface="Times New Roman" panose="02020603050405020304" pitchFamily="18" charset="0"/>
                <a:cs typeface="Arial" panose="020B0604020202020204" pitchFamily="34" charset="0"/>
              </a:rPr>
              <a:t>PRAYER</a:t>
            </a:r>
            <a:endParaRPr lang="en-US" dirty="0"/>
          </a:p>
        </p:txBody>
      </p:sp>
      <p:sp>
        <p:nvSpPr>
          <p:cNvPr id="3" name="Content Placeholder 2">
            <a:extLst>
              <a:ext uri="{FF2B5EF4-FFF2-40B4-BE49-F238E27FC236}">
                <a16:creationId xmlns:a16="http://schemas.microsoft.com/office/drawing/2014/main" id="{6E395EB8-4290-DEA5-DA65-EC48B47240A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DDF220-4CF1-D6B2-8C79-D435AD513628}"/>
              </a:ext>
            </a:extLst>
          </p:cNvPr>
          <p:cNvPicPr>
            <a:picLocks noChangeAspect="1"/>
          </p:cNvPicPr>
          <p:nvPr/>
        </p:nvPicPr>
        <p:blipFill>
          <a:blip r:embed="rId2"/>
          <a:stretch>
            <a:fillRect/>
          </a:stretch>
        </p:blipFill>
        <p:spPr>
          <a:xfrm>
            <a:off x="-1" y="-1"/>
            <a:ext cx="9143999" cy="6858000"/>
          </a:xfrm>
          <a:prstGeom prst="rect">
            <a:avLst/>
          </a:prstGeom>
        </p:spPr>
      </p:pic>
    </p:spTree>
    <p:extLst>
      <p:ext uri="{BB962C8B-B14F-4D97-AF65-F5344CB8AC3E}">
        <p14:creationId xmlns:p14="http://schemas.microsoft.com/office/powerpoint/2010/main" val="790679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4089400" y="3048000"/>
            <a:ext cx="5054600" cy="1581149"/>
          </a:xfrm>
          <a:noFill/>
        </p:spPr>
        <p:txBody>
          <a:bodyPr>
            <a:noAutofit/>
          </a:body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TONIGHT’S SERMON:</a:t>
            </a:r>
            <a:br>
              <a:rPr lang="en-US" sz="3200" b="1" dirty="0">
                <a:solidFill>
                  <a:schemeClr val="bg1"/>
                </a:solidFill>
                <a:latin typeface="Arial" panose="020B0604020202020204" pitchFamily="34" charset="0"/>
                <a:cs typeface="Arial" panose="020B0604020202020204" pitchFamily="34" charset="0"/>
              </a:rPr>
            </a:br>
            <a:endParaRPr lang="en-US" sz="32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55290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EE38-1F66-9BE3-91F5-337D71249ED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2C51EA04-6F50-20C6-8A39-FA8DE45AF792}"/>
              </a:ext>
            </a:extLst>
          </p:cNvPr>
          <p:cNvPicPr>
            <a:picLocks noChangeAspect="1"/>
          </p:cNvPicPr>
          <p:nvPr/>
        </p:nvPicPr>
        <p:blipFill>
          <a:blip r:embed="rId2"/>
          <a:stretch>
            <a:fillRect/>
          </a:stretch>
        </p:blipFill>
        <p:spPr>
          <a:xfrm>
            <a:off x="0" y="231648"/>
            <a:ext cx="9144000" cy="6394703"/>
          </a:xfrm>
          <a:prstGeom prst="rect">
            <a:avLst/>
          </a:prstGeom>
        </p:spPr>
      </p:pic>
    </p:spTree>
    <p:extLst>
      <p:ext uri="{BB962C8B-B14F-4D97-AF65-F5344CB8AC3E}">
        <p14:creationId xmlns:p14="http://schemas.microsoft.com/office/powerpoint/2010/main" val="213110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5886-ABBC-8EE2-A762-E87C9BCF992B}"/>
              </a:ext>
            </a:extLst>
          </p:cNvPr>
          <p:cNvSpPr>
            <a:spLocks noGrp="1"/>
          </p:cNvSpPr>
          <p:nvPr>
            <p:ph type="title"/>
          </p:nvPr>
        </p:nvSpPr>
        <p:spPr>
          <a:xfrm>
            <a:off x="203200" y="0"/>
            <a:ext cx="8712200" cy="6858000"/>
          </a:xfrm>
        </p:spPr>
        <p:txBody>
          <a:bodyPr>
            <a:noAutofit/>
          </a:bodyPr>
          <a:lstStyle/>
          <a:p>
            <a:pPr lvl="0">
              <a:lnSpc>
                <a:spcPct val="85000"/>
              </a:lnSpc>
            </a:pPr>
            <a:r>
              <a:rPr lang="en-US" sz="3000" dirty="0">
                <a:solidFill>
                  <a:prstClr val="black"/>
                </a:solidFill>
                <a:ea typeface="Times New Roman" panose="02020603050405020304" pitchFamily="18" charset="0"/>
              </a:rPr>
              <a:t>Colossians 1:9–14  For this reason we also, since the day we heard it, do not cease to pray for you, and to ask that you may be filled with the knowledge of His will in all wisdom and spiritual understanding; </a:t>
            </a:r>
            <a:r>
              <a:rPr lang="en-US" sz="3000" baseline="30000" dirty="0">
                <a:solidFill>
                  <a:prstClr val="black"/>
                </a:solidFill>
                <a:ea typeface="Times New Roman" panose="02020603050405020304" pitchFamily="18" charset="0"/>
              </a:rPr>
              <a:t>10</a:t>
            </a:r>
            <a:r>
              <a:rPr lang="en-US" sz="3000" dirty="0">
                <a:solidFill>
                  <a:prstClr val="black"/>
                </a:solidFill>
                <a:ea typeface="Times New Roman" panose="02020603050405020304" pitchFamily="18" charset="0"/>
              </a:rPr>
              <a:t> that you may walk worthy of the Lord, fully pleasing Him, being fruitful in every good work and increasing in the knowledge of God; </a:t>
            </a:r>
            <a:r>
              <a:rPr lang="en-US" sz="3000" baseline="30000" dirty="0">
                <a:solidFill>
                  <a:prstClr val="black"/>
                </a:solidFill>
                <a:ea typeface="Times New Roman" panose="02020603050405020304" pitchFamily="18" charset="0"/>
              </a:rPr>
              <a:t>11</a:t>
            </a:r>
            <a:r>
              <a:rPr lang="en-US" sz="3000" dirty="0">
                <a:solidFill>
                  <a:prstClr val="black"/>
                </a:solidFill>
                <a:ea typeface="Times New Roman" panose="02020603050405020304" pitchFamily="18" charset="0"/>
              </a:rPr>
              <a:t> strengthened with all might, according to His glorious power, for all patience and longsuffering with joy; </a:t>
            </a:r>
            <a:r>
              <a:rPr lang="en-US" sz="3000" baseline="30000" dirty="0">
                <a:solidFill>
                  <a:prstClr val="black"/>
                </a:solidFill>
                <a:ea typeface="Times New Roman" panose="02020603050405020304" pitchFamily="18" charset="0"/>
              </a:rPr>
              <a:t>12</a:t>
            </a:r>
            <a:r>
              <a:rPr lang="en-US" sz="3000" dirty="0">
                <a:solidFill>
                  <a:prstClr val="black"/>
                </a:solidFill>
                <a:ea typeface="Times New Roman" panose="02020603050405020304" pitchFamily="18" charset="0"/>
              </a:rPr>
              <a:t> giving thanks to the Father who has qualified us to be partakers of the inheritance of the saints in the light. </a:t>
            </a:r>
            <a:r>
              <a:rPr lang="en-US" sz="3000" baseline="30000" dirty="0">
                <a:solidFill>
                  <a:prstClr val="black"/>
                </a:solidFill>
                <a:ea typeface="Times New Roman" panose="02020603050405020304" pitchFamily="18" charset="0"/>
              </a:rPr>
              <a:t>13</a:t>
            </a:r>
            <a:r>
              <a:rPr lang="en-US" sz="3000" dirty="0">
                <a:solidFill>
                  <a:prstClr val="black"/>
                </a:solidFill>
                <a:ea typeface="Times New Roman" panose="02020603050405020304" pitchFamily="18" charset="0"/>
              </a:rPr>
              <a:t> He has delivered us from the power of darkness and conveyed us into the kingdom of the Son of His love, </a:t>
            </a:r>
            <a:r>
              <a:rPr lang="en-US" sz="3000" baseline="30000" dirty="0">
                <a:solidFill>
                  <a:prstClr val="black"/>
                </a:solidFill>
                <a:ea typeface="Times New Roman" panose="02020603050405020304" pitchFamily="18" charset="0"/>
              </a:rPr>
              <a:t>14</a:t>
            </a:r>
            <a:r>
              <a:rPr lang="en-US" sz="3000" dirty="0">
                <a:solidFill>
                  <a:prstClr val="black"/>
                </a:solidFill>
                <a:ea typeface="Times New Roman" panose="02020603050405020304" pitchFamily="18" charset="0"/>
              </a:rPr>
              <a:t> in whom we have redemption through His blood, the forgiveness of sins.</a:t>
            </a:r>
            <a:endParaRPr lang="en-US" sz="3000" dirty="0">
              <a:solidFill>
                <a:prstClr val="black"/>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4995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67362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1136</TotalTime>
  <Words>2053</Words>
  <Application>Microsoft Office PowerPoint</Application>
  <PresentationFormat>On-screen Show (4:3)</PresentationFormat>
  <Paragraphs>57</Paragraphs>
  <Slides>27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PowerPoint Presentation</vt:lpstr>
      <vt:lpstr>Colossians 1:9–14  For this reason we also, since the day we heard it, do not cease to pray for you, and to ask that you may be filled with the knowledge of His will in all wisdom and spiritual understanding; 10 that you may walk worthy of the Lord, fully pleasing Him, being fruitful in every good work and increasing in the knowledge of God; 11 strengthened with all might, according to His glorious power, for all patience and longsuffering with joy; 12 giving thanks to the Father who has qualified us to be partakers of the inheritance of the saints in the light. 13 He has delivered us from the power of darkness and conveyed us into the kingdom of the Son of His love, 14 in whom we have redemption through His blood, the forgiveness of sins.</vt:lpstr>
      <vt:lpstr>PowerPoint Presentation</vt:lpstr>
      <vt:lpstr>KNOWING GOD</vt:lpstr>
      <vt:lpstr>KNOWING GOD</vt:lpstr>
      <vt:lpstr>I. IT HAS ALWAYS BEEN GOD’S DESIRE TO BE KNOWN</vt:lpstr>
      <vt:lpstr>I. IT HAS ALWAYS BEEN GOD’S DESIRE TO BE KNOWN</vt:lpstr>
      <vt:lpstr>I. IT HAS ALWAYS BEEN GOD’S DESIRE TO BE KNOWN</vt:lpstr>
      <vt:lpstr>I. IT HAS ALWAYS BEEN GOD’S DESIRE TO BE KNOWN</vt:lpstr>
      <vt:lpstr>I. IT HAS ALWAYS BEEN GOD’S DESIRE TO BE KNOWN</vt:lpstr>
      <vt:lpstr>II. THERE ARE THOSE WHO  DO NOT KNOW GOD</vt:lpstr>
      <vt:lpstr>II. THERE ARE THOSE WHO  DO NOT KNOW GOD</vt:lpstr>
      <vt:lpstr>II. THERE ARE THOSE WHO  DO NOT KNOW GOD</vt:lpstr>
      <vt:lpstr>III. KNOWING GOD MAKES A DIFFERENCE IN OUR LIVES</vt:lpstr>
      <vt:lpstr>III. KNOWING GOD MAKES A DIFFERENCE IN OUR LIVES</vt:lpstr>
      <vt:lpstr>III. KNOWING GOD MAKES A DIFFERENCE IN OUR LIVES</vt:lpstr>
      <vt:lpstr>III. KNOWING GOD MAKES A DIFFERENCE IN OUR LIVES</vt:lpstr>
      <vt:lpstr>DO YOU REALLY KNOW GOD?</vt:lpstr>
      <vt:lpstr>PowerPoint Presentation</vt:lpstr>
      <vt:lpstr>PRAYER</vt:lpstr>
      <vt:lpstr>TONIGHT’S SERMON: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2</cp:revision>
  <dcterms:created xsi:type="dcterms:W3CDTF">2021-03-15T23:58:02Z</dcterms:created>
  <dcterms:modified xsi:type="dcterms:W3CDTF">2026-04-20T17:57:56Z</dcterms:modified>
</cp:coreProperties>
</file>