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6"/>
  </p:notesMasterIdLst>
  <p:sldIdLst>
    <p:sldId id="425" r:id="rId3"/>
    <p:sldId id="283" r:id="rId4"/>
    <p:sldId id="290" r:id="rId5"/>
    <p:sldId id="285" r:id="rId6"/>
    <p:sldId id="291" r:id="rId7"/>
    <p:sldId id="434" r:id="rId8"/>
    <p:sldId id="376" r:id="rId9"/>
    <p:sldId id="460" r:id="rId10"/>
    <p:sldId id="452" r:id="rId11"/>
    <p:sldId id="461" r:id="rId12"/>
    <p:sldId id="468" r:id="rId13"/>
    <p:sldId id="467" r:id="rId14"/>
    <p:sldId id="466" r:id="rId15"/>
    <p:sldId id="469" r:id="rId16"/>
    <p:sldId id="465" r:id="rId17"/>
    <p:sldId id="464" r:id="rId18"/>
    <p:sldId id="463" r:id="rId19"/>
    <p:sldId id="470" r:id="rId20"/>
    <p:sldId id="462" r:id="rId21"/>
    <p:sldId id="471" r:id="rId22"/>
    <p:sldId id="472" r:id="rId23"/>
    <p:sldId id="279" r:id="rId24"/>
    <p:sldId id="35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4FFF"/>
    <a:srgbClr val="3333FF"/>
    <a:srgbClr val="006600"/>
    <a:srgbClr val="BFFFA8"/>
    <a:srgbClr val="A0B8E0"/>
    <a:srgbClr val="5C4600"/>
    <a:srgbClr val="DBFFA8"/>
    <a:srgbClr val="CCFF99"/>
    <a:srgbClr val="99FF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4BABB-38F8-45B3-AE28-35597CA90066}" v="3725" dt="2024-04-09T18:58:26.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60" autoAdjust="0"/>
  </p:normalViewPr>
  <p:slideViewPr>
    <p:cSldViewPr snapToGrid="0">
      <p:cViewPr varScale="1">
        <p:scale>
          <a:sx n="75" d="100"/>
          <a:sy n="75" d="100"/>
        </p:scale>
        <p:origin x="1272" y="78"/>
      </p:cViewPr>
      <p:guideLst/>
    </p:cSldViewPr>
  </p:slideViewPr>
  <p:outlineViewPr>
    <p:cViewPr>
      <p:scale>
        <a:sx n="33" d="100"/>
        <a:sy n="33" d="100"/>
      </p:scale>
      <p:origin x="0" y="-25642"/>
    </p:cViewPr>
  </p:outlineViewPr>
  <p:notesTextViewPr>
    <p:cViewPr>
      <p:scale>
        <a:sx n="1" d="1"/>
        <a:sy n="1" d="1"/>
      </p:scale>
      <p:origin x="0" y="0"/>
    </p:cViewPr>
  </p:notesTextViewPr>
  <p:sorterViewPr>
    <p:cViewPr varScale="1">
      <p:scale>
        <a:sx n="100" d="100"/>
        <a:sy n="100" d="100"/>
      </p:scale>
      <p:origin x="0" y="-42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4/24/2024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23</a:t>
            </a:fld>
            <a:endParaRPr lang="en-US"/>
          </a:p>
        </p:txBody>
      </p:sp>
    </p:spTree>
    <p:extLst>
      <p:ext uri="{BB962C8B-B14F-4D97-AF65-F5344CB8AC3E}">
        <p14:creationId xmlns:p14="http://schemas.microsoft.com/office/powerpoint/2010/main" val="157420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4/24/2024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4/24/2024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4/24/2024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4/24/2024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4/24/2024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4/24/2024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4/24/2024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4/24/2024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4/24/2024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2" y="6147006"/>
            <a:ext cx="9143998"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rgbClr val="4472C4"/>
                  </a:solidFill>
                  <a:prstDash val="solid"/>
                </a:ln>
                <a:solidFill>
                  <a:srgbClr val="70AD47">
                    <a:tint val="1000"/>
                  </a:srgbClr>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3108"/>
            <a:ext cx="9144000" cy="1323439"/>
          </a:xfrm>
          <a:prstGeom prst="rect">
            <a:avLst/>
          </a:prstGeom>
          <a:solidFill>
            <a:schemeClr val="tx1">
              <a:alpha val="64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rgbClr val="4472C4"/>
                  </a:solidFill>
                  <a:prstDash val="solid"/>
                </a:ln>
                <a:solidFill>
                  <a:schemeClr val="bg1"/>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rgbClr val="4472C4"/>
                  </a:solidFill>
                  <a:prstDash val="solid"/>
                </a:ln>
                <a:solidFill>
                  <a:schemeClr val="bg1"/>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rgbClr val="4472C4"/>
                </a:solidFill>
                <a:prstDash val="solid"/>
              </a:ln>
              <a:solidFill>
                <a:schemeClr val="bg1"/>
              </a:solidFill>
              <a:effectLst>
                <a:glow rad="38100">
                  <a:srgbClr val="4472C4">
                    <a:alpha val="40000"/>
                  </a:srgbClr>
                </a:glow>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545FEF2-2BA9-F291-D9CF-5AFBC6F0DECD}"/>
              </a:ext>
            </a:extLst>
          </p:cNvPr>
          <p:cNvPicPr>
            <a:picLocks noChangeAspect="1"/>
          </p:cNvPicPr>
          <p:nvPr/>
        </p:nvPicPr>
        <p:blipFill>
          <a:blip r:embed="rId3"/>
          <a:stretch>
            <a:fillRect/>
          </a:stretch>
        </p:blipFill>
        <p:spPr>
          <a:xfrm>
            <a:off x="2759455" y="1319981"/>
            <a:ext cx="3625089" cy="4827025"/>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ross with the sun shining through it&#10;&#10;Description automatically generated">
            <a:extLst>
              <a:ext uri="{FF2B5EF4-FFF2-40B4-BE49-F238E27FC236}">
                <a16:creationId xmlns:a16="http://schemas.microsoft.com/office/drawing/2014/main" id="{60DDB194-62C1-29FE-2B0A-DDF1134F1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09F3946-7F16-6F72-4838-6F05115E9CCD}"/>
              </a:ext>
            </a:extLst>
          </p:cNvPr>
          <p:cNvSpPr>
            <a:spLocks noGrp="1"/>
          </p:cNvSpPr>
          <p:nvPr>
            <p:ph type="title"/>
          </p:nvPr>
        </p:nvSpPr>
        <p:spPr>
          <a:xfrm>
            <a:off x="636814" y="4229100"/>
            <a:ext cx="3249386" cy="1325563"/>
          </a:xfrm>
        </p:spPr>
        <p:txBody>
          <a:bodyPr>
            <a:normAutofit fontScale="90000"/>
          </a:bodyPr>
          <a:lstStyle/>
          <a:p>
            <a:pPr marL="0" marR="0" algn="ctr">
              <a:spcBef>
                <a:spcPts val="0"/>
              </a:spcBef>
              <a:spcAft>
                <a:spcPts val="0"/>
              </a:spcAft>
            </a:pPr>
            <a:r>
              <a:rPr lang="en-US" sz="60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WHAT CHRIST GAVE UP</a:t>
            </a:r>
            <a:endParaRPr lang="en-US" sz="4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8541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AB9E-842C-503C-E347-A16009740099}"/>
              </a:ext>
            </a:extLst>
          </p:cNvPr>
          <p:cNvSpPr>
            <a:spLocks noGrp="1"/>
          </p:cNvSpPr>
          <p:nvPr>
            <p:ph type="title"/>
          </p:nvPr>
        </p:nvSpPr>
        <p:spPr/>
        <p:txBody>
          <a:bodyPr>
            <a:normAutofit/>
          </a:bodyPr>
          <a:lstStyle/>
          <a:p>
            <a:pPr marL="0" marR="0">
              <a:spcBef>
                <a:spcPts val="0"/>
              </a:spcBef>
              <a:spcAft>
                <a:spcPts val="0"/>
              </a:spcAft>
            </a:pPr>
            <a:r>
              <a:rPr lang="en-US" sz="44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WHAT CHRIST GAVE UP</a:t>
            </a:r>
            <a:endParaRPr lang="en-US" sz="44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3673222-4868-B9D9-D3CD-885BA0189198}"/>
              </a:ext>
            </a:extLst>
          </p:cNvPr>
          <p:cNvSpPr>
            <a:spLocks noGrp="1"/>
          </p:cNvSpPr>
          <p:nvPr>
            <p:ph idx="1"/>
          </p:nvPr>
        </p:nvSpPr>
        <p:spPr/>
        <p:txBody>
          <a:bodyPr/>
          <a:lstStyle/>
          <a:p>
            <a:pPr marL="457200" marR="0" lvl="0" indent="-457200">
              <a:lnSpc>
                <a:spcPct val="100000"/>
              </a:lnSpc>
              <a:spcBef>
                <a:spcPts val="0"/>
              </a:spcBef>
              <a:spcAft>
                <a:spcPts val="1800"/>
              </a:spcAft>
              <a:buFont typeface="+mj-lt"/>
              <a:buAutoNum type="alphaUcPeriod"/>
            </a:pPr>
            <a:r>
              <a:rPr lang="en-US" kern="100" dirty="0">
                <a:ea typeface="Aptos" panose="020B0004020202020204" pitchFamily="34" charset="0"/>
                <a:cs typeface="Times New Roman" panose="02020603050405020304" pitchFamily="18" charset="0"/>
              </a:rPr>
              <a:t>Song #364 I gave My life for thee, What hast thou given for Me?</a:t>
            </a:r>
          </a:p>
          <a:p>
            <a:pPr marL="457200" marR="0" lvl="0" indent="-457200">
              <a:lnSpc>
                <a:spcPct val="100000"/>
              </a:lnSpc>
              <a:spcBef>
                <a:spcPts val="0"/>
              </a:spcBef>
              <a:spcAft>
                <a:spcPts val="1800"/>
              </a:spcAft>
              <a:buFont typeface="+mj-lt"/>
              <a:buAutoNum type="alphaUcPeriod"/>
            </a:pPr>
            <a:r>
              <a:rPr lang="en-US" kern="100" dirty="0">
                <a:ea typeface="Aptos" panose="020B0004020202020204" pitchFamily="34" charset="0"/>
                <a:cs typeface="Times New Roman" panose="02020603050405020304" pitchFamily="18" charset="0"/>
              </a:rPr>
              <a:t>What would you be willing to give up for someone who died for you?</a:t>
            </a:r>
          </a:p>
          <a:p>
            <a:pPr marL="457200" marR="0" lvl="0" indent="-457200">
              <a:lnSpc>
                <a:spcPct val="100000"/>
              </a:lnSpc>
              <a:spcBef>
                <a:spcPts val="0"/>
              </a:spcBef>
              <a:spcAft>
                <a:spcPts val="1800"/>
              </a:spcAft>
              <a:buFont typeface="+mj-lt"/>
              <a:buAutoNum type="alphaUcPeriod"/>
            </a:pPr>
            <a:r>
              <a:rPr lang="en-US" kern="100" dirty="0">
                <a:ea typeface="Aptos" panose="020B0004020202020204" pitchFamily="34" charset="0"/>
                <a:cs typeface="Times New Roman" panose="02020603050405020304" pitchFamily="18" charset="0"/>
              </a:rPr>
              <a:t>When we remember all that Christ gave up for us, it should cause us to want to give up all for Him.</a:t>
            </a:r>
            <a:endParaRPr lang="en-US" dirty="0"/>
          </a:p>
        </p:txBody>
      </p:sp>
    </p:spTree>
    <p:extLst>
      <p:ext uri="{BB962C8B-B14F-4D97-AF65-F5344CB8AC3E}">
        <p14:creationId xmlns:p14="http://schemas.microsoft.com/office/powerpoint/2010/main" val="305200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726-C72F-0437-CCC8-9059130D3F3D}"/>
              </a:ext>
            </a:extLst>
          </p:cNvPr>
          <p:cNvSpPr>
            <a:spLocks noGrp="1"/>
          </p:cNvSpPr>
          <p:nvPr>
            <p:ph type="title"/>
          </p:nvPr>
        </p:nvSpPr>
        <p:spPr/>
        <p:txBody>
          <a:bodyPr>
            <a:normAutofit/>
          </a:bodyPr>
          <a:lstStyle/>
          <a:p>
            <a:pPr marR="0" lvl="0">
              <a:lnSpc>
                <a:spcPct val="80000"/>
              </a:lnSpc>
              <a:spcBef>
                <a:spcPts val="0"/>
              </a:spcBef>
              <a:spcAft>
                <a:spcPts val="0"/>
              </a:spcAft>
              <a:buFont typeface="+mj-lt"/>
              <a:buAutoNum type="romanUcPeriod"/>
            </a:pPr>
            <a:r>
              <a:rPr lang="en-US"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CHRIST GAVE UP HEAVEN, THAT WE MIGHT HAVE HEAVEN AS OUR HOME.</a:t>
            </a:r>
            <a:r>
              <a:rPr lang="en-US"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CD9970C9-AC61-0D69-D98A-BCBB3B890256}"/>
              </a:ext>
            </a:extLst>
          </p:cNvPr>
          <p:cNvSpPr>
            <a:spLocks noGrp="1"/>
          </p:cNvSpPr>
          <p:nvPr>
            <p:ph idx="1"/>
          </p:nvPr>
        </p:nvSpPr>
        <p:spPr>
          <a:xfrm>
            <a:off x="220337" y="1208314"/>
            <a:ext cx="8923663" cy="5649685"/>
          </a:xfrm>
        </p:spPr>
        <p:txBody>
          <a:bodyPr>
            <a:normAutofit fontScale="85000" lnSpcReduction="20000"/>
          </a:bodyPr>
          <a:lstStyle/>
          <a:p>
            <a:pPr marL="457200" marR="0" lvl="0" indent="-457200">
              <a:lnSpc>
                <a:spcPct val="95000"/>
              </a:lnSpc>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2 Corinthians 8:9  For you know the grace of our Lord Jesus Christ, that though He was rich, yet for your sakes He became poor, that you through His poverty might become rich. </a:t>
            </a:r>
          </a:p>
          <a:p>
            <a:pPr marL="457200" marR="0" lvl="0" indent="-457200">
              <a:lnSpc>
                <a:spcPct val="95000"/>
              </a:lnSpc>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1 Timothy 1:15  This </a:t>
            </a:r>
            <a:r>
              <a:rPr lang="en-US" i="1" kern="100" dirty="0">
                <a:ea typeface="Aptos" panose="020B0004020202020204" pitchFamily="34" charset="0"/>
                <a:cs typeface="Times New Roman" panose="02020603050405020304" pitchFamily="18" charset="0"/>
              </a:rPr>
              <a:t>is</a:t>
            </a:r>
            <a:r>
              <a:rPr lang="en-US" kern="100" dirty="0">
                <a:ea typeface="Aptos" panose="020B0004020202020204" pitchFamily="34" charset="0"/>
                <a:cs typeface="Times New Roman" panose="02020603050405020304" pitchFamily="18" charset="0"/>
              </a:rPr>
              <a:t> a faithful saying and worthy of all acceptance, that Christ Jesus came into the world to save sinners, of whom I am chief. </a:t>
            </a:r>
          </a:p>
          <a:p>
            <a:pPr marL="457200" marR="0" lvl="0" indent="-457200">
              <a:lnSpc>
                <a:spcPct val="95000"/>
              </a:lnSpc>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John 14:2–3  In My Father’s house are many mansions; if </a:t>
            </a:r>
            <a:r>
              <a:rPr lang="en-US" i="1" kern="100" dirty="0">
                <a:ea typeface="Aptos" panose="020B0004020202020204" pitchFamily="34" charset="0"/>
                <a:cs typeface="Times New Roman" panose="02020603050405020304" pitchFamily="18" charset="0"/>
              </a:rPr>
              <a:t>it were</a:t>
            </a:r>
            <a:r>
              <a:rPr lang="en-US" kern="100" dirty="0">
                <a:ea typeface="Aptos" panose="020B0004020202020204" pitchFamily="34" charset="0"/>
                <a:cs typeface="Times New Roman" panose="02020603050405020304" pitchFamily="18" charset="0"/>
              </a:rPr>
              <a:t> not </a:t>
            </a:r>
            <a:r>
              <a:rPr lang="en-US" i="1" kern="100" dirty="0">
                <a:ea typeface="Aptos" panose="020B0004020202020204" pitchFamily="34" charset="0"/>
                <a:cs typeface="Times New Roman" panose="02020603050405020304" pitchFamily="18" charset="0"/>
              </a:rPr>
              <a:t>so,</a:t>
            </a:r>
            <a:r>
              <a:rPr lang="en-US" kern="100" dirty="0">
                <a:ea typeface="Aptos" panose="020B0004020202020204" pitchFamily="34" charset="0"/>
                <a:cs typeface="Times New Roman" panose="02020603050405020304" pitchFamily="18" charset="0"/>
              </a:rPr>
              <a:t> I would have told you. I go to prepare a place for you. </a:t>
            </a:r>
            <a:r>
              <a:rPr lang="en-US" kern="100" baseline="30000" dirty="0">
                <a:ea typeface="Aptos" panose="020B0004020202020204" pitchFamily="34" charset="0"/>
                <a:cs typeface="Times New Roman" panose="02020603050405020304" pitchFamily="18" charset="0"/>
              </a:rPr>
              <a:t>3</a:t>
            </a:r>
            <a:r>
              <a:rPr lang="en-US" kern="100" dirty="0">
                <a:ea typeface="Aptos" panose="020B0004020202020204" pitchFamily="34" charset="0"/>
                <a:cs typeface="Times New Roman" panose="02020603050405020304" pitchFamily="18" charset="0"/>
              </a:rPr>
              <a:t> And if I go and prepare a place for you, I will come again and receive you to Myself; that where I am, </a:t>
            </a:r>
            <a:r>
              <a:rPr lang="en-US" i="1" kern="100" dirty="0">
                <a:ea typeface="Aptos" panose="020B0004020202020204" pitchFamily="34" charset="0"/>
                <a:cs typeface="Times New Roman" panose="02020603050405020304" pitchFamily="18" charset="0"/>
              </a:rPr>
              <a:t>there</a:t>
            </a:r>
            <a:r>
              <a:rPr lang="en-US" kern="100" dirty="0">
                <a:ea typeface="Aptos" panose="020B0004020202020204" pitchFamily="34" charset="0"/>
                <a:cs typeface="Times New Roman" panose="02020603050405020304" pitchFamily="18" charset="0"/>
              </a:rPr>
              <a:t> you may be also. </a:t>
            </a:r>
          </a:p>
          <a:p>
            <a:pPr marL="457200" marR="0" lvl="0" indent="-457200">
              <a:lnSpc>
                <a:spcPct val="95000"/>
              </a:lnSpc>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Galatians 1:3–4  Grace to you and peace from God the Father and our Lord Jesus Christ, </a:t>
            </a:r>
            <a:r>
              <a:rPr lang="en-US" kern="100" baseline="30000" dirty="0">
                <a:ea typeface="Aptos" panose="020B0004020202020204" pitchFamily="34" charset="0"/>
                <a:cs typeface="Times New Roman" panose="02020603050405020304" pitchFamily="18" charset="0"/>
              </a:rPr>
              <a:t>4</a:t>
            </a:r>
            <a:r>
              <a:rPr lang="en-US" kern="100" dirty="0">
                <a:ea typeface="Aptos" panose="020B0004020202020204" pitchFamily="34" charset="0"/>
                <a:cs typeface="Times New Roman" panose="02020603050405020304" pitchFamily="18" charset="0"/>
              </a:rPr>
              <a:t> who gave Himself for our sins, that He might deliver us from this present evil age, according to the will of our God and Father,</a:t>
            </a:r>
            <a:endParaRPr lang="en-US" dirty="0"/>
          </a:p>
        </p:txBody>
      </p:sp>
    </p:spTree>
    <p:extLst>
      <p:ext uri="{BB962C8B-B14F-4D97-AF65-F5344CB8AC3E}">
        <p14:creationId xmlns:p14="http://schemas.microsoft.com/office/powerpoint/2010/main" val="304233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5FCE-3B1C-4E20-FE5C-C5DC59631AF0}"/>
              </a:ext>
            </a:extLst>
          </p:cNvPr>
          <p:cNvSpPr>
            <a:spLocks noGrp="1"/>
          </p:cNvSpPr>
          <p:nvPr>
            <p:ph type="title"/>
          </p:nvPr>
        </p:nvSpPr>
        <p:spPr/>
        <p:txBody>
          <a:bodyPr>
            <a:normAutofit fontScale="90000"/>
          </a:bodyPr>
          <a:lstStyle/>
          <a:p>
            <a:pPr marL="0" marR="0" lvl="0" indent="0">
              <a:spcBef>
                <a:spcPts val="0"/>
              </a:spcBef>
              <a:spcAft>
                <a:spcPts val="0"/>
              </a:spcAft>
              <a:buFont typeface="+mj-lt"/>
              <a:buNone/>
            </a:pPr>
            <a:r>
              <a:rPr lang="en-US"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II. CHRIST GAVE UP ACCEPTANCE BY MEN, THAT WE MIGHT BE ACCEPTED BY GOD.</a:t>
            </a:r>
            <a:r>
              <a:rPr lang="en-US"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BB3AAF94-CDA5-16D7-6A4A-03CAC84343DF}"/>
              </a:ext>
            </a:extLst>
          </p:cNvPr>
          <p:cNvSpPr>
            <a:spLocks noGrp="1"/>
          </p:cNvSpPr>
          <p:nvPr>
            <p:ph idx="1"/>
          </p:nvPr>
        </p:nvSpPr>
        <p:spPr/>
        <p:txBody>
          <a:bodyPr>
            <a:normAutofit fontScale="92500" lnSpcReduction="20000"/>
          </a:bodyPr>
          <a:lstStyle/>
          <a:p>
            <a:pPr marL="457200" marR="0" lvl="0" indent="-457200">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Isaiah 53:3  He is despised and rejected by men, A Man of sorrows and acquainted with grief. And we hid, as it were, </a:t>
            </a:r>
            <a:r>
              <a:rPr lang="en-US" i="1" kern="100" dirty="0">
                <a:ea typeface="Aptos" panose="020B0004020202020204" pitchFamily="34" charset="0"/>
                <a:cs typeface="Times New Roman" panose="02020603050405020304" pitchFamily="18" charset="0"/>
              </a:rPr>
              <a:t>our</a:t>
            </a:r>
            <a:r>
              <a:rPr lang="en-US" kern="100" dirty="0">
                <a:ea typeface="Aptos" panose="020B0004020202020204" pitchFamily="34" charset="0"/>
                <a:cs typeface="Times New Roman" panose="02020603050405020304" pitchFamily="18" charset="0"/>
              </a:rPr>
              <a:t> faces from Him; He was despised, and we did not esteem Him. </a:t>
            </a:r>
          </a:p>
          <a:p>
            <a:pPr marL="457200" marR="0" lvl="0" indent="-457200">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John 1:11  He came to His own, and His own did not receive Him. </a:t>
            </a:r>
          </a:p>
          <a:p>
            <a:pPr marL="457200" marR="0" lvl="0" indent="-457200">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Luke 20:13–15  “Then the owner of the vineyard said, ‘What shall I do? I will send my beloved son. Probably they will respect </a:t>
            </a:r>
            <a:r>
              <a:rPr lang="en-US" i="1" kern="100" dirty="0">
                <a:ea typeface="Aptos" panose="020B0004020202020204" pitchFamily="34" charset="0"/>
                <a:cs typeface="Times New Roman" panose="02020603050405020304" pitchFamily="18" charset="0"/>
              </a:rPr>
              <a:t>him</a:t>
            </a:r>
            <a:r>
              <a:rPr lang="en-US" kern="100" dirty="0">
                <a:ea typeface="Aptos" panose="020B0004020202020204" pitchFamily="34" charset="0"/>
                <a:cs typeface="Times New Roman" panose="02020603050405020304" pitchFamily="18" charset="0"/>
              </a:rPr>
              <a:t> when they see him.’ </a:t>
            </a:r>
            <a:r>
              <a:rPr lang="en-US" kern="100" baseline="30000" dirty="0">
                <a:ea typeface="Aptos" panose="020B0004020202020204" pitchFamily="34" charset="0"/>
                <a:cs typeface="Times New Roman" panose="02020603050405020304" pitchFamily="18" charset="0"/>
              </a:rPr>
              <a:t>14</a:t>
            </a:r>
            <a:r>
              <a:rPr lang="en-US" kern="100" dirty="0">
                <a:ea typeface="Aptos" panose="020B0004020202020204" pitchFamily="34" charset="0"/>
                <a:cs typeface="Times New Roman" panose="02020603050405020304" pitchFamily="18" charset="0"/>
              </a:rPr>
              <a:t> But when the vinedressers saw him, they reasoned among themselves, saying, ‘This is the heir. Come, let us kill him, that the inheritance may be ours.’ </a:t>
            </a:r>
            <a:r>
              <a:rPr lang="en-US" kern="100" baseline="30000" dirty="0">
                <a:ea typeface="Aptos" panose="020B0004020202020204" pitchFamily="34" charset="0"/>
                <a:cs typeface="Times New Roman" panose="02020603050405020304" pitchFamily="18" charset="0"/>
              </a:rPr>
              <a:t>15</a:t>
            </a:r>
            <a:r>
              <a:rPr lang="en-US" kern="100" dirty="0">
                <a:ea typeface="Aptos" panose="020B0004020202020204" pitchFamily="34" charset="0"/>
                <a:cs typeface="Times New Roman" panose="02020603050405020304" pitchFamily="18" charset="0"/>
              </a:rPr>
              <a:t> So they cast him out of the vineyard and killed </a:t>
            </a:r>
            <a:r>
              <a:rPr lang="en-US" i="1" kern="100" dirty="0">
                <a:ea typeface="Aptos" panose="020B0004020202020204" pitchFamily="34" charset="0"/>
                <a:cs typeface="Times New Roman" panose="02020603050405020304" pitchFamily="18" charset="0"/>
              </a:rPr>
              <a:t>him</a:t>
            </a:r>
            <a:r>
              <a:rPr lang="en-US" kern="100" dirty="0">
                <a:ea typeface="Aptos" panose="020B0004020202020204" pitchFamily="34" charset="0"/>
                <a:cs typeface="Times New Roman" panose="02020603050405020304" pitchFamily="18" charset="0"/>
              </a:rPr>
              <a:t>. Therefore what will the owner of the vineyard do to them? </a:t>
            </a:r>
          </a:p>
        </p:txBody>
      </p:sp>
    </p:spTree>
    <p:extLst>
      <p:ext uri="{BB962C8B-B14F-4D97-AF65-F5344CB8AC3E}">
        <p14:creationId xmlns:p14="http://schemas.microsoft.com/office/powerpoint/2010/main" val="265471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5FCE-3B1C-4E20-FE5C-C5DC59631AF0}"/>
              </a:ext>
            </a:extLst>
          </p:cNvPr>
          <p:cNvSpPr>
            <a:spLocks noGrp="1"/>
          </p:cNvSpPr>
          <p:nvPr>
            <p:ph type="title"/>
          </p:nvPr>
        </p:nvSpPr>
        <p:spPr/>
        <p:txBody>
          <a:bodyPr>
            <a:normAutofit fontScale="90000"/>
          </a:bodyPr>
          <a:lstStyle/>
          <a:p>
            <a:pPr marL="0" marR="0" lvl="0" indent="0">
              <a:lnSpc>
                <a:spcPct val="80000"/>
              </a:lnSpc>
              <a:spcBef>
                <a:spcPts val="0"/>
              </a:spcBef>
              <a:spcAft>
                <a:spcPts val="0"/>
              </a:spcAft>
              <a:buFont typeface="+mj-lt"/>
              <a:buNone/>
            </a:pPr>
            <a:r>
              <a:rPr lang="en-US"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II. CHRIST GAVE UP ACCEPTANCE BY MEN, THAT WE MIGHT BE ACCEPTED BY GOD.</a:t>
            </a:r>
            <a:r>
              <a:rPr lang="en-US"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BB3AAF94-CDA5-16D7-6A4A-03CAC84343DF}"/>
              </a:ext>
            </a:extLst>
          </p:cNvPr>
          <p:cNvSpPr>
            <a:spLocks noGrp="1"/>
          </p:cNvSpPr>
          <p:nvPr>
            <p:ph idx="1"/>
          </p:nvPr>
        </p:nvSpPr>
        <p:spPr/>
        <p:txBody>
          <a:bodyPr>
            <a:normAutofit fontScale="85000" lnSpcReduction="20000"/>
          </a:bodyPr>
          <a:lstStyle/>
          <a:p>
            <a:pPr marL="457200" marR="0" lvl="0" indent="-457200">
              <a:spcBef>
                <a:spcPts val="0"/>
              </a:spcBef>
              <a:spcAft>
                <a:spcPts val="0"/>
              </a:spcAft>
              <a:buFont typeface="+mj-lt"/>
              <a:buAutoNum type="alphaUcPeriod" startAt="4"/>
            </a:pPr>
            <a:r>
              <a:rPr lang="en-US" kern="100" dirty="0">
                <a:ea typeface="Aptos" panose="020B0004020202020204" pitchFamily="34" charset="0"/>
                <a:cs typeface="Times New Roman" panose="02020603050405020304" pitchFamily="18" charset="0"/>
              </a:rPr>
              <a:t>Matthew 26:67  Then they spat in His face and beat Him; and others struck </a:t>
            </a:r>
            <a:r>
              <a:rPr lang="en-US" i="1" kern="100" dirty="0">
                <a:ea typeface="Aptos" panose="020B0004020202020204" pitchFamily="34" charset="0"/>
                <a:cs typeface="Times New Roman" panose="02020603050405020304" pitchFamily="18" charset="0"/>
              </a:rPr>
              <a:t>Him</a:t>
            </a:r>
            <a:r>
              <a:rPr lang="en-US" kern="100" dirty="0">
                <a:ea typeface="Aptos" panose="020B0004020202020204" pitchFamily="34" charset="0"/>
                <a:cs typeface="Times New Roman" panose="02020603050405020304" pitchFamily="18" charset="0"/>
              </a:rPr>
              <a:t> with the palms of their hands, </a:t>
            </a:r>
          </a:p>
          <a:p>
            <a:pPr marL="457200" marR="0" lvl="0" indent="-457200">
              <a:spcBef>
                <a:spcPts val="0"/>
              </a:spcBef>
              <a:spcAft>
                <a:spcPts val="0"/>
              </a:spcAft>
              <a:buFont typeface="+mj-lt"/>
              <a:buAutoNum type="alphaUcPeriod" startAt="4"/>
            </a:pPr>
            <a:r>
              <a:rPr lang="en-US" kern="100" dirty="0">
                <a:ea typeface="Aptos" panose="020B0004020202020204" pitchFamily="34" charset="0"/>
                <a:cs typeface="Times New Roman" panose="02020603050405020304" pitchFamily="18" charset="0"/>
              </a:rPr>
              <a:t>Matthew 27:27–31  Then the soldiers of the governor took Jesus into the Praetorium and gathered the whole garrison around Him. </a:t>
            </a:r>
            <a:r>
              <a:rPr lang="en-US" kern="100" baseline="30000" dirty="0">
                <a:ea typeface="Aptos" panose="020B0004020202020204" pitchFamily="34" charset="0"/>
                <a:cs typeface="Times New Roman" panose="02020603050405020304" pitchFamily="18" charset="0"/>
              </a:rPr>
              <a:t>28</a:t>
            </a:r>
            <a:r>
              <a:rPr lang="en-US" kern="100" dirty="0">
                <a:ea typeface="Aptos" panose="020B0004020202020204" pitchFamily="34" charset="0"/>
                <a:cs typeface="Times New Roman" panose="02020603050405020304" pitchFamily="18" charset="0"/>
              </a:rPr>
              <a:t> And they stripped Him and put a scarlet robe on Him. </a:t>
            </a:r>
            <a:r>
              <a:rPr lang="en-US" kern="100" baseline="30000" dirty="0">
                <a:ea typeface="Aptos" panose="020B0004020202020204" pitchFamily="34" charset="0"/>
                <a:cs typeface="Times New Roman" panose="02020603050405020304" pitchFamily="18" charset="0"/>
              </a:rPr>
              <a:t>29</a:t>
            </a:r>
            <a:r>
              <a:rPr lang="en-US" kern="100" dirty="0">
                <a:ea typeface="Aptos" panose="020B0004020202020204" pitchFamily="34" charset="0"/>
                <a:cs typeface="Times New Roman" panose="02020603050405020304" pitchFamily="18" charset="0"/>
              </a:rPr>
              <a:t> When they had twisted a crown of thorns, they put </a:t>
            </a:r>
            <a:r>
              <a:rPr lang="en-US" i="1" kern="100" dirty="0">
                <a:ea typeface="Aptos" panose="020B0004020202020204" pitchFamily="34" charset="0"/>
                <a:cs typeface="Times New Roman" panose="02020603050405020304" pitchFamily="18" charset="0"/>
              </a:rPr>
              <a:t>it</a:t>
            </a:r>
            <a:r>
              <a:rPr lang="en-US" kern="100" dirty="0">
                <a:ea typeface="Aptos" panose="020B0004020202020204" pitchFamily="34" charset="0"/>
                <a:cs typeface="Times New Roman" panose="02020603050405020304" pitchFamily="18" charset="0"/>
              </a:rPr>
              <a:t> on His head, and a reed in His right hand. And they bowed the knee before Him and mocked Him, saying, “Hail, King of the Jews!” </a:t>
            </a:r>
            <a:r>
              <a:rPr lang="en-US" kern="100" baseline="30000" dirty="0">
                <a:ea typeface="Aptos" panose="020B0004020202020204" pitchFamily="34" charset="0"/>
                <a:cs typeface="Times New Roman" panose="02020603050405020304" pitchFamily="18" charset="0"/>
              </a:rPr>
              <a:t>30</a:t>
            </a:r>
            <a:r>
              <a:rPr lang="en-US" kern="100" dirty="0">
                <a:ea typeface="Aptos" panose="020B0004020202020204" pitchFamily="34" charset="0"/>
                <a:cs typeface="Times New Roman" panose="02020603050405020304" pitchFamily="18" charset="0"/>
              </a:rPr>
              <a:t> Then they spat on Him, and took the reed and struck Him on the head. </a:t>
            </a:r>
            <a:r>
              <a:rPr lang="en-US" kern="100" baseline="30000" dirty="0">
                <a:ea typeface="Aptos" panose="020B0004020202020204" pitchFamily="34" charset="0"/>
                <a:cs typeface="Times New Roman" panose="02020603050405020304" pitchFamily="18" charset="0"/>
              </a:rPr>
              <a:t>31</a:t>
            </a:r>
            <a:r>
              <a:rPr lang="en-US" kern="100" dirty="0">
                <a:ea typeface="Aptos" panose="020B0004020202020204" pitchFamily="34" charset="0"/>
                <a:cs typeface="Times New Roman" panose="02020603050405020304" pitchFamily="18" charset="0"/>
              </a:rPr>
              <a:t> And when they had mocked Him, they took the robe off Him, put His </a:t>
            </a:r>
            <a:r>
              <a:rPr lang="en-US" i="1" kern="100" dirty="0">
                <a:ea typeface="Aptos" panose="020B0004020202020204" pitchFamily="34" charset="0"/>
                <a:cs typeface="Times New Roman" panose="02020603050405020304" pitchFamily="18" charset="0"/>
              </a:rPr>
              <a:t>own</a:t>
            </a:r>
            <a:r>
              <a:rPr lang="en-US" kern="100" dirty="0">
                <a:ea typeface="Aptos" panose="020B0004020202020204" pitchFamily="34" charset="0"/>
                <a:cs typeface="Times New Roman" panose="02020603050405020304" pitchFamily="18" charset="0"/>
              </a:rPr>
              <a:t> clothes on Him, and led Him away to be crucified. </a:t>
            </a:r>
          </a:p>
          <a:p>
            <a:pPr marL="457200" marR="0" lvl="0" indent="-457200">
              <a:spcBef>
                <a:spcPts val="0"/>
              </a:spcBef>
              <a:spcAft>
                <a:spcPts val="0"/>
              </a:spcAft>
              <a:buFont typeface="+mj-lt"/>
              <a:buAutoNum type="alphaUcPeriod" startAt="4"/>
            </a:pPr>
            <a:r>
              <a:rPr lang="en-US" kern="100" dirty="0">
                <a:ea typeface="Aptos" panose="020B0004020202020204" pitchFamily="34" charset="0"/>
                <a:cs typeface="Times New Roman" panose="02020603050405020304" pitchFamily="18" charset="0"/>
              </a:rPr>
              <a:t>Galatians 3:13 3 Christ has redeemed us from the curse of the law, having become a curse for us (for it is written, </a:t>
            </a:r>
            <a:r>
              <a:rPr lang="en-US" i="1" kern="100" dirty="0">
                <a:ea typeface="Aptos" panose="020B0004020202020204" pitchFamily="34" charset="0"/>
                <a:cs typeface="Times New Roman" panose="02020603050405020304" pitchFamily="18" charset="0"/>
              </a:rPr>
              <a:t>“Cursed is everyone who hangs on a tree”</a:t>
            </a:r>
            <a:r>
              <a:rPr lang="en-US" kern="100" dirty="0">
                <a:ea typeface="Aptos" panose="020B000402020202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154722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3885-FF62-627E-65CB-AC12FCCF7DD6}"/>
              </a:ext>
            </a:extLst>
          </p:cNvPr>
          <p:cNvSpPr>
            <a:spLocks noGrp="1"/>
          </p:cNvSpPr>
          <p:nvPr>
            <p:ph type="title"/>
          </p:nvPr>
        </p:nvSpPr>
        <p:spPr/>
        <p:txBody>
          <a:bodyPr>
            <a:normAutofit/>
          </a:bodyPr>
          <a:lstStyle/>
          <a:p>
            <a:pPr marL="0" marR="0" lvl="0" indent="0">
              <a:lnSpc>
                <a:spcPct val="80000"/>
              </a:lnSpc>
              <a:spcBef>
                <a:spcPts val="0"/>
              </a:spcBef>
              <a:spcAft>
                <a:spcPts val="0"/>
              </a:spcAft>
              <a:buFont typeface="+mj-lt"/>
              <a:buNone/>
            </a:pPr>
            <a:r>
              <a:rPr lang="en-US"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III. CHRIST GAVE UP HIS LIFE, </a:t>
            </a:r>
            <a:br>
              <a:rPr lang="en-US"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br>
            <a:r>
              <a:rPr lang="en-US"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THAT WE MIGHT BE MADE ALIVE.</a:t>
            </a:r>
            <a:r>
              <a:rPr lang="en-US"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8BCAE9B5-9957-801B-379A-BF61C71861BB}"/>
              </a:ext>
            </a:extLst>
          </p:cNvPr>
          <p:cNvSpPr>
            <a:spLocks noGrp="1"/>
          </p:cNvSpPr>
          <p:nvPr>
            <p:ph idx="1"/>
          </p:nvPr>
        </p:nvSpPr>
        <p:spPr/>
        <p:txBody>
          <a:bodyPr>
            <a:normAutofit fontScale="77500" lnSpcReduction="20000"/>
          </a:bodyPr>
          <a:lstStyle/>
          <a:p>
            <a:pPr marL="342900" marR="0" lvl="0" indent="-342900">
              <a:spcBef>
                <a:spcPts val="0"/>
              </a:spcBef>
              <a:spcAft>
                <a:spcPts val="0"/>
              </a:spcAft>
              <a:buFont typeface="+mj-lt"/>
              <a:buAutoNum type="alphaUcPeriod"/>
              <a:tabLst>
                <a:tab pos="228600" algn="l"/>
              </a:tabLst>
            </a:pPr>
            <a:r>
              <a:rPr lang="en-US" kern="100" dirty="0">
                <a:ea typeface="Aptos" panose="020B0004020202020204" pitchFamily="34" charset="0"/>
                <a:cs typeface="Times New Roman" panose="02020603050405020304" pitchFamily="18" charset="0"/>
              </a:rPr>
              <a:t>Matthew 20:28  just as the Son of Man did not come to be served, but to serve, and to give His life a ransom for many.” </a:t>
            </a:r>
          </a:p>
          <a:p>
            <a:pPr marL="342900" marR="0" lvl="0" indent="-342900">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Hebrews 2:9  But we see Jesus, who was made a little lower than the angels, for the suffering of death crowned with glory and honor, that He, by the grace of God, might taste death for everyone. </a:t>
            </a:r>
          </a:p>
          <a:p>
            <a:pPr marL="342900" marR="0" lvl="0" indent="-342900">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John 10:11  “I am the good shepherd. The good shepherd gives His life for the sheep. </a:t>
            </a:r>
          </a:p>
          <a:p>
            <a:pPr marL="342900" marR="0" lvl="0" indent="-342900">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1 Corinthians 15:45  And so it is written, </a:t>
            </a:r>
            <a:r>
              <a:rPr lang="en-US" i="1" kern="100" dirty="0">
                <a:ea typeface="Aptos" panose="020B0004020202020204" pitchFamily="34" charset="0"/>
                <a:cs typeface="Times New Roman" panose="02020603050405020304" pitchFamily="18" charset="0"/>
              </a:rPr>
              <a:t>“The first man Adam became a living being.”</a:t>
            </a:r>
            <a:r>
              <a:rPr lang="en-US" kern="100" dirty="0">
                <a:ea typeface="Aptos" panose="020B0004020202020204" pitchFamily="34" charset="0"/>
                <a:cs typeface="Times New Roman" panose="02020603050405020304" pitchFamily="18" charset="0"/>
              </a:rPr>
              <a:t> The last Adam </a:t>
            </a:r>
            <a:r>
              <a:rPr lang="en-US" i="1" kern="100" dirty="0">
                <a:ea typeface="Aptos" panose="020B0004020202020204" pitchFamily="34" charset="0"/>
                <a:cs typeface="Times New Roman" panose="02020603050405020304" pitchFamily="18" charset="0"/>
              </a:rPr>
              <a:t>became</a:t>
            </a:r>
            <a:r>
              <a:rPr lang="en-US" kern="100" dirty="0">
                <a:ea typeface="Aptos" panose="020B0004020202020204" pitchFamily="34" charset="0"/>
                <a:cs typeface="Times New Roman" panose="02020603050405020304" pitchFamily="18" charset="0"/>
              </a:rPr>
              <a:t> a life-giving spirit. </a:t>
            </a:r>
          </a:p>
          <a:p>
            <a:pPr marL="342900" marR="0" lvl="0" indent="-342900">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Colossians 2:13  And you, being dead in your trespasses and the uncircumcision of your flesh, He has made alive together with Him, having forgiven you all trespasses, </a:t>
            </a:r>
          </a:p>
          <a:p>
            <a:pPr marL="342900" marR="0" lvl="0" indent="-342900">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1 John 4:9–10  In this the love of God was manifested toward us, that God has sent His only begotten Son into the world, that we might live through Him. </a:t>
            </a:r>
            <a:r>
              <a:rPr lang="en-US" kern="100" baseline="30000" dirty="0">
                <a:ea typeface="Aptos" panose="020B0004020202020204" pitchFamily="34" charset="0"/>
                <a:cs typeface="Times New Roman" panose="02020603050405020304" pitchFamily="18" charset="0"/>
              </a:rPr>
              <a:t>10</a:t>
            </a:r>
            <a:r>
              <a:rPr lang="en-US" kern="100" dirty="0">
                <a:ea typeface="Aptos" panose="020B0004020202020204" pitchFamily="34" charset="0"/>
                <a:cs typeface="Times New Roman" panose="02020603050405020304" pitchFamily="18" charset="0"/>
              </a:rPr>
              <a:t> In this is love, not that we loved God, but that He loved us and sent His Son to be the propitiation for our sins.</a:t>
            </a:r>
            <a:endParaRPr lang="en-US" dirty="0"/>
          </a:p>
        </p:txBody>
      </p:sp>
    </p:spTree>
    <p:extLst>
      <p:ext uri="{BB962C8B-B14F-4D97-AF65-F5344CB8AC3E}">
        <p14:creationId xmlns:p14="http://schemas.microsoft.com/office/powerpoint/2010/main" val="42169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57A5-2556-F7FF-BF13-F7FD36D49118}"/>
              </a:ext>
            </a:extLst>
          </p:cNvPr>
          <p:cNvSpPr>
            <a:spLocks noGrp="1"/>
          </p:cNvSpPr>
          <p:nvPr>
            <p:ph type="title"/>
          </p:nvPr>
        </p:nvSpPr>
        <p:spPr/>
        <p:txBody>
          <a:bodyPr>
            <a:normAutofit/>
          </a:bodyPr>
          <a:lstStyle/>
          <a:p>
            <a:pPr marL="0" marR="0" lvl="0" indent="0">
              <a:lnSpc>
                <a:spcPct val="80000"/>
              </a:lnSpc>
              <a:spcBef>
                <a:spcPts val="0"/>
              </a:spcBef>
              <a:spcAft>
                <a:spcPts val="0"/>
              </a:spcAft>
              <a:buFont typeface="+mj-lt"/>
              <a:buNone/>
            </a:pPr>
            <a:r>
              <a:rPr lang="en-US"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IV. HE GAVE UP HIS LIFE FOR US SO ME MIGHT GIVE OUR LIFE FOR HIM</a:t>
            </a:r>
            <a:endParaRPr lang="en-US"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937C43C-2C00-0A3E-921B-ED400CE0587F}"/>
              </a:ext>
            </a:extLst>
          </p:cNvPr>
          <p:cNvSpPr>
            <a:spLocks noGrp="1"/>
          </p:cNvSpPr>
          <p:nvPr>
            <p:ph idx="1"/>
          </p:nvPr>
        </p:nvSpPr>
        <p:spPr/>
        <p:txBody>
          <a:bodyPr>
            <a:noAutofit/>
          </a:bodyPr>
          <a:lstStyle/>
          <a:p>
            <a:pPr marL="342900" marR="0" lvl="0" indent="-342900">
              <a:lnSpc>
                <a:spcPct val="75000"/>
              </a:lnSpc>
              <a:spcBef>
                <a:spcPts val="0"/>
              </a:spcBef>
              <a:spcAft>
                <a:spcPts val="0"/>
              </a:spcAft>
              <a:buFont typeface="+mj-lt"/>
              <a:buAutoNum type="alphaUcPeriod"/>
            </a:pPr>
            <a:r>
              <a:rPr lang="en-US" sz="2600" kern="100" dirty="0">
                <a:ea typeface="Aptos" panose="020B0004020202020204" pitchFamily="34" charset="0"/>
                <a:cs typeface="Times New Roman" panose="02020603050405020304" pitchFamily="18" charset="0"/>
              </a:rPr>
              <a:t>2 Corinthians 5:15  and He died for all, that those who live should live no longer for themselves, but for Him who died for them and rose again.</a:t>
            </a:r>
          </a:p>
          <a:p>
            <a:pPr marL="342900" marR="0" lvl="0" indent="-342900">
              <a:lnSpc>
                <a:spcPct val="75000"/>
              </a:lnSpc>
              <a:spcBef>
                <a:spcPts val="0"/>
              </a:spcBef>
              <a:spcAft>
                <a:spcPts val="0"/>
              </a:spcAft>
              <a:buFont typeface="+mj-lt"/>
              <a:buAutoNum type="alphaUcPeriod"/>
            </a:pPr>
            <a:r>
              <a:rPr lang="en-US" sz="2600" kern="100" dirty="0">
                <a:ea typeface="Aptos" panose="020B0004020202020204" pitchFamily="34" charset="0"/>
                <a:cs typeface="Times New Roman" panose="02020603050405020304" pitchFamily="18" charset="0"/>
              </a:rPr>
              <a:t>Galatians 2:20  I have been crucified with Christ; it is no longer I who live, but Christ lives in me; and the life which I now live in the flesh I live by faith in the Son of God, who loved me and gave Himself for me.</a:t>
            </a:r>
          </a:p>
          <a:p>
            <a:pPr marL="342900" marR="0" lvl="0" indent="-342900">
              <a:lnSpc>
                <a:spcPct val="75000"/>
              </a:lnSpc>
              <a:spcBef>
                <a:spcPts val="0"/>
              </a:spcBef>
              <a:spcAft>
                <a:spcPts val="0"/>
              </a:spcAft>
              <a:buFont typeface="+mj-lt"/>
              <a:buAutoNum type="alphaUcPeriod"/>
            </a:pPr>
            <a:r>
              <a:rPr lang="en-US" sz="2600" kern="100" dirty="0">
                <a:ea typeface="Aptos" panose="020B0004020202020204" pitchFamily="34" charset="0"/>
                <a:cs typeface="Times New Roman" panose="02020603050405020304" pitchFamily="18" charset="0"/>
              </a:rPr>
              <a:t>1 Peter 2:24  who Himself bore our sins in His own body on the tree, that we, having died to sins, might live for righteousness—by whose stripes you were healed.</a:t>
            </a:r>
          </a:p>
          <a:p>
            <a:pPr marL="342900" marR="0" lvl="0" indent="-342900">
              <a:lnSpc>
                <a:spcPct val="75000"/>
              </a:lnSpc>
              <a:spcBef>
                <a:spcPts val="0"/>
              </a:spcBef>
              <a:spcAft>
                <a:spcPts val="0"/>
              </a:spcAft>
              <a:buFont typeface="+mj-lt"/>
              <a:buAutoNum type="alphaUcPeriod"/>
            </a:pPr>
            <a:r>
              <a:rPr lang="en-US" sz="2600" kern="100" dirty="0">
                <a:ea typeface="Aptos" panose="020B0004020202020204" pitchFamily="34" charset="0"/>
                <a:cs typeface="Arial" panose="020B0604020202020204" pitchFamily="34" charset="0"/>
              </a:rPr>
              <a:t>1 Peter 1:17–19  And if you call on the Father, who without partiality judges according to each one’s work, conduct yourselves throughout the time of your stay here in fear; </a:t>
            </a:r>
            <a:r>
              <a:rPr lang="en-US" sz="2600" kern="100" baseline="30000" dirty="0">
                <a:ea typeface="Aptos" panose="020B0004020202020204" pitchFamily="34" charset="0"/>
                <a:cs typeface="Arial" panose="020B0604020202020204" pitchFamily="34" charset="0"/>
              </a:rPr>
              <a:t>18</a:t>
            </a:r>
            <a:r>
              <a:rPr lang="en-US" sz="2600" kern="100" dirty="0">
                <a:ea typeface="Aptos" panose="020B0004020202020204" pitchFamily="34" charset="0"/>
                <a:cs typeface="Arial" panose="020B0604020202020204" pitchFamily="34" charset="0"/>
              </a:rPr>
              <a:t> knowing that you were not redeemed with corruptible things, like silver or gold, from your aimless conduct received by tradition from your fathers, </a:t>
            </a:r>
            <a:r>
              <a:rPr lang="en-US" sz="2600" kern="100" baseline="30000" dirty="0">
                <a:ea typeface="Aptos" panose="020B0004020202020204" pitchFamily="34" charset="0"/>
                <a:cs typeface="Arial" panose="020B0604020202020204" pitchFamily="34" charset="0"/>
              </a:rPr>
              <a:t>19</a:t>
            </a:r>
            <a:r>
              <a:rPr lang="en-US" sz="2600" kern="100" dirty="0">
                <a:ea typeface="Aptos" panose="020B0004020202020204" pitchFamily="34" charset="0"/>
                <a:cs typeface="Arial" panose="020B0604020202020204" pitchFamily="34" charset="0"/>
              </a:rPr>
              <a:t> but with the precious blood of Christ, as of a lamb without blemish and without spot.</a:t>
            </a:r>
            <a:endParaRPr lang="en-US" sz="2600" dirty="0"/>
          </a:p>
        </p:txBody>
      </p:sp>
    </p:spTree>
    <p:extLst>
      <p:ext uri="{BB962C8B-B14F-4D97-AF65-F5344CB8AC3E}">
        <p14:creationId xmlns:p14="http://schemas.microsoft.com/office/powerpoint/2010/main" val="419646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B4C4-5FA7-B10D-0287-6AFD86DBB53C}"/>
              </a:ext>
            </a:extLst>
          </p:cNvPr>
          <p:cNvSpPr>
            <a:spLocks noGrp="1"/>
          </p:cNvSpPr>
          <p:nvPr>
            <p:ph type="title"/>
          </p:nvPr>
        </p:nvSpPr>
        <p:spPr/>
        <p:txBody>
          <a:bodyPr>
            <a:normAutofit/>
          </a:bodyPr>
          <a:lstStyle/>
          <a:p>
            <a:pPr marL="0" marR="0" lvl="0" indent="0">
              <a:lnSpc>
                <a:spcPct val="80000"/>
              </a:lnSpc>
              <a:spcBef>
                <a:spcPts val="0"/>
              </a:spcBef>
              <a:spcAft>
                <a:spcPts val="0"/>
              </a:spcAft>
              <a:buFont typeface="+mj-lt"/>
              <a:buNone/>
            </a:pPr>
            <a:r>
              <a:rPr lang="en-US"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V. HE GAVE UP ALL FOR US SO THAT WE MIGHT GIVE UP ALL FOR HIM</a:t>
            </a:r>
            <a:endParaRPr lang="en-US"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273AF1E-2C01-6E94-642F-B5F42CFE9854}"/>
              </a:ext>
            </a:extLst>
          </p:cNvPr>
          <p:cNvSpPr>
            <a:spLocks noGrp="1"/>
          </p:cNvSpPr>
          <p:nvPr>
            <p:ph idx="1"/>
          </p:nvPr>
        </p:nvSpPr>
        <p:spPr/>
        <p:txBody>
          <a:bodyPr>
            <a:normAutofit fontScale="85000" lnSpcReduction="10000"/>
          </a:bodyPr>
          <a:lstStyle/>
          <a:p>
            <a:pPr marL="457200" marR="0" lvl="0" indent="-457200">
              <a:lnSpc>
                <a:spcPct val="95000"/>
              </a:lnSpc>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Matthew 13:44–46  “Again, the kingdom of heaven is like treasure hidden in a field, which a man found and hid; and for joy over it he goes and sells all that he has and buys that field. </a:t>
            </a:r>
            <a:r>
              <a:rPr lang="en-US" kern="100" baseline="30000" dirty="0">
                <a:ea typeface="Aptos" panose="020B0004020202020204" pitchFamily="34" charset="0"/>
                <a:cs typeface="Times New Roman" panose="02020603050405020304" pitchFamily="18" charset="0"/>
              </a:rPr>
              <a:t>45</a:t>
            </a:r>
            <a:r>
              <a:rPr lang="en-US" kern="100" dirty="0">
                <a:ea typeface="Aptos" panose="020B0004020202020204" pitchFamily="34" charset="0"/>
                <a:cs typeface="Times New Roman" panose="02020603050405020304" pitchFamily="18" charset="0"/>
              </a:rPr>
              <a:t> “Again, the kingdom of heaven is like a merchant seeking beautiful pearls, </a:t>
            </a:r>
            <a:r>
              <a:rPr lang="en-US" kern="100" baseline="30000" dirty="0">
                <a:ea typeface="Aptos" panose="020B0004020202020204" pitchFamily="34" charset="0"/>
                <a:cs typeface="Times New Roman" panose="02020603050405020304" pitchFamily="18" charset="0"/>
              </a:rPr>
              <a:t>46</a:t>
            </a:r>
            <a:r>
              <a:rPr lang="en-US" kern="100" dirty="0">
                <a:ea typeface="Aptos" panose="020B0004020202020204" pitchFamily="34" charset="0"/>
                <a:cs typeface="Times New Roman" panose="02020603050405020304" pitchFamily="18" charset="0"/>
              </a:rPr>
              <a:t> who, when he had found one pearl of great price, went and sold all that he had and bought it.</a:t>
            </a:r>
          </a:p>
          <a:p>
            <a:pPr marL="457200" marR="0" lvl="0" indent="-457200">
              <a:lnSpc>
                <a:spcPct val="95000"/>
              </a:lnSpc>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Matthew 16:24–26  Then Jesus said to His disciples, “If anyone desires to come after Me, let him deny himself, and take up his cross, and follow Me. </a:t>
            </a:r>
            <a:r>
              <a:rPr lang="en-US" kern="100" baseline="30000" dirty="0">
                <a:ea typeface="Aptos" panose="020B0004020202020204" pitchFamily="34" charset="0"/>
                <a:cs typeface="Times New Roman" panose="02020603050405020304" pitchFamily="18" charset="0"/>
              </a:rPr>
              <a:t>25</a:t>
            </a:r>
            <a:r>
              <a:rPr lang="en-US" kern="100" dirty="0">
                <a:ea typeface="Aptos" panose="020B0004020202020204" pitchFamily="34" charset="0"/>
                <a:cs typeface="Times New Roman" panose="02020603050405020304" pitchFamily="18" charset="0"/>
              </a:rPr>
              <a:t> For whoever desires to save his life will lose it, but whoever loses his life for My sake will find it. </a:t>
            </a:r>
            <a:r>
              <a:rPr lang="en-US" kern="100" baseline="30000" dirty="0">
                <a:ea typeface="Aptos" panose="020B0004020202020204" pitchFamily="34" charset="0"/>
                <a:cs typeface="Times New Roman" panose="02020603050405020304" pitchFamily="18" charset="0"/>
              </a:rPr>
              <a:t>26</a:t>
            </a:r>
            <a:r>
              <a:rPr lang="en-US" kern="100" dirty="0">
                <a:ea typeface="Aptos" panose="020B0004020202020204" pitchFamily="34" charset="0"/>
                <a:cs typeface="Times New Roman" panose="02020603050405020304" pitchFamily="18" charset="0"/>
              </a:rPr>
              <a:t> For what profit is it to a man if he gains the whole world, and loses his own soul? Or what will a man give in exchange for his soul?</a:t>
            </a:r>
          </a:p>
        </p:txBody>
      </p:sp>
    </p:spTree>
    <p:extLst>
      <p:ext uri="{BB962C8B-B14F-4D97-AF65-F5344CB8AC3E}">
        <p14:creationId xmlns:p14="http://schemas.microsoft.com/office/powerpoint/2010/main" val="76690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B4C4-5FA7-B10D-0287-6AFD86DBB53C}"/>
              </a:ext>
            </a:extLst>
          </p:cNvPr>
          <p:cNvSpPr>
            <a:spLocks noGrp="1"/>
          </p:cNvSpPr>
          <p:nvPr>
            <p:ph type="title"/>
          </p:nvPr>
        </p:nvSpPr>
        <p:spPr/>
        <p:txBody>
          <a:bodyPr>
            <a:normAutofit/>
          </a:bodyPr>
          <a:lstStyle/>
          <a:p>
            <a:pPr marL="0" marR="0" lvl="0" indent="0">
              <a:lnSpc>
                <a:spcPct val="80000"/>
              </a:lnSpc>
              <a:spcBef>
                <a:spcPts val="0"/>
              </a:spcBef>
              <a:spcAft>
                <a:spcPts val="0"/>
              </a:spcAft>
              <a:buFont typeface="+mj-lt"/>
              <a:buNone/>
            </a:pPr>
            <a:r>
              <a:rPr lang="en-US"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V. HE GAVE UP ALL FOR US SO THAT WE MIGHT GIVE UP ALL FOR HIM</a:t>
            </a:r>
            <a:endParaRPr lang="en-US"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273AF1E-2C01-6E94-642F-B5F42CFE9854}"/>
              </a:ext>
            </a:extLst>
          </p:cNvPr>
          <p:cNvSpPr>
            <a:spLocks noGrp="1"/>
          </p:cNvSpPr>
          <p:nvPr>
            <p:ph idx="1"/>
          </p:nvPr>
        </p:nvSpPr>
        <p:spPr/>
        <p:txBody>
          <a:bodyPr>
            <a:noAutofit/>
          </a:bodyPr>
          <a:lstStyle/>
          <a:p>
            <a:pPr marL="457200" marR="0" lvl="0" indent="-457200">
              <a:lnSpc>
                <a:spcPct val="80000"/>
              </a:lnSpc>
              <a:spcBef>
                <a:spcPts val="0"/>
              </a:spcBef>
              <a:spcAft>
                <a:spcPts val="0"/>
              </a:spcAft>
              <a:buFont typeface="+mj-lt"/>
              <a:buAutoNum type="alphaUcPeriod" startAt="3"/>
            </a:pPr>
            <a:r>
              <a:rPr lang="en-US" sz="2500" kern="100" dirty="0">
                <a:ea typeface="Aptos" panose="020B0004020202020204" pitchFamily="34" charset="0"/>
                <a:cs typeface="Times New Roman" panose="02020603050405020304" pitchFamily="18" charset="0"/>
              </a:rPr>
              <a:t>Mark 10:29–31  So Jesus answered and said, “Assuredly, I say to you, there is no one who has left house or brothers or sisters or father or mother or wife or children or lands, for My sake and the gospel’s, </a:t>
            </a:r>
            <a:r>
              <a:rPr lang="en-US" sz="2500" kern="100" baseline="30000" dirty="0">
                <a:ea typeface="Aptos" panose="020B0004020202020204" pitchFamily="34" charset="0"/>
                <a:cs typeface="Times New Roman" panose="02020603050405020304" pitchFamily="18" charset="0"/>
              </a:rPr>
              <a:t>30</a:t>
            </a:r>
            <a:r>
              <a:rPr lang="en-US" sz="2500" kern="100" dirty="0">
                <a:ea typeface="Aptos" panose="020B0004020202020204" pitchFamily="34" charset="0"/>
                <a:cs typeface="Times New Roman" panose="02020603050405020304" pitchFamily="18" charset="0"/>
              </a:rPr>
              <a:t> who shall not receive a hundredfold now in this time—houses and brothers and sisters and mothers and children and lands, with persecutions—and in the age to come, eternal life. </a:t>
            </a:r>
            <a:r>
              <a:rPr lang="en-US" sz="2500" kern="100" baseline="30000" dirty="0">
                <a:ea typeface="Aptos" panose="020B0004020202020204" pitchFamily="34" charset="0"/>
                <a:cs typeface="Times New Roman" panose="02020603050405020304" pitchFamily="18" charset="0"/>
              </a:rPr>
              <a:t>31</a:t>
            </a:r>
            <a:r>
              <a:rPr lang="en-US" sz="2500" kern="100" dirty="0">
                <a:ea typeface="Aptos" panose="020B0004020202020204" pitchFamily="34" charset="0"/>
                <a:cs typeface="Times New Roman" panose="02020603050405020304" pitchFamily="18" charset="0"/>
              </a:rPr>
              <a:t> But many who are first will be last, and the last first.”</a:t>
            </a:r>
          </a:p>
          <a:p>
            <a:pPr marL="457200" marR="0" lvl="0" indent="-457200">
              <a:lnSpc>
                <a:spcPct val="80000"/>
              </a:lnSpc>
              <a:spcBef>
                <a:spcPts val="0"/>
              </a:spcBef>
              <a:spcAft>
                <a:spcPts val="0"/>
              </a:spcAft>
              <a:buFont typeface="+mj-lt"/>
              <a:buAutoNum type="alphaUcPeriod" startAt="3"/>
            </a:pPr>
            <a:r>
              <a:rPr lang="en-US" sz="2500" kern="100" dirty="0">
                <a:ea typeface="Aptos" panose="020B0004020202020204" pitchFamily="34" charset="0"/>
                <a:cs typeface="Times New Roman" panose="02020603050405020304" pitchFamily="18" charset="0"/>
              </a:rPr>
              <a:t>Philippians 3:7–9  But what things were gain to me, these I have counted loss for Christ. </a:t>
            </a:r>
            <a:r>
              <a:rPr lang="en-US" sz="2500" kern="100" baseline="30000" dirty="0">
                <a:ea typeface="Aptos" panose="020B0004020202020204" pitchFamily="34" charset="0"/>
                <a:cs typeface="Times New Roman" panose="02020603050405020304" pitchFamily="18" charset="0"/>
              </a:rPr>
              <a:t>8</a:t>
            </a:r>
            <a:r>
              <a:rPr lang="en-US" sz="2500" kern="100" dirty="0">
                <a:ea typeface="Aptos" panose="020B0004020202020204" pitchFamily="34" charset="0"/>
                <a:cs typeface="Times New Roman" panose="02020603050405020304" pitchFamily="18" charset="0"/>
              </a:rPr>
              <a:t> Yet indeed I also count all things loss for the excellence of the knowledge of Christ Jesus my Lord, for whom I have suffered the loss of all things, and count them as rubbish, that I may gain Christ </a:t>
            </a:r>
            <a:r>
              <a:rPr lang="en-US" sz="2500" kern="100" baseline="30000" dirty="0">
                <a:ea typeface="Aptos" panose="020B0004020202020204" pitchFamily="34" charset="0"/>
                <a:cs typeface="Times New Roman" panose="02020603050405020304" pitchFamily="18" charset="0"/>
              </a:rPr>
              <a:t>9</a:t>
            </a:r>
            <a:r>
              <a:rPr lang="en-US" sz="2500" kern="100" dirty="0">
                <a:ea typeface="Aptos" panose="020B0004020202020204" pitchFamily="34" charset="0"/>
                <a:cs typeface="Times New Roman" panose="02020603050405020304" pitchFamily="18" charset="0"/>
              </a:rPr>
              <a:t> and be found in Him, not having my own righteousness, which is from the law, but that which is through faith in Christ, the righteousness which is from God by faith;</a:t>
            </a:r>
            <a:endParaRPr lang="en-US" sz="2500" dirty="0"/>
          </a:p>
        </p:txBody>
      </p:sp>
    </p:spTree>
    <p:extLst>
      <p:ext uri="{BB962C8B-B14F-4D97-AF65-F5344CB8AC3E}">
        <p14:creationId xmlns:p14="http://schemas.microsoft.com/office/powerpoint/2010/main" val="406200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9262-2CA4-8130-3820-43FA9117F8B9}"/>
              </a:ext>
            </a:extLst>
          </p:cNvPr>
          <p:cNvSpPr>
            <a:spLocks noGrp="1"/>
          </p:cNvSpPr>
          <p:nvPr>
            <p:ph type="title"/>
          </p:nvPr>
        </p:nvSpPr>
        <p:spPr/>
        <p:txBody>
          <a:bodyPr>
            <a:normAutofit/>
          </a:bodyPr>
          <a:lstStyle/>
          <a:p>
            <a:pPr marL="0" marR="0">
              <a:lnSpc>
                <a:spcPct val="80000"/>
              </a:lnSpc>
              <a:spcBef>
                <a:spcPts val="0"/>
              </a:spcBef>
              <a:spcAft>
                <a:spcPts val="0"/>
              </a:spcAft>
            </a:pPr>
            <a:r>
              <a:rPr lang="en-US"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WE SHOULD ASK OURSELVES: WHAT HAVE WE GIVEN UP FOR CHRIST?</a:t>
            </a:r>
            <a:endParaRPr lang="en-US"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D3EAFD-F2D7-82B6-A1F7-87910AEA173A}"/>
              </a:ext>
            </a:extLst>
          </p:cNvPr>
          <p:cNvSpPr>
            <a:spLocks noGrp="1"/>
          </p:cNvSpPr>
          <p:nvPr>
            <p:ph idx="1"/>
          </p:nvPr>
        </p:nvSpPr>
        <p:spPr/>
        <p:txBody>
          <a:bodyPr>
            <a:normAutofit/>
          </a:bodyPr>
          <a:lstStyle/>
          <a:p>
            <a:pPr marL="457200" marR="0" lvl="0" indent="-457200">
              <a:lnSpc>
                <a:spcPct val="100000"/>
              </a:lnSpc>
              <a:spcBef>
                <a:spcPts val="0"/>
              </a:spcBef>
              <a:spcAft>
                <a:spcPts val="0"/>
              </a:spcAft>
              <a:buFont typeface="+mj-lt"/>
              <a:buAutoNum type="alphaUcPeriod"/>
            </a:pPr>
            <a:r>
              <a:rPr lang="en-US" kern="100" dirty="0">
                <a:ea typeface="Aptos" panose="020B0004020202020204" pitchFamily="34" charset="0"/>
                <a:cs typeface="Times New Roman" panose="02020603050405020304" pitchFamily="18" charset="0"/>
              </a:rPr>
              <a:t>He asks us to give up only things of no eternal value to us. - 1 John 2:15–17  Do not love the world or the things in the world. If anyone loves the world, the love of the Father is not in him. </a:t>
            </a:r>
            <a:r>
              <a:rPr lang="en-US" kern="100" baseline="30000" dirty="0">
                <a:ea typeface="Aptos" panose="020B0004020202020204" pitchFamily="34" charset="0"/>
                <a:cs typeface="Times New Roman" panose="02020603050405020304" pitchFamily="18" charset="0"/>
              </a:rPr>
              <a:t>16</a:t>
            </a:r>
            <a:r>
              <a:rPr lang="en-US" kern="100" dirty="0">
                <a:ea typeface="Aptos" panose="020B0004020202020204" pitchFamily="34" charset="0"/>
                <a:cs typeface="Times New Roman" panose="02020603050405020304" pitchFamily="18" charset="0"/>
              </a:rPr>
              <a:t> For all that is in the world—the lust of the flesh, the lust of the eyes, and the pride of life—is not of the Father but is of the world. </a:t>
            </a:r>
            <a:r>
              <a:rPr lang="en-US" kern="100" baseline="30000" dirty="0">
                <a:ea typeface="Aptos" panose="020B0004020202020204" pitchFamily="34" charset="0"/>
                <a:cs typeface="Times New Roman" panose="02020603050405020304" pitchFamily="18" charset="0"/>
              </a:rPr>
              <a:t>17</a:t>
            </a:r>
            <a:r>
              <a:rPr lang="en-US" kern="100" dirty="0">
                <a:ea typeface="Aptos" panose="020B0004020202020204" pitchFamily="34" charset="0"/>
                <a:cs typeface="Times New Roman" panose="02020603050405020304" pitchFamily="18" charset="0"/>
              </a:rPr>
              <a:t> And the world is passing away, and the lust of it; but he who does the will of God abides forever.</a:t>
            </a:r>
          </a:p>
        </p:txBody>
      </p:sp>
    </p:spTree>
    <p:extLst>
      <p:ext uri="{BB962C8B-B14F-4D97-AF65-F5344CB8AC3E}">
        <p14:creationId xmlns:p14="http://schemas.microsoft.com/office/powerpoint/2010/main" val="291549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9262-2CA4-8130-3820-43FA9117F8B9}"/>
              </a:ext>
            </a:extLst>
          </p:cNvPr>
          <p:cNvSpPr>
            <a:spLocks noGrp="1"/>
          </p:cNvSpPr>
          <p:nvPr>
            <p:ph type="title"/>
          </p:nvPr>
        </p:nvSpPr>
        <p:spPr/>
        <p:txBody>
          <a:bodyPr>
            <a:normAutofit/>
          </a:bodyPr>
          <a:lstStyle/>
          <a:p>
            <a:pPr marL="0" marR="0">
              <a:lnSpc>
                <a:spcPct val="80000"/>
              </a:lnSpc>
              <a:spcBef>
                <a:spcPts val="0"/>
              </a:spcBef>
              <a:spcAft>
                <a:spcPts val="0"/>
              </a:spcAft>
            </a:pPr>
            <a:r>
              <a:rPr lang="en-US"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WE SHOULD ASK OURSELVES: WHAT HAVE WE GIVEN UP FOR CHRIST?</a:t>
            </a:r>
            <a:endParaRPr lang="en-US"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D3EAFD-F2D7-82B6-A1F7-87910AEA173A}"/>
              </a:ext>
            </a:extLst>
          </p:cNvPr>
          <p:cNvSpPr>
            <a:spLocks noGrp="1"/>
          </p:cNvSpPr>
          <p:nvPr>
            <p:ph idx="1"/>
          </p:nvPr>
        </p:nvSpPr>
        <p:spPr/>
        <p:txBody>
          <a:bodyPr>
            <a:normAutofit lnSpcReduction="10000"/>
          </a:bodyPr>
          <a:lstStyle/>
          <a:p>
            <a:pPr marL="457200" marR="0" lvl="0" indent="-457200">
              <a:lnSpc>
                <a:spcPct val="95000"/>
              </a:lnSpc>
              <a:spcBef>
                <a:spcPts val="0"/>
              </a:spcBef>
              <a:spcAft>
                <a:spcPts val="0"/>
              </a:spcAft>
              <a:buFont typeface="+mj-lt"/>
              <a:buAutoNum type="alphaUcPeriod" startAt="2"/>
            </a:pPr>
            <a:r>
              <a:rPr lang="en-US" kern="100" dirty="0">
                <a:ea typeface="Aptos" panose="020B0004020202020204" pitchFamily="34" charset="0"/>
                <a:cs typeface="Times New Roman" panose="02020603050405020304" pitchFamily="18" charset="0"/>
              </a:rPr>
              <a:t>He asks us to give up things which would bring shame to us. - Romans 6:20–23  For when you were slaves of sin, you were free in regard to righteousness. </a:t>
            </a:r>
            <a:r>
              <a:rPr lang="en-US" kern="100" baseline="30000" dirty="0">
                <a:ea typeface="Aptos" panose="020B0004020202020204" pitchFamily="34" charset="0"/>
                <a:cs typeface="Times New Roman" panose="02020603050405020304" pitchFamily="18" charset="0"/>
              </a:rPr>
              <a:t>21</a:t>
            </a:r>
            <a:r>
              <a:rPr lang="en-US" kern="100" dirty="0">
                <a:ea typeface="Aptos" panose="020B0004020202020204" pitchFamily="34" charset="0"/>
                <a:cs typeface="Times New Roman" panose="02020603050405020304" pitchFamily="18" charset="0"/>
              </a:rPr>
              <a:t> What fruit did you have then in the things of which you are now ashamed? For the end of those things is death. </a:t>
            </a:r>
            <a:r>
              <a:rPr lang="en-US" kern="100" baseline="30000" dirty="0">
                <a:ea typeface="Aptos" panose="020B0004020202020204" pitchFamily="34" charset="0"/>
                <a:cs typeface="Times New Roman" panose="02020603050405020304" pitchFamily="18" charset="0"/>
              </a:rPr>
              <a:t>22</a:t>
            </a:r>
            <a:r>
              <a:rPr lang="en-US" kern="100" dirty="0">
                <a:ea typeface="Aptos" panose="020B0004020202020204" pitchFamily="34" charset="0"/>
                <a:cs typeface="Times New Roman" panose="02020603050405020304" pitchFamily="18" charset="0"/>
              </a:rPr>
              <a:t> But now having been set free from sin, and having become slaves of God, you have your fruit to holiness, and the end, everlasting life. </a:t>
            </a:r>
            <a:r>
              <a:rPr lang="en-US" kern="100" baseline="30000" dirty="0">
                <a:ea typeface="Aptos" panose="020B0004020202020204" pitchFamily="34" charset="0"/>
                <a:cs typeface="Times New Roman" panose="02020603050405020304" pitchFamily="18" charset="0"/>
              </a:rPr>
              <a:t>23</a:t>
            </a:r>
            <a:r>
              <a:rPr lang="en-US" kern="100" dirty="0">
                <a:ea typeface="Aptos" panose="020B0004020202020204" pitchFamily="34" charset="0"/>
                <a:cs typeface="Times New Roman" panose="02020603050405020304" pitchFamily="18" charset="0"/>
              </a:rPr>
              <a:t> For the wages of sin is death, but the gift of God is eternal life in Christ Jesus our Lord.</a:t>
            </a:r>
          </a:p>
        </p:txBody>
      </p:sp>
    </p:spTree>
    <p:extLst>
      <p:ext uri="{BB962C8B-B14F-4D97-AF65-F5344CB8AC3E}">
        <p14:creationId xmlns:p14="http://schemas.microsoft.com/office/powerpoint/2010/main" val="374990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9262-2CA4-8130-3820-43FA9117F8B9}"/>
              </a:ext>
            </a:extLst>
          </p:cNvPr>
          <p:cNvSpPr>
            <a:spLocks noGrp="1"/>
          </p:cNvSpPr>
          <p:nvPr>
            <p:ph type="title"/>
          </p:nvPr>
        </p:nvSpPr>
        <p:spPr/>
        <p:txBody>
          <a:bodyPr>
            <a:normAutofit/>
          </a:bodyPr>
          <a:lstStyle/>
          <a:p>
            <a:pPr marL="0" marR="0">
              <a:lnSpc>
                <a:spcPct val="80000"/>
              </a:lnSpc>
              <a:spcBef>
                <a:spcPts val="0"/>
              </a:spcBef>
              <a:spcAft>
                <a:spcPts val="0"/>
              </a:spcAft>
            </a:pPr>
            <a:r>
              <a:rPr lang="en-US"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WE SHOULD ASK OURSELVES: WHAT HAVE WE GIVEN UP FOR CHRIST?</a:t>
            </a:r>
            <a:endParaRPr lang="en-US"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D3EAFD-F2D7-82B6-A1F7-87910AEA173A}"/>
              </a:ext>
            </a:extLst>
          </p:cNvPr>
          <p:cNvSpPr>
            <a:spLocks noGrp="1"/>
          </p:cNvSpPr>
          <p:nvPr>
            <p:ph idx="1"/>
          </p:nvPr>
        </p:nvSpPr>
        <p:spPr/>
        <p:txBody>
          <a:bodyPr>
            <a:normAutofit/>
          </a:bodyPr>
          <a:lstStyle/>
          <a:p>
            <a:pPr marL="457200" marR="0" lvl="0" indent="-457200">
              <a:lnSpc>
                <a:spcPct val="100000"/>
              </a:lnSpc>
              <a:spcBef>
                <a:spcPts val="0"/>
              </a:spcBef>
              <a:spcAft>
                <a:spcPts val="0"/>
              </a:spcAft>
              <a:buFont typeface="+mj-lt"/>
              <a:buAutoNum type="alphaUcPeriod" startAt="3"/>
            </a:pPr>
            <a:r>
              <a:rPr lang="en-US" kern="100" dirty="0">
                <a:ea typeface="Aptos" panose="020B0004020202020204" pitchFamily="34" charset="0"/>
                <a:cs typeface="Times New Roman" panose="02020603050405020304" pitchFamily="18" charset="0"/>
              </a:rPr>
              <a:t>Your worth to the Lord is measured by what you are willing to give up for Him. - Ephesians 5:25–27  Husbands, love your wives, just as Christ also loved the church and gave Himself for her, </a:t>
            </a:r>
            <a:r>
              <a:rPr lang="en-US" kern="100" baseline="30000" dirty="0">
                <a:ea typeface="Aptos" panose="020B0004020202020204" pitchFamily="34" charset="0"/>
                <a:cs typeface="Times New Roman" panose="02020603050405020304" pitchFamily="18" charset="0"/>
              </a:rPr>
              <a:t>26</a:t>
            </a:r>
            <a:r>
              <a:rPr lang="en-US" kern="100" dirty="0">
                <a:ea typeface="Aptos" panose="020B0004020202020204" pitchFamily="34" charset="0"/>
                <a:cs typeface="Times New Roman" panose="02020603050405020304" pitchFamily="18" charset="0"/>
              </a:rPr>
              <a:t> that He might sanctify and cleanse her with the washing of water by the word, </a:t>
            </a:r>
            <a:r>
              <a:rPr lang="en-US" kern="100" baseline="30000" dirty="0">
                <a:ea typeface="Aptos" panose="020B0004020202020204" pitchFamily="34" charset="0"/>
                <a:cs typeface="Times New Roman" panose="02020603050405020304" pitchFamily="18" charset="0"/>
              </a:rPr>
              <a:t>27</a:t>
            </a:r>
            <a:r>
              <a:rPr lang="en-US" kern="100" dirty="0">
                <a:ea typeface="Aptos" panose="020B0004020202020204" pitchFamily="34" charset="0"/>
                <a:cs typeface="Times New Roman" panose="02020603050405020304" pitchFamily="18" charset="0"/>
              </a:rPr>
              <a:t> that He might present her to Himself a glorious church, not having spot or wrinkle or any such thing, but that she should be holy and without blemish.</a:t>
            </a:r>
            <a:endParaRPr lang="en-US" dirty="0"/>
          </a:p>
        </p:txBody>
      </p:sp>
    </p:spTree>
    <p:extLst>
      <p:ext uri="{BB962C8B-B14F-4D97-AF65-F5344CB8AC3E}">
        <p14:creationId xmlns:p14="http://schemas.microsoft.com/office/powerpoint/2010/main" val="2043151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75D409F-D3B6-AFC9-7462-81C94D63015E}"/>
              </a:ext>
            </a:extLst>
          </p:cNvPr>
          <p:cNvSpPr txBox="1"/>
          <p:nvPr/>
        </p:nvSpPr>
        <p:spPr>
          <a:xfrm>
            <a:off x="23774" y="323046"/>
            <a:ext cx="912022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TONIGHT’S SERMON</a:t>
            </a:r>
          </a:p>
        </p:txBody>
      </p:sp>
      <p:sp>
        <p:nvSpPr>
          <p:cNvPr id="8" name="TextBox 7">
            <a:extLst>
              <a:ext uri="{FF2B5EF4-FFF2-40B4-BE49-F238E27FC236}">
                <a16:creationId xmlns:a16="http://schemas.microsoft.com/office/drawing/2014/main" id="{6DA170DB-FF92-6404-6D92-BEB41AAC5750}"/>
              </a:ext>
            </a:extLst>
          </p:cNvPr>
          <p:cNvSpPr txBox="1"/>
          <p:nvPr/>
        </p:nvSpPr>
        <p:spPr>
          <a:xfrm>
            <a:off x="3257549" y="1697698"/>
            <a:ext cx="3003313" cy="1569660"/>
          </a:xfrm>
          <a:prstGeom prst="rect">
            <a:avLst/>
          </a:prstGeom>
          <a:solidFill>
            <a:schemeClr val="bg1"/>
          </a:solidFill>
        </p:spPr>
        <p:txBody>
          <a:bodyPr wrap="square" rtlCol="0">
            <a:spAutoFit/>
          </a:bodyPr>
          <a:lstStyle/>
          <a:p>
            <a:pPr algn="ctr"/>
            <a:r>
              <a:rPr lang="en-US" sz="9600" b="1" dirty="0">
                <a:latin typeface="Arial" panose="020B0604020202020204" pitchFamily="34" charset="0"/>
                <a:cs typeface="Arial" panose="020B0604020202020204" pitchFamily="34" charset="0"/>
              </a:rPr>
              <a:t>GOD</a:t>
            </a:r>
          </a:p>
        </p:txBody>
      </p:sp>
      <p:sp>
        <p:nvSpPr>
          <p:cNvPr id="10" name="TextBox 9">
            <a:extLst>
              <a:ext uri="{FF2B5EF4-FFF2-40B4-BE49-F238E27FC236}">
                <a16:creationId xmlns:a16="http://schemas.microsoft.com/office/drawing/2014/main" id="{912CD074-58C8-AD39-86F2-E9303596DCE4}"/>
              </a:ext>
            </a:extLst>
          </p:cNvPr>
          <p:cNvSpPr txBox="1"/>
          <p:nvPr/>
        </p:nvSpPr>
        <p:spPr>
          <a:xfrm>
            <a:off x="2546681" y="5051074"/>
            <a:ext cx="4425045" cy="1569660"/>
          </a:xfrm>
          <a:prstGeom prst="rect">
            <a:avLst/>
          </a:prstGeom>
          <a:solidFill>
            <a:schemeClr val="tx1"/>
          </a:solidFill>
        </p:spPr>
        <p:txBody>
          <a:bodyPr wrap="square" rtlCol="0">
            <a:spAutoFit/>
          </a:bodyPr>
          <a:lstStyle/>
          <a:p>
            <a:pPr algn="ctr"/>
            <a:r>
              <a:rPr lang="en-US" sz="9600" b="1" dirty="0">
                <a:solidFill>
                  <a:schemeClr val="bg1"/>
                </a:solidFill>
                <a:latin typeface="Arial" panose="020B0604020202020204" pitchFamily="34" charset="0"/>
                <a:cs typeface="Arial" panose="020B0604020202020204" pitchFamily="34" charset="0"/>
              </a:rPr>
              <a:t>SATAN</a:t>
            </a:r>
          </a:p>
        </p:txBody>
      </p:sp>
      <p:sp>
        <p:nvSpPr>
          <p:cNvPr id="12" name="TextBox 11">
            <a:extLst>
              <a:ext uri="{FF2B5EF4-FFF2-40B4-BE49-F238E27FC236}">
                <a16:creationId xmlns:a16="http://schemas.microsoft.com/office/drawing/2014/main" id="{1EACCBFD-3852-1A38-98C2-0D89153B92E8}"/>
              </a:ext>
            </a:extLst>
          </p:cNvPr>
          <p:cNvSpPr txBox="1"/>
          <p:nvPr/>
        </p:nvSpPr>
        <p:spPr>
          <a:xfrm>
            <a:off x="4244284" y="3481414"/>
            <a:ext cx="653143" cy="1569660"/>
          </a:xfrm>
          <a:prstGeom prst="rect">
            <a:avLst/>
          </a:prstGeom>
          <a:noFill/>
        </p:spPr>
        <p:txBody>
          <a:bodyPr wrap="square" rtlCol="0">
            <a:spAutoFit/>
          </a:bodyPr>
          <a:lstStyle/>
          <a:p>
            <a:r>
              <a:rPr lang="en-US" sz="9600" b="1" dirty="0">
                <a:latin typeface="Arial" panose="020B0604020202020204" pitchFamily="34" charset="0"/>
                <a:cs typeface="Arial" panose="020B0604020202020204" pitchFamily="34" charset="0"/>
              </a:rPr>
              <a:t>&amp;</a:t>
            </a:r>
          </a:p>
        </p:txBody>
      </p:sp>
    </p:spTree>
    <p:extLst>
      <p:ext uri="{BB962C8B-B14F-4D97-AF65-F5344CB8AC3E}">
        <p14:creationId xmlns:p14="http://schemas.microsoft.com/office/powerpoint/2010/main" val="169733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CBB3C-7742-6D64-65BF-52287B688E30}"/>
              </a:ext>
            </a:extLst>
          </p:cNvPr>
          <p:cNvSpPr>
            <a:spLocks noGrp="1"/>
          </p:cNvSpPr>
          <p:nvPr>
            <p:ph type="title"/>
          </p:nvPr>
        </p:nvSpPr>
        <p:spPr>
          <a:xfrm>
            <a:off x="289248" y="0"/>
            <a:ext cx="8565503" cy="6858000"/>
          </a:xfrm>
        </p:spPr>
        <p:txBody>
          <a:bodyPr>
            <a:noAutofit/>
          </a:bodyPr>
          <a:lstStyle/>
          <a:p>
            <a:pPr marL="0" marR="0">
              <a:spcBef>
                <a:spcPts val="0"/>
              </a:spcBef>
              <a:spcAft>
                <a:spcPts val="0"/>
              </a:spcAft>
            </a:pPr>
            <a:r>
              <a:rPr lang="en-US" sz="3200" kern="100" dirty="0">
                <a:ea typeface="Aptos" panose="020B0004020202020204" pitchFamily="34" charset="0"/>
                <a:cs typeface="Times New Roman" panose="02020603050405020304" pitchFamily="18" charset="0"/>
              </a:rPr>
              <a:t>1 Timothy 2:1–6  Therefore I exhort first of all that supplications, prayers, intercessions, and giving of thanks be made for all men, </a:t>
            </a:r>
            <a:r>
              <a:rPr lang="en-US" sz="3200" kern="100" baseline="30000" dirty="0">
                <a:ea typeface="Aptos" panose="020B0004020202020204" pitchFamily="34" charset="0"/>
                <a:cs typeface="Times New Roman" panose="02020603050405020304" pitchFamily="18" charset="0"/>
              </a:rPr>
              <a:t>2</a:t>
            </a:r>
            <a:r>
              <a:rPr lang="en-US" sz="3200" kern="100" dirty="0">
                <a:ea typeface="Aptos" panose="020B0004020202020204" pitchFamily="34" charset="0"/>
                <a:cs typeface="Times New Roman" panose="02020603050405020304" pitchFamily="18" charset="0"/>
              </a:rPr>
              <a:t> for kings and all who are in authority, that we may lead a quiet and peaceable life in all godliness and reverence. </a:t>
            </a:r>
            <a:r>
              <a:rPr lang="en-US" sz="3200" kern="100" baseline="30000" dirty="0">
                <a:ea typeface="Aptos" panose="020B0004020202020204" pitchFamily="34" charset="0"/>
                <a:cs typeface="Times New Roman" panose="02020603050405020304" pitchFamily="18" charset="0"/>
              </a:rPr>
              <a:t>3</a:t>
            </a:r>
            <a:r>
              <a:rPr lang="en-US" sz="3200" kern="100" dirty="0">
                <a:ea typeface="Aptos" panose="020B0004020202020204" pitchFamily="34" charset="0"/>
                <a:cs typeface="Times New Roman" panose="02020603050405020304" pitchFamily="18" charset="0"/>
              </a:rPr>
              <a:t> For this is good and acceptable in the sight of God our Savior, </a:t>
            </a:r>
            <a:r>
              <a:rPr lang="en-US" sz="3200" kern="100" baseline="30000" dirty="0">
                <a:ea typeface="Aptos" panose="020B0004020202020204" pitchFamily="34" charset="0"/>
                <a:cs typeface="Times New Roman" panose="02020603050405020304" pitchFamily="18" charset="0"/>
              </a:rPr>
              <a:t>4</a:t>
            </a:r>
            <a:r>
              <a:rPr lang="en-US" sz="3200" kern="100" dirty="0">
                <a:ea typeface="Aptos" panose="020B0004020202020204" pitchFamily="34" charset="0"/>
                <a:cs typeface="Times New Roman" panose="02020603050405020304" pitchFamily="18" charset="0"/>
              </a:rPr>
              <a:t> who desires all men to be saved and to come to the knowledge of the truth. </a:t>
            </a:r>
            <a:r>
              <a:rPr lang="en-US" sz="3200" kern="100" baseline="30000" dirty="0">
                <a:ea typeface="Aptos" panose="020B0004020202020204" pitchFamily="34" charset="0"/>
                <a:cs typeface="Times New Roman" panose="02020603050405020304" pitchFamily="18" charset="0"/>
              </a:rPr>
              <a:t>5</a:t>
            </a:r>
            <a:r>
              <a:rPr lang="en-US" sz="3200" kern="100" dirty="0">
                <a:ea typeface="Aptos" panose="020B0004020202020204" pitchFamily="34" charset="0"/>
                <a:cs typeface="Times New Roman" panose="02020603050405020304" pitchFamily="18" charset="0"/>
              </a:rPr>
              <a:t> For there is one God and one Mediator between God and men, the Man Christ Jesus, </a:t>
            </a:r>
            <a:r>
              <a:rPr lang="en-US" sz="3200" kern="100" baseline="30000" dirty="0">
                <a:ea typeface="Aptos" panose="020B0004020202020204" pitchFamily="34" charset="0"/>
                <a:cs typeface="Times New Roman" panose="02020603050405020304" pitchFamily="18" charset="0"/>
              </a:rPr>
              <a:t>6</a:t>
            </a:r>
            <a:r>
              <a:rPr lang="en-US" sz="3200" kern="100" dirty="0">
                <a:ea typeface="Aptos" panose="020B0004020202020204" pitchFamily="34" charset="0"/>
                <a:cs typeface="Times New Roman" panose="02020603050405020304" pitchFamily="18" charset="0"/>
              </a:rPr>
              <a:t> who gave Himself a ransom for all, to be testified in due time,</a:t>
            </a:r>
          </a:p>
        </p:txBody>
      </p:sp>
    </p:spTree>
    <p:extLst>
      <p:ext uri="{BB962C8B-B14F-4D97-AF65-F5344CB8AC3E}">
        <p14:creationId xmlns:p14="http://schemas.microsoft.com/office/powerpoint/2010/main" val="286812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8559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27895</TotalTime>
  <Words>1973</Words>
  <Application>Microsoft Office PowerPoint</Application>
  <PresentationFormat>On-screen Show (4:3)</PresentationFormat>
  <Paragraphs>57</Paragraphs>
  <Slides>23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Aptos</vt:lpstr>
      <vt:lpstr>Arial</vt:lpstr>
      <vt:lpstr>Bazooka</vt:lpstr>
      <vt:lpstr>Calibri</vt:lpstr>
      <vt:lpstr>Calibri Light</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1 Timothy 2:1–6  Therefore I exhort first of all that supplications, prayers, intercessions, and giving of thanks be made for all men, 2 for kings and all who are in authority, that we may lead a quiet and peaceable life in all godliness and reverence. 3 For this is good and acceptable in the sight of God our Savior, 4 who desires all men to be saved and to come to the knowledge of the truth. 5 For there is one God and one Mediator between God and men, the Man Christ Jesus, 6 who gave Himself a ransom for all, to be testified in due time,</vt:lpstr>
      <vt:lpstr>PowerPoint Presentation</vt:lpstr>
      <vt:lpstr>WHAT CHRIST GAVE UP</vt:lpstr>
      <vt:lpstr>WHAT CHRIST GAVE UP</vt:lpstr>
      <vt:lpstr> CHRIST GAVE UP HEAVEN, THAT WE MIGHT HAVE HEAVEN AS OUR HOME. </vt:lpstr>
      <vt:lpstr>II. CHRIST GAVE UP ACCEPTANCE BY MEN, THAT WE MIGHT BE ACCEPTED BY GOD. </vt:lpstr>
      <vt:lpstr>II. CHRIST GAVE UP ACCEPTANCE BY MEN, THAT WE MIGHT BE ACCEPTED BY GOD. </vt:lpstr>
      <vt:lpstr>III. CHRIST GAVE UP HIS LIFE,  THAT WE MIGHT BE MADE ALIVE. </vt:lpstr>
      <vt:lpstr>IV. HE GAVE UP HIS LIFE FOR US SO ME MIGHT GIVE OUR LIFE FOR HIM</vt:lpstr>
      <vt:lpstr>V. HE GAVE UP ALL FOR US SO THAT WE MIGHT GIVE UP ALL FOR HIM</vt:lpstr>
      <vt:lpstr>V. HE GAVE UP ALL FOR US SO THAT WE MIGHT GIVE UP ALL FOR HIM</vt:lpstr>
      <vt:lpstr>WE SHOULD ASK OURSELVES: WHAT HAVE WE GIVEN UP FOR CHRIST?</vt:lpstr>
      <vt:lpstr>WE SHOULD ASK OURSELVES: WHAT HAVE WE GIVEN UP FOR CHRIST?</vt:lpstr>
      <vt:lpstr>WE SHOULD ASK OURSELVES: WHAT HAVE WE GIVEN UP FOR CHRIST?</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2021-03-15T23:58:02Z</dcterms:created>
  <dcterms:modified xsi:type="dcterms:W3CDTF">2024-04-24T12:29:57Z</dcterms:modified>
</cp:coreProperties>
</file>