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Lst>
  <p:notesMasterIdLst>
    <p:notesMasterId r:id="rId29"/>
  </p:notesMasterIdLst>
  <p:sldIdLst>
    <p:sldId id="294" r:id="rId3"/>
    <p:sldId id="361" r:id="rId4"/>
    <p:sldId id="331" r:id="rId5"/>
    <p:sldId id="378" r:id="rId6"/>
    <p:sldId id="468" r:id="rId7"/>
    <p:sldId id="389" r:id="rId8"/>
    <p:sldId id="469" r:id="rId9"/>
    <p:sldId id="473" r:id="rId10"/>
    <p:sldId id="472" r:id="rId11"/>
    <p:sldId id="477" r:id="rId12"/>
    <p:sldId id="474" r:id="rId13"/>
    <p:sldId id="475" r:id="rId14"/>
    <p:sldId id="478" r:id="rId15"/>
    <p:sldId id="479" r:id="rId16"/>
    <p:sldId id="480" r:id="rId17"/>
    <p:sldId id="481" r:id="rId18"/>
    <p:sldId id="471" r:id="rId19"/>
    <p:sldId id="482" r:id="rId20"/>
    <p:sldId id="483" r:id="rId21"/>
    <p:sldId id="484" r:id="rId22"/>
    <p:sldId id="470" r:id="rId23"/>
    <p:sldId id="447" r:id="rId24"/>
    <p:sldId id="291" r:id="rId25"/>
    <p:sldId id="284" r:id="rId26"/>
    <p:sldId id="448" r:id="rId27"/>
    <p:sldId id="40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294"/>
            <p14:sldId id="361"/>
            <p14:sldId id="331"/>
            <p14:sldId id="378"/>
            <p14:sldId id="468"/>
            <p14:sldId id="389"/>
            <p14:sldId id="469"/>
            <p14:sldId id="473"/>
            <p14:sldId id="472"/>
            <p14:sldId id="477"/>
            <p14:sldId id="474"/>
            <p14:sldId id="475"/>
            <p14:sldId id="478"/>
            <p14:sldId id="479"/>
            <p14:sldId id="480"/>
            <p14:sldId id="481"/>
            <p14:sldId id="471"/>
            <p14:sldId id="482"/>
            <p14:sldId id="483"/>
            <p14:sldId id="484"/>
            <p14:sldId id="470"/>
          </p14:sldIdLst>
        </p14:section>
        <p14:section name="Untitled Section" id="{050467D7-F11F-403E-A584-099E42E2F7E3}">
          <p14:sldIdLst>
            <p14:sldId id="447"/>
            <p14:sldId id="291"/>
            <p14:sldId id="284"/>
            <p14:sldId id="448"/>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275"/>
    <a:srgbClr val="2A4B86"/>
    <a:srgbClr val="0000FF"/>
    <a:srgbClr val="8BA8F1"/>
    <a:srgbClr val="96B0DE"/>
    <a:srgbClr val="3E6DC2"/>
    <a:srgbClr val="3864B2"/>
    <a:srgbClr val="53A9FF"/>
    <a:srgbClr val="3399FF"/>
    <a:srgbClr val="C9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0D99A9-B3F3-4786-B779-4AE8C5BADDE3}" v="21" dt="2024-04-10T19:43:48.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31" autoAdjust="0"/>
    <p:restoredTop sz="86410" autoAdjust="0"/>
  </p:normalViewPr>
  <p:slideViewPr>
    <p:cSldViewPr snapToGrid="0">
      <p:cViewPr varScale="1">
        <p:scale>
          <a:sx n="75" d="100"/>
          <a:sy n="75" d="100"/>
        </p:scale>
        <p:origin x="2664" y="54"/>
      </p:cViewPr>
      <p:guideLst/>
    </p:cSldViewPr>
  </p:slideViewPr>
  <p:outlineViewPr>
    <p:cViewPr>
      <p:scale>
        <a:sx n="33" d="100"/>
        <a:sy n="33" d="100"/>
      </p:scale>
      <p:origin x="0" y="-3067"/>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4/24/2024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807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26</a:t>
            </a:fld>
            <a:endParaRPr lang="en-US"/>
          </a:p>
        </p:txBody>
      </p:sp>
    </p:spTree>
    <p:extLst>
      <p:ext uri="{BB962C8B-B14F-4D97-AF65-F5344CB8AC3E}">
        <p14:creationId xmlns:p14="http://schemas.microsoft.com/office/powerpoint/2010/main" val="35114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4/24/2024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4/24/2024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4/24/2024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4/24/2024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4/24/2024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4/24/2024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4/24/2024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drewmayphoto/2733086946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0D5F94-F2F2-A459-F410-5FB5328B8840}"/>
              </a:ext>
            </a:extLst>
          </p:cNvPr>
          <p:cNvSpPr txBox="1"/>
          <p:nvPr/>
        </p:nvSpPr>
        <p:spPr>
          <a:xfrm>
            <a:off x="-5527642" y="11778599"/>
            <a:ext cx="3811366" cy="230832"/>
          </a:xfrm>
          <a:prstGeom prst="flowChartProcess">
            <a:avLst/>
          </a:prstGeom>
          <a:noFill/>
        </p:spPr>
        <p:txBody>
          <a:bodyPr wrap="square" rtlCol="0">
            <a:spAutoFit/>
          </a:bodyPr>
          <a:lstStyle/>
          <a:p>
            <a:r>
              <a:rPr lang="en-US" sz="900">
                <a:hlinkClick r:id="rId3" tooltip="https://www.flickr.com/photos/drewmayphoto/27330869466"/>
              </a:rPr>
              <a:t>This Photo</a:t>
            </a:r>
            <a:r>
              <a:rPr lang="en-US" sz="900"/>
              <a:t> by Unknown Author is licensed under </a:t>
            </a:r>
            <a:r>
              <a:rPr lang="en-US" sz="900">
                <a:hlinkClick r:id="rId4" tooltip="https://creativecommons.org/licenses/by-nc-nd/3.0/"/>
              </a:rPr>
              <a:t>CC BY-NC-ND</a:t>
            </a:r>
            <a:endParaRPr lang="en-US" sz="900"/>
          </a:p>
        </p:txBody>
      </p:sp>
      <p:sp>
        <p:nvSpPr>
          <p:cNvPr id="2053" name="TextBox 4">
            <a:extLst>
              <a:ext uri="{FF2B5EF4-FFF2-40B4-BE49-F238E27FC236}">
                <a16:creationId xmlns:a16="http://schemas.microsoft.com/office/drawing/2014/main" id="{A32EC3DE-6BA9-4C44-B93E-1C8B5F8B3E6C}"/>
              </a:ext>
            </a:extLst>
          </p:cNvPr>
          <p:cNvSpPr txBox="1">
            <a:spLocks noChangeArrowheads="1"/>
          </p:cNvSpPr>
          <p:nvPr/>
        </p:nvSpPr>
        <p:spPr bwMode="auto">
          <a:xfrm>
            <a:off x="-42728" y="19325"/>
            <a:ext cx="9186728" cy="1089529"/>
          </a:xfrm>
          <a:prstGeom prst="rect">
            <a:avLst/>
          </a:prstGeom>
          <a:solidFill>
            <a:schemeClr val="tx1"/>
          </a:solidFill>
          <a:ln w="9525">
            <a:noFill/>
            <a:miter lim="800000"/>
            <a:headEnd/>
            <a:tailEnd/>
          </a:ln>
          <a:effectLst/>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800" b="1" i="0" u="none" strike="noStrike" kern="1200" cap="none" spc="500" normalizeH="0" baseline="0" noProof="0" dirty="0">
              <a:ln>
                <a:noFill/>
              </a:ln>
              <a:solidFill>
                <a:schemeClr val="bg1"/>
              </a:solidFill>
              <a:effectLst/>
              <a:uLnTx/>
              <a:uFillTx/>
              <a:latin typeface="Bazooka" pitchFamily="2" charset="0"/>
              <a:ea typeface="+mn-ea"/>
              <a:cs typeface="+mn-cs"/>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JACKSON STREET CHURCH OF CHRIST</a:t>
            </a: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0" y="6253900"/>
            <a:ext cx="9144000" cy="584775"/>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0" normalizeH="0" baseline="0" noProof="0" dirty="0">
                <a:ln>
                  <a:noFill/>
                </a:ln>
                <a:solidFill>
                  <a:schemeClr val="bg1"/>
                </a:solidFill>
                <a:effectLst/>
                <a:uLnTx/>
                <a:uFillTx/>
                <a:latin typeface="Bazooka" pitchFamily="2" charset="0"/>
                <a:ea typeface="+mn-ea"/>
                <a:cs typeface="+mn-cs"/>
              </a:rPr>
              <a:t>PLEASE TURN OFF CELL PHONES</a:t>
            </a:r>
          </a:p>
        </p:txBody>
      </p:sp>
      <p:pic>
        <p:nvPicPr>
          <p:cNvPr id="2" name="Picture 1">
            <a:extLst>
              <a:ext uri="{FF2B5EF4-FFF2-40B4-BE49-F238E27FC236}">
                <a16:creationId xmlns:a16="http://schemas.microsoft.com/office/drawing/2014/main" id="{E0AD01E0-4222-154F-C69C-839C45D1F251}"/>
              </a:ext>
            </a:extLst>
          </p:cNvPr>
          <p:cNvPicPr>
            <a:picLocks noChangeAspect="1"/>
          </p:cNvPicPr>
          <p:nvPr/>
        </p:nvPicPr>
        <p:blipFill>
          <a:blip r:embed="rId5"/>
          <a:stretch>
            <a:fillRect/>
          </a:stretch>
        </p:blipFill>
        <p:spPr>
          <a:xfrm>
            <a:off x="894945" y="1108854"/>
            <a:ext cx="7354109" cy="4898385"/>
          </a:xfrm>
          <a:prstGeom prst="rect">
            <a:avLst/>
          </a:prstGeom>
        </p:spPr>
      </p:pic>
    </p:spTree>
    <p:extLst>
      <p:ext uri="{BB962C8B-B14F-4D97-AF65-F5344CB8AC3E}">
        <p14:creationId xmlns:p14="http://schemas.microsoft.com/office/powerpoint/2010/main" val="42690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D9F4-0B3D-5DA6-FFD2-08119F28B35A}"/>
              </a:ext>
            </a:extLst>
          </p:cNvPr>
          <p:cNvSpPr>
            <a:spLocks noGrp="1"/>
          </p:cNvSpPr>
          <p:nvPr>
            <p:ph type="title"/>
          </p:nvPr>
        </p:nvSpPr>
        <p:spPr>
          <a:xfrm>
            <a:off x="0" y="0"/>
            <a:ext cx="9144000" cy="974361"/>
          </a:xfrm>
        </p:spPr>
        <p:txBody>
          <a:bodyPr>
            <a:normAutofit/>
          </a:bodyPr>
          <a:lstStyle/>
          <a:p>
            <a:pPr marL="228600" marR="0" indent="-228600">
              <a:spcBef>
                <a:spcPts val="0"/>
              </a:spcBef>
              <a:spcAft>
                <a:spcPts val="0"/>
              </a:spcAft>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DIFFERENCES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4FC8D8-72A4-674C-0E73-D15EE76B776E}"/>
              </a:ext>
            </a:extLst>
          </p:cNvPr>
          <p:cNvSpPr>
            <a:spLocks noGrp="1"/>
          </p:cNvSpPr>
          <p:nvPr>
            <p:ph idx="1"/>
          </p:nvPr>
        </p:nvSpPr>
        <p:spPr>
          <a:xfrm>
            <a:off x="157655" y="974361"/>
            <a:ext cx="8986345" cy="5925679"/>
          </a:xfrm>
        </p:spPr>
        <p:txBody>
          <a:bodyPr>
            <a:noAutofit/>
          </a:bodyPr>
          <a:lstStyle/>
          <a:p>
            <a:pPr marL="465138" lvl="0" indent="-465138">
              <a:lnSpc>
                <a:spcPct val="100000"/>
              </a:lnSpc>
              <a:buFont typeface="+mj-lt"/>
              <a:buAutoNum type="alphaUcPeriod"/>
            </a:pPr>
            <a:r>
              <a:rPr lang="en-US" sz="2900" kern="100" dirty="0">
                <a:ea typeface="Aptos" panose="020B0004020202020204" pitchFamily="34" charset="0"/>
                <a:cs typeface="Times New Roman" panose="02020603050405020304" pitchFamily="18" charset="0"/>
              </a:rPr>
              <a:t>God is eternal; Satan is created </a:t>
            </a:r>
          </a:p>
          <a:p>
            <a:pPr marL="465137" indent="0">
              <a:lnSpc>
                <a:spcPct val="100000"/>
              </a:lnSpc>
              <a:buNone/>
            </a:pPr>
            <a:r>
              <a:rPr lang="en-US" sz="2900" kern="100" baseline="30000" dirty="0">
                <a:ea typeface="Aptos" panose="020B0004020202020204" pitchFamily="34" charset="0"/>
                <a:cs typeface="Times New Roman" panose="02020603050405020304" pitchFamily="18" charset="0"/>
              </a:rPr>
              <a:t>14</a:t>
            </a:r>
            <a:r>
              <a:rPr lang="en-US" sz="2900" kern="100" dirty="0">
                <a:ea typeface="Aptos" panose="020B0004020202020204" pitchFamily="34" charset="0"/>
                <a:cs typeface="Times New Roman" panose="02020603050405020304" pitchFamily="18" charset="0"/>
              </a:rPr>
              <a:t> “You </a:t>
            </a:r>
            <a:r>
              <a:rPr lang="en-US" sz="2900" i="1" kern="100" dirty="0">
                <a:ea typeface="Aptos" panose="020B0004020202020204" pitchFamily="34" charset="0"/>
                <a:cs typeface="Times New Roman" panose="02020603050405020304" pitchFamily="18" charset="0"/>
              </a:rPr>
              <a:t>were</a:t>
            </a:r>
            <a:r>
              <a:rPr lang="en-US" sz="2900" kern="100" dirty="0">
                <a:ea typeface="Aptos" panose="020B0004020202020204" pitchFamily="34" charset="0"/>
                <a:cs typeface="Times New Roman" panose="02020603050405020304" pitchFamily="18" charset="0"/>
              </a:rPr>
              <a:t> the anointed cherub who covers; I established you; You were on the holy mountain of God; You walked back and forth in the midst of fiery stones. </a:t>
            </a:r>
            <a:r>
              <a:rPr lang="en-US" sz="2900" kern="100" baseline="30000" dirty="0">
                <a:ea typeface="Aptos" panose="020B0004020202020204" pitchFamily="34" charset="0"/>
                <a:cs typeface="Times New Roman" panose="02020603050405020304" pitchFamily="18" charset="0"/>
              </a:rPr>
              <a:t>15</a:t>
            </a:r>
            <a:r>
              <a:rPr lang="en-US" sz="2900" kern="100" dirty="0">
                <a:ea typeface="Aptos" panose="020B0004020202020204" pitchFamily="34" charset="0"/>
                <a:cs typeface="Times New Roman" panose="02020603050405020304" pitchFamily="18" charset="0"/>
              </a:rPr>
              <a:t> You </a:t>
            </a:r>
            <a:r>
              <a:rPr lang="en-US" sz="2900" i="1" kern="100" dirty="0">
                <a:ea typeface="Aptos" panose="020B0004020202020204" pitchFamily="34" charset="0"/>
                <a:cs typeface="Times New Roman" panose="02020603050405020304" pitchFamily="18" charset="0"/>
              </a:rPr>
              <a:t>were</a:t>
            </a:r>
            <a:r>
              <a:rPr lang="en-US" sz="2900" kern="100" dirty="0">
                <a:ea typeface="Aptos" panose="020B0004020202020204" pitchFamily="34" charset="0"/>
                <a:cs typeface="Times New Roman" panose="02020603050405020304" pitchFamily="18" charset="0"/>
              </a:rPr>
              <a:t> perfect in your ways from the day you were created, Till iniquity was found in you. </a:t>
            </a:r>
            <a:r>
              <a:rPr lang="en-US" sz="2900" kern="100" baseline="30000" dirty="0">
                <a:ea typeface="Aptos" panose="020B0004020202020204" pitchFamily="34" charset="0"/>
                <a:cs typeface="Times New Roman" panose="02020603050405020304" pitchFamily="18" charset="0"/>
              </a:rPr>
              <a:t>16</a:t>
            </a:r>
            <a:r>
              <a:rPr lang="en-US" sz="2900" kern="100" dirty="0">
                <a:ea typeface="Aptos" panose="020B0004020202020204" pitchFamily="34" charset="0"/>
                <a:cs typeface="Times New Roman" panose="02020603050405020304" pitchFamily="18" charset="0"/>
              </a:rPr>
              <a:t> “By the abundance of your trading You became filled with violence within, And you sinned; Therefore I cast you as a profane thing Out of the mountain of God; And I destroyed you, O covering cherub, From the midst of the fiery stones. </a:t>
            </a:r>
          </a:p>
        </p:txBody>
      </p:sp>
    </p:spTree>
    <p:extLst>
      <p:ext uri="{BB962C8B-B14F-4D97-AF65-F5344CB8AC3E}">
        <p14:creationId xmlns:p14="http://schemas.microsoft.com/office/powerpoint/2010/main" val="171634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D9F4-0B3D-5DA6-FFD2-08119F28B35A}"/>
              </a:ext>
            </a:extLst>
          </p:cNvPr>
          <p:cNvSpPr>
            <a:spLocks noGrp="1"/>
          </p:cNvSpPr>
          <p:nvPr>
            <p:ph type="title"/>
          </p:nvPr>
        </p:nvSpPr>
        <p:spPr>
          <a:xfrm>
            <a:off x="0" y="0"/>
            <a:ext cx="9144000" cy="974361"/>
          </a:xfrm>
        </p:spPr>
        <p:txBody>
          <a:bodyPr>
            <a:normAutofit/>
          </a:bodyPr>
          <a:lstStyle/>
          <a:p>
            <a:pPr marL="228600" marR="0" indent="-228600">
              <a:spcBef>
                <a:spcPts val="0"/>
              </a:spcBef>
              <a:spcAft>
                <a:spcPts val="0"/>
              </a:spcAft>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DIFFERENCES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4FC8D8-72A4-674C-0E73-D15EE76B776E}"/>
              </a:ext>
            </a:extLst>
          </p:cNvPr>
          <p:cNvSpPr>
            <a:spLocks noGrp="1"/>
          </p:cNvSpPr>
          <p:nvPr>
            <p:ph idx="1"/>
          </p:nvPr>
        </p:nvSpPr>
        <p:spPr>
          <a:xfrm>
            <a:off x="157655" y="974361"/>
            <a:ext cx="8986345" cy="5925679"/>
          </a:xfrm>
        </p:spPr>
        <p:txBody>
          <a:bodyPr>
            <a:noAutofit/>
          </a:bodyPr>
          <a:lstStyle/>
          <a:p>
            <a:pPr marL="514350" lvl="0" indent="-514350">
              <a:lnSpc>
                <a:spcPct val="85000"/>
              </a:lnSpc>
              <a:buFont typeface="+mj-lt"/>
              <a:buAutoNum type="alphaUcPeriod" startAt="2"/>
            </a:pPr>
            <a:r>
              <a:rPr lang="en-US" kern="100" dirty="0">
                <a:ea typeface="Aptos" panose="020B0004020202020204" pitchFamily="34" charset="0"/>
                <a:cs typeface="Times New Roman" panose="02020603050405020304" pitchFamily="18" charset="0"/>
              </a:rPr>
              <a:t>God is omnipresent (all places); Satan is localized </a:t>
            </a:r>
          </a:p>
          <a:p>
            <a:pPr marL="914400" lvl="1" indent="-457200">
              <a:lnSpc>
                <a:spcPct val="85000"/>
              </a:lnSpc>
              <a:buFont typeface="+mj-lt"/>
              <a:buAutoNum type="arabicPeriod"/>
            </a:pPr>
            <a:r>
              <a:rPr lang="en-US" kern="100" dirty="0">
                <a:ea typeface="Aptos" panose="020B0004020202020204" pitchFamily="34" charset="0"/>
                <a:cs typeface="Times New Roman" panose="02020603050405020304" pitchFamily="18" charset="0"/>
              </a:rPr>
              <a:t>Psalm 139:7  Where can I go from Your Spirit? Or where can I flee from Your presence? </a:t>
            </a:r>
          </a:p>
          <a:p>
            <a:pPr marL="914400" lvl="1" indent="-457200">
              <a:lnSpc>
                <a:spcPct val="85000"/>
              </a:lnSpc>
              <a:buFont typeface="+mj-lt"/>
              <a:buAutoNum type="arabicPeriod"/>
            </a:pPr>
            <a:r>
              <a:rPr lang="en-US" kern="100" dirty="0">
                <a:ea typeface="Aptos" panose="020B0004020202020204" pitchFamily="34" charset="0"/>
                <a:cs typeface="Times New Roman" panose="02020603050405020304" pitchFamily="18" charset="0"/>
              </a:rPr>
              <a:t>Jeremiah 23:24  Can anyone hide himself in secret places, So I shall not see him?” says the </a:t>
            </a:r>
            <a:r>
              <a:rPr lang="en-US" kern="100" cap="small" dirty="0">
                <a:ea typeface="Aptos" panose="020B0004020202020204" pitchFamily="34" charset="0"/>
                <a:cs typeface="Times New Roman" panose="02020603050405020304" pitchFamily="18" charset="0"/>
              </a:rPr>
              <a:t>Lord</a:t>
            </a:r>
            <a:r>
              <a:rPr lang="en-US" kern="100" dirty="0">
                <a:ea typeface="Aptos" panose="020B0004020202020204" pitchFamily="34" charset="0"/>
                <a:cs typeface="Times New Roman" panose="02020603050405020304" pitchFamily="18" charset="0"/>
              </a:rPr>
              <a:t>; “Do I not fill heaven and earth?” says the </a:t>
            </a:r>
            <a:r>
              <a:rPr lang="en-US" kern="100" cap="small" dirty="0">
                <a:ea typeface="Aptos" panose="020B0004020202020204" pitchFamily="34" charset="0"/>
                <a:cs typeface="Times New Roman" panose="02020603050405020304" pitchFamily="18" charset="0"/>
              </a:rPr>
              <a:t>Lord</a:t>
            </a:r>
            <a:r>
              <a:rPr lang="en-US" kern="100" dirty="0">
                <a:ea typeface="Aptos" panose="020B0004020202020204" pitchFamily="34" charset="0"/>
                <a:cs typeface="Times New Roman" panose="02020603050405020304" pitchFamily="18" charset="0"/>
              </a:rPr>
              <a:t>. </a:t>
            </a:r>
          </a:p>
          <a:p>
            <a:pPr marL="914400" lvl="1" indent="-457200">
              <a:lnSpc>
                <a:spcPct val="85000"/>
              </a:lnSpc>
              <a:buFont typeface="+mj-lt"/>
              <a:buAutoNum type="arabicPeriod"/>
            </a:pPr>
            <a:r>
              <a:rPr lang="en-US" kern="100" dirty="0">
                <a:ea typeface="Aptos" panose="020B0004020202020204" pitchFamily="34" charset="0"/>
                <a:cs typeface="Times New Roman" panose="02020603050405020304" pitchFamily="18" charset="0"/>
              </a:rPr>
              <a:t>Job 1:7  And the </a:t>
            </a:r>
            <a:r>
              <a:rPr lang="en-US" kern="100" cap="small" dirty="0">
                <a:ea typeface="Aptos" panose="020B0004020202020204" pitchFamily="34" charset="0"/>
                <a:cs typeface="Times New Roman" panose="02020603050405020304" pitchFamily="18" charset="0"/>
              </a:rPr>
              <a:t>Lord</a:t>
            </a:r>
            <a:r>
              <a:rPr lang="en-US" kern="100" dirty="0">
                <a:ea typeface="Aptos" panose="020B0004020202020204" pitchFamily="34" charset="0"/>
                <a:cs typeface="Times New Roman" panose="02020603050405020304" pitchFamily="18" charset="0"/>
              </a:rPr>
              <a:t> said to Satan, “From where do you come?” So Satan answered the </a:t>
            </a:r>
            <a:r>
              <a:rPr lang="en-US" kern="100" cap="small" dirty="0">
                <a:ea typeface="Aptos" panose="020B0004020202020204" pitchFamily="34" charset="0"/>
                <a:cs typeface="Times New Roman" panose="02020603050405020304" pitchFamily="18" charset="0"/>
              </a:rPr>
              <a:t>Lord</a:t>
            </a:r>
            <a:r>
              <a:rPr lang="en-US" kern="100" dirty="0">
                <a:ea typeface="Aptos" panose="020B0004020202020204" pitchFamily="34" charset="0"/>
                <a:cs typeface="Times New Roman" panose="02020603050405020304" pitchFamily="18" charset="0"/>
              </a:rPr>
              <a:t> and said, “From going to and </a:t>
            </a:r>
            <a:r>
              <a:rPr lang="en-US" kern="100" dirty="0" err="1">
                <a:ea typeface="Aptos" panose="020B0004020202020204" pitchFamily="34" charset="0"/>
                <a:cs typeface="Times New Roman" panose="02020603050405020304" pitchFamily="18" charset="0"/>
              </a:rPr>
              <a:t>fro</a:t>
            </a:r>
            <a:r>
              <a:rPr lang="en-US" kern="100" dirty="0">
                <a:ea typeface="Aptos" panose="020B0004020202020204" pitchFamily="34" charset="0"/>
                <a:cs typeface="Times New Roman" panose="02020603050405020304" pitchFamily="18" charset="0"/>
              </a:rPr>
              <a:t> on the earth, and from walking back and forth on it.” </a:t>
            </a:r>
          </a:p>
        </p:txBody>
      </p:sp>
    </p:spTree>
    <p:extLst>
      <p:ext uri="{BB962C8B-B14F-4D97-AF65-F5344CB8AC3E}">
        <p14:creationId xmlns:p14="http://schemas.microsoft.com/office/powerpoint/2010/main" val="169132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D9F4-0B3D-5DA6-FFD2-08119F28B35A}"/>
              </a:ext>
            </a:extLst>
          </p:cNvPr>
          <p:cNvSpPr>
            <a:spLocks noGrp="1"/>
          </p:cNvSpPr>
          <p:nvPr>
            <p:ph type="title"/>
          </p:nvPr>
        </p:nvSpPr>
        <p:spPr>
          <a:xfrm>
            <a:off x="0" y="0"/>
            <a:ext cx="9144000" cy="974361"/>
          </a:xfrm>
        </p:spPr>
        <p:txBody>
          <a:bodyPr>
            <a:normAutofit/>
          </a:bodyPr>
          <a:lstStyle/>
          <a:p>
            <a:pPr marL="228600" marR="0" indent="-228600">
              <a:spcBef>
                <a:spcPts val="0"/>
              </a:spcBef>
              <a:spcAft>
                <a:spcPts val="0"/>
              </a:spcAft>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DIFFERENCES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4FC8D8-72A4-674C-0E73-D15EE76B776E}"/>
              </a:ext>
            </a:extLst>
          </p:cNvPr>
          <p:cNvSpPr>
            <a:spLocks noGrp="1"/>
          </p:cNvSpPr>
          <p:nvPr>
            <p:ph idx="1"/>
          </p:nvPr>
        </p:nvSpPr>
        <p:spPr>
          <a:xfrm>
            <a:off x="157655" y="974361"/>
            <a:ext cx="8986345" cy="5925679"/>
          </a:xfrm>
        </p:spPr>
        <p:txBody>
          <a:bodyPr>
            <a:normAutofit/>
          </a:bodyPr>
          <a:lstStyle/>
          <a:p>
            <a:pPr marL="514350" lvl="0" indent="-514350">
              <a:lnSpc>
                <a:spcPct val="95000"/>
              </a:lnSpc>
              <a:buFont typeface="+mj-lt"/>
              <a:buAutoNum type="alphaUcPeriod" startAt="3"/>
            </a:pPr>
            <a:r>
              <a:rPr lang="en-US" sz="2800" kern="100" dirty="0">
                <a:ea typeface="Aptos" panose="020B0004020202020204" pitchFamily="34" charset="0"/>
                <a:cs typeface="Times New Roman" panose="02020603050405020304" pitchFamily="18" charset="0"/>
              </a:rPr>
              <a:t>God is omnipotent (all powerful); Satan is under God's control </a:t>
            </a:r>
          </a:p>
          <a:p>
            <a:pPr marL="922338" lvl="1" indent="-465138">
              <a:lnSpc>
                <a:spcPct val="95000"/>
              </a:lnSpc>
              <a:buFont typeface="+mj-lt"/>
              <a:buAutoNum type="arabicPeriod"/>
            </a:pPr>
            <a:r>
              <a:rPr lang="en-US" sz="2800" kern="100" dirty="0">
                <a:ea typeface="Aptos" panose="020B0004020202020204" pitchFamily="34" charset="0"/>
                <a:cs typeface="Times New Roman" panose="02020603050405020304" pitchFamily="18" charset="0"/>
              </a:rPr>
              <a:t>Job 1:12  And the </a:t>
            </a:r>
            <a:r>
              <a:rPr lang="en-US" sz="2800" kern="100" cap="small" dirty="0">
                <a:ea typeface="Aptos" panose="020B0004020202020204" pitchFamily="34" charset="0"/>
                <a:cs typeface="Times New Roman" panose="02020603050405020304" pitchFamily="18" charset="0"/>
              </a:rPr>
              <a:t>Lord</a:t>
            </a:r>
            <a:r>
              <a:rPr lang="en-US" sz="2800" kern="100" dirty="0">
                <a:ea typeface="Aptos" panose="020B0004020202020204" pitchFamily="34" charset="0"/>
                <a:cs typeface="Times New Roman" panose="02020603050405020304" pitchFamily="18" charset="0"/>
              </a:rPr>
              <a:t> said to Satan, “Behold, all that he has </a:t>
            </a:r>
            <a:r>
              <a:rPr lang="en-US" sz="2800" i="1" kern="100" dirty="0">
                <a:ea typeface="Aptos" panose="020B0004020202020204" pitchFamily="34" charset="0"/>
                <a:cs typeface="Times New Roman" panose="02020603050405020304" pitchFamily="18" charset="0"/>
              </a:rPr>
              <a:t>is</a:t>
            </a:r>
            <a:r>
              <a:rPr lang="en-US" sz="2800" kern="100" dirty="0">
                <a:ea typeface="Aptos" panose="020B0004020202020204" pitchFamily="34" charset="0"/>
                <a:cs typeface="Times New Roman" panose="02020603050405020304" pitchFamily="18" charset="0"/>
              </a:rPr>
              <a:t> in your power; only do not lay a hand on his </a:t>
            </a:r>
            <a:r>
              <a:rPr lang="en-US" sz="2800" i="1" kern="100" dirty="0">
                <a:ea typeface="Aptos" panose="020B0004020202020204" pitchFamily="34" charset="0"/>
                <a:cs typeface="Times New Roman" panose="02020603050405020304" pitchFamily="18" charset="0"/>
              </a:rPr>
              <a:t>person</a:t>
            </a:r>
            <a:r>
              <a:rPr lang="en-US" sz="2800" kern="100" dirty="0">
                <a:ea typeface="Aptos" panose="020B0004020202020204" pitchFamily="34" charset="0"/>
                <a:cs typeface="Times New Roman" panose="02020603050405020304" pitchFamily="18" charset="0"/>
              </a:rPr>
              <a:t>.” So Satan went out from the presence of the </a:t>
            </a:r>
            <a:r>
              <a:rPr lang="en-US" sz="2800" kern="100" cap="small" dirty="0">
                <a:ea typeface="Aptos" panose="020B0004020202020204" pitchFamily="34" charset="0"/>
                <a:cs typeface="Times New Roman" panose="02020603050405020304" pitchFamily="18" charset="0"/>
              </a:rPr>
              <a:t>Lord</a:t>
            </a:r>
            <a:r>
              <a:rPr lang="en-US" sz="2800" kern="100" dirty="0">
                <a:ea typeface="Aptos" panose="020B0004020202020204" pitchFamily="34" charset="0"/>
                <a:cs typeface="Times New Roman" panose="02020603050405020304" pitchFamily="18" charset="0"/>
              </a:rPr>
              <a:t>. </a:t>
            </a:r>
          </a:p>
          <a:p>
            <a:pPr marL="922338" lvl="1" indent="-465138">
              <a:lnSpc>
                <a:spcPct val="95000"/>
              </a:lnSpc>
              <a:buFont typeface="+mj-lt"/>
              <a:buAutoNum type="arabicPeriod"/>
            </a:pPr>
            <a:r>
              <a:rPr lang="en-US" sz="2800" kern="100" dirty="0">
                <a:ea typeface="Aptos" panose="020B0004020202020204" pitchFamily="34" charset="0"/>
                <a:cs typeface="Times New Roman" panose="02020603050405020304" pitchFamily="18" charset="0"/>
              </a:rPr>
              <a:t>Job 2:6  And the </a:t>
            </a:r>
            <a:r>
              <a:rPr lang="en-US" sz="2800" kern="100" cap="small" dirty="0">
                <a:ea typeface="Aptos" panose="020B0004020202020204" pitchFamily="34" charset="0"/>
                <a:cs typeface="Times New Roman" panose="02020603050405020304" pitchFamily="18" charset="0"/>
              </a:rPr>
              <a:t>Lord</a:t>
            </a:r>
            <a:r>
              <a:rPr lang="en-US" sz="2800" kern="100" dirty="0">
                <a:ea typeface="Aptos" panose="020B0004020202020204" pitchFamily="34" charset="0"/>
                <a:cs typeface="Times New Roman" panose="02020603050405020304" pitchFamily="18" charset="0"/>
              </a:rPr>
              <a:t> said to Satan, “Behold, he </a:t>
            </a:r>
            <a:r>
              <a:rPr lang="en-US" sz="2800" i="1" kern="100" dirty="0">
                <a:ea typeface="Aptos" panose="020B0004020202020204" pitchFamily="34" charset="0"/>
                <a:cs typeface="Times New Roman" panose="02020603050405020304" pitchFamily="18" charset="0"/>
              </a:rPr>
              <a:t>is</a:t>
            </a:r>
            <a:r>
              <a:rPr lang="en-US" sz="2800" kern="100" dirty="0">
                <a:ea typeface="Aptos" panose="020B0004020202020204" pitchFamily="34" charset="0"/>
                <a:cs typeface="Times New Roman" panose="02020603050405020304" pitchFamily="18" charset="0"/>
              </a:rPr>
              <a:t> in your hand, but spare his life.” </a:t>
            </a:r>
          </a:p>
          <a:p>
            <a:pPr marL="922338" lvl="1" indent="-465138">
              <a:lnSpc>
                <a:spcPct val="95000"/>
              </a:lnSpc>
              <a:buFont typeface="+mj-lt"/>
              <a:buAutoNum type="arabicPeriod"/>
            </a:pPr>
            <a:r>
              <a:rPr lang="en-US" sz="2800" kern="100" dirty="0">
                <a:ea typeface="Aptos" panose="020B0004020202020204" pitchFamily="34" charset="0"/>
                <a:cs typeface="Times New Roman" panose="02020603050405020304" pitchFamily="18" charset="0"/>
              </a:rPr>
              <a:t>1 Corinthians 10:13  No temptation has overtaken you except such as is common to man; but God </a:t>
            </a:r>
            <a:r>
              <a:rPr lang="en-US" sz="2800" i="1" kern="100" dirty="0">
                <a:ea typeface="Aptos" panose="020B0004020202020204" pitchFamily="34" charset="0"/>
                <a:cs typeface="Times New Roman" panose="02020603050405020304" pitchFamily="18" charset="0"/>
              </a:rPr>
              <a:t>is</a:t>
            </a:r>
            <a:r>
              <a:rPr lang="en-US" sz="2800" kern="100" dirty="0">
                <a:ea typeface="Aptos" panose="020B0004020202020204" pitchFamily="34" charset="0"/>
                <a:cs typeface="Times New Roman" panose="02020603050405020304" pitchFamily="18" charset="0"/>
              </a:rPr>
              <a:t> faithful, who will not allow you to be tempted beyond what you are able, but with the temptation will also make the way of escape, that you may be able to bear </a:t>
            </a:r>
            <a:r>
              <a:rPr lang="en-US" sz="2800" i="1" kern="100" dirty="0">
                <a:ea typeface="Aptos" panose="020B0004020202020204" pitchFamily="34" charset="0"/>
                <a:cs typeface="Times New Roman" panose="02020603050405020304" pitchFamily="18" charset="0"/>
              </a:rPr>
              <a:t>it</a:t>
            </a:r>
            <a:r>
              <a:rPr lang="en-US" sz="2800" kern="100" dirty="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61990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D9F4-0B3D-5DA6-FFD2-08119F28B35A}"/>
              </a:ext>
            </a:extLst>
          </p:cNvPr>
          <p:cNvSpPr>
            <a:spLocks noGrp="1"/>
          </p:cNvSpPr>
          <p:nvPr>
            <p:ph type="title"/>
          </p:nvPr>
        </p:nvSpPr>
        <p:spPr>
          <a:xfrm>
            <a:off x="0" y="0"/>
            <a:ext cx="9144000" cy="974361"/>
          </a:xfrm>
        </p:spPr>
        <p:txBody>
          <a:bodyPr>
            <a:normAutofit/>
          </a:bodyPr>
          <a:lstStyle/>
          <a:p>
            <a:pPr marL="228600" marR="0" indent="-228600">
              <a:spcBef>
                <a:spcPts val="0"/>
              </a:spcBef>
              <a:spcAft>
                <a:spcPts val="0"/>
              </a:spcAft>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DIFFERENCES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4FC8D8-72A4-674C-0E73-D15EE76B776E}"/>
              </a:ext>
            </a:extLst>
          </p:cNvPr>
          <p:cNvSpPr>
            <a:spLocks noGrp="1"/>
          </p:cNvSpPr>
          <p:nvPr>
            <p:ph idx="1"/>
          </p:nvPr>
        </p:nvSpPr>
        <p:spPr>
          <a:xfrm>
            <a:off x="157655" y="974361"/>
            <a:ext cx="8986345" cy="5925679"/>
          </a:xfrm>
        </p:spPr>
        <p:txBody>
          <a:bodyPr>
            <a:normAutofit fontScale="92500" lnSpcReduction="10000"/>
          </a:bodyPr>
          <a:lstStyle/>
          <a:p>
            <a:pPr marL="514350" lvl="0" indent="-514350">
              <a:buFont typeface="+mj-lt"/>
              <a:buAutoNum type="alphaUcPeriod" startAt="4"/>
            </a:pPr>
            <a:r>
              <a:rPr lang="en-US" kern="100" dirty="0">
                <a:ea typeface="Aptos" panose="020B0004020202020204" pitchFamily="34" charset="0"/>
                <a:cs typeface="Times New Roman" panose="02020603050405020304" pitchFamily="18" charset="0"/>
              </a:rPr>
              <a:t>God is omniscient (all knowing); Satan is not </a:t>
            </a:r>
            <a:endParaRPr lang="en-US" sz="3600" kern="100" dirty="0">
              <a:ea typeface="Aptos" panose="020B0004020202020204" pitchFamily="34" charset="0"/>
              <a:cs typeface="Times New Roman" panose="02020603050405020304" pitchFamily="18" charset="0"/>
            </a:endParaRPr>
          </a:p>
          <a:p>
            <a:pPr marL="914400" lvl="1" indent="-457200">
              <a:buFont typeface="+mj-lt"/>
              <a:buAutoNum type="arabicPeriod"/>
            </a:pPr>
            <a:r>
              <a:rPr lang="en-US" sz="3000" kern="100" dirty="0">
                <a:ea typeface="Aptos" panose="020B0004020202020204" pitchFamily="34" charset="0"/>
                <a:cs typeface="Times New Roman" panose="02020603050405020304" pitchFamily="18" charset="0"/>
              </a:rPr>
              <a:t>2 Chronicles 16:9  For the eyes of the </a:t>
            </a:r>
            <a:r>
              <a:rPr lang="en-US" sz="3000" kern="100" cap="small" dirty="0">
                <a:ea typeface="Aptos" panose="020B0004020202020204" pitchFamily="34" charset="0"/>
                <a:cs typeface="Times New Roman" panose="02020603050405020304" pitchFamily="18" charset="0"/>
              </a:rPr>
              <a:t>Lord</a:t>
            </a:r>
            <a:r>
              <a:rPr lang="en-US" sz="3000" kern="100" dirty="0">
                <a:ea typeface="Aptos" panose="020B0004020202020204" pitchFamily="34" charset="0"/>
                <a:cs typeface="Times New Roman" panose="02020603050405020304" pitchFamily="18" charset="0"/>
              </a:rPr>
              <a:t> run to and </a:t>
            </a:r>
            <a:r>
              <a:rPr lang="en-US" sz="3000" kern="100" dirty="0" err="1">
                <a:ea typeface="Aptos" panose="020B0004020202020204" pitchFamily="34" charset="0"/>
                <a:cs typeface="Times New Roman" panose="02020603050405020304" pitchFamily="18" charset="0"/>
              </a:rPr>
              <a:t>fro</a:t>
            </a:r>
            <a:r>
              <a:rPr lang="en-US" sz="3000" kern="100" dirty="0">
                <a:ea typeface="Aptos" panose="020B0004020202020204" pitchFamily="34" charset="0"/>
                <a:cs typeface="Times New Roman" panose="02020603050405020304" pitchFamily="18" charset="0"/>
              </a:rPr>
              <a:t> throughout the whole earth, to show Himself strong on behalf of </a:t>
            </a:r>
            <a:r>
              <a:rPr lang="en-US" sz="3000" i="1" kern="100" dirty="0">
                <a:ea typeface="Aptos" panose="020B0004020202020204" pitchFamily="34" charset="0"/>
                <a:cs typeface="Times New Roman" panose="02020603050405020304" pitchFamily="18" charset="0"/>
              </a:rPr>
              <a:t>those</a:t>
            </a:r>
            <a:r>
              <a:rPr lang="en-US" sz="3000" kern="100" dirty="0">
                <a:ea typeface="Aptos" panose="020B0004020202020204" pitchFamily="34" charset="0"/>
                <a:cs typeface="Times New Roman" panose="02020603050405020304" pitchFamily="18" charset="0"/>
              </a:rPr>
              <a:t> whose heart </a:t>
            </a:r>
            <a:r>
              <a:rPr lang="en-US" sz="3000" i="1" kern="100" dirty="0">
                <a:ea typeface="Aptos" panose="020B0004020202020204" pitchFamily="34" charset="0"/>
                <a:cs typeface="Times New Roman" panose="02020603050405020304" pitchFamily="18" charset="0"/>
              </a:rPr>
              <a:t>is</a:t>
            </a:r>
            <a:r>
              <a:rPr lang="en-US" sz="3000" kern="100" dirty="0">
                <a:ea typeface="Aptos" panose="020B0004020202020204" pitchFamily="34" charset="0"/>
                <a:cs typeface="Times New Roman" panose="02020603050405020304" pitchFamily="18" charset="0"/>
              </a:rPr>
              <a:t> loyal to Him. In this you have done foolishly; therefore from now on you shall have wars.” </a:t>
            </a:r>
          </a:p>
          <a:p>
            <a:pPr marL="914400" lvl="1" indent="-457200">
              <a:buFont typeface="+mj-lt"/>
              <a:buAutoNum type="arabicPeriod"/>
            </a:pPr>
            <a:r>
              <a:rPr lang="en-US" sz="3000" kern="100" dirty="0">
                <a:ea typeface="Aptos" panose="020B0004020202020204" pitchFamily="34" charset="0"/>
                <a:cs typeface="Times New Roman" panose="02020603050405020304" pitchFamily="18" charset="0"/>
              </a:rPr>
              <a:t>1 Corinthians 2:6–8  However, we speak wisdom among those who are mature, yet not the wisdom of this age, nor of the rulers of this age, who are coming to nothing. </a:t>
            </a:r>
            <a:r>
              <a:rPr lang="en-US" sz="3000" kern="100" baseline="30000" dirty="0">
                <a:ea typeface="Aptos" panose="020B0004020202020204" pitchFamily="34" charset="0"/>
                <a:cs typeface="Times New Roman" panose="02020603050405020304" pitchFamily="18" charset="0"/>
              </a:rPr>
              <a:t>7</a:t>
            </a:r>
            <a:r>
              <a:rPr lang="en-US" sz="3000" kern="100" dirty="0">
                <a:ea typeface="Aptos" panose="020B0004020202020204" pitchFamily="34" charset="0"/>
                <a:cs typeface="Times New Roman" panose="02020603050405020304" pitchFamily="18" charset="0"/>
              </a:rPr>
              <a:t> But we speak the wisdom of God in a mystery, the hidden wisdom which God ordained before the ages for our glory, </a:t>
            </a:r>
            <a:r>
              <a:rPr lang="en-US" sz="3000" kern="100" baseline="30000" dirty="0">
                <a:ea typeface="Aptos" panose="020B0004020202020204" pitchFamily="34" charset="0"/>
                <a:cs typeface="Times New Roman" panose="02020603050405020304" pitchFamily="18" charset="0"/>
              </a:rPr>
              <a:t>8</a:t>
            </a:r>
            <a:r>
              <a:rPr lang="en-US" sz="3000" kern="100" dirty="0">
                <a:ea typeface="Aptos" panose="020B0004020202020204" pitchFamily="34" charset="0"/>
                <a:cs typeface="Times New Roman" panose="02020603050405020304" pitchFamily="18" charset="0"/>
              </a:rPr>
              <a:t> which none of the rulers of this age knew; for had they known, they would not have crucified the Lord of glory.</a:t>
            </a:r>
          </a:p>
        </p:txBody>
      </p:sp>
    </p:spTree>
    <p:extLst>
      <p:ext uri="{BB962C8B-B14F-4D97-AF65-F5344CB8AC3E}">
        <p14:creationId xmlns:p14="http://schemas.microsoft.com/office/powerpoint/2010/main" val="100239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D9F4-0B3D-5DA6-FFD2-08119F28B35A}"/>
              </a:ext>
            </a:extLst>
          </p:cNvPr>
          <p:cNvSpPr>
            <a:spLocks noGrp="1"/>
          </p:cNvSpPr>
          <p:nvPr>
            <p:ph type="title"/>
          </p:nvPr>
        </p:nvSpPr>
        <p:spPr>
          <a:xfrm>
            <a:off x="0" y="0"/>
            <a:ext cx="9144000" cy="974361"/>
          </a:xfrm>
        </p:spPr>
        <p:txBody>
          <a:bodyPr>
            <a:normAutofit/>
          </a:bodyPr>
          <a:lstStyle/>
          <a:p>
            <a:pPr marL="228600" marR="0" indent="-228600">
              <a:spcBef>
                <a:spcPts val="0"/>
              </a:spcBef>
              <a:spcAft>
                <a:spcPts val="0"/>
              </a:spcAft>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DIFFERENCES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4FC8D8-72A4-674C-0E73-D15EE76B776E}"/>
              </a:ext>
            </a:extLst>
          </p:cNvPr>
          <p:cNvSpPr>
            <a:spLocks noGrp="1"/>
          </p:cNvSpPr>
          <p:nvPr>
            <p:ph idx="1"/>
          </p:nvPr>
        </p:nvSpPr>
        <p:spPr>
          <a:xfrm>
            <a:off x="157655" y="974361"/>
            <a:ext cx="8986345" cy="5925679"/>
          </a:xfrm>
        </p:spPr>
        <p:txBody>
          <a:bodyPr>
            <a:noAutofit/>
          </a:bodyPr>
          <a:lstStyle/>
          <a:p>
            <a:pPr marL="465138" lvl="0" indent="-465138">
              <a:buFont typeface="+mj-lt"/>
              <a:buAutoNum type="alphaUcPeriod" startAt="5"/>
            </a:pPr>
            <a:r>
              <a:rPr lang="en-US" sz="2700" kern="100" dirty="0">
                <a:ea typeface="Aptos" panose="020B0004020202020204" pitchFamily="34" charset="0"/>
                <a:cs typeface="Times New Roman" panose="02020603050405020304" pitchFamily="18" charset="0"/>
              </a:rPr>
              <a:t>God is good; Satan is evil </a:t>
            </a:r>
          </a:p>
          <a:p>
            <a:pPr marL="922338" lvl="1" indent="-465138">
              <a:buFont typeface="+mj-lt"/>
              <a:buAutoNum type="arabicPeriod"/>
            </a:pPr>
            <a:r>
              <a:rPr lang="en-US" sz="2700" kern="100" dirty="0">
                <a:ea typeface="Aptos" panose="020B0004020202020204" pitchFamily="34" charset="0"/>
                <a:cs typeface="Times New Roman" panose="02020603050405020304" pitchFamily="18" charset="0"/>
              </a:rPr>
              <a:t>Exodus 34:6  And the </a:t>
            </a:r>
            <a:r>
              <a:rPr lang="en-US" sz="2700" kern="100" cap="small" dirty="0">
                <a:ea typeface="Aptos" panose="020B0004020202020204" pitchFamily="34" charset="0"/>
                <a:cs typeface="Times New Roman" panose="02020603050405020304" pitchFamily="18" charset="0"/>
              </a:rPr>
              <a:t>Lord</a:t>
            </a:r>
            <a:r>
              <a:rPr lang="en-US" sz="2700" kern="100" dirty="0">
                <a:ea typeface="Aptos" panose="020B0004020202020204" pitchFamily="34" charset="0"/>
                <a:cs typeface="Times New Roman" panose="02020603050405020304" pitchFamily="18" charset="0"/>
              </a:rPr>
              <a:t> passed before him and proclaimed, “The </a:t>
            </a:r>
            <a:r>
              <a:rPr lang="en-US" sz="2700" kern="100" cap="small" dirty="0">
                <a:ea typeface="Aptos" panose="020B0004020202020204" pitchFamily="34" charset="0"/>
                <a:cs typeface="Times New Roman" panose="02020603050405020304" pitchFamily="18" charset="0"/>
              </a:rPr>
              <a:t>Lord</a:t>
            </a:r>
            <a:r>
              <a:rPr lang="en-US" sz="2700" kern="100" dirty="0">
                <a:ea typeface="Aptos" panose="020B0004020202020204" pitchFamily="34" charset="0"/>
                <a:cs typeface="Times New Roman" panose="02020603050405020304" pitchFamily="18" charset="0"/>
              </a:rPr>
              <a:t>, the </a:t>
            </a:r>
            <a:r>
              <a:rPr lang="en-US" sz="2700" kern="100" cap="small" dirty="0">
                <a:ea typeface="Aptos" panose="020B0004020202020204" pitchFamily="34" charset="0"/>
                <a:cs typeface="Times New Roman" panose="02020603050405020304" pitchFamily="18" charset="0"/>
              </a:rPr>
              <a:t>Lord</a:t>
            </a:r>
            <a:r>
              <a:rPr lang="en-US" sz="2700" kern="100" dirty="0">
                <a:ea typeface="Aptos" panose="020B0004020202020204" pitchFamily="34" charset="0"/>
                <a:cs typeface="Times New Roman" panose="02020603050405020304" pitchFamily="18" charset="0"/>
              </a:rPr>
              <a:t> God, merciful and gracious, longsuffering, and abounding in goodness and truth, </a:t>
            </a:r>
          </a:p>
          <a:p>
            <a:pPr marL="922338" lvl="1" indent="-465138">
              <a:buFont typeface="+mj-lt"/>
              <a:buAutoNum type="arabicPeriod"/>
            </a:pPr>
            <a:r>
              <a:rPr lang="en-US" sz="2700" kern="100" dirty="0">
                <a:ea typeface="Aptos" panose="020B0004020202020204" pitchFamily="34" charset="0"/>
                <a:cs typeface="Times New Roman" panose="02020603050405020304" pitchFamily="18" charset="0"/>
              </a:rPr>
              <a:t>Psalm 52:1  Why do you boast in evil, O mighty man? The goodness of God </a:t>
            </a:r>
            <a:r>
              <a:rPr lang="en-US" sz="2700" i="1" kern="100" dirty="0">
                <a:ea typeface="Aptos" panose="020B0004020202020204" pitchFamily="34" charset="0"/>
                <a:cs typeface="Times New Roman" panose="02020603050405020304" pitchFamily="18" charset="0"/>
              </a:rPr>
              <a:t>endures</a:t>
            </a:r>
            <a:r>
              <a:rPr lang="en-US" sz="2700" kern="100" dirty="0">
                <a:ea typeface="Aptos" panose="020B0004020202020204" pitchFamily="34" charset="0"/>
                <a:cs typeface="Times New Roman" panose="02020603050405020304" pitchFamily="18" charset="0"/>
              </a:rPr>
              <a:t> continually. </a:t>
            </a:r>
          </a:p>
          <a:p>
            <a:pPr marL="922338" lvl="1" indent="-465138">
              <a:buFont typeface="+mj-lt"/>
              <a:buAutoNum type="arabicPeriod"/>
            </a:pPr>
            <a:r>
              <a:rPr lang="en-US" sz="2700" kern="100" dirty="0">
                <a:ea typeface="Aptos" panose="020B0004020202020204" pitchFamily="34" charset="0"/>
                <a:cs typeface="Times New Roman" panose="02020603050405020304" pitchFamily="18" charset="0"/>
              </a:rPr>
              <a:t>1 John 2:13  I write to you, fathers, Because you have known Him </a:t>
            </a:r>
            <a:r>
              <a:rPr lang="en-US" sz="2700" i="1" kern="100" dirty="0">
                <a:ea typeface="Aptos" panose="020B0004020202020204" pitchFamily="34" charset="0"/>
                <a:cs typeface="Times New Roman" panose="02020603050405020304" pitchFamily="18" charset="0"/>
              </a:rPr>
              <a:t>who is</a:t>
            </a:r>
            <a:r>
              <a:rPr lang="en-US" sz="2700" kern="100" dirty="0">
                <a:ea typeface="Aptos" panose="020B0004020202020204" pitchFamily="34" charset="0"/>
                <a:cs typeface="Times New Roman" panose="02020603050405020304" pitchFamily="18" charset="0"/>
              </a:rPr>
              <a:t> from the beginning. I write to you, young men, Because you have overcome the wicked one. I write to you, little children, Because you have known the Father. God wants what is best for us; Satan wants what is worst for us </a:t>
            </a:r>
          </a:p>
        </p:txBody>
      </p:sp>
    </p:spTree>
    <p:extLst>
      <p:ext uri="{BB962C8B-B14F-4D97-AF65-F5344CB8AC3E}">
        <p14:creationId xmlns:p14="http://schemas.microsoft.com/office/powerpoint/2010/main" val="393617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D9F4-0B3D-5DA6-FFD2-08119F28B35A}"/>
              </a:ext>
            </a:extLst>
          </p:cNvPr>
          <p:cNvSpPr>
            <a:spLocks noGrp="1"/>
          </p:cNvSpPr>
          <p:nvPr>
            <p:ph type="title"/>
          </p:nvPr>
        </p:nvSpPr>
        <p:spPr>
          <a:xfrm>
            <a:off x="0" y="0"/>
            <a:ext cx="9144000" cy="974361"/>
          </a:xfrm>
        </p:spPr>
        <p:txBody>
          <a:bodyPr>
            <a:normAutofit/>
          </a:bodyPr>
          <a:lstStyle/>
          <a:p>
            <a:pPr marL="228600" marR="0" indent="-228600">
              <a:spcBef>
                <a:spcPts val="0"/>
              </a:spcBef>
              <a:spcAft>
                <a:spcPts val="0"/>
              </a:spcAft>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DIFFERENCES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4FC8D8-72A4-674C-0E73-D15EE76B776E}"/>
              </a:ext>
            </a:extLst>
          </p:cNvPr>
          <p:cNvSpPr>
            <a:spLocks noGrp="1"/>
          </p:cNvSpPr>
          <p:nvPr>
            <p:ph idx="1"/>
          </p:nvPr>
        </p:nvSpPr>
        <p:spPr>
          <a:xfrm>
            <a:off x="157655" y="974361"/>
            <a:ext cx="8986345" cy="5925679"/>
          </a:xfrm>
        </p:spPr>
        <p:txBody>
          <a:bodyPr>
            <a:noAutofit/>
          </a:bodyPr>
          <a:lstStyle/>
          <a:p>
            <a:pPr marL="465138" lvl="0" indent="-465138">
              <a:lnSpc>
                <a:spcPct val="80000"/>
              </a:lnSpc>
              <a:buFont typeface="+mj-lt"/>
              <a:buAutoNum type="alphaUcPeriod" startAt="6"/>
            </a:pPr>
            <a:r>
              <a:rPr lang="en-US" kern="100" dirty="0">
                <a:ea typeface="Aptos" panose="020B0004020202020204" pitchFamily="34" charset="0"/>
                <a:cs typeface="Times New Roman" panose="02020603050405020304" pitchFamily="18" charset="0"/>
              </a:rPr>
              <a:t>God offers long term rewards; Satan offers short time rewards</a:t>
            </a:r>
          </a:p>
          <a:p>
            <a:pPr marL="914400" lvl="1" indent="-457200">
              <a:lnSpc>
                <a:spcPct val="80000"/>
              </a:lnSpc>
              <a:buFont typeface="+mj-lt"/>
              <a:buAutoNum type="arabicPeriod" startAt="4"/>
            </a:pPr>
            <a:r>
              <a:rPr lang="en-US" kern="100" dirty="0">
                <a:ea typeface="Aptos" panose="020B0004020202020204" pitchFamily="34" charset="0"/>
                <a:cs typeface="Times New Roman" panose="02020603050405020304" pitchFamily="18" charset="0"/>
              </a:rPr>
              <a:t>Romans 8:18–23  For I consider that the sufferings of this present time are not worthy to be compared with the glory which shall be revealed in us. </a:t>
            </a:r>
            <a:r>
              <a:rPr lang="en-US" kern="100" baseline="30000" dirty="0">
                <a:ea typeface="Aptos" panose="020B0004020202020204" pitchFamily="34" charset="0"/>
                <a:cs typeface="Times New Roman" panose="02020603050405020304" pitchFamily="18" charset="0"/>
              </a:rPr>
              <a:t>19</a:t>
            </a:r>
            <a:r>
              <a:rPr lang="en-US" kern="100" dirty="0">
                <a:ea typeface="Aptos" panose="020B0004020202020204" pitchFamily="34" charset="0"/>
                <a:cs typeface="Times New Roman" panose="02020603050405020304" pitchFamily="18" charset="0"/>
              </a:rPr>
              <a:t> For the earnest expectation of the creation eagerly waits for the revealing of the sons of God. </a:t>
            </a:r>
            <a:r>
              <a:rPr lang="en-US" kern="100" baseline="30000" dirty="0">
                <a:ea typeface="Aptos" panose="020B0004020202020204" pitchFamily="34" charset="0"/>
                <a:cs typeface="Times New Roman" panose="02020603050405020304" pitchFamily="18" charset="0"/>
              </a:rPr>
              <a:t>20</a:t>
            </a:r>
            <a:r>
              <a:rPr lang="en-US" kern="100" dirty="0">
                <a:ea typeface="Aptos" panose="020B0004020202020204" pitchFamily="34" charset="0"/>
                <a:cs typeface="Times New Roman" panose="02020603050405020304" pitchFamily="18" charset="0"/>
              </a:rPr>
              <a:t> For the creation was subjected to futility, not willingly, but because of Him who subjected it in hope; </a:t>
            </a:r>
            <a:r>
              <a:rPr lang="en-US" kern="100" baseline="30000" dirty="0">
                <a:ea typeface="Aptos" panose="020B0004020202020204" pitchFamily="34" charset="0"/>
                <a:cs typeface="Times New Roman" panose="02020603050405020304" pitchFamily="18" charset="0"/>
              </a:rPr>
              <a:t>21</a:t>
            </a:r>
            <a:r>
              <a:rPr lang="en-US" kern="100" dirty="0">
                <a:ea typeface="Aptos" panose="020B0004020202020204" pitchFamily="34" charset="0"/>
                <a:cs typeface="Times New Roman" panose="02020603050405020304" pitchFamily="18" charset="0"/>
              </a:rPr>
              <a:t> because the creation itself also will be delivered from the bondage of corruption into the glorious liberty of the children of God. &gt;&gt;&gt;</a:t>
            </a:r>
            <a:endParaRPr lang="en-US" dirty="0"/>
          </a:p>
        </p:txBody>
      </p:sp>
    </p:spTree>
    <p:extLst>
      <p:ext uri="{BB962C8B-B14F-4D97-AF65-F5344CB8AC3E}">
        <p14:creationId xmlns:p14="http://schemas.microsoft.com/office/powerpoint/2010/main" val="142837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D9F4-0B3D-5DA6-FFD2-08119F28B35A}"/>
              </a:ext>
            </a:extLst>
          </p:cNvPr>
          <p:cNvSpPr>
            <a:spLocks noGrp="1"/>
          </p:cNvSpPr>
          <p:nvPr>
            <p:ph type="title"/>
          </p:nvPr>
        </p:nvSpPr>
        <p:spPr>
          <a:xfrm>
            <a:off x="0" y="0"/>
            <a:ext cx="9144000" cy="974361"/>
          </a:xfrm>
        </p:spPr>
        <p:txBody>
          <a:bodyPr>
            <a:normAutofit/>
          </a:bodyPr>
          <a:lstStyle/>
          <a:p>
            <a:pPr marL="228600" marR="0" indent="-228600">
              <a:spcBef>
                <a:spcPts val="0"/>
              </a:spcBef>
              <a:spcAft>
                <a:spcPts val="0"/>
              </a:spcAft>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DIFFERENCES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4FC8D8-72A4-674C-0E73-D15EE76B776E}"/>
              </a:ext>
            </a:extLst>
          </p:cNvPr>
          <p:cNvSpPr>
            <a:spLocks noGrp="1"/>
          </p:cNvSpPr>
          <p:nvPr>
            <p:ph idx="1"/>
          </p:nvPr>
        </p:nvSpPr>
        <p:spPr>
          <a:xfrm>
            <a:off x="157655" y="974361"/>
            <a:ext cx="8986345" cy="5925679"/>
          </a:xfrm>
        </p:spPr>
        <p:txBody>
          <a:bodyPr>
            <a:noAutofit/>
          </a:bodyPr>
          <a:lstStyle/>
          <a:p>
            <a:pPr marL="465138" lvl="0" indent="-465138">
              <a:lnSpc>
                <a:spcPct val="80000"/>
              </a:lnSpc>
              <a:buFont typeface="+mj-lt"/>
              <a:buAutoNum type="alphaUcPeriod" startAt="6"/>
            </a:pPr>
            <a:r>
              <a:rPr lang="en-US" kern="100" dirty="0">
                <a:ea typeface="Aptos" panose="020B0004020202020204" pitchFamily="34" charset="0"/>
                <a:cs typeface="Times New Roman" panose="02020603050405020304" pitchFamily="18" charset="0"/>
              </a:rPr>
              <a:t>God offers long term rewards; Satan offers short time rewards</a:t>
            </a:r>
          </a:p>
          <a:p>
            <a:pPr marL="914400" lvl="1" indent="0">
              <a:lnSpc>
                <a:spcPct val="80000"/>
              </a:lnSpc>
              <a:buNone/>
            </a:pPr>
            <a:r>
              <a:rPr lang="en-US" kern="100" baseline="30000" dirty="0">
                <a:solidFill>
                  <a:prstClr val="black"/>
                </a:solidFill>
                <a:ea typeface="Aptos" panose="020B0004020202020204" pitchFamily="34" charset="0"/>
                <a:cs typeface="Times New Roman" panose="02020603050405020304" pitchFamily="18" charset="0"/>
              </a:rPr>
              <a:t>22</a:t>
            </a:r>
            <a:r>
              <a:rPr lang="en-US" kern="100" dirty="0">
                <a:solidFill>
                  <a:prstClr val="black"/>
                </a:solidFill>
                <a:ea typeface="Aptos" panose="020B0004020202020204" pitchFamily="34" charset="0"/>
                <a:cs typeface="Times New Roman" panose="02020603050405020304" pitchFamily="18" charset="0"/>
              </a:rPr>
              <a:t> For we know that the whole creation groans and labors with birth pangs together until now. </a:t>
            </a:r>
            <a:r>
              <a:rPr lang="en-US" kern="100" baseline="30000" dirty="0">
                <a:solidFill>
                  <a:prstClr val="black"/>
                </a:solidFill>
                <a:ea typeface="Aptos" panose="020B0004020202020204" pitchFamily="34" charset="0"/>
                <a:cs typeface="Times New Roman" panose="02020603050405020304" pitchFamily="18" charset="0"/>
              </a:rPr>
              <a:t>23</a:t>
            </a:r>
            <a:r>
              <a:rPr lang="en-US" kern="100" dirty="0">
                <a:solidFill>
                  <a:prstClr val="black"/>
                </a:solidFill>
                <a:ea typeface="Aptos" panose="020B0004020202020204" pitchFamily="34" charset="0"/>
                <a:cs typeface="Times New Roman" panose="02020603050405020304" pitchFamily="18" charset="0"/>
              </a:rPr>
              <a:t> Not only that, but we also who have the </a:t>
            </a:r>
            <a:r>
              <a:rPr lang="en-US" kern="100" dirty="0" err="1">
                <a:solidFill>
                  <a:prstClr val="black"/>
                </a:solidFill>
                <a:ea typeface="Aptos" panose="020B0004020202020204" pitchFamily="34" charset="0"/>
                <a:cs typeface="Times New Roman" panose="02020603050405020304" pitchFamily="18" charset="0"/>
              </a:rPr>
              <a:t>firstfruits</a:t>
            </a:r>
            <a:r>
              <a:rPr lang="en-US" kern="100" dirty="0">
                <a:solidFill>
                  <a:prstClr val="black"/>
                </a:solidFill>
                <a:ea typeface="Aptos" panose="020B0004020202020204" pitchFamily="34" charset="0"/>
                <a:cs typeface="Times New Roman" panose="02020603050405020304" pitchFamily="18" charset="0"/>
              </a:rPr>
              <a:t> of the Spirit, even we ourselves groan within ourselves, eagerly waiting for the adoption, the redemption of our body.</a:t>
            </a:r>
          </a:p>
          <a:p>
            <a:pPr marL="971550" lvl="1" indent="-514350">
              <a:lnSpc>
                <a:spcPct val="80000"/>
              </a:lnSpc>
              <a:buFont typeface="+mj-lt"/>
              <a:buAutoNum type="arabicPeriod" startAt="2"/>
            </a:pPr>
            <a:r>
              <a:rPr lang="en-US" kern="100" dirty="0">
                <a:solidFill>
                  <a:prstClr val="black"/>
                </a:solidFill>
                <a:ea typeface="Aptos" panose="020B0004020202020204" pitchFamily="34" charset="0"/>
                <a:cs typeface="Times New Roman" panose="02020603050405020304" pitchFamily="18" charset="0"/>
              </a:rPr>
              <a:t>Hebrews 11:24–25  By faith Moses, when he became of age, refused to be called the son of Pharaoh’s daughter, </a:t>
            </a:r>
            <a:r>
              <a:rPr lang="en-US" kern="100" baseline="30000" dirty="0">
                <a:solidFill>
                  <a:prstClr val="black"/>
                </a:solidFill>
                <a:ea typeface="Aptos" panose="020B0004020202020204" pitchFamily="34" charset="0"/>
                <a:cs typeface="Times New Roman" panose="02020603050405020304" pitchFamily="18" charset="0"/>
              </a:rPr>
              <a:t>25</a:t>
            </a:r>
            <a:r>
              <a:rPr lang="en-US" kern="100" dirty="0">
                <a:solidFill>
                  <a:prstClr val="black"/>
                </a:solidFill>
                <a:ea typeface="Aptos" panose="020B0004020202020204" pitchFamily="34" charset="0"/>
                <a:cs typeface="Times New Roman" panose="02020603050405020304" pitchFamily="18" charset="0"/>
              </a:rPr>
              <a:t> choosing rather to suffer affliction with the people of God than to enjoy the passing pleasures of sin,</a:t>
            </a:r>
            <a:endParaRPr lang="en-US" dirty="0">
              <a:solidFill>
                <a:prstClr val="black"/>
              </a:solidFill>
            </a:endParaRPr>
          </a:p>
        </p:txBody>
      </p:sp>
    </p:spTree>
    <p:extLst>
      <p:ext uri="{BB962C8B-B14F-4D97-AF65-F5344CB8AC3E}">
        <p14:creationId xmlns:p14="http://schemas.microsoft.com/office/powerpoint/2010/main" val="37706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4FE7-6EE5-09DB-762D-9AF853410419}"/>
              </a:ext>
            </a:extLst>
          </p:cNvPr>
          <p:cNvSpPr>
            <a:spLocks noGrp="1"/>
          </p:cNvSpPr>
          <p:nvPr>
            <p:ph type="title"/>
          </p:nvPr>
        </p:nvSpPr>
        <p:spPr>
          <a:xfrm>
            <a:off x="0" y="1"/>
            <a:ext cx="9144000" cy="959370"/>
          </a:xfrm>
        </p:spPr>
        <p:txBody>
          <a:bodyPr>
            <a:normAutofit/>
          </a:bodyPr>
          <a:lstStyle/>
          <a:p>
            <a:pPr marL="228600" marR="0" indent="-228600">
              <a:spcBef>
                <a:spcPts val="0"/>
              </a:spcBef>
              <a:spcAft>
                <a:spcPts val="0"/>
              </a:spcAft>
            </a:pPr>
            <a:r>
              <a:rPr lang="en-US" sz="48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SIMILARITIES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C7C6BE-1D90-2771-598B-D724EEFC7A2D}"/>
              </a:ext>
            </a:extLst>
          </p:cNvPr>
          <p:cNvSpPr>
            <a:spLocks noGrp="1"/>
          </p:cNvSpPr>
          <p:nvPr>
            <p:ph idx="1"/>
          </p:nvPr>
        </p:nvSpPr>
        <p:spPr>
          <a:xfrm>
            <a:off x="157655" y="839449"/>
            <a:ext cx="8986345" cy="6060591"/>
          </a:xfrm>
        </p:spPr>
        <p:txBody>
          <a:bodyPr>
            <a:noAutofit/>
          </a:bodyPr>
          <a:lstStyle/>
          <a:p>
            <a:pPr marL="465138" lvl="0" indent="-465138">
              <a:lnSpc>
                <a:spcPct val="80000"/>
              </a:lnSpc>
              <a:buFont typeface="+mj-lt"/>
              <a:buAutoNum type="alphaUcPeriod"/>
            </a:pPr>
            <a:r>
              <a:rPr lang="en-US" sz="2400" kern="100" dirty="0">
                <a:ea typeface="Aptos" panose="020B0004020202020204" pitchFamily="34" charset="0"/>
                <a:cs typeface="Times New Roman" panose="02020603050405020304" pitchFamily="18" charset="0"/>
              </a:rPr>
              <a:t>Both are interested in the souls of men </a:t>
            </a:r>
          </a:p>
          <a:p>
            <a:pPr marL="914400" lvl="1" indent="-457200">
              <a:lnSpc>
                <a:spcPct val="80000"/>
              </a:lnSpc>
              <a:buFont typeface="+mj-lt"/>
              <a:buAutoNum type="arabicPeriod"/>
            </a:pPr>
            <a:r>
              <a:rPr lang="en-US" sz="2400" kern="100" dirty="0">
                <a:ea typeface="Aptos" panose="020B0004020202020204" pitchFamily="34" charset="0"/>
                <a:cs typeface="Times New Roman" panose="02020603050405020304" pitchFamily="18" charset="0"/>
              </a:rPr>
              <a:t>1 Timothy 2:4  who desires all men to be saved and to come to the knowledge of the truth. </a:t>
            </a:r>
          </a:p>
          <a:p>
            <a:pPr marL="914400" lvl="1" indent="-457200">
              <a:lnSpc>
                <a:spcPct val="80000"/>
              </a:lnSpc>
              <a:buFont typeface="+mj-lt"/>
              <a:buAutoNum type="arabicPeriod"/>
            </a:pPr>
            <a:r>
              <a:rPr lang="en-US" sz="2400" kern="100" dirty="0">
                <a:ea typeface="Aptos" panose="020B0004020202020204" pitchFamily="34" charset="0"/>
                <a:cs typeface="Times New Roman" panose="02020603050405020304" pitchFamily="18" charset="0"/>
              </a:rPr>
              <a:t>2 Peter 3:9  The Lord is not slack concerning </a:t>
            </a:r>
            <a:r>
              <a:rPr lang="en-US" sz="2400" i="1" kern="100" dirty="0">
                <a:ea typeface="Aptos" panose="020B0004020202020204" pitchFamily="34" charset="0"/>
                <a:cs typeface="Times New Roman" panose="02020603050405020304" pitchFamily="18" charset="0"/>
              </a:rPr>
              <a:t>His</a:t>
            </a:r>
            <a:r>
              <a:rPr lang="en-US" sz="2400" kern="100" dirty="0">
                <a:ea typeface="Aptos" panose="020B0004020202020204" pitchFamily="34" charset="0"/>
                <a:cs typeface="Times New Roman" panose="02020603050405020304" pitchFamily="18" charset="0"/>
              </a:rPr>
              <a:t> promise, as some count slackness, but is longsuffering toward us, not willing that any should perish but that all should come to repentance. </a:t>
            </a:r>
          </a:p>
          <a:p>
            <a:pPr marL="914400" lvl="1" indent="-457200">
              <a:lnSpc>
                <a:spcPct val="80000"/>
              </a:lnSpc>
              <a:buFont typeface="+mj-lt"/>
              <a:buAutoNum type="arabicPeriod"/>
            </a:pPr>
            <a:r>
              <a:rPr lang="en-US" sz="2400" kern="100" dirty="0">
                <a:ea typeface="Aptos" panose="020B0004020202020204" pitchFamily="34" charset="0"/>
                <a:cs typeface="Times New Roman" panose="02020603050405020304" pitchFamily="18" charset="0"/>
              </a:rPr>
              <a:t>Ezekiel 33:11  Say to them: ‘</a:t>
            </a:r>
            <a:r>
              <a:rPr lang="en-US" sz="2400" i="1" kern="100" dirty="0">
                <a:ea typeface="Aptos" panose="020B0004020202020204" pitchFamily="34" charset="0"/>
                <a:cs typeface="Times New Roman" panose="02020603050405020304" pitchFamily="18" charset="0"/>
              </a:rPr>
              <a:t>As</a:t>
            </a:r>
            <a:r>
              <a:rPr lang="en-US" sz="2400" kern="100" dirty="0">
                <a:ea typeface="Aptos" panose="020B0004020202020204" pitchFamily="34" charset="0"/>
                <a:cs typeface="Times New Roman" panose="02020603050405020304" pitchFamily="18" charset="0"/>
              </a:rPr>
              <a:t> I live,’ says the Lord </a:t>
            </a:r>
            <a:r>
              <a:rPr lang="en-US" sz="2400" kern="100" cap="small" dirty="0">
                <a:ea typeface="Aptos" panose="020B0004020202020204" pitchFamily="34" charset="0"/>
                <a:cs typeface="Times New Roman" panose="02020603050405020304" pitchFamily="18" charset="0"/>
              </a:rPr>
              <a:t>God</a:t>
            </a:r>
            <a:r>
              <a:rPr lang="en-US" sz="2400" kern="100" dirty="0">
                <a:ea typeface="Aptos" panose="020B0004020202020204" pitchFamily="34" charset="0"/>
                <a:cs typeface="Times New Roman" panose="02020603050405020304" pitchFamily="18" charset="0"/>
              </a:rPr>
              <a:t>, ‘I have no pleasure in the death of the wicked, but that the wicked turn from his way and live. Turn, turn from your evil ways! For why should you die, O house of Israel?’ </a:t>
            </a:r>
          </a:p>
          <a:p>
            <a:pPr marL="914400" lvl="1" indent="-457200">
              <a:lnSpc>
                <a:spcPct val="80000"/>
              </a:lnSpc>
              <a:buFont typeface="+mj-lt"/>
              <a:buAutoNum type="arabicPeriod"/>
            </a:pPr>
            <a:r>
              <a:rPr lang="en-US" sz="2400" kern="100" dirty="0">
                <a:ea typeface="Aptos" panose="020B0004020202020204" pitchFamily="34" charset="0"/>
                <a:cs typeface="Times New Roman" panose="02020603050405020304" pitchFamily="18" charset="0"/>
              </a:rPr>
              <a:t>1 Peter 5:8  Be sober, be vigilant; because your adversary the devil walks about like a roaring lion, seeking whom he may devour. </a:t>
            </a:r>
          </a:p>
          <a:p>
            <a:pPr marL="914400" lvl="1" indent="-457200">
              <a:lnSpc>
                <a:spcPct val="80000"/>
              </a:lnSpc>
              <a:buFont typeface="+mj-lt"/>
              <a:buAutoNum type="arabicPeriod"/>
            </a:pPr>
            <a:r>
              <a:rPr lang="en-US" sz="2400" kern="100" dirty="0">
                <a:ea typeface="Aptos" panose="020B0004020202020204" pitchFamily="34" charset="0"/>
                <a:cs typeface="Times New Roman" panose="02020603050405020304" pitchFamily="18" charset="0"/>
              </a:rPr>
              <a:t>Luke 22:31–32  And the Lord said, “Simon, Simon! Indeed, Satan has asked for you, that he may sift </a:t>
            </a:r>
            <a:r>
              <a:rPr lang="en-US" sz="2400" i="1" kern="100" dirty="0">
                <a:ea typeface="Aptos" panose="020B0004020202020204" pitchFamily="34" charset="0"/>
                <a:cs typeface="Times New Roman" panose="02020603050405020304" pitchFamily="18" charset="0"/>
              </a:rPr>
              <a:t>you</a:t>
            </a:r>
            <a:r>
              <a:rPr lang="en-US" sz="2400" kern="100" dirty="0">
                <a:ea typeface="Aptos" panose="020B0004020202020204" pitchFamily="34" charset="0"/>
                <a:cs typeface="Times New Roman" panose="02020603050405020304" pitchFamily="18" charset="0"/>
              </a:rPr>
              <a:t> as wheat. </a:t>
            </a:r>
            <a:r>
              <a:rPr lang="en-US" sz="2400" kern="100" baseline="30000" dirty="0">
                <a:ea typeface="Aptos" panose="020B0004020202020204" pitchFamily="34" charset="0"/>
                <a:cs typeface="Times New Roman" panose="02020603050405020304" pitchFamily="18" charset="0"/>
              </a:rPr>
              <a:t>32</a:t>
            </a:r>
            <a:r>
              <a:rPr lang="en-US" sz="2400" kern="100" dirty="0">
                <a:ea typeface="Aptos" panose="020B0004020202020204" pitchFamily="34" charset="0"/>
                <a:cs typeface="Times New Roman" panose="02020603050405020304" pitchFamily="18" charset="0"/>
              </a:rPr>
              <a:t> But I have prayed for you, that your faith should not fail; and when you have returned to </a:t>
            </a:r>
            <a:r>
              <a:rPr lang="en-US" sz="2400" i="1" kern="100" dirty="0">
                <a:ea typeface="Aptos" panose="020B0004020202020204" pitchFamily="34" charset="0"/>
                <a:cs typeface="Times New Roman" panose="02020603050405020304" pitchFamily="18" charset="0"/>
              </a:rPr>
              <a:t>Me,</a:t>
            </a:r>
            <a:r>
              <a:rPr lang="en-US" sz="2400" kern="100" dirty="0">
                <a:ea typeface="Aptos" panose="020B0004020202020204" pitchFamily="34" charset="0"/>
                <a:cs typeface="Times New Roman" panose="02020603050405020304" pitchFamily="18" charset="0"/>
              </a:rPr>
              <a:t> strengthen your brethren.” </a:t>
            </a:r>
          </a:p>
        </p:txBody>
      </p:sp>
    </p:spTree>
    <p:extLst>
      <p:ext uri="{BB962C8B-B14F-4D97-AF65-F5344CB8AC3E}">
        <p14:creationId xmlns:p14="http://schemas.microsoft.com/office/powerpoint/2010/main" val="106624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4FE7-6EE5-09DB-762D-9AF853410419}"/>
              </a:ext>
            </a:extLst>
          </p:cNvPr>
          <p:cNvSpPr>
            <a:spLocks noGrp="1"/>
          </p:cNvSpPr>
          <p:nvPr>
            <p:ph type="title"/>
          </p:nvPr>
        </p:nvSpPr>
        <p:spPr>
          <a:xfrm>
            <a:off x="0" y="1"/>
            <a:ext cx="9144000" cy="959370"/>
          </a:xfrm>
        </p:spPr>
        <p:txBody>
          <a:bodyPr>
            <a:normAutofit/>
          </a:bodyPr>
          <a:lstStyle/>
          <a:p>
            <a:pPr marL="228600" marR="0" indent="-228600">
              <a:spcBef>
                <a:spcPts val="0"/>
              </a:spcBef>
              <a:spcAft>
                <a:spcPts val="0"/>
              </a:spcAft>
            </a:pPr>
            <a:r>
              <a:rPr lang="en-US" sz="48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SIMILARITIES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C7C6BE-1D90-2771-598B-D724EEFC7A2D}"/>
              </a:ext>
            </a:extLst>
          </p:cNvPr>
          <p:cNvSpPr>
            <a:spLocks noGrp="1"/>
          </p:cNvSpPr>
          <p:nvPr>
            <p:ph idx="1"/>
          </p:nvPr>
        </p:nvSpPr>
        <p:spPr>
          <a:xfrm>
            <a:off x="157655" y="839449"/>
            <a:ext cx="8986345" cy="6060591"/>
          </a:xfrm>
        </p:spPr>
        <p:txBody>
          <a:bodyPr>
            <a:noAutofit/>
          </a:bodyPr>
          <a:lstStyle/>
          <a:p>
            <a:pPr marL="465138" lvl="0" indent="-465138">
              <a:lnSpc>
                <a:spcPct val="75000"/>
              </a:lnSpc>
              <a:buFont typeface="+mj-lt"/>
              <a:buAutoNum type="alphaUcPeriod" startAt="2"/>
            </a:pPr>
            <a:r>
              <a:rPr lang="en-US" sz="2500" kern="100" dirty="0">
                <a:ea typeface="Aptos" panose="020B0004020202020204" pitchFamily="34" charset="0"/>
                <a:cs typeface="Times New Roman" panose="02020603050405020304" pitchFamily="18" charset="0"/>
              </a:rPr>
              <a:t>Both have their ministers </a:t>
            </a:r>
          </a:p>
          <a:p>
            <a:pPr marL="914400" lvl="1" indent="-457200">
              <a:lnSpc>
                <a:spcPct val="75000"/>
              </a:lnSpc>
              <a:buFont typeface="+mj-lt"/>
              <a:buAutoNum type="arabicPeriod"/>
            </a:pPr>
            <a:r>
              <a:rPr lang="en-US" sz="2500" kern="100" dirty="0">
                <a:ea typeface="Aptos" panose="020B0004020202020204" pitchFamily="34" charset="0"/>
                <a:cs typeface="Times New Roman" panose="02020603050405020304" pitchFamily="18" charset="0"/>
              </a:rPr>
              <a:t>2 Corinthians 4:7  But we have this treasure in earthen vessels, that the excellence of the power may be of God and not of us. </a:t>
            </a:r>
          </a:p>
          <a:p>
            <a:pPr marL="914400" lvl="1" indent="-457200">
              <a:lnSpc>
                <a:spcPct val="75000"/>
              </a:lnSpc>
              <a:buFont typeface="+mj-lt"/>
              <a:buAutoNum type="arabicPeriod"/>
            </a:pPr>
            <a:r>
              <a:rPr lang="en-US" sz="2500" kern="100" dirty="0">
                <a:ea typeface="Aptos" panose="020B0004020202020204" pitchFamily="34" charset="0"/>
                <a:cs typeface="Times New Roman" panose="02020603050405020304" pitchFamily="18" charset="0"/>
              </a:rPr>
              <a:t>Romans 10:14  How then shall they call on Him in whom they have not believed? And how shall they believe in Him of whom they have not heard? And how shall they hear without a preacher? </a:t>
            </a:r>
          </a:p>
          <a:p>
            <a:pPr marL="914400" lvl="1" indent="-457200">
              <a:lnSpc>
                <a:spcPct val="75000"/>
              </a:lnSpc>
              <a:buFont typeface="+mj-lt"/>
              <a:buAutoNum type="arabicPeriod"/>
            </a:pPr>
            <a:r>
              <a:rPr lang="en-US" sz="2500" kern="100" dirty="0">
                <a:ea typeface="Aptos" panose="020B0004020202020204" pitchFamily="34" charset="0"/>
                <a:cs typeface="Times New Roman" panose="02020603050405020304" pitchFamily="18" charset="0"/>
              </a:rPr>
              <a:t>1 Corinthians 1:21  For since, in the wisdom of God, the world through wisdom did not know God, it pleased God through the foolishness of the message preached to save those who believe. </a:t>
            </a:r>
          </a:p>
          <a:p>
            <a:pPr marL="914400" lvl="1" indent="-457200">
              <a:lnSpc>
                <a:spcPct val="75000"/>
              </a:lnSpc>
              <a:buFont typeface="+mj-lt"/>
              <a:buAutoNum type="arabicPeriod"/>
            </a:pPr>
            <a:r>
              <a:rPr lang="en-US" sz="2500" kern="100" dirty="0">
                <a:ea typeface="Aptos" panose="020B0004020202020204" pitchFamily="34" charset="0"/>
                <a:cs typeface="Times New Roman" panose="02020603050405020304" pitchFamily="18" charset="0"/>
              </a:rPr>
              <a:t>2 Corinthians 11:14–15  And no wonder! For Satan himself transforms himself into an angel of light. </a:t>
            </a:r>
            <a:r>
              <a:rPr lang="en-US" sz="2500" kern="100" baseline="30000" dirty="0">
                <a:ea typeface="Aptos" panose="020B0004020202020204" pitchFamily="34" charset="0"/>
                <a:cs typeface="Times New Roman" panose="02020603050405020304" pitchFamily="18" charset="0"/>
              </a:rPr>
              <a:t>15</a:t>
            </a:r>
            <a:r>
              <a:rPr lang="en-US" sz="2500" kern="100" dirty="0">
                <a:ea typeface="Aptos" panose="020B0004020202020204" pitchFamily="34" charset="0"/>
                <a:cs typeface="Times New Roman" panose="02020603050405020304" pitchFamily="18" charset="0"/>
              </a:rPr>
              <a:t> Therefore </a:t>
            </a:r>
            <a:r>
              <a:rPr lang="en-US" sz="2500" i="1" kern="100" dirty="0">
                <a:ea typeface="Aptos" panose="020B0004020202020204" pitchFamily="34" charset="0"/>
                <a:cs typeface="Times New Roman" panose="02020603050405020304" pitchFamily="18" charset="0"/>
              </a:rPr>
              <a:t>it is</a:t>
            </a:r>
            <a:r>
              <a:rPr lang="en-US" sz="2500" kern="100" dirty="0">
                <a:ea typeface="Aptos" panose="020B0004020202020204" pitchFamily="34" charset="0"/>
                <a:cs typeface="Times New Roman" panose="02020603050405020304" pitchFamily="18" charset="0"/>
              </a:rPr>
              <a:t> no great thing if his ministers also transform themselves into ministers of righteousness, whose end will be according to their works. </a:t>
            </a:r>
          </a:p>
          <a:p>
            <a:pPr marL="914400" lvl="1" indent="-457200">
              <a:lnSpc>
                <a:spcPct val="75000"/>
              </a:lnSpc>
              <a:buFont typeface="+mj-lt"/>
              <a:buAutoNum type="arabicPeriod"/>
            </a:pPr>
            <a:r>
              <a:rPr lang="en-US" sz="2500" kern="100" dirty="0">
                <a:ea typeface="Aptos" panose="020B0004020202020204" pitchFamily="34" charset="0"/>
                <a:cs typeface="Times New Roman" panose="02020603050405020304" pitchFamily="18" charset="0"/>
              </a:rPr>
              <a:t>Matthew 7:15  “Beware of false prophets, who come to you in sheep’s clothing, but inwardly they are ravenous wolves. </a:t>
            </a:r>
            <a:endParaRPr lang="en-US" sz="2500" dirty="0"/>
          </a:p>
        </p:txBody>
      </p:sp>
    </p:spTree>
    <p:extLst>
      <p:ext uri="{BB962C8B-B14F-4D97-AF65-F5344CB8AC3E}">
        <p14:creationId xmlns:p14="http://schemas.microsoft.com/office/powerpoint/2010/main" val="247037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4FE7-6EE5-09DB-762D-9AF853410419}"/>
              </a:ext>
            </a:extLst>
          </p:cNvPr>
          <p:cNvSpPr>
            <a:spLocks noGrp="1"/>
          </p:cNvSpPr>
          <p:nvPr>
            <p:ph type="title"/>
          </p:nvPr>
        </p:nvSpPr>
        <p:spPr>
          <a:xfrm>
            <a:off x="0" y="1"/>
            <a:ext cx="9144000" cy="959370"/>
          </a:xfrm>
        </p:spPr>
        <p:txBody>
          <a:bodyPr>
            <a:normAutofit/>
          </a:bodyPr>
          <a:lstStyle/>
          <a:p>
            <a:pPr marL="228600" marR="0" indent="-228600">
              <a:spcBef>
                <a:spcPts val="0"/>
              </a:spcBef>
              <a:spcAft>
                <a:spcPts val="0"/>
              </a:spcAft>
            </a:pPr>
            <a:r>
              <a:rPr lang="en-US" sz="48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SIMILARITIES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C7C6BE-1D90-2771-598B-D724EEFC7A2D}"/>
              </a:ext>
            </a:extLst>
          </p:cNvPr>
          <p:cNvSpPr>
            <a:spLocks noGrp="1"/>
          </p:cNvSpPr>
          <p:nvPr>
            <p:ph idx="1"/>
          </p:nvPr>
        </p:nvSpPr>
        <p:spPr>
          <a:xfrm>
            <a:off x="157655" y="839449"/>
            <a:ext cx="8986345" cy="6060591"/>
          </a:xfrm>
        </p:spPr>
        <p:txBody>
          <a:bodyPr>
            <a:noAutofit/>
          </a:bodyPr>
          <a:lstStyle/>
          <a:p>
            <a:pPr marL="465138" lvl="0" indent="-465138">
              <a:lnSpc>
                <a:spcPct val="80000"/>
              </a:lnSpc>
              <a:buFont typeface="+mj-lt"/>
              <a:buAutoNum type="alphaUcPeriod" startAt="3"/>
            </a:pPr>
            <a:r>
              <a:rPr lang="en-US" sz="2400" kern="100" dirty="0">
                <a:ea typeface="Aptos" panose="020B0004020202020204" pitchFamily="34" charset="0"/>
                <a:cs typeface="Times New Roman" panose="02020603050405020304" pitchFamily="18" charset="0"/>
              </a:rPr>
              <a:t>Both have children </a:t>
            </a:r>
          </a:p>
          <a:p>
            <a:pPr marL="914400" indent="-457200">
              <a:lnSpc>
                <a:spcPct val="80000"/>
              </a:lnSpc>
              <a:buFont typeface="+mj-lt"/>
              <a:buAutoNum type="arabicPeriod"/>
            </a:pPr>
            <a:r>
              <a:rPr lang="en-US" sz="2400" kern="100" dirty="0">
                <a:ea typeface="Aptos" panose="020B0004020202020204" pitchFamily="34" charset="0"/>
                <a:cs typeface="Times New Roman" panose="02020603050405020304" pitchFamily="18" charset="0"/>
              </a:rPr>
              <a:t>John 1:12  But as many as received Him, to them He gave the right to become children of God, to those who believe in His name: </a:t>
            </a:r>
          </a:p>
          <a:p>
            <a:pPr marL="914400" indent="-457200">
              <a:lnSpc>
                <a:spcPct val="80000"/>
              </a:lnSpc>
              <a:buFont typeface="+mj-lt"/>
              <a:buAutoNum type="arabicPeriod"/>
            </a:pPr>
            <a:r>
              <a:rPr lang="en-US" sz="2400" kern="100" dirty="0">
                <a:ea typeface="Aptos" panose="020B0004020202020204" pitchFamily="34" charset="0"/>
                <a:cs typeface="Times New Roman" panose="02020603050405020304" pitchFamily="18" charset="0"/>
              </a:rPr>
              <a:t>1 John 3:1  Behold what manner of love the Father has bestowed on us, that we should be called children of God! Therefore the world does not know us, because it did not know Him. </a:t>
            </a:r>
          </a:p>
          <a:p>
            <a:pPr marL="914400" indent="-457200">
              <a:lnSpc>
                <a:spcPct val="80000"/>
              </a:lnSpc>
              <a:buFont typeface="+mj-lt"/>
              <a:buAutoNum type="arabicPeriod"/>
            </a:pPr>
            <a:r>
              <a:rPr lang="en-US" sz="2400" kern="100" dirty="0">
                <a:ea typeface="Aptos" panose="020B0004020202020204" pitchFamily="34" charset="0"/>
                <a:cs typeface="Times New Roman" panose="02020603050405020304" pitchFamily="18" charset="0"/>
              </a:rPr>
              <a:t>John 8:43–44  Why do you not understand My speech? Because you are not able to listen to My word. </a:t>
            </a:r>
            <a:r>
              <a:rPr lang="en-US" sz="2400" kern="100" baseline="30000" dirty="0">
                <a:ea typeface="Aptos" panose="020B0004020202020204" pitchFamily="34" charset="0"/>
                <a:cs typeface="Times New Roman" panose="02020603050405020304" pitchFamily="18" charset="0"/>
              </a:rPr>
              <a:t>44</a:t>
            </a:r>
            <a:r>
              <a:rPr lang="en-US" sz="2400" kern="100" dirty="0">
                <a:ea typeface="Aptos" panose="020B0004020202020204" pitchFamily="34" charset="0"/>
                <a:cs typeface="Times New Roman" panose="02020603050405020304" pitchFamily="18" charset="0"/>
              </a:rPr>
              <a:t> You are of </a:t>
            </a:r>
            <a:r>
              <a:rPr lang="en-US" sz="2400" i="1" kern="100" dirty="0">
                <a:ea typeface="Aptos" panose="020B0004020202020204" pitchFamily="34" charset="0"/>
                <a:cs typeface="Times New Roman" panose="02020603050405020304" pitchFamily="18" charset="0"/>
              </a:rPr>
              <a:t>your</a:t>
            </a:r>
            <a:r>
              <a:rPr lang="en-US" sz="2400" kern="100" dirty="0">
                <a:ea typeface="Aptos" panose="020B0004020202020204" pitchFamily="34" charset="0"/>
                <a:cs typeface="Times New Roman" panose="02020603050405020304" pitchFamily="18" charset="0"/>
              </a:rPr>
              <a:t> father the devil, and the desires of your father you want to do. He was a murderer from the beginning, and does not stand in the truth, because there is no truth in him. When he speaks a lie, he speaks from his own </a:t>
            </a:r>
            <a:r>
              <a:rPr lang="en-US" sz="2400" i="1" kern="100" dirty="0">
                <a:ea typeface="Aptos" panose="020B0004020202020204" pitchFamily="34" charset="0"/>
                <a:cs typeface="Times New Roman" panose="02020603050405020304" pitchFamily="18" charset="0"/>
              </a:rPr>
              <a:t>resources,</a:t>
            </a:r>
            <a:r>
              <a:rPr lang="en-US" sz="2400" kern="100" dirty="0">
                <a:ea typeface="Aptos" panose="020B0004020202020204" pitchFamily="34" charset="0"/>
                <a:cs typeface="Times New Roman" panose="02020603050405020304" pitchFamily="18" charset="0"/>
              </a:rPr>
              <a:t> for he is a liar and the father of it. </a:t>
            </a:r>
          </a:p>
          <a:p>
            <a:pPr marL="914400" indent="-457200">
              <a:lnSpc>
                <a:spcPct val="80000"/>
              </a:lnSpc>
              <a:buFont typeface="+mj-lt"/>
              <a:buAutoNum type="arabicPeriod"/>
            </a:pPr>
            <a:r>
              <a:rPr lang="en-US" sz="2400" kern="100" dirty="0">
                <a:ea typeface="Aptos" panose="020B0004020202020204" pitchFamily="34" charset="0"/>
                <a:cs typeface="Times New Roman" panose="02020603050405020304" pitchFamily="18" charset="0"/>
              </a:rPr>
              <a:t>1 John 3:10  In this the children of God and the children of the devil are manifest: Whoever does not practice righteousness is not of God, nor </a:t>
            </a:r>
            <a:r>
              <a:rPr lang="en-US" sz="2400" i="1" kern="100" dirty="0">
                <a:ea typeface="Aptos" panose="020B0004020202020204" pitchFamily="34" charset="0"/>
                <a:cs typeface="Times New Roman" panose="02020603050405020304" pitchFamily="18" charset="0"/>
              </a:rPr>
              <a:t>is</a:t>
            </a:r>
            <a:r>
              <a:rPr lang="en-US" sz="2400" kern="100" dirty="0">
                <a:ea typeface="Aptos" panose="020B0004020202020204" pitchFamily="34" charset="0"/>
                <a:cs typeface="Times New Roman" panose="02020603050405020304" pitchFamily="18" charset="0"/>
              </a:rPr>
              <a:t> he who does not love his brother. </a:t>
            </a:r>
          </a:p>
        </p:txBody>
      </p:sp>
    </p:spTree>
    <p:extLst>
      <p:ext uri="{BB962C8B-B14F-4D97-AF65-F5344CB8AC3E}">
        <p14:creationId xmlns:p14="http://schemas.microsoft.com/office/powerpoint/2010/main" val="143636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19851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4FE7-6EE5-09DB-762D-9AF853410419}"/>
              </a:ext>
            </a:extLst>
          </p:cNvPr>
          <p:cNvSpPr>
            <a:spLocks noGrp="1"/>
          </p:cNvSpPr>
          <p:nvPr>
            <p:ph type="title"/>
          </p:nvPr>
        </p:nvSpPr>
        <p:spPr>
          <a:xfrm>
            <a:off x="0" y="1"/>
            <a:ext cx="9144000" cy="959370"/>
          </a:xfrm>
        </p:spPr>
        <p:txBody>
          <a:bodyPr>
            <a:normAutofit/>
          </a:bodyPr>
          <a:lstStyle/>
          <a:p>
            <a:pPr marL="228600" marR="0" indent="-228600">
              <a:spcBef>
                <a:spcPts val="0"/>
              </a:spcBef>
              <a:spcAft>
                <a:spcPts val="0"/>
              </a:spcAft>
            </a:pPr>
            <a:r>
              <a:rPr lang="en-US" sz="48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SIMILARITIES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C7C6BE-1D90-2771-598B-D724EEFC7A2D}"/>
              </a:ext>
            </a:extLst>
          </p:cNvPr>
          <p:cNvSpPr>
            <a:spLocks noGrp="1"/>
          </p:cNvSpPr>
          <p:nvPr>
            <p:ph idx="1"/>
          </p:nvPr>
        </p:nvSpPr>
        <p:spPr>
          <a:xfrm>
            <a:off x="157655" y="839449"/>
            <a:ext cx="8986345" cy="6060591"/>
          </a:xfrm>
        </p:spPr>
        <p:txBody>
          <a:bodyPr>
            <a:normAutofit fontScale="70000" lnSpcReduction="20000"/>
          </a:bodyPr>
          <a:lstStyle/>
          <a:p>
            <a:pPr marL="465138" lvl="0" indent="-465138">
              <a:lnSpc>
                <a:spcPct val="95000"/>
              </a:lnSpc>
              <a:buFont typeface="+mj-lt"/>
              <a:buAutoNum type="alphaUcPeriod" startAt="4"/>
            </a:pPr>
            <a:r>
              <a:rPr lang="en-US" sz="3400" kern="100" dirty="0">
                <a:ea typeface="Aptos" panose="020B0004020202020204" pitchFamily="34" charset="0"/>
                <a:cs typeface="Times New Roman" panose="02020603050405020304" pitchFamily="18" charset="0"/>
              </a:rPr>
              <a:t>Both work in accordance with the will of man </a:t>
            </a:r>
          </a:p>
          <a:p>
            <a:pPr marL="914400" lvl="1" indent="-457200">
              <a:lnSpc>
                <a:spcPct val="95000"/>
              </a:lnSpc>
              <a:buFont typeface="+mj-lt"/>
              <a:buAutoNum type="arabicPeriod"/>
            </a:pPr>
            <a:r>
              <a:rPr lang="en-US" sz="3400" kern="100" dirty="0">
                <a:ea typeface="Aptos" panose="020B0004020202020204" pitchFamily="34" charset="0"/>
                <a:cs typeface="Times New Roman" panose="02020603050405020304" pitchFamily="18" charset="0"/>
              </a:rPr>
              <a:t>Revelation 3:20  Behold, I stand at the door and knock. If anyone hears My voice and opens the door, I will come in to him and dine with him, and he with Me. </a:t>
            </a:r>
          </a:p>
          <a:p>
            <a:pPr marL="914400" lvl="1" indent="-457200">
              <a:lnSpc>
                <a:spcPct val="95000"/>
              </a:lnSpc>
              <a:buFont typeface="+mj-lt"/>
              <a:buAutoNum type="arabicPeriod"/>
            </a:pPr>
            <a:r>
              <a:rPr lang="en-US" sz="3400" kern="100" dirty="0">
                <a:ea typeface="Aptos" panose="020B0004020202020204" pitchFamily="34" charset="0"/>
                <a:cs typeface="Times New Roman" panose="02020603050405020304" pitchFamily="18" charset="0"/>
              </a:rPr>
              <a:t>Matthew 16:24  Then Jesus said to His disciples, “If anyone desires to come after Me, let him deny himself, and take up his cross, and follow Me. </a:t>
            </a:r>
          </a:p>
          <a:p>
            <a:pPr marL="914400" lvl="1" indent="-457200">
              <a:lnSpc>
                <a:spcPct val="95000"/>
              </a:lnSpc>
              <a:buFont typeface="+mj-lt"/>
              <a:buAutoNum type="arabicPeriod"/>
            </a:pPr>
            <a:r>
              <a:rPr lang="en-US" sz="3400" kern="100" dirty="0">
                <a:ea typeface="Aptos" panose="020B0004020202020204" pitchFamily="34" charset="0"/>
                <a:cs typeface="Times New Roman" panose="02020603050405020304" pitchFamily="18" charset="0"/>
              </a:rPr>
              <a:t>John 4:14  but whoever drinks of the water that I shall give him will never thirst. But the water that I shall give him will become in him a fountain of water springing up into everlasting life.” </a:t>
            </a:r>
          </a:p>
          <a:p>
            <a:pPr marL="914400" lvl="1" indent="-457200">
              <a:lnSpc>
                <a:spcPct val="95000"/>
              </a:lnSpc>
              <a:buFont typeface="+mj-lt"/>
              <a:buAutoNum type="arabicPeriod"/>
            </a:pPr>
            <a:r>
              <a:rPr lang="en-US" sz="3400" kern="100" dirty="0">
                <a:ea typeface="Aptos" panose="020B0004020202020204" pitchFamily="34" charset="0"/>
                <a:cs typeface="Times New Roman" panose="02020603050405020304" pitchFamily="18" charset="0"/>
              </a:rPr>
              <a:t>Revelation 22:17  And the Spirit and the bride say, “Come!” And let him who hears say, “Come!” And let him who thirsts come. Whoever desires, let him take the water of life freely. </a:t>
            </a:r>
          </a:p>
          <a:p>
            <a:pPr marL="914400" lvl="1" indent="-457200">
              <a:lnSpc>
                <a:spcPct val="95000"/>
              </a:lnSpc>
              <a:buFont typeface="+mj-lt"/>
              <a:buAutoNum type="arabicPeriod"/>
            </a:pPr>
            <a:r>
              <a:rPr lang="en-US" sz="3400" kern="100" dirty="0">
                <a:ea typeface="Aptos" panose="020B0004020202020204" pitchFamily="34" charset="0"/>
                <a:cs typeface="Times New Roman" panose="02020603050405020304" pitchFamily="18" charset="0"/>
              </a:rPr>
              <a:t>Joshua 24:15  And if it seems evil to you to serve the </a:t>
            </a:r>
            <a:r>
              <a:rPr lang="en-US" sz="3400" kern="100" cap="small" dirty="0">
                <a:ea typeface="Aptos" panose="020B0004020202020204" pitchFamily="34" charset="0"/>
                <a:cs typeface="Times New Roman" panose="02020603050405020304" pitchFamily="18" charset="0"/>
              </a:rPr>
              <a:t>Lord</a:t>
            </a:r>
            <a:r>
              <a:rPr lang="en-US" sz="3400" kern="100" dirty="0">
                <a:ea typeface="Aptos" panose="020B0004020202020204" pitchFamily="34" charset="0"/>
                <a:cs typeface="Times New Roman" panose="02020603050405020304" pitchFamily="18" charset="0"/>
              </a:rPr>
              <a:t>, choose for yourselves this day whom you will serve, whether the gods which your fathers served that </a:t>
            </a:r>
            <a:r>
              <a:rPr lang="en-US" sz="3400" i="1" kern="100" dirty="0">
                <a:ea typeface="Aptos" panose="020B0004020202020204" pitchFamily="34" charset="0"/>
                <a:cs typeface="Times New Roman" panose="02020603050405020304" pitchFamily="18" charset="0"/>
              </a:rPr>
              <a:t>were</a:t>
            </a:r>
            <a:r>
              <a:rPr lang="en-US" sz="3400" kern="100" dirty="0">
                <a:ea typeface="Aptos" panose="020B0004020202020204" pitchFamily="34" charset="0"/>
                <a:cs typeface="Times New Roman" panose="02020603050405020304" pitchFamily="18" charset="0"/>
              </a:rPr>
              <a:t> on the other side of the River, or the gods of the Amorites, in whose land you dwell. But as for me and my house, we will serve the </a:t>
            </a:r>
            <a:r>
              <a:rPr lang="en-US" sz="3400" kern="100" cap="small" dirty="0">
                <a:ea typeface="Aptos" panose="020B0004020202020204" pitchFamily="34" charset="0"/>
                <a:cs typeface="Times New Roman" panose="02020603050405020304" pitchFamily="18" charset="0"/>
              </a:rPr>
              <a:t>Lord</a:t>
            </a:r>
            <a:r>
              <a:rPr lang="en-US" sz="3400" kern="100" dirty="0">
                <a:ea typeface="Aptos" panose="020B000402020202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45281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A65E-1F33-5917-BA18-941DF98C216D}"/>
              </a:ext>
            </a:extLst>
          </p:cNvPr>
          <p:cNvSpPr>
            <a:spLocks noGrp="1"/>
          </p:cNvSpPr>
          <p:nvPr>
            <p:ph type="title"/>
          </p:nvPr>
        </p:nvSpPr>
        <p:spPr>
          <a:xfrm>
            <a:off x="0" y="0"/>
            <a:ext cx="9144000" cy="1169233"/>
          </a:xfrm>
        </p:spPr>
        <p:txBody>
          <a:bodyPr>
            <a:normAutofit/>
          </a:bodyPr>
          <a:lstStyle/>
          <a:p>
            <a:pPr marL="0" marR="0">
              <a:spcBef>
                <a:spcPts val="0"/>
              </a:spcBef>
              <a:spcAft>
                <a:spcPts val="0"/>
              </a:spcAft>
            </a:pPr>
            <a:r>
              <a:rPr lang="en-US" sz="48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GOD AND SATAN</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C2D5FA8-B29E-2B65-2D08-0CFE1F7EC221}"/>
              </a:ext>
            </a:extLst>
          </p:cNvPr>
          <p:cNvSpPr>
            <a:spLocks noGrp="1"/>
          </p:cNvSpPr>
          <p:nvPr>
            <p:ph idx="1"/>
          </p:nvPr>
        </p:nvSpPr>
        <p:spPr>
          <a:xfrm>
            <a:off x="157655" y="1169233"/>
            <a:ext cx="8986345" cy="5730807"/>
          </a:xfrm>
        </p:spPr>
        <p:txBody>
          <a:bodyPr/>
          <a:lstStyle/>
          <a:p>
            <a:pPr marL="465138" lvl="0" indent="-465138">
              <a:buFont typeface="+mj-lt"/>
              <a:buAutoNum type="alphaUcPeriod"/>
            </a:pPr>
            <a:r>
              <a:rPr lang="en-US" kern="100" dirty="0">
                <a:ea typeface="Aptos" panose="020B0004020202020204" pitchFamily="34" charset="0"/>
                <a:cs typeface="Times New Roman" panose="02020603050405020304" pitchFamily="18" charset="0"/>
              </a:rPr>
              <a:t>Do you understand the drastic differences between God and Satan?</a:t>
            </a:r>
          </a:p>
          <a:p>
            <a:pPr marL="465138" lvl="0" indent="-465138">
              <a:buFont typeface="+mj-lt"/>
              <a:buAutoNum type="alphaUcPeriod"/>
            </a:pPr>
            <a:r>
              <a:rPr lang="en-US" kern="100" dirty="0">
                <a:ea typeface="Aptos" panose="020B0004020202020204" pitchFamily="34" charset="0"/>
                <a:cs typeface="Times New Roman" panose="02020603050405020304" pitchFamily="18" charset="0"/>
              </a:rPr>
              <a:t>Are you going toward the light and not the darkness?</a:t>
            </a:r>
          </a:p>
          <a:p>
            <a:pPr marL="465138" lvl="0" indent="-465138">
              <a:buFont typeface="+mj-lt"/>
              <a:buAutoNum type="alphaUcPeriod"/>
            </a:pPr>
            <a:r>
              <a:rPr lang="en-US" kern="100" dirty="0">
                <a:ea typeface="Aptos" panose="020B0004020202020204" pitchFamily="34" charset="0"/>
                <a:cs typeface="Times New Roman" panose="02020603050405020304" pitchFamily="18" charset="0"/>
              </a:rPr>
              <a:t>Do you always choose the good over the evil?</a:t>
            </a:r>
          </a:p>
          <a:p>
            <a:pPr marL="465138" lvl="0" indent="-465138">
              <a:buFont typeface="+mj-lt"/>
              <a:buAutoNum type="alphaUcPeriod"/>
            </a:pPr>
            <a:r>
              <a:rPr lang="en-US" kern="100" dirty="0">
                <a:ea typeface="Aptos" panose="020B0004020202020204" pitchFamily="34" charset="0"/>
                <a:cs typeface="Times New Roman" panose="02020603050405020304" pitchFamily="18" charset="0"/>
              </a:rPr>
              <a:t>If you give in to evil, God will always welcome you back if you confess and repent.</a:t>
            </a:r>
          </a:p>
          <a:p>
            <a:pPr marL="465138" lvl="0" indent="-465138">
              <a:buFont typeface="+mj-lt"/>
              <a:buAutoNum type="alphaUcPeriod"/>
            </a:pPr>
            <a:r>
              <a:rPr lang="en-US" kern="100" dirty="0">
                <a:ea typeface="Aptos" panose="020B0004020202020204" pitchFamily="34" charset="0"/>
                <a:cs typeface="Times New Roman" panose="02020603050405020304" pitchFamily="18" charset="0"/>
              </a:rPr>
              <a:t>1 John 1:9  If we confess our sins, He is faithful and just to forgive us our sins and to cleanse us from all unrighteousness.</a:t>
            </a:r>
            <a:endParaRPr lang="en-US" dirty="0"/>
          </a:p>
        </p:txBody>
      </p:sp>
    </p:spTree>
    <p:extLst>
      <p:ext uri="{BB962C8B-B14F-4D97-AF65-F5344CB8AC3E}">
        <p14:creationId xmlns:p14="http://schemas.microsoft.com/office/powerpoint/2010/main" val="429347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69804"/>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D1421-EAED-6BCE-7910-A510DCE7476C}"/>
              </a:ext>
            </a:extLst>
          </p:cNvPr>
          <p:cNvPicPr>
            <a:picLocks noChangeAspect="1"/>
          </p:cNvPicPr>
          <p:nvPr/>
        </p:nvPicPr>
        <p:blipFill>
          <a:blip r:embed="rId3"/>
          <a:stretch>
            <a:fillRect/>
          </a:stretch>
        </p:blipFill>
        <p:spPr>
          <a:xfrm>
            <a:off x="0" y="-1143000"/>
            <a:ext cx="9144000" cy="8881533"/>
          </a:xfrm>
          <a:prstGeom prst="rect">
            <a:avLst/>
          </a:prstGeom>
        </p:spPr>
      </p:pic>
      <p:sp>
        <p:nvSpPr>
          <p:cNvPr id="4" name="Title 3">
            <a:extLst>
              <a:ext uri="{FF2B5EF4-FFF2-40B4-BE49-F238E27FC236}">
                <a16:creationId xmlns:a16="http://schemas.microsoft.com/office/drawing/2014/main" id="{911AE220-E7DC-A206-F269-A625745FD6E9}"/>
              </a:ext>
            </a:extLst>
          </p:cNvPr>
          <p:cNvSpPr>
            <a:spLocks noGrp="1"/>
          </p:cNvSpPr>
          <p:nvPr>
            <p:ph type="title"/>
          </p:nvPr>
        </p:nvSpPr>
        <p:spPr>
          <a:xfrm>
            <a:off x="4436533" y="0"/>
            <a:ext cx="4707467" cy="1117600"/>
          </a:xfrm>
          <a:solidFill>
            <a:srgbClr val="254275">
              <a:alpha val="55294"/>
            </a:srgbClr>
          </a:solidFill>
        </p:spPr>
        <p:txBody>
          <a:bodyPr>
            <a:normAutofit/>
          </a:bodyPr>
          <a:lstStyle/>
          <a:p>
            <a:pPr algn="ctr"/>
            <a:r>
              <a:rPr lang="en-US" sz="3200" b="1" dirty="0">
                <a:solidFill>
                  <a:schemeClr val="bg1"/>
                </a:solidFill>
                <a:latin typeface="Arial" panose="020B0604020202020204" pitchFamily="34" charset="0"/>
                <a:cs typeface="Arial" panose="020B0604020202020204" pitchFamily="34" charset="0"/>
              </a:rPr>
              <a:t>HAVE A  GODLY WEEK</a:t>
            </a:r>
          </a:p>
        </p:txBody>
      </p:sp>
    </p:spTree>
    <p:extLst>
      <p:ext uri="{BB962C8B-B14F-4D97-AF65-F5344CB8AC3E}">
        <p14:creationId xmlns:p14="http://schemas.microsoft.com/office/powerpoint/2010/main" val="129999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374538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331912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185738" y="0"/>
            <a:ext cx="8729662" cy="6858000"/>
          </a:xfrm>
        </p:spPr>
        <p:txBody>
          <a:bodyPr>
            <a:noAutofit/>
          </a:bodyPr>
          <a:lstStyle/>
          <a:p>
            <a:pPr lvl="0">
              <a:spcBef>
                <a:spcPts val="0"/>
              </a:spcBef>
            </a:pPr>
            <a:r>
              <a:rPr lang="en-US" sz="4000" kern="100" dirty="0">
                <a:solidFill>
                  <a:prstClr val="black"/>
                </a:solidFill>
                <a:ea typeface="Aptos" panose="020B0004020202020204" pitchFamily="34" charset="0"/>
                <a:cs typeface="Times New Roman" panose="02020603050405020304" pitchFamily="18" charset="0"/>
              </a:rPr>
              <a:t>Job 2:1–2  Again there was a day when the sons of God came to present themselves before the LORD, and Satan came also among them to present himself before the LORD. </a:t>
            </a:r>
            <a:r>
              <a:rPr lang="en-US" sz="4000" kern="100" baseline="30000" dirty="0">
                <a:solidFill>
                  <a:prstClr val="black"/>
                </a:solidFill>
                <a:ea typeface="Aptos" panose="020B0004020202020204" pitchFamily="34" charset="0"/>
                <a:cs typeface="Times New Roman" panose="02020603050405020304" pitchFamily="18" charset="0"/>
              </a:rPr>
              <a:t>2</a:t>
            </a:r>
            <a:r>
              <a:rPr lang="en-US" sz="4000" kern="100" dirty="0">
                <a:solidFill>
                  <a:prstClr val="black"/>
                </a:solidFill>
                <a:ea typeface="Aptos" panose="020B0004020202020204" pitchFamily="34" charset="0"/>
                <a:cs typeface="Times New Roman" panose="02020603050405020304" pitchFamily="18" charset="0"/>
              </a:rPr>
              <a:t> And the LORD said to Satan, “From where do you come?” Satan answered the LORD and said, “From going to and </a:t>
            </a:r>
            <a:r>
              <a:rPr lang="en-US" sz="4000" kern="100" dirty="0" err="1">
                <a:solidFill>
                  <a:prstClr val="black"/>
                </a:solidFill>
                <a:ea typeface="Aptos" panose="020B0004020202020204" pitchFamily="34" charset="0"/>
                <a:cs typeface="Times New Roman" panose="02020603050405020304" pitchFamily="18" charset="0"/>
              </a:rPr>
              <a:t>fro</a:t>
            </a:r>
            <a:r>
              <a:rPr lang="en-US" sz="4000" kern="100" dirty="0">
                <a:solidFill>
                  <a:prstClr val="black"/>
                </a:solidFill>
                <a:ea typeface="Aptos" panose="020B0004020202020204" pitchFamily="34" charset="0"/>
                <a:cs typeface="Times New Roman" panose="02020603050405020304" pitchFamily="18" charset="0"/>
              </a:rPr>
              <a:t> on the earth, and from walking back and forth on it.”</a:t>
            </a:r>
            <a:endParaRPr lang="en-US" sz="2700" kern="100" dirty="0">
              <a:solidFill>
                <a:prstClr val="black"/>
              </a:solidFill>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59167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50402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441E78-A3A6-DF25-E52A-AE4089C2D832}"/>
              </a:ext>
            </a:extLst>
          </p:cNvPr>
          <p:cNvSpPr txBox="1"/>
          <p:nvPr/>
        </p:nvSpPr>
        <p:spPr>
          <a:xfrm>
            <a:off x="3069198" y="1126924"/>
            <a:ext cx="3003313" cy="1569660"/>
          </a:xfrm>
          <a:prstGeom prst="rect">
            <a:avLst/>
          </a:prstGeom>
          <a:solidFill>
            <a:schemeClr val="bg1"/>
          </a:solidFill>
        </p:spPr>
        <p:txBody>
          <a:bodyPr wrap="square" rtlCol="0">
            <a:spAutoFit/>
          </a:bodyPr>
          <a:lstStyle/>
          <a:p>
            <a:pPr algn="ctr"/>
            <a:r>
              <a:rPr lang="en-US" sz="9600" b="1" dirty="0">
                <a:latin typeface="Arial" panose="020B0604020202020204" pitchFamily="34" charset="0"/>
                <a:cs typeface="Arial" panose="020B0604020202020204" pitchFamily="34" charset="0"/>
              </a:rPr>
              <a:t>GOD</a:t>
            </a:r>
          </a:p>
        </p:txBody>
      </p:sp>
      <p:sp>
        <p:nvSpPr>
          <p:cNvPr id="5" name="TextBox 4">
            <a:extLst>
              <a:ext uri="{FF2B5EF4-FFF2-40B4-BE49-F238E27FC236}">
                <a16:creationId xmlns:a16="http://schemas.microsoft.com/office/drawing/2014/main" id="{B167EFA7-1AE0-947C-89C1-9A5745DB4A53}"/>
              </a:ext>
            </a:extLst>
          </p:cNvPr>
          <p:cNvSpPr txBox="1"/>
          <p:nvPr/>
        </p:nvSpPr>
        <p:spPr>
          <a:xfrm>
            <a:off x="2561671" y="4161417"/>
            <a:ext cx="4425045" cy="1569660"/>
          </a:xfrm>
          <a:prstGeom prst="rect">
            <a:avLst/>
          </a:prstGeom>
          <a:solidFill>
            <a:schemeClr val="tx1"/>
          </a:solidFill>
        </p:spPr>
        <p:txBody>
          <a:bodyPr wrap="square" rtlCol="0">
            <a:spAutoFit/>
          </a:bodyPr>
          <a:lstStyle/>
          <a:p>
            <a:pPr algn="ctr"/>
            <a:r>
              <a:rPr lang="en-US" sz="9600" b="1" dirty="0">
                <a:solidFill>
                  <a:schemeClr val="bg1"/>
                </a:solidFill>
                <a:latin typeface="Arial" panose="020B0604020202020204" pitchFamily="34" charset="0"/>
                <a:cs typeface="Arial" panose="020B0604020202020204" pitchFamily="34" charset="0"/>
              </a:rPr>
              <a:t>SATAN</a:t>
            </a:r>
          </a:p>
        </p:txBody>
      </p:sp>
      <p:sp>
        <p:nvSpPr>
          <p:cNvPr id="6" name="TextBox 5">
            <a:extLst>
              <a:ext uri="{FF2B5EF4-FFF2-40B4-BE49-F238E27FC236}">
                <a16:creationId xmlns:a16="http://schemas.microsoft.com/office/drawing/2014/main" id="{CF1C5CB2-0AA0-2DCA-A9C3-FA2FF7CCC842}"/>
              </a:ext>
            </a:extLst>
          </p:cNvPr>
          <p:cNvSpPr txBox="1"/>
          <p:nvPr/>
        </p:nvSpPr>
        <p:spPr>
          <a:xfrm>
            <a:off x="4244282" y="2591757"/>
            <a:ext cx="653143" cy="1569660"/>
          </a:xfrm>
          <a:prstGeom prst="rect">
            <a:avLst/>
          </a:prstGeom>
          <a:noFill/>
        </p:spPr>
        <p:txBody>
          <a:bodyPr wrap="square" rtlCol="0">
            <a:spAutoFit/>
          </a:bodyPr>
          <a:lstStyle/>
          <a:p>
            <a:r>
              <a:rPr lang="en-US" sz="9600" b="1" dirty="0">
                <a:latin typeface="Arial" panose="020B0604020202020204" pitchFamily="34" charset="0"/>
                <a:cs typeface="Arial" panose="020B0604020202020204" pitchFamily="34" charset="0"/>
              </a:rPr>
              <a:t>&amp;</a:t>
            </a:r>
          </a:p>
        </p:txBody>
      </p:sp>
    </p:spTree>
    <p:extLst>
      <p:ext uri="{BB962C8B-B14F-4D97-AF65-F5344CB8AC3E}">
        <p14:creationId xmlns:p14="http://schemas.microsoft.com/office/powerpoint/2010/main" val="4168274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401A-A6B4-37B8-0E0D-9A1D60EE175F}"/>
              </a:ext>
            </a:extLst>
          </p:cNvPr>
          <p:cNvSpPr>
            <a:spLocks noGrp="1"/>
          </p:cNvSpPr>
          <p:nvPr>
            <p:ph type="title"/>
          </p:nvPr>
        </p:nvSpPr>
        <p:spPr/>
        <p:txBody>
          <a:bodyPr>
            <a:normAutofit/>
          </a:bodyPr>
          <a:lstStyle/>
          <a:p>
            <a:pPr marL="0" marR="0">
              <a:spcBef>
                <a:spcPts val="0"/>
              </a:spcBef>
              <a:spcAft>
                <a:spcPts val="0"/>
              </a:spcAft>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GOD AND SATAN</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D3B4835-6A2D-3CB1-44CE-4E0672BF4AB4}"/>
              </a:ext>
            </a:extLst>
          </p:cNvPr>
          <p:cNvSpPr>
            <a:spLocks noGrp="1"/>
          </p:cNvSpPr>
          <p:nvPr>
            <p:ph idx="1"/>
          </p:nvPr>
        </p:nvSpPr>
        <p:spPr>
          <a:xfrm>
            <a:off x="157655" y="1079293"/>
            <a:ext cx="8986345" cy="5820748"/>
          </a:xfrm>
        </p:spPr>
        <p:txBody>
          <a:bodyPr>
            <a:normAutofit lnSpcReduction="10000"/>
          </a:bodyPr>
          <a:lstStyle/>
          <a:p>
            <a:pPr marL="465138" indent="-465138">
              <a:buFont typeface="+mj-lt"/>
              <a:buAutoNum type="alphaUcPeriod"/>
            </a:pPr>
            <a:r>
              <a:rPr lang="en-US" kern="100" dirty="0">
                <a:ea typeface="Aptos" panose="020B0004020202020204" pitchFamily="34" charset="0"/>
                <a:cs typeface="Times New Roman" panose="02020603050405020304" pitchFamily="18" charset="0"/>
              </a:rPr>
              <a:t>It is important for us to understand God and Satan. Their differences and similarities.</a:t>
            </a:r>
            <a:endParaRPr lang="en-US" sz="3600" kern="100" dirty="0">
              <a:ea typeface="Aptos" panose="020B0004020202020204" pitchFamily="34" charset="0"/>
              <a:cs typeface="Times New Roman" panose="02020603050405020304" pitchFamily="18" charset="0"/>
            </a:endParaRPr>
          </a:p>
          <a:p>
            <a:pPr marL="465138" indent="-465138">
              <a:buFont typeface="+mj-lt"/>
              <a:buAutoNum type="alphaUcPeriod"/>
            </a:pPr>
            <a:r>
              <a:rPr lang="en-US" kern="100" dirty="0">
                <a:ea typeface="Aptos" panose="020B0004020202020204" pitchFamily="34" charset="0"/>
                <a:cs typeface="Times New Roman" panose="02020603050405020304" pitchFamily="18" charset="0"/>
              </a:rPr>
              <a:t>The contrasts between God and Satan are as different as darkness and light. </a:t>
            </a:r>
            <a:endParaRPr lang="en-US" sz="3600" kern="100" dirty="0">
              <a:ea typeface="Aptos" panose="020B0004020202020204" pitchFamily="34" charset="0"/>
              <a:cs typeface="Times New Roman" panose="02020603050405020304" pitchFamily="18" charset="0"/>
            </a:endParaRPr>
          </a:p>
          <a:p>
            <a:pPr marL="465138" indent="-465138">
              <a:buFont typeface="+mj-lt"/>
              <a:buAutoNum type="alphaUcPeriod"/>
            </a:pPr>
            <a:r>
              <a:rPr lang="en-US" kern="100" dirty="0">
                <a:ea typeface="Aptos" panose="020B0004020202020204" pitchFamily="34" charset="0"/>
                <a:cs typeface="Times New Roman" panose="02020603050405020304" pitchFamily="18" charset="0"/>
              </a:rPr>
              <a:t>Acts 26:17–18  I will deliver you from the Jewish people, as well as from the Gentiles, to whom I now send you, </a:t>
            </a:r>
            <a:r>
              <a:rPr lang="en-US" kern="100" baseline="30000" dirty="0">
                <a:ea typeface="Aptos" panose="020B0004020202020204" pitchFamily="34" charset="0"/>
                <a:cs typeface="Times New Roman" panose="02020603050405020304" pitchFamily="18" charset="0"/>
              </a:rPr>
              <a:t>18</a:t>
            </a:r>
            <a:r>
              <a:rPr lang="en-US" kern="100" dirty="0">
                <a:ea typeface="Aptos" panose="020B0004020202020204" pitchFamily="34" charset="0"/>
                <a:cs typeface="Times New Roman" panose="02020603050405020304" pitchFamily="18" charset="0"/>
              </a:rPr>
              <a:t> to open their eyes, in order to turn them from darkness to light, and from the power of Satan to God, that they may receive forgiveness of sins and an inheritance among those who are sanctified by faith in Me.’</a:t>
            </a:r>
            <a:endParaRPr lang="en-US" dirty="0"/>
          </a:p>
        </p:txBody>
      </p:sp>
    </p:spTree>
    <p:extLst>
      <p:ext uri="{BB962C8B-B14F-4D97-AF65-F5344CB8AC3E}">
        <p14:creationId xmlns:p14="http://schemas.microsoft.com/office/powerpoint/2010/main" val="371557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D9F4-0B3D-5DA6-FFD2-08119F28B35A}"/>
              </a:ext>
            </a:extLst>
          </p:cNvPr>
          <p:cNvSpPr>
            <a:spLocks noGrp="1"/>
          </p:cNvSpPr>
          <p:nvPr>
            <p:ph type="title"/>
          </p:nvPr>
        </p:nvSpPr>
        <p:spPr>
          <a:xfrm>
            <a:off x="0" y="0"/>
            <a:ext cx="9144000" cy="974361"/>
          </a:xfrm>
        </p:spPr>
        <p:txBody>
          <a:bodyPr>
            <a:normAutofit/>
          </a:bodyPr>
          <a:lstStyle/>
          <a:p>
            <a:pPr marL="228600" marR="0" indent="-228600">
              <a:spcBef>
                <a:spcPts val="0"/>
              </a:spcBef>
              <a:spcAft>
                <a:spcPts val="0"/>
              </a:spcAft>
            </a:pPr>
            <a:r>
              <a:rPr lang="en-US" sz="4400" b="1"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rPr>
              <a:t>DIFFERENCES</a:t>
            </a:r>
            <a:endParaRPr lang="en-US" sz="4800" kern="100" dirty="0">
              <a:solidFill>
                <a:srgbClr val="0000FF"/>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04FC8D8-72A4-674C-0E73-D15EE76B776E}"/>
              </a:ext>
            </a:extLst>
          </p:cNvPr>
          <p:cNvSpPr>
            <a:spLocks noGrp="1"/>
          </p:cNvSpPr>
          <p:nvPr>
            <p:ph idx="1"/>
          </p:nvPr>
        </p:nvSpPr>
        <p:spPr>
          <a:xfrm>
            <a:off x="157655" y="974361"/>
            <a:ext cx="8986345" cy="5925679"/>
          </a:xfrm>
        </p:spPr>
        <p:txBody>
          <a:bodyPr>
            <a:noAutofit/>
          </a:bodyPr>
          <a:lstStyle/>
          <a:p>
            <a:pPr marL="465138" lvl="0" indent="-465138">
              <a:buFont typeface="+mj-lt"/>
              <a:buAutoNum type="alphaUcPeriod"/>
            </a:pPr>
            <a:r>
              <a:rPr lang="en-US" sz="2700" kern="100" dirty="0">
                <a:ea typeface="Aptos" panose="020B0004020202020204" pitchFamily="34" charset="0"/>
                <a:cs typeface="Times New Roman" panose="02020603050405020304" pitchFamily="18" charset="0"/>
              </a:rPr>
              <a:t>God is eternal; Satan is created </a:t>
            </a:r>
          </a:p>
          <a:p>
            <a:pPr marL="914400" indent="-449263">
              <a:buFont typeface="+mj-lt"/>
              <a:buAutoNum type="arabicPeriod"/>
            </a:pPr>
            <a:r>
              <a:rPr lang="en-US" sz="2700" kern="100" dirty="0">
                <a:ea typeface="Aptos" panose="020B0004020202020204" pitchFamily="34" charset="0"/>
                <a:cs typeface="Times New Roman" panose="02020603050405020304" pitchFamily="18" charset="0"/>
              </a:rPr>
              <a:t>Psalm 93:2  Your throne </a:t>
            </a:r>
            <a:r>
              <a:rPr lang="en-US" sz="2700" i="1" kern="100" dirty="0">
                <a:ea typeface="Aptos" panose="020B0004020202020204" pitchFamily="34" charset="0"/>
                <a:cs typeface="Times New Roman" panose="02020603050405020304" pitchFamily="18" charset="0"/>
              </a:rPr>
              <a:t>is</a:t>
            </a:r>
            <a:r>
              <a:rPr lang="en-US" sz="2700" kern="100" dirty="0">
                <a:ea typeface="Aptos" panose="020B0004020202020204" pitchFamily="34" charset="0"/>
                <a:cs typeface="Times New Roman" panose="02020603050405020304" pitchFamily="18" charset="0"/>
              </a:rPr>
              <a:t> established from of old; You </a:t>
            </a:r>
            <a:r>
              <a:rPr lang="en-US" sz="2700" i="1" kern="100" dirty="0">
                <a:ea typeface="Aptos" panose="020B0004020202020204" pitchFamily="34" charset="0"/>
                <a:cs typeface="Times New Roman" panose="02020603050405020304" pitchFamily="18" charset="0"/>
              </a:rPr>
              <a:t>are</a:t>
            </a:r>
            <a:r>
              <a:rPr lang="en-US" sz="2700" kern="100" dirty="0">
                <a:ea typeface="Aptos" panose="020B0004020202020204" pitchFamily="34" charset="0"/>
                <a:cs typeface="Times New Roman" panose="02020603050405020304" pitchFamily="18" charset="0"/>
              </a:rPr>
              <a:t> from everlasting. </a:t>
            </a:r>
          </a:p>
          <a:p>
            <a:pPr marL="914400" indent="-449263">
              <a:buFont typeface="+mj-lt"/>
              <a:buAutoNum type="arabicPeriod"/>
            </a:pPr>
            <a:r>
              <a:rPr lang="en-US" sz="2700" kern="100" dirty="0">
                <a:ea typeface="Aptos" panose="020B0004020202020204" pitchFamily="34" charset="0"/>
                <a:cs typeface="Times New Roman" panose="02020603050405020304" pitchFamily="18" charset="0"/>
              </a:rPr>
              <a:t>Colossians 1:16  For by Him all things were created that are in heaven and that are on earth, visible and invisible, whether thrones or dominions or principalities or powers. All things were created through Him and for Him. </a:t>
            </a:r>
          </a:p>
          <a:p>
            <a:pPr marL="914400" indent="-449263">
              <a:buFont typeface="+mj-lt"/>
              <a:buAutoNum type="arabicPeriod"/>
            </a:pPr>
            <a:r>
              <a:rPr lang="en-US" sz="2700" kern="100" dirty="0">
                <a:ea typeface="Aptos" panose="020B0004020202020204" pitchFamily="34" charset="0"/>
                <a:cs typeface="Times New Roman" panose="02020603050405020304" pitchFamily="18" charset="0"/>
              </a:rPr>
              <a:t>Ezekiel 28:13–16  You were in Eden, the garden of God; Every precious stone </a:t>
            </a:r>
            <a:r>
              <a:rPr lang="en-US" sz="2700" i="1" kern="100" dirty="0">
                <a:ea typeface="Aptos" panose="020B0004020202020204" pitchFamily="34" charset="0"/>
                <a:cs typeface="Times New Roman" panose="02020603050405020304" pitchFamily="18" charset="0"/>
              </a:rPr>
              <a:t>was</a:t>
            </a:r>
            <a:r>
              <a:rPr lang="en-US" sz="2700" kern="100" dirty="0">
                <a:ea typeface="Aptos" panose="020B0004020202020204" pitchFamily="34" charset="0"/>
                <a:cs typeface="Times New Roman" panose="02020603050405020304" pitchFamily="18" charset="0"/>
              </a:rPr>
              <a:t> your covering: The sardius, topaz, and diamond, Beryl, onyx, and jasper, Sapphire, turquoise, and emerald with gold. The workmanship of your timbrels and pipes Was prepared for you on the day you were created. &gt;&gt;&gt; </a:t>
            </a:r>
          </a:p>
        </p:txBody>
      </p:sp>
    </p:spTree>
    <p:extLst>
      <p:ext uri="{BB962C8B-B14F-4D97-AF65-F5344CB8AC3E}">
        <p14:creationId xmlns:p14="http://schemas.microsoft.com/office/powerpoint/2010/main" val="77686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21250</TotalTime>
  <Words>2085</Words>
  <Application>Microsoft Office PowerPoint</Application>
  <PresentationFormat>On-screen Show (4:3)</PresentationFormat>
  <Paragraphs>90</Paragraphs>
  <Slides>26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Aptos</vt:lpstr>
      <vt:lpstr>Arial</vt:lpstr>
      <vt:lpstr>Arial Black</vt:lpstr>
      <vt:lpstr>Bazooka</vt:lpstr>
      <vt:lpstr>Calibri</vt:lpstr>
      <vt:lpstr>Calibri Light</vt:lpstr>
      <vt:lpstr>Office Theme</vt:lpstr>
      <vt:lpstr>1_Office Theme</vt:lpstr>
      <vt:lpstr>PowerPoint Presentation</vt:lpstr>
      <vt:lpstr>PowerPoint Presentation</vt:lpstr>
      <vt:lpstr>LET US PRAY</vt:lpstr>
      <vt:lpstr>SINGING</vt:lpstr>
      <vt:lpstr>Job 2:1–2  Again there was a day when the sons of God came to present themselves before the LORD, and Satan came also among them to present himself before the LORD. 2 And the LORD said to Satan, “From where do you come?” Satan answered the LORD and said, “From going to and fro on the earth, and from walking back and forth on it.”</vt:lpstr>
      <vt:lpstr>LET US PRAY</vt:lpstr>
      <vt:lpstr>PowerPoint Presentation</vt:lpstr>
      <vt:lpstr>GOD AND SATAN</vt:lpstr>
      <vt:lpstr>DIFFERENCES</vt:lpstr>
      <vt:lpstr>DIFFERENCES</vt:lpstr>
      <vt:lpstr>DIFFERENCES</vt:lpstr>
      <vt:lpstr>DIFFERENCES</vt:lpstr>
      <vt:lpstr>DIFFERENCES</vt:lpstr>
      <vt:lpstr>DIFFERENCES</vt:lpstr>
      <vt:lpstr>DIFFERENCES</vt:lpstr>
      <vt:lpstr>DIFFERENCES</vt:lpstr>
      <vt:lpstr>SIMILARITIES</vt:lpstr>
      <vt:lpstr>SIMILARITIES</vt:lpstr>
      <vt:lpstr>SIMILARITIES</vt:lpstr>
      <vt:lpstr>SIMILARITIES</vt:lpstr>
      <vt:lpstr>GOD AND SATAN</vt:lpstr>
      <vt:lpstr>SINGING</vt:lpstr>
      <vt:lpstr>PowerPoint Presentation</vt:lpstr>
      <vt:lpstr>CONTRIBUTION</vt:lpstr>
      <vt:lpstr>SINGING</vt:lpstr>
      <vt:lpstr>HAVE A  GODLY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2024-04-24T12:30:21Z</dcterms:modified>
</cp:coreProperties>
</file>