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60" r:id="rId1"/>
    <p:sldMasterId id="2147483673" r:id="rId2"/>
  </p:sldMasterIdLst>
  <p:notesMasterIdLst>
    <p:notesMasterId r:id="rId30"/>
  </p:notesMasterIdLst>
  <p:sldIdLst>
    <p:sldId id="425" r:id="rId3"/>
    <p:sldId id="283" r:id="rId4"/>
    <p:sldId id="493" r:id="rId5"/>
    <p:sldId id="376" r:id="rId6"/>
    <p:sldId id="291" r:id="rId7"/>
    <p:sldId id="434" r:id="rId8"/>
    <p:sldId id="508" r:id="rId9"/>
    <p:sldId id="522" r:id="rId10"/>
    <p:sldId id="523" r:id="rId11"/>
    <p:sldId id="524" r:id="rId12"/>
    <p:sldId id="528" r:id="rId13"/>
    <p:sldId id="529" r:id="rId14"/>
    <p:sldId id="530" r:id="rId15"/>
    <p:sldId id="527" r:id="rId16"/>
    <p:sldId id="535" r:id="rId17"/>
    <p:sldId id="531" r:id="rId18"/>
    <p:sldId id="532" r:id="rId19"/>
    <p:sldId id="533" r:id="rId20"/>
    <p:sldId id="534" r:id="rId21"/>
    <p:sldId id="536" r:id="rId22"/>
    <p:sldId id="537" r:id="rId23"/>
    <p:sldId id="538" r:id="rId24"/>
    <p:sldId id="539" r:id="rId25"/>
    <p:sldId id="525" r:id="rId26"/>
    <p:sldId id="290" r:id="rId27"/>
    <p:sldId id="507" r:id="rId28"/>
    <p:sldId id="485" r:id="rId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33"/>
    <a:srgbClr val="17003A"/>
    <a:srgbClr val="1F004C"/>
    <a:srgbClr val="31007A"/>
    <a:srgbClr val="40009E"/>
    <a:srgbClr val="4E00C0"/>
    <a:srgbClr val="6600FF"/>
    <a:srgbClr val="3333CC"/>
    <a:srgbClr val="221100"/>
    <a:srgbClr val="261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4186F87-8F0B-4780-8957-19172109B40A}" v="3087" dt="2026-03-17T22:12:49.8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3" d="100"/>
          <a:sy n="83" d="100"/>
        </p:scale>
        <p:origin x="161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microsoft.com/office/2015/10/relationships/revisionInfo" Target="revisionInfo.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984E85-DAE7-473F-B013-D76DDA0798DC}" type="datetimeFigureOut">
              <a:rPr lang="en-US" smtClean="0"/>
              <a:t>4/28/2026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90FFAB-2CAE-4E7B-B1BF-7E4BD00F76D5}" type="slidenum">
              <a:rPr lang="en-US" smtClean="0"/>
              <a:t>‹#›</a:t>
            </a:fld>
            <a:endParaRPr lang="en-US"/>
          </a:p>
        </p:txBody>
      </p:sp>
    </p:spTree>
    <p:extLst>
      <p:ext uri="{BB962C8B-B14F-4D97-AF65-F5344CB8AC3E}">
        <p14:creationId xmlns:p14="http://schemas.microsoft.com/office/powerpoint/2010/main" val="4237918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80A30491-E474-44C0-AFC9-A27A5448F5D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8F8F5A7F-B821-40D9-97F6-9B75BE34E01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100" name="Slide Number Placeholder 3">
            <a:extLst>
              <a:ext uri="{FF2B5EF4-FFF2-40B4-BE49-F238E27FC236}">
                <a16:creationId xmlns:a16="http://schemas.microsoft.com/office/drawing/2014/main" id="{BB1EA055-5EFC-4F75-8213-ECDA94C87760}"/>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965256F-3AF7-42B0-A79F-99AC9B3437E1}"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8392498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90FFAB-2CAE-4E7B-B1BF-7E4BD00F76D5}" type="slidenum">
              <a:rPr lang="en-US" smtClean="0"/>
              <a:t>27</a:t>
            </a:fld>
            <a:endParaRPr lang="en-US"/>
          </a:p>
        </p:txBody>
      </p:sp>
    </p:spTree>
    <p:extLst>
      <p:ext uri="{BB962C8B-B14F-4D97-AF65-F5344CB8AC3E}">
        <p14:creationId xmlns:p14="http://schemas.microsoft.com/office/powerpoint/2010/main" val="7217947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25563"/>
          </a:xfrm>
        </p:spPr>
        <p:txBody>
          <a:bodyPr/>
          <a:lstStyle>
            <a:lvl1pPr algn="ctr">
              <a:defRPr b="1" i="0" baseline="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220337" y="1123720"/>
            <a:ext cx="8923663" cy="5734279"/>
          </a:xfrm>
          <a:prstGeom prst="rect">
            <a:avLst/>
          </a:prstGeom>
        </p:spPr>
        <p:txBody>
          <a:bodyPr>
            <a:normAutofit/>
          </a:bodyPr>
          <a:lstStyle>
            <a:lvl1pPr>
              <a:defRPr sz="3200" b="1" i="0" baseline="0">
                <a:latin typeface="Arial" panose="020B0604020202020204" pitchFamily="34" charset="0"/>
              </a:defRPr>
            </a:lvl1pPr>
            <a:lvl2pPr>
              <a:defRPr sz="3200" b="1" i="0" baseline="0">
                <a:latin typeface="Arial" panose="020B0604020202020204" pitchFamily="34" charset="0"/>
              </a:defRPr>
            </a:lvl2pPr>
            <a:lvl3pPr>
              <a:defRPr sz="3200" b="1" i="0" baseline="0">
                <a:latin typeface="Arial" panose="020B0604020202020204" pitchFamily="34" charset="0"/>
              </a:defRPr>
            </a:lvl3pPr>
            <a:lvl4pPr>
              <a:defRPr sz="3200" b="1" i="0" baseline="0">
                <a:latin typeface="Arial" panose="020B0604020202020204" pitchFamily="34" charset="0"/>
              </a:defRPr>
            </a:lvl4pPr>
            <a:lvl5pPr>
              <a:defRPr sz="3200" b="1" i="0" baseline="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0127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DE96F128-732F-4F50-9BB8-1FC606CCD1EE}" type="datetimeFigureOut">
              <a:rPr lang="en-US" smtClean="0"/>
              <a:t>4/28/2026</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3CF97A22-9AE2-4284-A218-9A8465B981D3}" type="slidenum">
              <a:rPr lang="en-US" smtClean="0"/>
              <a:t>‹#›</a:t>
            </a:fld>
            <a:endParaRPr lang="en-US"/>
          </a:p>
        </p:txBody>
      </p:sp>
    </p:spTree>
    <p:extLst>
      <p:ext uri="{BB962C8B-B14F-4D97-AF65-F5344CB8AC3E}">
        <p14:creationId xmlns:p14="http://schemas.microsoft.com/office/powerpoint/2010/main" val="24935304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1B27A87D-6A80-4A43-B337-C59233659EA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4/28/2026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024ED8-BA85-424A-B34E-254D9CCD014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43274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1B27A87D-6A80-4A43-B337-C59233659EA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4/28/2026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024ED8-BA85-424A-B34E-254D9CCD014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24602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1B27A87D-6A80-4A43-B337-C59233659EA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4/28/2026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024ED8-BA85-424A-B34E-254D9CCD014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0209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25563"/>
          </a:xfrm>
        </p:spPr>
        <p:txBody>
          <a:bodyPr/>
          <a:lstStyle>
            <a:lvl1pPr algn="ctr">
              <a:defRPr b="1" i="0" baseline="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220337" y="1123720"/>
            <a:ext cx="8923663" cy="5734279"/>
          </a:xfrm>
          <a:prstGeom prst="rect">
            <a:avLst/>
          </a:prstGeom>
        </p:spPr>
        <p:txBody>
          <a:bodyPr>
            <a:normAutofit/>
          </a:bodyPr>
          <a:lstStyle>
            <a:lvl1pPr>
              <a:defRPr sz="3200" b="1" i="0" baseline="0">
                <a:latin typeface="Arial" panose="020B0604020202020204" pitchFamily="34" charset="0"/>
              </a:defRPr>
            </a:lvl1pPr>
            <a:lvl2pPr>
              <a:defRPr sz="3200" b="1" i="0" baseline="0">
                <a:latin typeface="Arial" panose="020B0604020202020204" pitchFamily="34" charset="0"/>
              </a:defRPr>
            </a:lvl2pPr>
            <a:lvl3pPr>
              <a:defRPr sz="3200" b="1" i="0" baseline="0">
                <a:latin typeface="Arial" panose="020B0604020202020204" pitchFamily="34" charset="0"/>
              </a:defRPr>
            </a:lvl3pPr>
            <a:lvl4pPr>
              <a:defRPr sz="3200" b="1" i="0" baseline="0">
                <a:latin typeface="Arial" panose="020B0604020202020204" pitchFamily="34" charset="0"/>
              </a:defRPr>
            </a:lvl4pPr>
            <a:lvl5pPr>
              <a:defRPr sz="3200" b="1" i="0" baseline="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85574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a:prstGeom prst="rect">
            <a:avLst/>
          </a:prstGeo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DE96F128-732F-4F50-9BB8-1FC606CCD1EE}" type="datetimeFigureOut">
              <a:rPr lang="en-US" smtClean="0"/>
              <a:t>4/28/2026</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3CF97A22-9AE2-4284-A218-9A8465B981D3}" type="slidenum">
              <a:rPr lang="en-US" smtClean="0"/>
              <a:t>‹#›</a:t>
            </a:fld>
            <a:endParaRPr lang="en-US"/>
          </a:p>
        </p:txBody>
      </p:sp>
    </p:spTree>
    <p:extLst>
      <p:ext uri="{BB962C8B-B14F-4D97-AF65-F5344CB8AC3E}">
        <p14:creationId xmlns:p14="http://schemas.microsoft.com/office/powerpoint/2010/main" val="12836780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DE96F128-732F-4F50-9BB8-1FC606CCD1EE}" type="datetimeFigureOut">
              <a:rPr lang="en-US" smtClean="0"/>
              <a:t>4/28/2026</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3CF97A22-9AE2-4284-A218-9A8465B981D3}" type="slidenum">
              <a:rPr lang="en-US" smtClean="0"/>
              <a:t>‹#›</a:t>
            </a:fld>
            <a:endParaRPr lang="en-US"/>
          </a:p>
        </p:txBody>
      </p:sp>
    </p:spTree>
    <p:extLst>
      <p:ext uri="{BB962C8B-B14F-4D97-AF65-F5344CB8AC3E}">
        <p14:creationId xmlns:p14="http://schemas.microsoft.com/office/powerpoint/2010/main" val="2544493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28650" y="6356351"/>
            <a:ext cx="2057400" cy="365125"/>
          </a:xfrm>
          <a:prstGeom prst="rect">
            <a:avLst/>
          </a:prstGeom>
        </p:spPr>
        <p:txBody>
          <a:bodyPr/>
          <a:lstStyle/>
          <a:p>
            <a:fld id="{DE96F128-732F-4F50-9BB8-1FC606CCD1EE}" type="datetimeFigureOut">
              <a:rPr lang="en-US" smtClean="0"/>
              <a:t>4/28/2026</a:t>
            </a:fld>
            <a:endParaRPr lang="en-US"/>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3CF97A22-9AE2-4284-A218-9A8465B981D3}" type="slidenum">
              <a:rPr lang="en-US" smtClean="0"/>
              <a:t>‹#›</a:t>
            </a:fld>
            <a:endParaRPr lang="en-US"/>
          </a:p>
        </p:txBody>
      </p:sp>
    </p:spTree>
    <p:extLst>
      <p:ext uri="{BB962C8B-B14F-4D97-AF65-F5344CB8AC3E}">
        <p14:creationId xmlns:p14="http://schemas.microsoft.com/office/powerpoint/2010/main" val="25002339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DE96F128-732F-4F50-9BB8-1FC606CCD1EE}" type="datetimeFigureOut">
              <a:rPr lang="en-US" smtClean="0"/>
              <a:t>4/28/2026</a:t>
            </a:fld>
            <a:endParaRPr 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3CF97A22-9AE2-4284-A218-9A8465B981D3}" type="slidenum">
              <a:rPr lang="en-US" smtClean="0"/>
              <a:t>‹#›</a:t>
            </a:fld>
            <a:endParaRPr lang="en-US"/>
          </a:p>
        </p:txBody>
      </p:sp>
    </p:spTree>
    <p:extLst>
      <p:ext uri="{BB962C8B-B14F-4D97-AF65-F5344CB8AC3E}">
        <p14:creationId xmlns:p14="http://schemas.microsoft.com/office/powerpoint/2010/main" val="12297407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DE96F128-732F-4F50-9BB8-1FC606CCD1EE}" type="datetimeFigureOut">
              <a:rPr lang="en-US" smtClean="0"/>
              <a:t>4/28/2026</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3CF97A22-9AE2-4284-A218-9A8465B981D3}" type="slidenum">
              <a:rPr lang="en-US" smtClean="0"/>
              <a:t>‹#›</a:t>
            </a:fld>
            <a:endParaRPr lang="en-US"/>
          </a:p>
        </p:txBody>
      </p:sp>
    </p:spTree>
    <p:extLst>
      <p:ext uri="{BB962C8B-B14F-4D97-AF65-F5344CB8AC3E}">
        <p14:creationId xmlns:p14="http://schemas.microsoft.com/office/powerpoint/2010/main" val="42557476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DE96F128-732F-4F50-9BB8-1FC606CCD1EE}" type="datetimeFigureOut">
              <a:rPr lang="en-US" smtClean="0"/>
              <a:t>4/28/2026</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3CF97A22-9AE2-4284-A218-9A8465B981D3}" type="slidenum">
              <a:rPr lang="en-US" smtClean="0"/>
              <a:t>‹#›</a:t>
            </a:fld>
            <a:endParaRPr lang="en-US"/>
          </a:p>
        </p:txBody>
      </p:sp>
    </p:spTree>
    <p:extLst>
      <p:ext uri="{BB962C8B-B14F-4D97-AF65-F5344CB8AC3E}">
        <p14:creationId xmlns:p14="http://schemas.microsoft.com/office/powerpoint/2010/main" val="28302882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231354" y="1145754"/>
            <a:ext cx="8912646" cy="571224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DE96F128-732F-4F50-9BB8-1FC606CCD1EE}" type="datetimeFigureOut">
              <a:rPr lang="en-US" smtClean="0"/>
              <a:t>4/28/2026</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3CF97A22-9AE2-4284-A218-9A8465B981D3}" type="slidenum">
              <a:rPr lang="en-US" smtClean="0"/>
              <a:t>‹#›</a:t>
            </a:fld>
            <a:endParaRPr lang="en-US"/>
          </a:p>
        </p:txBody>
      </p:sp>
    </p:spTree>
    <p:extLst>
      <p:ext uri="{BB962C8B-B14F-4D97-AF65-F5344CB8AC3E}">
        <p14:creationId xmlns:p14="http://schemas.microsoft.com/office/powerpoint/2010/main" val="22249128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915205747"/>
      </p:ext>
    </p:extLst>
  </p:cSld>
  <p:clrMap bg1="lt1" tx1="dk1" bg2="lt2" tx2="dk2" accent1="accent1" accent2="accent2" accent3="accent3" accent4="accent4" accent5="accent5" accent6="accent6" hlink="hlink" folHlink="folHlink"/>
  <p:sldLayoutIdLst>
    <p:sldLayoutId id="2147483662" r:id="rId1"/>
    <p:sldLayoutId id="2147483672" r:id="rId2"/>
    <p:sldLayoutId id="2147483663" r:id="rId3"/>
    <p:sldLayoutId id="2147483664" r:id="rId4"/>
    <p:sldLayoutId id="2147483665" r:id="rId5"/>
    <p:sldLayoutId id="2147483667" r:id="rId6"/>
    <p:sldLayoutId id="2147483668" r:id="rId7"/>
    <p:sldLayoutId id="2147483669" r:id="rId8"/>
    <p:sldLayoutId id="2147483670" r:id="rId9"/>
    <p:sldLayoutId id="2147483671" r:id="rId10"/>
  </p:sldLayoutIdLst>
  <p:txStyles>
    <p:titleStyle>
      <a:lvl1pPr algn="ctr" defTabSz="914400" rtl="0" eaLnBrk="1" latinLnBrk="0" hangingPunct="1">
        <a:lnSpc>
          <a:spcPct val="90000"/>
        </a:lnSpc>
        <a:spcBef>
          <a:spcPct val="0"/>
        </a:spcBef>
        <a:buNone/>
        <a:defRPr sz="4400" b="1" i="0" kern="1200" baseline="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b="1" i="0" kern="1200" baseline="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b="1" i="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3200" b="1" i="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3200" b="1" i="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3200" b="1" i="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27A87D-6A80-4A43-B337-C59233659EAF}" type="datetimeFigureOut">
              <a:rPr lang="en-US" smtClean="0"/>
              <a:t>4/28/2026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024ED8-BA85-424A-B34E-254D9CCD0148}" type="slidenum">
              <a:rPr lang="en-US" smtClean="0"/>
              <a:t>‹#›</a:t>
            </a:fld>
            <a:endParaRPr lang="en-US"/>
          </a:p>
        </p:txBody>
      </p:sp>
    </p:spTree>
    <p:extLst>
      <p:ext uri="{BB962C8B-B14F-4D97-AF65-F5344CB8AC3E}">
        <p14:creationId xmlns:p14="http://schemas.microsoft.com/office/powerpoint/2010/main" val="406548026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hyperlink" Target="https://www.the-generous-husband.com/2020/02/24/how-may-i-serve-you/" TargetMode="External"/><Relationship Id="rId4" Type="http://schemas.openxmlformats.org/officeDocument/2006/relationships/image" Target="../media/image11.jpe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4" name="TextBox 5">
            <a:extLst>
              <a:ext uri="{FF2B5EF4-FFF2-40B4-BE49-F238E27FC236}">
                <a16:creationId xmlns:a16="http://schemas.microsoft.com/office/drawing/2014/main" id="{F1144962-7E55-4138-B559-0999E85A85AC}"/>
              </a:ext>
            </a:extLst>
          </p:cNvPr>
          <p:cNvSpPr txBox="1">
            <a:spLocks noChangeArrowheads="1"/>
          </p:cNvSpPr>
          <p:nvPr/>
        </p:nvSpPr>
        <p:spPr bwMode="auto">
          <a:xfrm>
            <a:off x="8627" y="6137246"/>
            <a:ext cx="9144000" cy="707886"/>
          </a:xfrm>
          <a:prstGeom prst="rect">
            <a:avLst/>
          </a:prstGeom>
          <a:solidFill>
            <a:schemeClr val="tx1">
              <a:alpha val="39000"/>
            </a:schemeClr>
          </a:solidFill>
          <a:ln w="9525">
            <a:noFill/>
            <a:miter lim="800000"/>
            <a:headEnd/>
            <a:tailEnd/>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100" cap="none" spc="50" normalizeH="0" baseline="0" noProof="0">
                <a:ln w="9525" cmpd="sng">
                  <a:solidFill>
                    <a:schemeClr val="bg1"/>
                  </a:solidFill>
                  <a:prstDash val="solid"/>
                </a:ln>
                <a:solidFill>
                  <a:srgbClr val="FFFF00"/>
                </a:solidFill>
                <a:effectLst>
                  <a:glow rad="38100">
                    <a:srgbClr val="4472C4">
                      <a:alpha val="40000"/>
                    </a:srgbClr>
                  </a:glow>
                </a:effectLst>
                <a:uLnTx/>
                <a:uFillTx/>
                <a:latin typeface="Bazooka" pitchFamily="2" charset="0"/>
                <a:ea typeface="+mn-ea"/>
                <a:cs typeface="+mn-cs"/>
              </a:rPr>
              <a:t>PLEASE TURN OFF CELLPHONES</a:t>
            </a:r>
          </a:p>
        </p:txBody>
      </p:sp>
      <p:sp>
        <p:nvSpPr>
          <p:cNvPr id="8" name="Rectangle 7">
            <a:extLst>
              <a:ext uri="{FF2B5EF4-FFF2-40B4-BE49-F238E27FC236}">
                <a16:creationId xmlns:a16="http://schemas.microsoft.com/office/drawing/2014/main" id="{48E83C1B-51F2-4C54-BFE8-59DACB5F4871}"/>
              </a:ext>
            </a:extLst>
          </p:cNvPr>
          <p:cNvSpPr/>
          <p:nvPr/>
        </p:nvSpPr>
        <p:spPr>
          <a:xfrm>
            <a:off x="0" y="12868"/>
            <a:ext cx="9135373" cy="1323439"/>
          </a:xfrm>
          <a:prstGeom prst="rect">
            <a:avLst/>
          </a:prstGeom>
          <a:solidFill>
            <a:schemeClr val="tx1">
              <a:alpha val="42000"/>
            </a:schemeClr>
          </a:solid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100" cap="none" spc="50" normalizeH="0" baseline="0" noProof="0">
                <a:ln w="9525" cmpd="sng">
                  <a:solidFill>
                    <a:schemeClr val="bg1"/>
                  </a:solidFill>
                  <a:prstDash val="solid"/>
                </a:ln>
                <a:solidFill>
                  <a:srgbClr val="FFFF00"/>
                </a:solidFill>
                <a:effectLst>
                  <a:glow rad="38100">
                    <a:srgbClr val="4472C4">
                      <a:alpha val="40000"/>
                    </a:srgbClr>
                  </a:glow>
                </a:effectLst>
                <a:uLnTx/>
                <a:uFillTx/>
                <a:latin typeface="Bazooka" pitchFamily="2" charset="0"/>
                <a:ea typeface="+mn-ea"/>
                <a:cs typeface="+mn-cs"/>
              </a:rPr>
              <a:t>WELCOME TO THE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100" cap="none" spc="50" normalizeH="0" baseline="0" noProof="0">
                <a:ln w="9525" cmpd="sng">
                  <a:solidFill>
                    <a:schemeClr val="bg1"/>
                  </a:solidFill>
                  <a:prstDash val="solid"/>
                </a:ln>
                <a:solidFill>
                  <a:srgbClr val="FFFF00"/>
                </a:solidFill>
                <a:effectLst>
                  <a:glow rad="38100">
                    <a:srgbClr val="4472C4">
                      <a:alpha val="40000"/>
                    </a:srgbClr>
                  </a:glow>
                </a:effectLst>
                <a:uLnTx/>
                <a:uFillTx/>
                <a:latin typeface="Bazooka" pitchFamily="2" charset="0"/>
                <a:ea typeface="+mn-ea"/>
                <a:cs typeface="+mn-cs"/>
              </a:rPr>
              <a:t>JACKSON STREET CHURCH OF CHRIST</a:t>
            </a:r>
            <a:endParaRPr kumimoji="0" lang="en-US" sz="4000" b="1" i="0" u="none" strike="noStrike" kern="1200" cap="none" spc="50" normalizeH="0" baseline="0" noProof="0">
              <a:ln w="9525" cmpd="sng">
                <a:solidFill>
                  <a:schemeClr val="bg1"/>
                </a:solidFill>
                <a:prstDash val="solid"/>
              </a:ln>
              <a:solidFill>
                <a:srgbClr val="FFFF00"/>
              </a:solidFill>
              <a:effectLst>
                <a:glow rad="38100">
                  <a:srgbClr val="4472C4">
                    <a:alpha val="40000"/>
                  </a:srgbClr>
                </a:glow>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7B19DE66-96E3-D624-712B-E2A538D338DE}"/>
              </a:ext>
            </a:extLst>
          </p:cNvPr>
          <p:cNvPicPr>
            <a:picLocks noChangeAspect="1"/>
          </p:cNvPicPr>
          <p:nvPr/>
        </p:nvPicPr>
        <p:blipFill>
          <a:blip r:embed="rId3"/>
          <a:stretch>
            <a:fillRect/>
          </a:stretch>
        </p:blipFill>
        <p:spPr>
          <a:xfrm>
            <a:off x="903977" y="1285677"/>
            <a:ext cx="7353300" cy="4902200"/>
          </a:xfrm>
          <a:prstGeom prst="rect">
            <a:avLst/>
          </a:prstGeom>
        </p:spPr>
      </p:pic>
      <p:sp>
        <p:nvSpPr>
          <p:cNvPr id="7" name="TextBox 6">
            <a:extLst>
              <a:ext uri="{FF2B5EF4-FFF2-40B4-BE49-F238E27FC236}">
                <a16:creationId xmlns:a16="http://schemas.microsoft.com/office/drawing/2014/main" id="{149FAB10-FFE3-A9D0-A53E-9BBD9DAFFC85}"/>
              </a:ext>
            </a:extLst>
          </p:cNvPr>
          <p:cNvSpPr txBox="1"/>
          <p:nvPr/>
        </p:nvSpPr>
        <p:spPr>
          <a:xfrm>
            <a:off x="3733800" y="4775200"/>
            <a:ext cx="2006600" cy="769441"/>
          </a:xfrm>
          <a:prstGeom prst="rect">
            <a:avLst/>
          </a:prstGeom>
          <a:noFill/>
        </p:spPr>
        <p:txBody>
          <a:bodyPr wrap="square" rtlCol="0">
            <a:spAutoFit/>
          </a:bodyPr>
          <a:lstStyle/>
          <a:p>
            <a:r>
              <a:rPr lang="en-US" sz="4400" b="1">
                <a:solidFill>
                  <a:schemeClr val="bg1"/>
                </a:solidFill>
                <a:latin typeface="Informal Roman" panose="030604020304060B0204" pitchFamily="66" charset="0"/>
                <a:cs typeface="Arial" panose="020B0604020202020204" pitchFamily="34" charset="0"/>
              </a:rPr>
              <a:t>FAITH</a:t>
            </a:r>
          </a:p>
        </p:txBody>
      </p:sp>
    </p:spTree>
    <p:extLst>
      <p:ext uri="{BB962C8B-B14F-4D97-AF65-F5344CB8AC3E}">
        <p14:creationId xmlns:p14="http://schemas.microsoft.com/office/powerpoint/2010/main" val="29114686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1536B-CBD5-3B76-560A-CA9D2F167D4D}"/>
              </a:ext>
            </a:extLst>
          </p:cNvPr>
          <p:cNvPicPr>
            <a:picLocks noChangeAspect="1"/>
          </p:cNvPicPr>
          <p:nvPr/>
        </p:nvPicPr>
        <p:blipFill>
          <a:blip r:embed="rId2"/>
          <a:stretch>
            <a:fillRect/>
          </a:stretch>
        </p:blipFill>
        <p:spPr>
          <a:xfrm>
            <a:off x="-571500" y="0"/>
            <a:ext cx="10287000" cy="6858000"/>
          </a:xfrm>
          <a:prstGeom prst="rect">
            <a:avLst/>
          </a:prstGeom>
        </p:spPr>
      </p:pic>
      <p:sp>
        <p:nvSpPr>
          <p:cNvPr id="2" name="Title 1">
            <a:extLst>
              <a:ext uri="{FF2B5EF4-FFF2-40B4-BE49-F238E27FC236}">
                <a16:creationId xmlns:a16="http://schemas.microsoft.com/office/drawing/2014/main" id="{D0C31BFE-DDE8-5EED-8968-1875BD320D63}"/>
              </a:ext>
            </a:extLst>
          </p:cNvPr>
          <p:cNvSpPr>
            <a:spLocks noGrp="1"/>
          </p:cNvSpPr>
          <p:nvPr>
            <p:ph type="title"/>
          </p:nvPr>
        </p:nvSpPr>
        <p:spPr/>
        <p:txBody>
          <a:bodyPr>
            <a:normAutofit/>
          </a:bodyPr>
          <a:lstStyle/>
          <a:p>
            <a:pPr marL="228600" marR="0" indent="-228600" algn="ctr">
              <a:buNone/>
            </a:pPr>
            <a:endParaRPr lang="en-US" sz="4400" kern="10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855412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05CF8-EB5D-4CF3-A4B9-F11F8864F8A5}"/>
              </a:ext>
            </a:extLst>
          </p:cNvPr>
          <p:cNvSpPr>
            <a:spLocks noGrp="1"/>
          </p:cNvSpPr>
          <p:nvPr>
            <p:ph type="title"/>
          </p:nvPr>
        </p:nvSpPr>
        <p:spPr>
          <a:xfrm>
            <a:off x="0" y="1"/>
            <a:ext cx="9144000" cy="939800"/>
          </a:xfrm>
        </p:spPr>
        <p:txBody>
          <a:bodyPr>
            <a:normAutofit/>
          </a:bodyPr>
          <a:lstStyle/>
          <a:p>
            <a:pPr marL="228600" marR="0" indent="-228600">
              <a:buNone/>
            </a:pPr>
            <a:r>
              <a:rPr lang="en-US" sz="4400" b="1" kern="10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FAITH ALONE?</a:t>
            </a:r>
            <a:endParaRPr lang="en-US" sz="4400" kern="10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5E27E114-2197-1EFF-0814-32C5772928D1}"/>
              </a:ext>
            </a:extLst>
          </p:cNvPr>
          <p:cNvSpPr>
            <a:spLocks noGrp="1"/>
          </p:cNvSpPr>
          <p:nvPr>
            <p:ph idx="1"/>
          </p:nvPr>
        </p:nvSpPr>
        <p:spPr>
          <a:xfrm>
            <a:off x="220337" y="939800"/>
            <a:ext cx="8923663" cy="6095999"/>
          </a:xfrm>
        </p:spPr>
        <p:txBody>
          <a:bodyPr>
            <a:normAutofit fontScale="92500" lnSpcReduction="10000"/>
          </a:bodyPr>
          <a:lstStyle/>
          <a:p>
            <a:pPr marL="457200" marR="0" lvl="0" indent="-457200">
              <a:lnSpc>
                <a:spcPct val="95000"/>
              </a:lnSpc>
              <a:spcBef>
                <a:spcPts val="0"/>
              </a:spcBef>
              <a:buFont typeface="+mj-lt"/>
              <a:buAutoNum type="alphaUcPeriod"/>
            </a:pPr>
            <a:r>
              <a:rPr lang="en-US" kern="100">
                <a:ea typeface="Times New Roman" panose="02020603050405020304" pitchFamily="18" charset="0"/>
                <a:cs typeface="Times New Roman" panose="02020603050405020304" pitchFamily="18" charset="0"/>
              </a:rPr>
              <a:t>Many in the realm of “Christianity” teach that you are saved when you believe in Jesus.</a:t>
            </a:r>
          </a:p>
          <a:p>
            <a:pPr marL="457200" marR="0" lvl="0" indent="-457200">
              <a:lnSpc>
                <a:spcPct val="95000"/>
              </a:lnSpc>
              <a:spcBef>
                <a:spcPts val="0"/>
              </a:spcBef>
              <a:buFont typeface="+mj-lt"/>
              <a:buAutoNum type="alphaUcPeriod"/>
            </a:pPr>
            <a:r>
              <a:rPr lang="en-US" kern="100">
                <a:ea typeface="Times New Roman" panose="02020603050405020304" pitchFamily="18" charset="0"/>
                <a:cs typeface="Times New Roman" panose="02020603050405020304" pitchFamily="18" charset="0"/>
              </a:rPr>
              <a:t>If pressed on this, most will admit that repentance and confession are necessary also.</a:t>
            </a:r>
          </a:p>
          <a:p>
            <a:pPr marL="457200" marR="0" lvl="0" indent="-457200">
              <a:lnSpc>
                <a:spcPct val="95000"/>
              </a:lnSpc>
              <a:spcBef>
                <a:spcPts val="0"/>
              </a:spcBef>
              <a:buFont typeface="+mj-lt"/>
              <a:buAutoNum type="alphaUcPeriod"/>
            </a:pPr>
            <a:r>
              <a:rPr lang="en-US" kern="100">
                <a:ea typeface="Times New Roman" panose="02020603050405020304" pitchFamily="18" charset="0"/>
                <a:cs typeface="Times New Roman" panose="02020603050405020304" pitchFamily="18" charset="0"/>
              </a:rPr>
              <a:t>But they usually will not say that baptism has anything to do with our salvation.</a:t>
            </a:r>
          </a:p>
          <a:p>
            <a:pPr marL="914400" lvl="1" indent="-457200">
              <a:lnSpc>
                <a:spcPct val="95000"/>
              </a:lnSpc>
              <a:spcBef>
                <a:spcPts val="0"/>
              </a:spcBef>
              <a:buFont typeface="+mj-lt"/>
              <a:buAutoNum type="arabicPeriod"/>
            </a:pPr>
            <a:r>
              <a:rPr lang="en-US" kern="100">
                <a:ea typeface="Times New Roman" panose="02020603050405020304" pitchFamily="18" charset="0"/>
                <a:cs typeface="Times New Roman" panose="02020603050405020304" pitchFamily="18" charset="0"/>
              </a:rPr>
              <a:t>Acts 2:38–39  Then Peter said to them, “Repent, and let every one of you be baptized in the name of Jesus Christ for the remission of sins; and you shall receive the gift of the Holy Spirit. {39} For the promise is to you and to your children, and to all who are afar off, as many as the Lord our God will call.”</a:t>
            </a:r>
            <a:endParaRPr lang="en-US"/>
          </a:p>
        </p:txBody>
      </p:sp>
    </p:spTree>
    <p:extLst>
      <p:ext uri="{BB962C8B-B14F-4D97-AF65-F5344CB8AC3E}">
        <p14:creationId xmlns:p14="http://schemas.microsoft.com/office/powerpoint/2010/main" val="542265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FA8C17-8DF8-0EC6-131F-ABCB4DF1C1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AD65F0-54A9-E140-D150-0D6F5CA68DAA}"/>
              </a:ext>
            </a:extLst>
          </p:cNvPr>
          <p:cNvSpPr>
            <a:spLocks noGrp="1"/>
          </p:cNvSpPr>
          <p:nvPr>
            <p:ph type="title"/>
          </p:nvPr>
        </p:nvSpPr>
        <p:spPr>
          <a:xfrm>
            <a:off x="0" y="1"/>
            <a:ext cx="9144000" cy="736599"/>
          </a:xfrm>
        </p:spPr>
        <p:txBody>
          <a:bodyPr>
            <a:normAutofit/>
          </a:bodyPr>
          <a:lstStyle/>
          <a:p>
            <a:pPr marL="228600" marR="0" indent="-228600">
              <a:buNone/>
            </a:pPr>
            <a:r>
              <a:rPr lang="en-US" sz="4400" b="1" kern="10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FAITH ALONE?</a:t>
            </a:r>
            <a:endParaRPr lang="en-US" sz="4400" kern="10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30300723-DD8A-3773-E2A2-11F1F3FBD6FD}"/>
              </a:ext>
            </a:extLst>
          </p:cNvPr>
          <p:cNvSpPr>
            <a:spLocks noGrp="1"/>
          </p:cNvSpPr>
          <p:nvPr>
            <p:ph idx="1"/>
          </p:nvPr>
        </p:nvSpPr>
        <p:spPr>
          <a:xfrm>
            <a:off x="220337" y="736600"/>
            <a:ext cx="8923663" cy="6121400"/>
          </a:xfrm>
        </p:spPr>
        <p:txBody>
          <a:bodyPr>
            <a:noAutofit/>
          </a:bodyPr>
          <a:lstStyle/>
          <a:p>
            <a:pPr marL="457200" marR="0" lvl="0" indent="-457200">
              <a:spcBef>
                <a:spcPts val="0"/>
              </a:spcBef>
              <a:buFont typeface="+mj-lt"/>
              <a:buAutoNum type="alphaUcPeriod" startAt="3"/>
            </a:pPr>
            <a:r>
              <a:rPr lang="en-US" sz="3100" kern="100">
                <a:ea typeface="Times New Roman" panose="02020603050405020304" pitchFamily="18" charset="0"/>
                <a:cs typeface="Times New Roman" panose="02020603050405020304" pitchFamily="18" charset="0"/>
              </a:rPr>
              <a:t>But they usually will not say that baptism has anything to do with our salvation.</a:t>
            </a:r>
          </a:p>
          <a:p>
            <a:pPr marL="914400" lvl="1" indent="-457200">
              <a:spcBef>
                <a:spcPts val="0"/>
              </a:spcBef>
              <a:buFont typeface="+mj-lt"/>
              <a:buAutoNum type="arabicPeriod" startAt="2"/>
            </a:pPr>
            <a:r>
              <a:rPr lang="en-US" sz="3100" kern="100">
                <a:ea typeface="Times New Roman" panose="02020603050405020304" pitchFamily="18" charset="0"/>
                <a:cs typeface="Times New Roman" panose="02020603050405020304" pitchFamily="18" charset="0"/>
              </a:rPr>
              <a:t>Colossians 2:11–13  In Him you were also circumcised with the circumcision made without hands, by putting off the body of the sins of the flesh, by the circumcision of Christ, {12} buried with Him in baptism, in which you also were raised with Him through faith in the working of God, who raised Him from the dead. {13} And you, being dead in your trespasses and the uncircumcision of your flesh, He has made alive together with Him, having forgiven you all trespasses,</a:t>
            </a:r>
          </a:p>
        </p:txBody>
      </p:sp>
    </p:spTree>
    <p:extLst>
      <p:ext uri="{BB962C8B-B14F-4D97-AF65-F5344CB8AC3E}">
        <p14:creationId xmlns:p14="http://schemas.microsoft.com/office/powerpoint/2010/main" val="18589898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93EDCD-96D0-6730-7912-3C2675E7E3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0785B8-552E-F9C4-07BF-BA6D9D361D78}"/>
              </a:ext>
            </a:extLst>
          </p:cNvPr>
          <p:cNvSpPr>
            <a:spLocks noGrp="1"/>
          </p:cNvSpPr>
          <p:nvPr>
            <p:ph type="title"/>
          </p:nvPr>
        </p:nvSpPr>
        <p:spPr>
          <a:xfrm>
            <a:off x="0" y="1"/>
            <a:ext cx="9144000" cy="736599"/>
          </a:xfrm>
        </p:spPr>
        <p:txBody>
          <a:bodyPr>
            <a:normAutofit/>
          </a:bodyPr>
          <a:lstStyle/>
          <a:p>
            <a:pPr marL="228600" marR="0" indent="-228600">
              <a:buNone/>
            </a:pPr>
            <a:r>
              <a:rPr lang="en-US" sz="4400" b="1" kern="10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FAITH ALONE?</a:t>
            </a:r>
            <a:endParaRPr lang="en-US" sz="4400" kern="10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79072839-957D-05C7-C0EE-814DE1C87054}"/>
              </a:ext>
            </a:extLst>
          </p:cNvPr>
          <p:cNvSpPr>
            <a:spLocks noGrp="1"/>
          </p:cNvSpPr>
          <p:nvPr>
            <p:ph idx="1"/>
          </p:nvPr>
        </p:nvSpPr>
        <p:spPr>
          <a:xfrm>
            <a:off x="220337" y="736600"/>
            <a:ext cx="8923663" cy="6121400"/>
          </a:xfrm>
        </p:spPr>
        <p:txBody>
          <a:bodyPr>
            <a:normAutofit fontScale="92500" lnSpcReduction="10000"/>
          </a:bodyPr>
          <a:lstStyle/>
          <a:p>
            <a:pPr marL="457200" marR="0" lvl="0" indent="-457200">
              <a:lnSpc>
                <a:spcPct val="95000"/>
              </a:lnSpc>
              <a:spcBef>
                <a:spcPts val="0"/>
              </a:spcBef>
              <a:buFont typeface="+mj-lt"/>
              <a:buAutoNum type="alphaUcPeriod" startAt="3"/>
            </a:pPr>
            <a:r>
              <a:rPr lang="en-US" kern="100">
                <a:ea typeface="Times New Roman" panose="02020603050405020304" pitchFamily="18" charset="0"/>
                <a:cs typeface="Times New Roman" panose="02020603050405020304" pitchFamily="18" charset="0"/>
              </a:rPr>
              <a:t>But they usually will not say that baptism has anything to do with our salvation.</a:t>
            </a:r>
          </a:p>
          <a:p>
            <a:pPr marL="914400" lvl="1" indent="-457200">
              <a:lnSpc>
                <a:spcPct val="95000"/>
              </a:lnSpc>
              <a:spcBef>
                <a:spcPts val="0"/>
              </a:spcBef>
              <a:buFont typeface="+mj-lt"/>
              <a:buAutoNum type="arabicPeriod" startAt="3"/>
            </a:pPr>
            <a:r>
              <a:rPr lang="en-US" kern="100">
                <a:ea typeface="Times New Roman" panose="02020603050405020304" pitchFamily="18" charset="0"/>
                <a:cs typeface="Times New Roman" panose="02020603050405020304" pitchFamily="18" charset="0"/>
              </a:rPr>
              <a:t>Mark 16:16  He who believes and is baptized will be saved; but he who does not believe will be condemned.</a:t>
            </a:r>
          </a:p>
          <a:p>
            <a:pPr marL="914400" lvl="1" indent="-457200">
              <a:lnSpc>
                <a:spcPct val="95000"/>
              </a:lnSpc>
              <a:spcBef>
                <a:spcPts val="0"/>
              </a:spcBef>
              <a:buFont typeface="+mj-lt"/>
              <a:buAutoNum type="arabicPeriod" startAt="3"/>
            </a:pPr>
            <a:r>
              <a:rPr lang="en-US" kern="100">
                <a:ea typeface="Times New Roman" panose="02020603050405020304" pitchFamily="18" charset="0"/>
                <a:cs typeface="Times New Roman" panose="02020603050405020304" pitchFamily="18" charset="0"/>
              </a:rPr>
              <a:t>Romans 6:4  Therefore we were buried with Him through baptism into death, that just as Christ was raised from the dead by the glory of the Father, even so we also should walk in newness of life.</a:t>
            </a:r>
          </a:p>
          <a:p>
            <a:pPr marL="914400" lvl="1" indent="-457200">
              <a:lnSpc>
                <a:spcPct val="95000"/>
              </a:lnSpc>
              <a:spcBef>
                <a:spcPts val="0"/>
              </a:spcBef>
              <a:buFont typeface="+mj-lt"/>
              <a:buAutoNum type="arabicPeriod" startAt="3"/>
            </a:pPr>
            <a:r>
              <a:rPr lang="en-US" kern="100">
                <a:ea typeface="Times New Roman" panose="02020603050405020304" pitchFamily="18" charset="0"/>
                <a:cs typeface="Times New Roman" panose="02020603050405020304" pitchFamily="18" charset="0"/>
              </a:rPr>
              <a:t>1 Peter 3:21  There is also an antitype which now saves us—baptism (not the removal of the filth of the flesh, but the answer of a good conscience toward God), through the resurrection of Jesus Christ,</a:t>
            </a:r>
          </a:p>
        </p:txBody>
      </p:sp>
    </p:spTree>
    <p:extLst>
      <p:ext uri="{BB962C8B-B14F-4D97-AF65-F5344CB8AC3E}">
        <p14:creationId xmlns:p14="http://schemas.microsoft.com/office/powerpoint/2010/main" val="1209469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3815E-DE9F-904B-87BD-37BBDF2AD2E0}"/>
              </a:ext>
            </a:extLst>
          </p:cNvPr>
          <p:cNvSpPr>
            <a:spLocks noGrp="1"/>
          </p:cNvSpPr>
          <p:nvPr>
            <p:ph type="title"/>
          </p:nvPr>
        </p:nvSpPr>
        <p:spPr/>
        <p:txBody>
          <a:bodyPr>
            <a:normAutofit/>
          </a:bodyPr>
          <a:lstStyle/>
          <a:p>
            <a:pPr marL="342900" marR="0" lvl="0" indent="-342900">
              <a:lnSpc>
                <a:spcPct val="80000"/>
              </a:lnSpc>
              <a:buFont typeface="+mj-lt"/>
              <a:buAutoNum type="romanUcPeriod"/>
            </a:pPr>
            <a:r>
              <a:rPr lang="en-US" sz="4000" b="1" kern="100">
                <a:solidFill>
                  <a:srgbClr val="FF0000"/>
                </a:solidFill>
                <a:effectLst/>
                <a:latin typeface="Arial" panose="020B0604020202020204" pitchFamily="34" charset="0"/>
                <a:ea typeface="Courier New" panose="02070309020205020404" pitchFamily="49" charset="0"/>
                <a:cs typeface="Arial" panose="020B0604020202020204" pitchFamily="34" charset="0"/>
              </a:rPr>
              <a:t>OBEDIENCE AND WORKS ARE REQUIRED OF CHRISTIANS</a:t>
            </a:r>
            <a:endParaRPr lang="en-US" sz="4000" kern="10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134CD5D5-1153-779C-5027-AEFD08F4697D}"/>
              </a:ext>
            </a:extLst>
          </p:cNvPr>
          <p:cNvSpPr>
            <a:spLocks noGrp="1"/>
          </p:cNvSpPr>
          <p:nvPr>
            <p:ph idx="1"/>
          </p:nvPr>
        </p:nvSpPr>
        <p:spPr>
          <a:xfrm>
            <a:off x="220337" y="1143000"/>
            <a:ext cx="8923663" cy="5714999"/>
          </a:xfrm>
        </p:spPr>
        <p:txBody>
          <a:bodyPr>
            <a:normAutofit fontScale="92500" lnSpcReduction="10000"/>
          </a:bodyPr>
          <a:lstStyle/>
          <a:p>
            <a:pPr marL="457200" marR="0" lvl="0" indent="-457200">
              <a:lnSpc>
                <a:spcPct val="95000"/>
              </a:lnSpc>
              <a:spcBef>
                <a:spcPts val="0"/>
              </a:spcBef>
              <a:buFont typeface="+mj-lt"/>
              <a:buAutoNum type="alphaUcPeriod"/>
            </a:pPr>
            <a:r>
              <a:rPr lang="en-US" kern="100">
                <a:ea typeface="Courier New" panose="02070309020205020404" pitchFamily="49" charset="0"/>
                <a:cs typeface="Arial" panose="020B0604020202020204" pitchFamily="34" charset="0"/>
              </a:rPr>
              <a:t>James 2:14–24  What does it profit, my brethren, if someone says he has faith but does not have works? Can faith save him? {15} If a brother or sister is naked and destitute of daily food, {16} and one of you says to them, “Depart in peace, be warmed and filled,” but you do not give them the things which are needed for the body, what does it profit? {17} Thus also faith by itself, if it does not have works, is dead. {18} But someone will say, “You have faith, and I have works.” Show me your faith without your works, and I will show you my faith by my works. &gt;&gt;&gt;</a:t>
            </a:r>
            <a:endParaRPr lang="en-US" kern="10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58636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67FA68-A1F5-A49E-9085-6B592C054F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D71E02-D71F-5544-A07B-E8D153370E7F}"/>
              </a:ext>
            </a:extLst>
          </p:cNvPr>
          <p:cNvSpPr>
            <a:spLocks noGrp="1"/>
          </p:cNvSpPr>
          <p:nvPr>
            <p:ph type="title"/>
          </p:nvPr>
        </p:nvSpPr>
        <p:spPr/>
        <p:txBody>
          <a:bodyPr>
            <a:normAutofit/>
          </a:bodyPr>
          <a:lstStyle/>
          <a:p>
            <a:pPr marL="342900" marR="0" lvl="0" indent="-342900">
              <a:lnSpc>
                <a:spcPct val="80000"/>
              </a:lnSpc>
              <a:buFont typeface="+mj-lt"/>
              <a:buAutoNum type="romanUcPeriod"/>
            </a:pPr>
            <a:r>
              <a:rPr lang="en-US" sz="4000" b="1" kern="100">
                <a:solidFill>
                  <a:srgbClr val="FF0000"/>
                </a:solidFill>
                <a:effectLst/>
                <a:latin typeface="Arial" panose="020B0604020202020204" pitchFamily="34" charset="0"/>
                <a:ea typeface="Courier New" panose="02070309020205020404" pitchFamily="49" charset="0"/>
                <a:cs typeface="Arial" panose="020B0604020202020204" pitchFamily="34" charset="0"/>
              </a:rPr>
              <a:t>OBEDIENCE AND WORKS ARE REQUIRED OF CHRISTIANS</a:t>
            </a:r>
            <a:endParaRPr lang="en-US" sz="4000" kern="10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8054897A-BA09-94D6-2CF3-E24A29E89E0D}"/>
              </a:ext>
            </a:extLst>
          </p:cNvPr>
          <p:cNvSpPr>
            <a:spLocks noGrp="1"/>
          </p:cNvSpPr>
          <p:nvPr>
            <p:ph idx="1"/>
          </p:nvPr>
        </p:nvSpPr>
        <p:spPr>
          <a:xfrm>
            <a:off x="220337" y="1143000"/>
            <a:ext cx="8923663" cy="5714999"/>
          </a:xfrm>
        </p:spPr>
        <p:txBody>
          <a:bodyPr>
            <a:normAutofit fontScale="92500" lnSpcReduction="10000"/>
          </a:bodyPr>
          <a:lstStyle/>
          <a:p>
            <a:pPr marL="457200" marR="0" lvl="0" indent="0">
              <a:lnSpc>
                <a:spcPct val="95000"/>
              </a:lnSpc>
              <a:spcBef>
                <a:spcPts val="0"/>
              </a:spcBef>
              <a:buNone/>
            </a:pPr>
            <a:r>
              <a:rPr lang="en-US" kern="100">
                <a:ea typeface="Courier New" panose="02070309020205020404" pitchFamily="49" charset="0"/>
                <a:cs typeface="Arial" panose="020B0604020202020204" pitchFamily="34" charset="0"/>
              </a:rPr>
              <a:t>{19} You believe that there is one God. You do well. Even the demons believe—and tremble! {20} But do you want to know, O foolish man, that faith without works is dead? {21} Was not Abraham our father justified by works when he offered Isaac his son on the altar? {22} Do you see that faith was working together with his works, and by works faith was made perfect? {23} And the Scripture was fulfilled which says, “Abraham believed God, and it was accounted to him for righteousness.” And he was called the friend of God. {24} You see then that a man is justified by works, and not by faith only.</a:t>
            </a:r>
            <a:endParaRPr lang="en-US" kern="10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57318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531072-8858-D04E-0F69-BE7091A8A4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B19A86-4102-45FA-3343-ABD531F47895}"/>
              </a:ext>
            </a:extLst>
          </p:cNvPr>
          <p:cNvSpPr>
            <a:spLocks noGrp="1"/>
          </p:cNvSpPr>
          <p:nvPr>
            <p:ph type="title"/>
          </p:nvPr>
        </p:nvSpPr>
        <p:spPr/>
        <p:txBody>
          <a:bodyPr>
            <a:normAutofit/>
          </a:bodyPr>
          <a:lstStyle/>
          <a:p>
            <a:pPr marL="342900" marR="0" lvl="0" indent="-342900">
              <a:lnSpc>
                <a:spcPct val="80000"/>
              </a:lnSpc>
              <a:buFont typeface="+mj-lt"/>
              <a:buAutoNum type="romanUcPeriod"/>
            </a:pPr>
            <a:r>
              <a:rPr lang="en-US" sz="4000" b="1" kern="100">
                <a:solidFill>
                  <a:srgbClr val="FF0000"/>
                </a:solidFill>
                <a:effectLst/>
                <a:latin typeface="Arial" panose="020B0604020202020204" pitchFamily="34" charset="0"/>
                <a:ea typeface="Courier New" panose="02070309020205020404" pitchFamily="49" charset="0"/>
                <a:cs typeface="Arial" panose="020B0604020202020204" pitchFamily="34" charset="0"/>
              </a:rPr>
              <a:t>OBEDIENCE AND WORKS ARE REQUIRED OF CHRISTIANS</a:t>
            </a:r>
            <a:endParaRPr lang="en-US" sz="4000" kern="10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EBC0F6CA-A82D-1C19-1161-2AB242CDE67B}"/>
              </a:ext>
            </a:extLst>
          </p:cNvPr>
          <p:cNvSpPr>
            <a:spLocks noGrp="1"/>
          </p:cNvSpPr>
          <p:nvPr>
            <p:ph idx="1"/>
          </p:nvPr>
        </p:nvSpPr>
        <p:spPr>
          <a:xfrm>
            <a:off x="220337" y="1143000"/>
            <a:ext cx="8923663" cy="5714999"/>
          </a:xfrm>
        </p:spPr>
        <p:txBody>
          <a:bodyPr>
            <a:noAutofit/>
          </a:bodyPr>
          <a:lstStyle/>
          <a:p>
            <a:pPr marL="457200" marR="0" lvl="0" indent="-457200">
              <a:lnSpc>
                <a:spcPct val="85000"/>
              </a:lnSpc>
              <a:spcBef>
                <a:spcPts val="0"/>
              </a:spcBef>
              <a:buFont typeface="+mj-lt"/>
              <a:buAutoNum type="alphaUcPeriod" startAt="2"/>
            </a:pPr>
            <a:r>
              <a:rPr lang="en-US" sz="2500" kern="100">
                <a:ea typeface="Courier New" panose="02070309020205020404" pitchFamily="49" charset="0"/>
                <a:cs typeface="Arial" panose="020B0604020202020204" pitchFamily="34" charset="0"/>
              </a:rPr>
              <a:t>Mat 7:21 Not everyone who says to Me, Lord, Lord, 'shall enter the </a:t>
            </a:r>
            <a:r>
              <a:rPr lang="en-US" sz="2500" u="sng" kern="100">
                <a:uFill>
                  <a:solidFill>
                    <a:srgbClr val="000000"/>
                  </a:solidFill>
                </a:uFill>
                <a:ea typeface="Calibri" panose="020F0502020204030204" pitchFamily="34" charset="0"/>
                <a:cs typeface="Arial" panose="020B0604020202020204" pitchFamily="34" charset="0"/>
              </a:rPr>
              <a:t>kingdom of heaven, but he who does the will of My Father in heaven</a:t>
            </a:r>
            <a:endParaRPr lang="en-US" sz="2500" kern="100">
              <a:ea typeface="Times New Roman" panose="02020603050405020304" pitchFamily="18" charset="0"/>
              <a:cs typeface="Times New Roman" panose="02020603050405020304" pitchFamily="18" charset="0"/>
            </a:endParaRPr>
          </a:p>
          <a:p>
            <a:pPr marL="457200" marR="0" lvl="0" indent="-457200">
              <a:lnSpc>
                <a:spcPct val="85000"/>
              </a:lnSpc>
              <a:spcBef>
                <a:spcPts val="0"/>
              </a:spcBef>
              <a:buFont typeface="+mj-lt"/>
              <a:buAutoNum type="alphaUcPeriod" startAt="2"/>
            </a:pPr>
            <a:r>
              <a:rPr lang="en-US" sz="2500" kern="100">
                <a:ea typeface="Courier New" panose="02070309020205020404" pitchFamily="49" charset="0"/>
                <a:cs typeface="Arial" panose="020B0604020202020204" pitchFamily="34" charset="0"/>
              </a:rPr>
              <a:t>Acts 10:35 "But in every nation </a:t>
            </a:r>
            <a:r>
              <a:rPr lang="en-US" sz="2500" u="sng" kern="100">
                <a:uFill>
                  <a:solidFill>
                    <a:srgbClr val="000000"/>
                  </a:solidFill>
                </a:uFill>
                <a:ea typeface="Courier New" panose="02070309020205020404" pitchFamily="49" charset="0"/>
                <a:cs typeface="Arial" panose="020B0604020202020204" pitchFamily="34" charset="0"/>
              </a:rPr>
              <a:t>whoever fears Him and works </a:t>
            </a:r>
            <a:r>
              <a:rPr lang="en-US" sz="2500" kern="100">
                <a:ea typeface="Calibri" panose="020F0502020204030204" pitchFamily="34" charset="0"/>
                <a:cs typeface="Arial" panose="020B0604020202020204" pitchFamily="34" charset="0"/>
              </a:rPr>
              <a:t>righteousness is accepted by Him.</a:t>
            </a:r>
            <a:endParaRPr lang="en-US" sz="2500" kern="100">
              <a:ea typeface="Times New Roman" panose="02020603050405020304" pitchFamily="18" charset="0"/>
              <a:cs typeface="Times New Roman" panose="02020603050405020304" pitchFamily="18" charset="0"/>
            </a:endParaRPr>
          </a:p>
          <a:p>
            <a:pPr marL="457200" marR="0" lvl="0" indent="-457200">
              <a:lnSpc>
                <a:spcPct val="85000"/>
              </a:lnSpc>
              <a:spcBef>
                <a:spcPts val="0"/>
              </a:spcBef>
              <a:buFont typeface="+mj-lt"/>
              <a:buAutoNum type="alphaUcPeriod" startAt="2"/>
            </a:pPr>
            <a:r>
              <a:rPr lang="en-US" sz="2500" kern="100">
                <a:ea typeface="Courier New" panose="02070309020205020404" pitchFamily="49" charset="0"/>
                <a:cs typeface="Arial" panose="020B0604020202020204" pitchFamily="34" charset="0"/>
              </a:rPr>
              <a:t>Rom 2:7-12 eternal life to those who by patient continuance in doing </a:t>
            </a:r>
            <a:r>
              <a:rPr lang="en-US" sz="2500" u="sng" kern="100">
                <a:uFill>
                  <a:solidFill>
                    <a:srgbClr val="000000"/>
                  </a:solidFill>
                </a:uFill>
                <a:ea typeface="Courier New" panose="02070309020205020404" pitchFamily="49" charset="0"/>
                <a:cs typeface="Arial" panose="020B0604020202020204" pitchFamily="34" charset="0"/>
              </a:rPr>
              <a:t>good seek for glory. honor. and immortality,</a:t>
            </a:r>
            <a:r>
              <a:rPr lang="en-US" sz="2500" kern="100">
                <a:ea typeface="Courier New" panose="02070309020205020404" pitchFamily="49" charset="0"/>
                <a:cs typeface="Arial" panose="020B0604020202020204" pitchFamily="34" charset="0"/>
              </a:rPr>
              <a:t> {8} but to those who are self-seeking and do not obey the truth, but obey unrighteousness; indignation and wrath, {9} tribulation and anguish, on every soul of man who does evil, of the Jew first and also of the Greek; {10} but </a:t>
            </a:r>
            <a:r>
              <a:rPr lang="en-US" sz="2500" u="sng" kern="100">
                <a:uFill>
                  <a:solidFill>
                    <a:srgbClr val="000000"/>
                  </a:solidFill>
                </a:uFill>
                <a:ea typeface="Courier New" panose="02070309020205020404" pitchFamily="49" charset="0"/>
                <a:cs typeface="Arial" panose="020B0604020202020204" pitchFamily="34" charset="0"/>
              </a:rPr>
              <a:t>glory, honor, and peace to everyone who works what is good</a:t>
            </a:r>
            <a:r>
              <a:rPr lang="en-US" sz="2500" kern="100">
                <a:ea typeface="Courier New" panose="02070309020205020404" pitchFamily="49" charset="0"/>
                <a:cs typeface="Arial" panose="020B0604020202020204" pitchFamily="34" charset="0"/>
              </a:rPr>
              <a:t>, to the Jew first and also to the Greek. {11} For there is no partiality with God. {12} For as many as have sinned without law will also perish without law, and as many as have sinned in the law will be judged by the law</a:t>
            </a:r>
            <a:endParaRPr lang="en-US" sz="2500" kern="10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11932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5C0DB2-36B8-C826-13CA-033AADE606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355B2A-2F9B-8F82-C652-A8FF8D85072F}"/>
              </a:ext>
            </a:extLst>
          </p:cNvPr>
          <p:cNvSpPr>
            <a:spLocks noGrp="1"/>
          </p:cNvSpPr>
          <p:nvPr>
            <p:ph type="title"/>
          </p:nvPr>
        </p:nvSpPr>
        <p:spPr/>
        <p:txBody>
          <a:bodyPr>
            <a:normAutofit/>
          </a:bodyPr>
          <a:lstStyle/>
          <a:p>
            <a:pPr marL="342900" marR="0" lvl="0" indent="-342900">
              <a:lnSpc>
                <a:spcPct val="80000"/>
              </a:lnSpc>
              <a:buFont typeface="+mj-lt"/>
              <a:buAutoNum type="romanUcPeriod"/>
            </a:pPr>
            <a:r>
              <a:rPr lang="en-US" sz="4000" b="1" kern="100">
                <a:solidFill>
                  <a:srgbClr val="FF0000"/>
                </a:solidFill>
                <a:effectLst/>
                <a:latin typeface="Arial" panose="020B0604020202020204" pitchFamily="34" charset="0"/>
                <a:ea typeface="Courier New" panose="02070309020205020404" pitchFamily="49" charset="0"/>
                <a:cs typeface="Arial" panose="020B0604020202020204" pitchFamily="34" charset="0"/>
              </a:rPr>
              <a:t>OBEDIENCE AND WORKS ARE REQUIRED OF CHRISTIANS</a:t>
            </a:r>
            <a:endParaRPr lang="en-US" sz="4000" kern="10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336D80D9-2A24-31F3-907A-89F272969A95}"/>
              </a:ext>
            </a:extLst>
          </p:cNvPr>
          <p:cNvSpPr>
            <a:spLocks noGrp="1"/>
          </p:cNvSpPr>
          <p:nvPr>
            <p:ph idx="1"/>
          </p:nvPr>
        </p:nvSpPr>
        <p:spPr>
          <a:xfrm>
            <a:off x="220337" y="1143000"/>
            <a:ext cx="8923663" cy="5714999"/>
          </a:xfrm>
        </p:spPr>
        <p:txBody>
          <a:bodyPr>
            <a:noAutofit/>
          </a:bodyPr>
          <a:lstStyle/>
          <a:p>
            <a:pPr marL="457200" marR="0" lvl="0" indent="-457200">
              <a:lnSpc>
                <a:spcPct val="85000"/>
              </a:lnSpc>
              <a:spcBef>
                <a:spcPts val="0"/>
              </a:spcBef>
              <a:buFont typeface="+mj-lt"/>
              <a:buAutoNum type="alphaUcPeriod" startAt="5"/>
            </a:pPr>
            <a:r>
              <a:rPr lang="en-US" sz="2700" kern="100">
                <a:ea typeface="Courier New" panose="02070309020205020404" pitchFamily="49" charset="0"/>
                <a:cs typeface="Arial" panose="020B0604020202020204" pitchFamily="34" charset="0"/>
              </a:rPr>
              <a:t>1 Cor 3:11-14 For no other foundation can anyone lay than that which is laid, which is Jesus Christ. {12} Now if anyone builds on this foundation with gold, silver, precious stones, wood, hay, straw, {13}</a:t>
            </a:r>
            <a:r>
              <a:rPr lang="en-US" sz="2700" u="sng" kern="100">
                <a:uFill>
                  <a:solidFill>
                    <a:srgbClr val="000000"/>
                  </a:solidFill>
                </a:uFill>
                <a:ea typeface="Courier New" panose="02070309020205020404" pitchFamily="49" charset="0"/>
                <a:cs typeface="Arial" panose="020B0604020202020204" pitchFamily="34" charset="0"/>
              </a:rPr>
              <a:t> each one's work will become clear: for the Dav will declare it, </a:t>
            </a:r>
            <a:r>
              <a:rPr lang="en-US" sz="2700" u="sng" kern="100">
                <a:uFill>
                  <a:solidFill>
                    <a:srgbClr val="000000"/>
                  </a:solidFill>
                </a:uFill>
                <a:ea typeface="Calibri" panose="020F0502020204030204" pitchFamily="34" charset="0"/>
                <a:cs typeface="Arial" panose="020B0604020202020204" pitchFamily="34" charset="0"/>
              </a:rPr>
              <a:t>because it will be revealed by fire; and the fire will test each one's work. of what sort it is.</a:t>
            </a:r>
            <a:r>
              <a:rPr lang="en-US" sz="2700" kern="100">
                <a:ea typeface="Calibri" panose="020F0502020204030204" pitchFamily="34" charset="0"/>
                <a:cs typeface="Arial" panose="020B0604020202020204" pitchFamily="34" charset="0"/>
              </a:rPr>
              <a:t> {14} </a:t>
            </a:r>
            <a:r>
              <a:rPr lang="en-US" sz="2700" kern="100">
                <a:ea typeface="Courier New" panose="02070309020205020404" pitchFamily="49" charset="0"/>
                <a:cs typeface="Arial" panose="020B0604020202020204" pitchFamily="34" charset="0"/>
              </a:rPr>
              <a:t>If anyone's work which he has built on it endures, he will receive a reward.</a:t>
            </a:r>
            <a:endParaRPr lang="en-US" sz="2700" kern="100">
              <a:ea typeface="Times New Roman" panose="02020603050405020304" pitchFamily="18" charset="0"/>
              <a:cs typeface="Times New Roman" panose="02020603050405020304" pitchFamily="18" charset="0"/>
            </a:endParaRPr>
          </a:p>
          <a:p>
            <a:pPr marL="457200" marR="0" lvl="0" indent="-457200">
              <a:lnSpc>
                <a:spcPct val="85000"/>
              </a:lnSpc>
              <a:spcBef>
                <a:spcPts val="0"/>
              </a:spcBef>
              <a:buFont typeface="+mj-lt"/>
              <a:buAutoNum type="alphaUcPeriod" startAt="5"/>
            </a:pPr>
            <a:r>
              <a:rPr lang="en-US" sz="2700" kern="100">
                <a:ea typeface="Courier New" panose="02070309020205020404" pitchFamily="49" charset="0"/>
                <a:cs typeface="Arial" panose="020B0604020202020204" pitchFamily="34" charset="0"/>
              </a:rPr>
              <a:t>1 Cor15:58 Therefore, my beloved brethren, be steadfast, immovable, always </a:t>
            </a:r>
            <a:r>
              <a:rPr lang="en-US" sz="2700" u="sng" kern="100">
                <a:uFill>
                  <a:solidFill>
                    <a:srgbClr val="000000"/>
                  </a:solidFill>
                </a:uFill>
                <a:ea typeface="Calibri" panose="020F0502020204030204" pitchFamily="34" charset="0"/>
                <a:cs typeface="Arial" panose="020B0604020202020204" pitchFamily="34" charset="0"/>
              </a:rPr>
              <a:t>abounding in the work of the Lord, knowing that your labor is not in vain in the Lord.</a:t>
            </a:r>
            <a:endParaRPr lang="en-US" sz="2700" kern="100">
              <a:ea typeface="Times New Roman" panose="02020603050405020304" pitchFamily="18" charset="0"/>
              <a:cs typeface="Times New Roman" panose="02020603050405020304" pitchFamily="18" charset="0"/>
            </a:endParaRPr>
          </a:p>
          <a:p>
            <a:pPr marL="457200" marR="0" lvl="0" indent="-457200" algn="just">
              <a:lnSpc>
                <a:spcPct val="85000"/>
              </a:lnSpc>
              <a:spcBef>
                <a:spcPts val="0"/>
              </a:spcBef>
              <a:buFont typeface="+mj-lt"/>
              <a:buAutoNum type="alphaUcPeriod" startAt="5"/>
            </a:pPr>
            <a:r>
              <a:rPr lang="en-US" sz="2700" kern="100">
                <a:ea typeface="Courier New" panose="02070309020205020404" pitchFamily="49" charset="0"/>
                <a:cs typeface="Arial" panose="020B0604020202020204" pitchFamily="34" charset="0"/>
              </a:rPr>
              <a:t>Gal 5:6 For in Christ Jesus neither circumcision nor uncircumcision avails anything, but</a:t>
            </a:r>
            <a:r>
              <a:rPr lang="en-US" sz="2700" u="sng" kern="100">
                <a:uFill>
                  <a:solidFill>
                    <a:srgbClr val="000000"/>
                  </a:solidFill>
                </a:uFill>
                <a:ea typeface="Courier New" panose="02070309020205020404" pitchFamily="49" charset="0"/>
                <a:cs typeface="Arial" panose="020B0604020202020204" pitchFamily="34" charset="0"/>
              </a:rPr>
              <a:t> faith working through love</a:t>
            </a:r>
            <a:r>
              <a:rPr lang="en-US" sz="2700" kern="100">
                <a:ea typeface="Courier New" panose="02070309020205020404" pitchFamily="49" charset="0"/>
                <a:cs typeface="Arial" panose="020B0604020202020204" pitchFamily="34" charset="0"/>
              </a:rPr>
              <a:t>.</a:t>
            </a:r>
            <a:endParaRPr lang="en-US" sz="2700" kern="10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18083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BF249-0110-9FD8-684D-2791009D5D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663CE2-48B7-0CB0-EF24-5F13AA51D81E}"/>
              </a:ext>
            </a:extLst>
          </p:cNvPr>
          <p:cNvSpPr>
            <a:spLocks noGrp="1"/>
          </p:cNvSpPr>
          <p:nvPr>
            <p:ph type="title"/>
          </p:nvPr>
        </p:nvSpPr>
        <p:spPr/>
        <p:txBody>
          <a:bodyPr>
            <a:normAutofit/>
          </a:bodyPr>
          <a:lstStyle/>
          <a:p>
            <a:pPr marL="342900" marR="0" lvl="0" indent="-342900">
              <a:lnSpc>
                <a:spcPct val="80000"/>
              </a:lnSpc>
              <a:buFont typeface="+mj-lt"/>
              <a:buAutoNum type="romanUcPeriod"/>
            </a:pPr>
            <a:r>
              <a:rPr lang="en-US" sz="4000" b="1" kern="100">
                <a:solidFill>
                  <a:srgbClr val="FF0000"/>
                </a:solidFill>
                <a:effectLst/>
                <a:latin typeface="Arial" panose="020B0604020202020204" pitchFamily="34" charset="0"/>
                <a:ea typeface="Courier New" panose="02070309020205020404" pitchFamily="49" charset="0"/>
                <a:cs typeface="Arial" panose="020B0604020202020204" pitchFamily="34" charset="0"/>
              </a:rPr>
              <a:t>OBEDIENCE AND WORKS ARE REQUIRED OF CHRISTIANS</a:t>
            </a:r>
            <a:endParaRPr lang="en-US" sz="4000" kern="10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0213DE77-1807-8E95-BF73-2FC893815E30}"/>
              </a:ext>
            </a:extLst>
          </p:cNvPr>
          <p:cNvSpPr>
            <a:spLocks noGrp="1"/>
          </p:cNvSpPr>
          <p:nvPr>
            <p:ph idx="1"/>
          </p:nvPr>
        </p:nvSpPr>
        <p:spPr>
          <a:xfrm>
            <a:off x="220337" y="1143000"/>
            <a:ext cx="8923663" cy="5714999"/>
          </a:xfrm>
        </p:spPr>
        <p:txBody>
          <a:bodyPr>
            <a:noAutofit/>
          </a:bodyPr>
          <a:lstStyle/>
          <a:p>
            <a:pPr marL="457200" marR="0" lvl="0" indent="-457200">
              <a:spcBef>
                <a:spcPts val="0"/>
              </a:spcBef>
              <a:buFont typeface="+mj-lt"/>
              <a:buAutoNum type="alphaUcPeriod" startAt="8"/>
            </a:pPr>
            <a:r>
              <a:rPr lang="en-US" sz="3000" kern="100">
                <a:ea typeface="Courier New" panose="02070309020205020404" pitchFamily="49" charset="0"/>
                <a:cs typeface="Arial" panose="020B0604020202020204" pitchFamily="34" charset="0"/>
              </a:rPr>
              <a:t>Eph 2:8-10 For by grace you have been saved through faith, and that not of yourselves; it is the gift of God, {9} not of works, lest anyone should boast. {10} </a:t>
            </a:r>
            <a:r>
              <a:rPr lang="en-US" sz="3000" u="sng" kern="100">
                <a:uFill>
                  <a:solidFill>
                    <a:srgbClr val="000000"/>
                  </a:solidFill>
                </a:uFill>
                <a:ea typeface="Courier New" panose="02070309020205020404" pitchFamily="49" charset="0"/>
                <a:cs typeface="Arial" panose="020B0604020202020204" pitchFamily="34" charset="0"/>
              </a:rPr>
              <a:t>For we are His workmanship, created in Christ Jesus for good works</a:t>
            </a:r>
            <a:r>
              <a:rPr lang="en-US" sz="3000" kern="100">
                <a:ea typeface="Courier New" panose="02070309020205020404" pitchFamily="49" charset="0"/>
                <a:cs typeface="Arial" panose="020B0604020202020204" pitchFamily="34" charset="0"/>
              </a:rPr>
              <a:t>, which God prepared beforehand that we should walk in them.</a:t>
            </a:r>
            <a:endParaRPr lang="en-US" sz="3000" kern="100">
              <a:ea typeface="Times New Roman" panose="02020603050405020304" pitchFamily="18" charset="0"/>
              <a:cs typeface="Times New Roman" panose="02020603050405020304" pitchFamily="18" charset="0"/>
            </a:endParaRPr>
          </a:p>
          <a:p>
            <a:pPr marL="457200" marR="0" lvl="0" indent="-457200">
              <a:spcBef>
                <a:spcPts val="0"/>
              </a:spcBef>
              <a:buFont typeface="+mj-lt"/>
              <a:buAutoNum type="alphaUcPeriod" startAt="8"/>
            </a:pPr>
            <a:r>
              <a:rPr lang="en-US" sz="3000" kern="100">
                <a:ea typeface="Courier New" panose="02070309020205020404" pitchFamily="49" charset="0"/>
                <a:cs typeface="Arial" panose="020B0604020202020204" pitchFamily="34" charset="0"/>
              </a:rPr>
              <a:t>Phil 2:12-13 Therefore, my beloved, as you have always obeyed, not as in my presence only, but now much more in my absence</a:t>
            </a:r>
            <a:r>
              <a:rPr lang="en-US" sz="3000" u="sng" kern="100">
                <a:uFill>
                  <a:solidFill>
                    <a:srgbClr val="000000"/>
                  </a:solidFill>
                </a:uFill>
                <a:ea typeface="Courier New" panose="02070309020205020404" pitchFamily="49" charset="0"/>
                <a:cs typeface="Arial" panose="020B0604020202020204" pitchFamily="34" charset="0"/>
              </a:rPr>
              <a:t>, work out your own salvation with fear and trembling </a:t>
            </a:r>
            <a:r>
              <a:rPr lang="en-US" sz="3000" kern="100">
                <a:ea typeface="Courier New" panose="02070309020205020404" pitchFamily="49" charset="0"/>
                <a:cs typeface="Arial" panose="020B0604020202020204" pitchFamily="34" charset="0"/>
              </a:rPr>
              <a:t>{13} for it is God who works in you both to will and to do for His good pleasure.</a:t>
            </a:r>
            <a:endParaRPr lang="en-US" sz="3000" kern="10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64594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B901B4-8D42-248A-4DDC-6513DFF73A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0CCE8B-43C5-70F5-D57D-9F6937A368CC}"/>
              </a:ext>
            </a:extLst>
          </p:cNvPr>
          <p:cNvSpPr>
            <a:spLocks noGrp="1"/>
          </p:cNvSpPr>
          <p:nvPr>
            <p:ph type="title"/>
          </p:nvPr>
        </p:nvSpPr>
        <p:spPr/>
        <p:txBody>
          <a:bodyPr>
            <a:normAutofit/>
          </a:bodyPr>
          <a:lstStyle/>
          <a:p>
            <a:pPr marL="342900" marR="0" lvl="0" indent="-342900">
              <a:lnSpc>
                <a:spcPct val="80000"/>
              </a:lnSpc>
              <a:buFont typeface="+mj-lt"/>
              <a:buAutoNum type="romanUcPeriod"/>
            </a:pPr>
            <a:r>
              <a:rPr lang="en-US" sz="4000" b="1" kern="100">
                <a:solidFill>
                  <a:srgbClr val="FF0000"/>
                </a:solidFill>
                <a:effectLst/>
                <a:latin typeface="Arial" panose="020B0604020202020204" pitchFamily="34" charset="0"/>
                <a:ea typeface="Courier New" panose="02070309020205020404" pitchFamily="49" charset="0"/>
                <a:cs typeface="Arial" panose="020B0604020202020204" pitchFamily="34" charset="0"/>
              </a:rPr>
              <a:t>OBEDIENCE AND WORKS ARE REQUIRED OF CHRISTIANS</a:t>
            </a:r>
            <a:endParaRPr lang="en-US" sz="4000" kern="10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402560C9-C396-9D25-D151-814F5BB1465C}"/>
              </a:ext>
            </a:extLst>
          </p:cNvPr>
          <p:cNvSpPr>
            <a:spLocks noGrp="1"/>
          </p:cNvSpPr>
          <p:nvPr>
            <p:ph idx="1"/>
          </p:nvPr>
        </p:nvSpPr>
        <p:spPr>
          <a:xfrm>
            <a:off x="220337" y="1143000"/>
            <a:ext cx="8923663" cy="5714999"/>
          </a:xfrm>
        </p:spPr>
        <p:txBody>
          <a:bodyPr>
            <a:normAutofit fontScale="85000" lnSpcReduction="10000"/>
          </a:bodyPr>
          <a:lstStyle/>
          <a:p>
            <a:pPr marL="514350" marR="0" lvl="0" indent="-514350">
              <a:spcBef>
                <a:spcPts val="0"/>
              </a:spcBef>
              <a:buFont typeface="+mj-lt"/>
              <a:buAutoNum type="alphaUcPeriod" startAt="10"/>
            </a:pPr>
            <a:r>
              <a:rPr lang="en-US" kern="100">
                <a:ea typeface="Courier New" panose="02070309020205020404" pitchFamily="49" charset="0"/>
                <a:cs typeface="Arial" panose="020B0604020202020204" pitchFamily="34" charset="0"/>
              </a:rPr>
              <a:t>Col 1:9-15 For this reason we also, since the day we heard it, do not cease to pray for you, and to ask that you may be filled with the knowledge of His will in all wisdom and spiritual understanding; {10} that you may walk worth of the Lord fully pleasing Him being fruitful in every good work and increasing in the knowledge of God, {11} strengthened with all might, according to His glorious power, for all patience and longsuffering with joy; {12} giving thanks to the Father who has qualified us to be partakers of the inheritance of the saints in the light. {13} He has delivered us from the power of darkness and conveyed us into the kingdom of the Son of His love, {14} in whom we have redemption through His blood, the forgiveness of sins. {15} He is the image of the invisible God, the </a:t>
            </a:r>
            <a:r>
              <a:rPr lang="en-US" kern="100" err="1">
                <a:ea typeface="Courier New" panose="02070309020205020404" pitchFamily="49" charset="0"/>
                <a:cs typeface="Arial" panose="020B0604020202020204" pitchFamily="34" charset="0"/>
              </a:rPr>
              <a:t>firstbom</a:t>
            </a:r>
            <a:r>
              <a:rPr lang="en-US" kern="100">
                <a:ea typeface="Courier New" panose="02070309020205020404" pitchFamily="49" charset="0"/>
                <a:cs typeface="Arial" panose="020B0604020202020204" pitchFamily="34" charset="0"/>
              </a:rPr>
              <a:t> over all creation.</a:t>
            </a:r>
            <a:endParaRPr lang="en-US" kern="10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829191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sign&#10;&#10;Description automatically generated">
            <a:extLst>
              <a:ext uri="{FF2B5EF4-FFF2-40B4-BE49-F238E27FC236}">
                <a16:creationId xmlns:a16="http://schemas.microsoft.com/office/drawing/2014/main" id="{C667D9DE-9D87-427B-B0ED-89F09CFC50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296" y="613064"/>
            <a:ext cx="8665476" cy="5787736"/>
          </a:xfrm>
          <a:prstGeom prst="rect">
            <a:avLst/>
          </a:prstGeom>
        </p:spPr>
      </p:pic>
    </p:spTree>
    <p:extLst>
      <p:ext uri="{BB962C8B-B14F-4D97-AF65-F5344CB8AC3E}">
        <p14:creationId xmlns:p14="http://schemas.microsoft.com/office/powerpoint/2010/main" val="21403361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319652-9C2B-F864-F02C-210F81E8C2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DFFD29-06EC-6B1B-CA47-DC60AD9A5964}"/>
              </a:ext>
            </a:extLst>
          </p:cNvPr>
          <p:cNvSpPr>
            <a:spLocks noGrp="1"/>
          </p:cNvSpPr>
          <p:nvPr>
            <p:ph type="title"/>
          </p:nvPr>
        </p:nvSpPr>
        <p:spPr/>
        <p:txBody>
          <a:bodyPr>
            <a:normAutofit/>
          </a:bodyPr>
          <a:lstStyle/>
          <a:p>
            <a:pPr marL="342900" marR="0" lvl="0" indent="-342900">
              <a:lnSpc>
                <a:spcPct val="80000"/>
              </a:lnSpc>
              <a:buFont typeface="+mj-lt"/>
              <a:buAutoNum type="romanUcPeriod"/>
            </a:pPr>
            <a:r>
              <a:rPr lang="en-US" sz="4000" b="1" kern="100">
                <a:solidFill>
                  <a:srgbClr val="FF0000"/>
                </a:solidFill>
                <a:effectLst/>
                <a:latin typeface="Arial" panose="020B0604020202020204" pitchFamily="34" charset="0"/>
                <a:ea typeface="Courier New" panose="02070309020205020404" pitchFamily="49" charset="0"/>
                <a:cs typeface="Arial" panose="020B0604020202020204" pitchFamily="34" charset="0"/>
              </a:rPr>
              <a:t>OBEDIENCE AND WORKS ARE REQUIRED OF CHRISTIANS</a:t>
            </a:r>
            <a:endParaRPr lang="en-US" sz="4000" kern="10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7BCB1D3C-F02F-AD02-DEA8-3EB828AF1CE0}"/>
              </a:ext>
            </a:extLst>
          </p:cNvPr>
          <p:cNvSpPr>
            <a:spLocks noGrp="1"/>
          </p:cNvSpPr>
          <p:nvPr>
            <p:ph idx="1"/>
          </p:nvPr>
        </p:nvSpPr>
        <p:spPr>
          <a:xfrm>
            <a:off x="220337" y="1143000"/>
            <a:ext cx="8923663" cy="5714999"/>
          </a:xfrm>
        </p:spPr>
        <p:txBody>
          <a:bodyPr>
            <a:normAutofit fontScale="85000" lnSpcReduction="10000"/>
          </a:bodyPr>
          <a:lstStyle/>
          <a:p>
            <a:pPr marL="457200" marR="0" lvl="0" indent="-457200">
              <a:lnSpc>
                <a:spcPct val="100000"/>
              </a:lnSpc>
              <a:spcBef>
                <a:spcPts val="0"/>
              </a:spcBef>
              <a:buFont typeface="+mj-lt"/>
              <a:buAutoNum type="alphaUcPeriod" startAt="11"/>
            </a:pPr>
            <a:r>
              <a:rPr lang="en-US" kern="100">
                <a:ea typeface="Courier New" panose="02070309020205020404" pitchFamily="49" charset="0"/>
                <a:cs typeface="Arial" panose="020B0604020202020204" pitchFamily="34" charset="0"/>
              </a:rPr>
              <a:t>1 Tm 6:17-19 Command those who are rich in this present age not to be haughty, nor to trust in uncertain riches but in the living God, who gives us richly all things to enjoy. {18} Let them that they be rich in good works, ready to give, willing to share, {19} storing up for themselves a good foundation for the time to come, that they may lay hold on eternal life.</a:t>
            </a:r>
          </a:p>
          <a:p>
            <a:pPr marL="457200" marR="0" lvl="0" indent="-457200">
              <a:lnSpc>
                <a:spcPct val="100000"/>
              </a:lnSpc>
              <a:spcBef>
                <a:spcPts val="0"/>
              </a:spcBef>
              <a:buFont typeface="+mj-lt"/>
              <a:buAutoNum type="alphaUcPeriod" startAt="11"/>
            </a:pPr>
            <a:r>
              <a:rPr lang="en-US" kern="100">
                <a:ea typeface="Courier New" panose="02070309020205020404" pitchFamily="49" charset="0"/>
                <a:cs typeface="Arial" panose="020B0604020202020204" pitchFamily="34" charset="0"/>
              </a:rPr>
              <a:t>Titus 1:16 They profess to know God, but in works they deny Him, being abominable, disobedient, and disqualified for every good work.</a:t>
            </a:r>
          </a:p>
          <a:p>
            <a:pPr marL="457200" marR="0" lvl="0" indent="-457200">
              <a:lnSpc>
                <a:spcPct val="100000"/>
              </a:lnSpc>
              <a:spcBef>
                <a:spcPts val="0"/>
              </a:spcBef>
              <a:buFont typeface="+mj-lt"/>
              <a:buAutoNum type="alphaUcPeriod" startAt="11"/>
            </a:pPr>
            <a:r>
              <a:rPr lang="en-US" kern="100">
                <a:ea typeface="Courier New" panose="02070309020205020404" pitchFamily="49" charset="0"/>
                <a:cs typeface="Arial" panose="020B0604020202020204" pitchFamily="34" charset="0"/>
              </a:rPr>
              <a:t>Titus 2:14 who gave Himself for us, that He might redeem us from every lawless deed and purify for Himself His own special people, zealous for good works.</a:t>
            </a:r>
          </a:p>
        </p:txBody>
      </p:sp>
    </p:spTree>
    <p:extLst>
      <p:ext uri="{BB962C8B-B14F-4D97-AF65-F5344CB8AC3E}">
        <p14:creationId xmlns:p14="http://schemas.microsoft.com/office/powerpoint/2010/main" val="993921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EB32D-F352-273E-2F69-C715FAD3CC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DB9F07-770C-B487-F108-EAED68A65520}"/>
              </a:ext>
            </a:extLst>
          </p:cNvPr>
          <p:cNvSpPr>
            <a:spLocks noGrp="1"/>
          </p:cNvSpPr>
          <p:nvPr>
            <p:ph type="title"/>
          </p:nvPr>
        </p:nvSpPr>
        <p:spPr/>
        <p:txBody>
          <a:bodyPr>
            <a:normAutofit fontScale="90000"/>
          </a:bodyPr>
          <a:lstStyle/>
          <a:p>
            <a:pPr marL="0" marR="0" lvl="0" indent="0">
              <a:lnSpc>
                <a:spcPct val="80000"/>
              </a:lnSpc>
              <a:buFont typeface="+mj-lt"/>
              <a:buNone/>
            </a:pPr>
            <a:r>
              <a:rPr lang="en-US" sz="4400" b="1" kern="100">
                <a:solidFill>
                  <a:srgbClr val="FF0000"/>
                </a:solidFill>
                <a:effectLst/>
                <a:latin typeface="Arial" panose="020B0604020202020204" pitchFamily="34" charset="0"/>
                <a:ea typeface="Courier New" panose="02070309020205020404" pitchFamily="49" charset="0"/>
                <a:cs typeface="Arial" panose="020B0604020202020204" pitchFamily="34" charset="0"/>
              </a:rPr>
              <a:t>II.</a:t>
            </a:r>
            <a:r>
              <a:rPr lang="en-US" sz="4400" b="1" kern="100" baseline="0">
                <a:solidFill>
                  <a:srgbClr val="FF0000"/>
                </a:solidFill>
                <a:effectLst/>
                <a:latin typeface="Arial" panose="020B0604020202020204" pitchFamily="34" charset="0"/>
                <a:ea typeface="Courier New" panose="02070309020205020404" pitchFamily="49" charset="0"/>
                <a:cs typeface="Arial" panose="020B0604020202020204" pitchFamily="34" charset="0"/>
              </a:rPr>
              <a:t> </a:t>
            </a:r>
            <a:r>
              <a:rPr lang="en-US" sz="4400" b="1" kern="100">
                <a:solidFill>
                  <a:srgbClr val="FF0000"/>
                </a:solidFill>
                <a:effectLst/>
                <a:latin typeface="Arial" panose="020B0604020202020204" pitchFamily="34" charset="0"/>
                <a:ea typeface="Courier New" panose="02070309020205020404" pitchFamily="49" charset="0"/>
                <a:cs typeface="Arial" panose="020B0604020202020204" pitchFamily="34" charset="0"/>
              </a:rPr>
              <a:t>CHRISTIANS WILL BE JUDGED BY THEIR DEEDS OR WORKS</a:t>
            </a:r>
            <a:endParaRPr lang="en-US" sz="4400" kern="10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D076F57F-5857-4566-3BFB-5BD50E014783}"/>
              </a:ext>
            </a:extLst>
          </p:cNvPr>
          <p:cNvSpPr>
            <a:spLocks noGrp="1"/>
          </p:cNvSpPr>
          <p:nvPr>
            <p:ph idx="1"/>
          </p:nvPr>
        </p:nvSpPr>
        <p:spPr>
          <a:xfrm>
            <a:off x="220337" y="1325563"/>
            <a:ext cx="8923663" cy="5532436"/>
          </a:xfrm>
        </p:spPr>
        <p:txBody>
          <a:bodyPr>
            <a:normAutofit fontScale="77500" lnSpcReduction="20000"/>
          </a:bodyPr>
          <a:lstStyle/>
          <a:p>
            <a:pPr marL="457200" marR="0" lvl="0" indent="-457200">
              <a:lnSpc>
                <a:spcPct val="95000"/>
              </a:lnSpc>
              <a:spcBef>
                <a:spcPts val="0"/>
              </a:spcBef>
              <a:buFont typeface="+mj-lt"/>
              <a:buAutoNum type="alphaUcPeriod"/>
            </a:pPr>
            <a:r>
              <a:rPr lang="en-US" kern="100">
                <a:ea typeface="Courier New" panose="02070309020205020404" pitchFamily="49" charset="0"/>
                <a:cs typeface="Arial" panose="020B0604020202020204" pitchFamily="34" charset="0"/>
              </a:rPr>
              <a:t>John 5:28-29 “DO not Maryel at this; for the hour is coming in which all who </a:t>
            </a:r>
            <a:r>
              <a:rPr lang="en-US" kern="100">
                <a:ea typeface="Times New Roman" panose="02020603050405020304" pitchFamily="18" charset="0"/>
                <a:cs typeface="Arial" panose="020B0604020202020204" pitchFamily="34" charset="0"/>
              </a:rPr>
              <a:t>are in the graves will hear His voice {29} and come forth: those who have done good, to the resurrection of life, and those who have done evil, to the resurrection of condemnation,</a:t>
            </a:r>
            <a:endParaRPr lang="en-US" kern="100">
              <a:ea typeface="Times New Roman" panose="02020603050405020304" pitchFamily="18" charset="0"/>
              <a:cs typeface="Times New Roman" panose="02020603050405020304" pitchFamily="18" charset="0"/>
            </a:endParaRPr>
          </a:p>
          <a:p>
            <a:pPr marL="457200" marR="0" lvl="0" indent="-457200">
              <a:lnSpc>
                <a:spcPct val="95000"/>
              </a:lnSpc>
              <a:spcBef>
                <a:spcPts val="0"/>
              </a:spcBef>
              <a:buFont typeface="+mj-lt"/>
              <a:buAutoNum type="alphaUcPeriod"/>
            </a:pPr>
            <a:r>
              <a:rPr lang="en-US" kern="100">
                <a:ea typeface="Courier New" panose="02070309020205020404" pitchFamily="49" charset="0"/>
                <a:cs typeface="Arial" panose="020B0604020202020204" pitchFamily="34" charset="0"/>
              </a:rPr>
              <a:t>Rom 2:5-11 But in accordance with your hardness and your impenitent heart you are treasuring up for yourself wrath in the day of wrath and revelation of the righteous judgment of God, {6} who "will render to each one according to his deed": {7} eternal life to those who by patient continuance in doing good seek for glory, honor, and immortality; {8} but to those who are self-seeking and do not obey the truth, but obey unrighteousness; indignation and wrath, {9} tribulation and anguish, on every soul of man who does evil, of the Jew first and also of the Greek; {10} but glory, honor, and peace to everyone who works what is good, to the Jew first and also to the Greek. {11} For there is no partiality with God.</a:t>
            </a:r>
            <a:endParaRPr lang="en-US" kern="10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05449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1E302C-33D9-41FE-8075-7CC9B92859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C33673-404B-7E2C-8610-1950638588E2}"/>
              </a:ext>
            </a:extLst>
          </p:cNvPr>
          <p:cNvSpPr>
            <a:spLocks noGrp="1"/>
          </p:cNvSpPr>
          <p:nvPr>
            <p:ph type="title"/>
          </p:nvPr>
        </p:nvSpPr>
        <p:spPr/>
        <p:txBody>
          <a:bodyPr>
            <a:normAutofit fontScale="90000"/>
          </a:bodyPr>
          <a:lstStyle/>
          <a:p>
            <a:pPr marL="0" marR="0" lvl="0" indent="0">
              <a:lnSpc>
                <a:spcPct val="80000"/>
              </a:lnSpc>
              <a:buFont typeface="+mj-lt"/>
              <a:buNone/>
            </a:pPr>
            <a:r>
              <a:rPr lang="en-US" sz="4400" b="1" kern="100">
                <a:solidFill>
                  <a:srgbClr val="FF0000"/>
                </a:solidFill>
                <a:effectLst/>
                <a:latin typeface="Arial" panose="020B0604020202020204" pitchFamily="34" charset="0"/>
                <a:ea typeface="Courier New" panose="02070309020205020404" pitchFamily="49" charset="0"/>
                <a:cs typeface="Arial" panose="020B0604020202020204" pitchFamily="34" charset="0"/>
              </a:rPr>
              <a:t>II.</a:t>
            </a:r>
            <a:r>
              <a:rPr lang="en-US" sz="4400" b="1" kern="100" baseline="0">
                <a:solidFill>
                  <a:srgbClr val="FF0000"/>
                </a:solidFill>
                <a:effectLst/>
                <a:latin typeface="Arial" panose="020B0604020202020204" pitchFamily="34" charset="0"/>
                <a:ea typeface="Courier New" panose="02070309020205020404" pitchFamily="49" charset="0"/>
                <a:cs typeface="Arial" panose="020B0604020202020204" pitchFamily="34" charset="0"/>
              </a:rPr>
              <a:t> </a:t>
            </a:r>
            <a:r>
              <a:rPr lang="en-US" sz="4400" b="1" kern="100">
                <a:solidFill>
                  <a:srgbClr val="FF0000"/>
                </a:solidFill>
                <a:effectLst/>
                <a:latin typeface="Arial" panose="020B0604020202020204" pitchFamily="34" charset="0"/>
                <a:ea typeface="Courier New" panose="02070309020205020404" pitchFamily="49" charset="0"/>
                <a:cs typeface="Arial" panose="020B0604020202020204" pitchFamily="34" charset="0"/>
              </a:rPr>
              <a:t>CHRISTIANS WILL BE JUDGED BY THEIR DEEDS OR WORKS</a:t>
            </a:r>
            <a:endParaRPr lang="en-US" sz="4400" kern="10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65378A45-DF10-0CB1-1235-B2E6FF63941A}"/>
              </a:ext>
            </a:extLst>
          </p:cNvPr>
          <p:cNvSpPr>
            <a:spLocks noGrp="1"/>
          </p:cNvSpPr>
          <p:nvPr>
            <p:ph idx="1"/>
          </p:nvPr>
        </p:nvSpPr>
        <p:spPr>
          <a:xfrm>
            <a:off x="220337" y="1325563"/>
            <a:ext cx="8923663" cy="5532436"/>
          </a:xfrm>
        </p:spPr>
        <p:txBody>
          <a:bodyPr>
            <a:normAutofit/>
          </a:bodyPr>
          <a:lstStyle/>
          <a:p>
            <a:pPr marL="457200" marR="0" lvl="0" indent="-457200">
              <a:spcBef>
                <a:spcPts val="0"/>
              </a:spcBef>
              <a:buFont typeface="+mj-lt"/>
              <a:buAutoNum type="alphaUcPeriod" startAt="3"/>
            </a:pPr>
            <a:r>
              <a:rPr lang="en-US" sz="2800" kern="100">
                <a:ea typeface="Courier New" panose="02070309020205020404" pitchFamily="49" charset="0"/>
                <a:cs typeface="Arial" panose="020B0604020202020204" pitchFamily="34" charset="0"/>
              </a:rPr>
              <a:t>Mat 16:27 "For the Son of Man will come in the glory of His Father with His angels, and then He will reward each according to his works.</a:t>
            </a:r>
          </a:p>
          <a:p>
            <a:pPr marL="457200" marR="0" lvl="0" indent="-457200">
              <a:spcBef>
                <a:spcPts val="0"/>
              </a:spcBef>
              <a:buFont typeface="+mj-lt"/>
              <a:buAutoNum type="alphaUcPeriod" startAt="3"/>
            </a:pPr>
            <a:r>
              <a:rPr lang="en-US" sz="2800" kern="100">
                <a:ea typeface="Courier New" panose="02070309020205020404" pitchFamily="49" charset="0"/>
                <a:cs typeface="Arial" panose="020B0604020202020204" pitchFamily="34" charset="0"/>
              </a:rPr>
              <a:t>2 Cor 5:10 For we must all appear before the judgment seat of Christ, that </a:t>
            </a:r>
            <a:r>
              <a:rPr lang="en-US" sz="2800" kern="100">
                <a:ea typeface="Times New Roman" panose="02020603050405020304" pitchFamily="18" charset="0"/>
                <a:cs typeface="Arial" panose="020B0604020202020204" pitchFamily="34" charset="0"/>
              </a:rPr>
              <a:t>each one may receive the things done in the body according to what he has done, whether good or bad.</a:t>
            </a:r>
            <a:endParaRPr lang="en-US" sz="2800" kern="100">
              <a:ea typeface="Times New Roman" panose="02020603050405020304" pitchFamily="18" charset="0"/>
              <a:cs typeface="Times New Roman" panose="02020603050405020304" pitchFamily="18" charset="0"/>
            </a:endParaRPr>
          </a:p>
          <a:p>
            <a:pPr marL="457200" marR="0" lvl="0" indent="-457200">
              <a:spcBef>
                <a:spcPts val="0"/>
              </a:spcBef>
              <a:buFont typeface="+mj-lt"/>
              <a:buAutoNum type="alphaUcPeriod" startAt="3"/>
            </a:pPr>
            <a:r>
              <a:rPr lang="en-US" sz="2800" kern="100">
                <a:ea typeface="Courier New" panose="02070309020205020404" pitchFamily="49" charset="0"/>
                <a:cs typeface="Arial" panose="020B0604020202020204" pitchFamily="34" charset="0"/>
              </a:rPr>
              <a:t>Pet 1:17 And if you call on the Father, who without </a:t>
            </a:r>
            <a:r>
              <a:rPr lang="en-US" sz="2800" kern="100">
                <a:ea typeface="Courier New" panose="02070309020205020404" pitchFamily="49" charset="0"/>
                <a:cs typeface="Times New Roman" panose="02020603050405020304" pitchFamily="18" charset="0"/>
              </a:rPr>
              <a:t>partiality </a:t>
            </a:r>
            <a:r>
              <a:rPr lang="en-US" sz="2800" kern="100">
                <a:ea typeface="Courier New" panose="02070309020205020404" pitchFamily="49" charset="0"/>
                <a:cs typeface="Arial" panose="020B0604020202020204" pitchFamily="34" charset="0"/>
              </a:rPr>
              <a:t>according to each one's work, conduct yourselves throughout the time of your stay here in fear;</a:t>
            </a:r>
            <a:endParaRPr lang="en-US" sz="2800" kern="100">
              <a:ea typeface="Times New Roman" panose="02020603050405020304" pitchFamily="18" charset="0"/>
              <a:cs typeface="Times New Roman" panose="02020603050405020304" pitchFamily="18" charset="0"/>
            </a:endParaRPr>
          </a:p>
          <a:p>
            <a:pPr marL="457200" marR="0" lvl="0" indent="-457200">
              <a:spcBef>
                <a:spcPts val="0"/>
              </a:spcBef>
              <a:buFont typeface="+mj-lt"/>
              <a:buAutoNum type="alphaUcPeriod" startAt="3"/>
            </a:pPr>
            <a:r>
              <a:rPr lang="en-US" sz="2800" kern="100">
                <a:ea typeface="Courier New" panose="02070309020205020404" pitchFamily="49" charset="0"/>
                <a:cs typeface="Arial" panose="020B0604020202020204" pitchFamily="34" charset="0"/>
              </a:rPr>
              <a:t>REV 2-3 SEVEN CHURCHES OF ASIA I KNOW YOUR WORKS, REPENT OR CANDLESTICK REMOVED.</a:t>
            </a:r>
            <a:endParaRPr lang="en-US" sz="2800" kern="10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69918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8FB6B3-A1B4-4AF2-CCA8-FFFF96157D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5EA09C-D791-DF55-D617-61DA9823D7AA}"/>
              </a:ext>
            </a:extLst>
          </p:cNvPr>
          <p:cNvSpPr>
            <a:spLocks noGrp="1"/>
          </p:cNvSpPr>
          <p:nvPr>
            <p:ph type="title"/>
          </p:nvPr>
        </p:nvSpPr>
        <p:spPr/>
        <p:txBody>
          <a:bodyPr>
            <a:normAutofit fontScale="90000"/>
          </a:bodyPr>
          <a:lstStyle/>
          <a:p>
            <a:pPr marL="0" marR="0" lvl="0" indent="0">
              <a:lnSpc>
                <a:spcPct val="80000"/>
              </a:lnSpc>
              <a:buFont typeface="+mj-lt"/>
              <a:buNone/>
            </a:pPr>
            <a:r>
              <a:rPr lang="en-US" sz="4400" b="1" kern="100">
                <a:solidFill>
                  <a:srgbClr val="FF0000"/>
                </a:solidFill>
                <a:effectLst/>
                <a:latin typeface="Arial" panose="020B0604020202020204" pitchFamily="34" charset="0"/>
                <a:ea typeface="Courier New" panose="02070309020205020404" pitchFamily="49" charset="0"/>
                <a:cs typeface="Arial" panose="020B0604020202020204" pitchFamily="34" charset="0"/>
              </a:rPr>
              <a:t>II.</a:t>
            </a:r>
            <a:r>
              <a:rPr lang="en-US" sz="4400" b="1" kern="100" baseline="0">
                <a:solidFill>
                  <a:srgbClr val="FF0000"/>
                </a:solidFill>
                <a:effectLst/>
                <a:latin typeface="Arial" panose="020B0604020202020204" pitchFamily="34" charset="0"/>
                <a:ea typeface="Courier New" panose="02070309020205020404" pitchFamily="49" charset="0"/>
                <a:cs typeface="Arial" panose="020B0604020202020204" pitchFamily="34" charset="0"/>
              </a:rPr>
              <a:t> </a:t>
            </a:r>
            <a:r>
              <a:rPr lang="en-US" sz="4400" b="1" kern="100">
                <a:solidFill>
                  <a:srgbClr val="FF0000"/>
                </a:solidFill>
                <a:effectLst/>
                <a:latin typeface="Arial" panose="020B0604020202020204" pitchFamily="34" charset="0"/>
                <a:ea typeface="Courier New" panose="02070309020205020404" pitchFamily="49" charset="0"/>
                <a:cs typeface="Arial" panose="020B0604020202020204" pitchFamily="34" charset="0"/>
              </a:rPr>
              <a:t>CHRISTIANS WILL BE JUDGED BY THEIR DEEDS OR WORKS</a:t>
            </a:r>
            <a:endParaRPr lang="en-US" sz="4400" kern="10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4702AE8B-645D-770B-0424-7E3AE0619F34}"/>
              </a:ext>
            </a:extLst>
          </p:cNvPr>
          <p:cNvSpPr>
            <a:spLocks noGrp="1"/>
          </p:cNvSpPr>
          <p:nvPr>
            <p:ph idx="1"/>
          </p:nvPr>
        </p:nvSpPr>
        <p:spPr>
          <a:xfrm>
            <a:off x="220337" y="1143000"/>
            <a:ext cx="8923663" cy="5714999"/>
          </a:xfrm>
        </p:spPr>
        <p:txBody>
          <a:bodyPr>
            <a:noAutofit/>
          </a:bodyPr>
          <a:lstStyle/>
          <a:p>
            <a:pPr marL="457200" marR="0" lvl="0" indent="-457200">
              <a:lnSpc>
                <a:spcPct val="80000"/>
              </a:lnSpc>
              <a:spcBef>
                <a:spcPts val="0"/>
              </a:spcBef>
              <a:buFont typeface="+mj-lt"/>
              <a:buAutoNum type="alphaUcPeriod" startAt="7"/>
            </a:pPr>
            <a:r>
              <a:rPr lang="en-US" sz="2700" kern="100">
                <a:ea typeface="Courier New" panose="02070309020205020404" pitchFamily="49" charset="0"/>
                <a:cs typeface="Arial" panose="020B0604020202020204" pitchFamily="34" charset="0"/>
              </a:rPr>
              <a:t>Rev 14:13 Then I heard a voice from heaven saying to me, "Write: 'Blessed are the dead who die in the Lord from now on. “Yes,” says the Spirit, "that they may rest from their labors, and their works follow them."</a:t>
            </a:r>
            <a:endParaRPr lang="en-US" sz="2700" kern="100">
              <a:ea typeface="Times New Roman" panose="02020603050405020304" pitchFamily="18" charset="0"/>
              <a:cs typeface="Times New Roman" panose="02020603050405020304" pitchFamily="18" charset="0"/>
            </a:endParaRPr>
          </a:p>
          <a:p>
            <a:pPr marL="457200" marR="0" lvl="0" indent="-457200">
              <a:lnSpc>
                <a:spcPct val="80000"/>
              </a:lnSpc>
              <a:spcBef>
                <a:spcPts val="0"/>
              </a:spcBef>
              <a:buFont typeface="+mj-lt"/>
              <a:buAutoNum type="alphaUcPeriod" startAt="7"/>
            </a:pPr>
            <a:r>
              <a:rPr lang="en-US" sz="2700" kern="100">
                <a:ea typeface="Courier New" panose="02070309020205020404" pitchFamily="49" charset="0"/>
                <a:cs typeface="Arial" panose="020B0604020202020204" pitchFamily="34" charset="0"/>
              </a:rPr>
              <a:t>Rev 20:12-13 And I saw the dead. small and great, standing before God, and books were opened. And another book was opened, which is the Book of Life. And the dead were judged according to their works, by the things which were written in the books. {13} The sea gave up the dead who were in it, and Death and Hades delivered up the dead who were in them. And they were judged, each one according to his works.</a:t>
            </a:r>
            <a:endParaRPr lang="en-US" sz="2700" kern="100">
              <a:ea typeface="Times New Roman" panose="02020603050405020304" pitchFamily="18" charset="0"/>
              <a:cs typeface="Times New Roman" panose="02020603050405020304" pitchFamily="18" charset="0"/>
            </a:endParaRPr>
          </a:p>
          <a:p>
            <a:pPr marL="457200" marR="0" lvl="0" indent="-457200">
              <a:lnSpc>
                <a:spcPct val="80000"/>
              </a:lnSpc>
              <a:spcBef>
                <a:spcPts val="0"/>
              </a:spcBef>
              <a:buFont typeface="+mj-lt"/>
              <a:buAutoNum type="alphaUcPeriod" startAt="7"/>
            </a:pPr>
            <a:r>
              <a:rPr lang="en-US" sz="2700" kern="100">
                <a:ea typeface="Courier New" panose="02070309020205020404" pitchFamily="49" charset="0"/>
                <a:cs typeface="Arial" panose="020B0604020202020204" pitchFamily="34" charset="0"/>
              </a:rPr>
              <a:t>Rev 22:12 "And behold, I am coming quickly, and My reward is with Me, to </a:t>
            </a:r>
            <a:r>
              <a:rPr lang="en-US" sz="2700" kern="100">
                <a:ea typeface="Times New Roman" panose="02020603050405020304" pitchFamily="18" charset="0"/>
                <a:cs typeface="Arial" panose="020B0604020202020204" pitchFamily="34" charset="0"/>
              </a:rPr>
              <a:t>give to everyone according to his work.</a:t>
            </a:r>
            <a:endParaRPr lang="en-US" sz="2700"/>
          </a:p>
        </p:txBody>
      </p:sp>
    </p:spTree>
    <p:extLst>
      <p:ext uri="{BB962C8B-B14F-4D97-AF65-F5344CB8AC3E}">
        <p14:creationId xmlns:p14="http://schemas.microsoft.com/office/powerpoint/2010/main" val="709339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6B696-9B2F-B557-AC4C-98AA908F7BE2}"/>
              </a:ext>
            </a:extLst>
          </p:cNvPr>
          <p:cNvSpPr>
            <a:spLocks noGrp="1"/>
          </p:cNvSpPr>
          <p:nvPr>
            <p:ph type="title"/>
          </p:nvPr>
        </p:nvSpPr>
        <p:spPr/>
        <p:txBody>
          <a:bodyPr>
            <a:normAutofit/>
          </a:bodyPr>
          <a:lstStyle/>
          <a:p>
            <a:pPr marL="0" marR="0">
              <a:buNone/>
            </a:pPr>
            <a:r>
              <a:rPr lang="en-US" sz="4400" b="1" kern="10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WHAT ABOUT YOU?</a:t>
            </a:r>
            <a:endParaRPr lang="en-US" sz="4400" kern="10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F3E57B0B-03B5-40F5-A0EF-EAB17DF72A6C}"/>
              </a:ext>
            </a:extLst>
          </p:cNvPr>
          <p:cNvSpPr>
            <a:spLocks noGrp="1"/>
          </p:cNvSpPr>
          <p:nvPr>
            <p:ph idx="1"/>
          </p:nvPr>
        </p:nvSpPr>
        <p:spPr/>
        <p:txBody>
          <a:bodyPr>
            <a:normAutofit fontScale="92500" lnSpcReduction="10000"/>
          </a:bodyPr>
          <a:lstStyle/>
          <a:p>
            <a:pPr marL="457200" marR="0" lvl="0" indent="-457200">
              <a:lnSpc>
                <a:spcPct val="95000"/>
              </a:lnSpc>
              <a:spcBef>
                <a:spcPts val="0"/>
              </a:spcBef>
              <a:buFont typeface="+mj-lt"/>
              <a:buAutoNum type="alphaUcPeriod"/>
              <a:tabLst>
                <a:tab pos="1428750" algn="l"/>
              </a:tabLst>
            </a:pPr>
            <a:r>
              <a:rPr lang="en-US" sz="3000" kern="100">
                <a:ea typeface="Times New Roman" panose="02020603050405020304" pitchFamily="18" charset="0"/>
                <a:cs typeface="Times New Roman" panose="02020603050405020304" pitchFamily="18" charset="0"/>
              </a:rPr>
              <a:t>ARE YOU IN CHRIST? THE ONLY WAY THE BIBLE SAYS YOU CAN GET INTO CHRIST IS THROUGH BAPTISM. </a:t>
            </a:r>
          </a:p>
          <a:p>
            <a:pPr marL="914400" lvl="1" indent="-457200">
              <a:lnSpc>
                <a:spcPct val="95000"/>
              </a:lnSpc>
              <a:spcBef>
                <a:spcPts val="0"/>
              </a:spcBef>
              <a:buFont typeface="+mj-lt"/>
              <a:buAutoNum type="arabicPeriod"/>
              <a:tabLst>
                <a:tab pos="1428750" algn="l"/>
              </a:tabLst>
            </a:pPr>
            <a:r>
              <a:rPr lang="en-US" sz="3000" kern="100">
                <a:ea typeface="Times New Roman" panose="02020603050405020304" pitchFamily="18" charset="0"/>
                <a:cs typeface="Times New Roman" panose="02020603050405020304" pitchFamily="18" charset="0"/>
              </a:rPr>
              <a:t>Galatians 3:26–27  For you are all sons of God through faith in Christ Jesus. {27} For as many of you as were baptized into Christ have put on Christ.</a:t>
            </a:r>
          </a:p>
          <a:p>
            <a:pPr marL="914400" lvl="1" indent="-457200">
              <a:lnSpc>
                <a:spcPct val="95000"/>
              </a:lnSpc>
              <a:spcBef>
                <a:spcPts val="0"/>
              </a:spcBef>
              <a:buFont typeface="+mj-lt"/>
              <a:buAutoNum type="arabicPeriod"/>
              <a:tabLst>
                <a:tab pos="1428750" algn="l"/>
              </a:tabLst>
            </a:pPr>
            <a:r>
              <a:rPr lang="en-US" sz="3000" kern="100">
                <a:ea typeface="Times New Roman" panose="02020603050405020304" pitchFamily="18" charset="0"/>
                <a:cs typeface="Times New Roman" panose="02020603050405020304" pitchFamily="18" charset="0"/>
              </a:rPr>
              <a:t>Romans 6:3  Or do you not know that as many of us as were baptized into Christ Jesus were baptized into His death?</a:t>
            </a:r>
          </a:p>
          <a:p>
            <a:pPr marL="457200" marR="0" lvl="0" indent="-457200">
              <a:lnSpc>
                <a:spcPct val="95000"/>
              </a:lnSpc>
              <a:spcBef>
                <a:spcPts val="0"/>
              </a:spcBef>
              <a:buFont typeface="+mj-lt"/>
              <a:buAutoNum type="alphaUcPeriod"/>
              <a:tabLst>
                <a:tab pos="1428750" algn="l"/>
              </a:tabLst>
            </a:pPr>
            <a:r>
              <a:rPr lang="en-US" sz="3000" kern="100">
                <a:ea typeface="Times New Roman" panose="02020603050405020304" pitchFamily="18" charset="0"/>
                <a:cs typeface="Times New Roman" panose="02020603050405020304" pitchFamily="18" charset="0"/>
              </a:rPr>
              <a:t>HOW ARE YOU DOING WITH YOUR WORKING FOR JESUS? - Ephesians 2:10  For we are His workmanship, created in Christ Jesus for good works, which God prepared beforehand that we should walk in them.</a:t>
            </a:r>
            <a:endParaRPr lang="en-US" sz="3000"/>
          </a:p>
        </p:txBody>
      </p:sp>
    </p:spTree>
    <p:extLst>
      <p:ext uri="{BB962C8B-B14F-4D97-AF65-F5344CB8AC3E}">
        <p14:creationId xmlns:p14="http://schemas.microsoft.com/office/powerpoint/2010/main" val="3689494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tage, light, sky&#10;&#10;Description automatically generated">
            <a:extLst>
              <a:ext uri="{FF2B5EF4-FFF2-40B4-BE49-F238E27FC236}">
                <a16:creationId xmlns:a16="http://schemas.microsoft.com/office/drawing/2014/main" id="{E88DFCD8-702D-48B7-AE13-86C8D30E19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5307BC7F-313F-E31F-A4CC-2EBA0A3495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2172"/>
            <a:ext cx="9144000" cy="6393656"/>
          </a:xfrm>
          <a:prstGeom prst="rect">
            <a:avLst/>
          </a:prstGeom>
        </p:spPr>
      </p:pic>
    </p:spTree>
    <p:extLst>
      <p:ext uri="{BB962C8B-B14F-4D97-AF65-F5344CB8AC3E}">
        <p14:creationId xmlns:p14="http://schemas.microsoft.com/office/powerpoint/2010/main" val="3171880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C0D1C-85AE-50FD-5922-75947A62E7E5}"/>
              </a:ext>
            </a:extLst>
          </p:cNvPr>
          <p:cNvSpPr>
            <a:spLocks noGrp="1"/>
          </p:cNvSpPr>
          <p:nvPr>
            <p:ph type="title"/>
          </p:nvPr>
        </p:nvSpPr>
        <p:spPr/>
        <p:txBody>
          <a:bodyPr/>
          <a:lstStyle/>
          <a:p>
            <a:r>
              <a:rPr lang="en-US" sz="4400" b="1" kern="100">
                <a:effectLst/>
                <a:latin typeface="Arial" panose="020B0604020202020204" pitchFamily="34" charset="0"/>
                <a:ea typeface="Times New Roman" panose="02020603050405020304" pitchFamily="18" charset="0"/>
                <a:cs typeface="Arial" panose="020B0604020202020204" pitchFamily="34" charset="0"/>
              </a:rPr>
              <a:t>PRAYER</a:t>
            </a:r>
            <a:endParaRPr lang="en-US"/>
          </a:p>
        </p:txBody>
      </p:sp>
      <p:sp>
        <p:nvSpPr>
          <p:cNvPr id="3" name="Content Placeholder 2">
            <a:extLst>
              <a:ext uri="{FF2B5EF4-FFF2-40B4-BE49-F238E27FC236}">
                <a16:creationId xmlns:a16="http://schemas.microsoft.com/office/drawing/2014/main" id="{6E395EB8-4290-DEA5-DA65-EC48B47240A6}"/>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3DDDF220-4CF1-D6B2-8C79-D435AD513628}"/>
              </a:ext>
            </a:extLst>
          </p:cNvPr>
          <p:cNvPicPr>
            <a:picLocks noChangeAspect="1"/>
          </p:cNvPicPr>
          <p:nvPr/>
        </p:nvPicPr>
        <p:blipFill>
          <a:blip r:embed="rId2"/>
          <a:stretch>
            <a:fillRect/>
          </a:stretch>
        </p:blipFill>
        <p:spPr>
          <a:xfrm>
            <a:off x="-1" y="-1"/>
            <a:ext cx="9143999" cy="6858000"/>
          </a:xfrm>
          <a:prstGeom prst="rect">
            <a:avLst/>
          </a:prstGeom>
        </p:spPr>
      </p:pic>
    </p:spTree>
    <p:extLst>
      <p:ext uri="{BB962C8B-B14F-4D97-AF65-F5344CB8AC3E}">
        <p14:creationId xmlns:p14="http://schemas.microsoft.com/office/powerpoint/2010/main" val="7906796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6E46940-F28D-39C2-0482-46CC1B80CD92}"/>
              </a:ext>
            </a:extLst>
          </p:cNvPr>
          <p:cNvPicPr>
            <a:picLocks noChangeAspect="1"/>
          </p:cNvPicPr>
          <p:nvPr/>
        </p:nvPicPr>
        <p:blipFill rotWithShape="1">
          <a:blip r:embed="rId3"/>
          <a:srcRect l="75563"/>
          <a:stretch>
            <a:fillRect/>
          </a:stretch>
        </p:blipFill>
        <p:spPr>
          <a:xfrm>
            <a:off x="6629400" y="0"/>
            <a:ext cx="2514600" cy="6858000"/>
          </a:xfrm>
          <a:prstGeom prst="rect">
            <a:avLst/>
          </a:prstGeom>
        </p:spPr>
      </p:pic>
      <p:pic>
        <p:nvPicPr>
          <p:cNvPr id="4" name="Picture 3">
            <a:extLst>
              <a:ext uri="{FF2B5EF4-FFF2-40B4-BE49-F238E27FC236}">
                <a16:creationId xmlns:a16="http://schemas.microsoft.com/office/drawing/2014/main" id="{E463D65A-A030-4BDE-3E6B-49A3E340C39A}"/>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27778"/>
          <a:stretch>
            <a:fillRect/>
          </a:stretch>
        </p:blipFill>
        <p:spPr>
          <a:xfrm>
            <a:off x="0" y="0"/>
            <a:ext cx="7429500" cy="6858000"/>
          </a:xfrm>
          <a:prstGeom prst="rect">
            <a:avLst/>
          </a:prstGeom>
        </p:spPr>
      </p:pic>
      <p:sp>
        <p:nvSpPr>
          <p:cNvPr id="2" name="Title 1">
            <a:extLst>
              <a:ext uri="{FF2B5EF4-FFF2-40B4-BE49-F238E27FC236}">
                <a16:creationId xmlns:a16="http://schemas.microsoft.com/office/drawing/2014/main" id="{03001D3C-A1B6-E14E-9134-1DC7BA86B308}"/>
              </a:ext>
            </a:extLst>
          </p:cNvPr>
          <p:cNvSpPr>
            <a:spLocks noGrp="1"/>
          </p:cNvSpPr>
          <p:nvPr>
            <p:ph type="title"/>
          </p:nvPr>
        </p:nvSpPr>
        <p:spPr>
          <a:xfrm>
            <a:off x="3568700" y="5276851"/>
            <a:ext cx="5575300" cy="1581149"/>
          </a:xfrm>
          <a:noFill/>
        </p:spPr>
        <p:txBody>
          <a:bodyPr>
            <a:noAutofit/>
          </a:bodyPr>
          <a:lstStyle/>
          <a:p>
            <a:pPr algn="ctr">
              <a:lnSpc>
                <a:spcPct val="100000"/>
              </a:lnSpc>
            </a:pPr>
            <a:r>
              <a:rPr lang="en-US" sz="3200" b="1">
                <a:latin typeface="Arial" panose="020B0604020202020204" pitchFamily="34" charset="0"/>
                <a:cs typeface="Arial" panose="020B0604020202020204" pitchFamily="34" charset="0"/>
              </a:rPr>
              <a:t>TONIGHT’S SERMON:</a:t>
            </a:r>
            <a:br>
              <a:rPr lang="en-US" sz="3200" b="1">
                <a:latin typeface="Arial" panose="020B0604020202020204" pitchFamily="34" charset="0"/>
                <a:cs typeface="Arial" panose="020B0604020202020204" pitchFamily="34" charset="0"/>
              </a:rPr>
            </a:br>
            <a:r>
              <a:rPr lang="en-US" sz="3200" b="1">
                <a:latin typeface="Arial" panose="020B0604020202020204" pitchFamily="34" charset="0"/>
                <a:cs typeface="Arial" panose="020B0604020202020204" pitchFamily="34" charset="0"/>
              </a:rPr>
              <a:t>CONCERN FOR THE LOST</a:t>
            </a:r>
            <a:endParaRPr lang="en-US" sz="3200" b="1" cap="a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74935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0A1D5D-69EC-3FB7-6245-BBF0A4C1B292}"/>
            </a:ext>
          </a:extLst>
        </p:cNvPr>
        <p:cNvGrpSpPr/>
        <p:nvPr/>
      </p:nvGrpSpPr>
      <p:grpSpPr>
        <a:xfrm>
          <a:off x="0" y="0"/>
          <a:ext cx="0" cy="0"/>
          <a:chOff x="0" y="0"/>
          <a:chExt cx="0" cy="0"/>
        </a:xfrm>
      </p:grpSpPr>
      <p:pic>
        <p:nvPicPr>
          <p:cNvPr id="3" name="Picture 2" descr="A picture containing stage, light, sky&#10;&#10;Description automatically generated">
            <a:extLst>
              <a:ext uri="{FF2B5EF4-FFF2-40B4-BE49-F238E27FC236}">
                <a16:creationId xmlns:a16="http://schemas.microsoft.com/office/drawing/2014/main" id="{001C5790-7E76-65B5-B550-C7FFDE6BED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888227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drawing&#10;&#10;Description automatically generated">
            <a:extLst>
              <a:ext uri="{FF2B5EF4-FFF2-40B4-BE49-F238E27FC236}">
                <a16:creationId xmlns:a16="http://schemas.microsoft.com/office/drawing/2014/main" id="{CAB2B975-B13F-44EA-AC1A-99B2C5CAA1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2172"/>
            <a:ext cx="9144000" cy="6393656"/>
          </a:xfrm>
          <a:prstGeom prst="rect">
            <a:avLst/>
          </a:prstGeom>
        </p:spPr>
      </p:pic>
      <p:sp>
        <p:nvSpPr>
          <p:cNvPr id="2" name="Title 1">
            <a:extLst>
              <a:ext uri="{FF2B5EF4-FFF2-40B4-BE49-F238E27FC236}">
                <a16:creationId xmlns:a16="http://schemas.microsoft.com/office/drawing/2014/main" id="{FC1DBD18-6094-44C9-98DA-566B089D018D}"/>
              </a:ext>
            </a:extLst>
          </p:cNvPr>
          <p:cNvSpPr>
            <a:spLocks noGrp="1"/>
          </p:cNvSpPr>
          <p:nvPr>
            <p:ph type="title"/>
          </p:nvPr>
        </p:nvSpPr>
        <p:spPr>
          <a:xfrm>
            <a:off x="172435" y="3972578"/>
            <a:ext cx="8799130" cy="1325563"/>
          </a:xfrm>
        </p:spPr>
        <p:txBody>
          <a:bodyPr>
            <a:normAutofit/>
          </a:bodyPr>
          <a:lstStyle/>
          <a:p>
            <a:pPr algn="ctr"/>
            <a:r>
              <a:rPr lang="en-US" sz="6000" b="1">
                <a:solidFill>
                  <a:schemeClr val="bg1"/>
                </a:solidFill>
                <a:latin typeface="Arial" panose="020B0604020202020204" pitchFamily="34" charset="0"/>
                <a:cs typeface="Arial" panose="020B0604020202020204" pitchFamily="34" charset="0"/>
              </a:rPr>
              <a:t>SINGING</a:t>
            </a:r>
          </a:p>
        </p:txBody>
      </p:sp>
    </p:spTree>
    <p:extLst>
      <p:ext uri="{BB962C8B-B14F-4D97-AF65-F5344CB8AC3E}">
        <p14:creationId xmlns:p14="http://schemas.microsoft.com/office/powerpoint/2010/main" val="35529009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able, indoor, sitting, woman&#10;&#10;Description automatically generated">
            <a:extLst>
              <a:ext uri="{FF2B5EF4-FFF2-40B4-BE49-F238E27FC236}">
                <a16:creationId xmlns:a16="http://schemas.microsoft.com/office/drawing/2014/main" id="{48179BA2-A667-4B4D-8F60-84C3156F1FB1}"/>
              </a:ext>
            </a:extLst>
          </p:cNvPr>
          <p:cNvPicPr>
            <a:picLocks noChangeAspect="1"/>
          </p:cNvPicPr>
          <p:nvPr/>
        </p:nvPicPr>
        <p:blipFill rotWithShape="1">
          <a:blip r:embed="rId2">
            <a:extLst>
              <a:ext uri="{28A0092B-C50C-407E-A947-70E740481C1C}">
                <a14:useLocalDpi xmlns:a14="http://schemas.microsoft.com/office/drawing/2010/main" val="0"/>
              </a:ext>
            </a:extLst>
          </a:blip>
          <a:srcRect b="25000"/>
          <a:stretch/>
        </p:blipFill>
        <p:spPr>
          <a:xfrm>
            <a:off x="0" y="0"/>
            <a:ext cx="9144000" cy="6858000"/>
          </a:xfrm>
          <a:prstGeom prst="rect">
            <a:avLst/>
          </a:prstGeom>
        </p:spPr>
      </p:pic>
      <p:sp>
        <p:nvSpPr>
          <p:cNvPr id="3" name="Title 1">
            <a:extLst>
              <a:ext uri="{FF2B5EF4-FFF2-40B4-BE49-F238E27FC236}">
                <a16:creationId xmlns:a16="http://schemas.microsoft.com/office/drawing/2014/main" id="{509D91C0-5C01-4485-9A77-3D75FEF307B5}"/>
              </a:ext>
            </a:extLst>
          </p:cNvPr>
          <p:cNvSpPr txBox="1">
            <a:spLocks/>
          </p:cNvSpPr>
          <p:nvPr/>
        </p:nvSpPr>
        <p:spPr>
          <a:xfrm>
            <a:off x="555077" y="5162309"/>
            <a:ext cx="7886700" cy="103731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IN REMEMBRANCE OF JESUS</a:t>
            </a:r>
          </a:p>
        </p:txBody>
      </p:sp>
    </p:spTree>
    <p:extLst>
      <p:ext uri="{BB962C8B-B14F-4D97-AF65-F5344CB8AC3E}">
        <p14:creationId xmlns:p14="http://schemas.microsoft.com/office/powerpoint/2010/main" val="15050185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erson, brass, indoor, table&#10;&#10;Description automatically generated">
            <a:extLst>
              <a:ext uri="{FF2B5EF4-FFF2-40B4-BE49-F238E27FC236}">
                <a16:creationId xmlns:a16="http://schemas.microsoft.com/office/drawing/2014/main" id="{6DDCA11F-F4A4-400D-B832-3975866BE9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820" y="0"/>
            <a:ext cx="10335639" cy="6858000"/>
          </a:xfrm>
          <a:prstGeom prst="rect">
            <a:avLst/>
          </a:prstGeom>
        </p:spPr>
      </p:pic>
      <p:sp>
        <p:nvSpPr>
          <p:cNvPr id="2" name="Title 1">
            <a:extLst>
              <a:ext uri="{FF2B5EF4-FFF2-40B4-BE49-F238E27FC236}">
                <a16:creationId xmlns:a16="http://schemas.microsoft.com/office/drawing/2014/main" id="{C52202E1-4287-490E-9230-CF78EE794C68}"/>
              </a:ext>
            </a:extLst>
          </p:cNvPr>
          <p:cNvSpPr>
            <a:spLocks noGrp="1"/>
          </p:cNvSpPr>
          <p:nvPr>
            <p:ph type="title"/>
          </p:nvPr>
        </p:nvSpPr>
        <p:spPr>
          <a:xfrm>
            <a:off x="0" y="0"/>
            <a:ext cx="9144000" cy="1175657"/>
          </a:xfrm>
          <a:solidFill>
            <a:schemeClr val="tx1">
              <a:alpha val="24000"/>
            </a:schemeClr>
          </a:solidFill>
        </p:spPr>
        <p:txBody>
          <a:bodyPr>
            <a:normAutofit/>
          </a:bodyPr>
          <a:lstStyle/>
          <a:p>
            <a:pPr algn="ctr"/>
            <a:r>
              <a:rPr lang="en-US" sz="6000" b="1">
                <a:solidFill>
                  <a:schemeClr val="bg1"/>
                </a:solidFill>
                <a:latin typeface="Arial" panose="020B0604020202020204" pitchFamily="34" charset="0"/>
                <a:cs typeface="Arial" panose="020B0604020202020204" pitchFamily="34" charset="0"/>
              </a:rPr>
              <a:t>CONTRIBUTION</a:t>
            </a:r>
          </a:p>
        </p:txBody>
      </p:sp>
    </p:spTree>
    <p:extLst>
      <p:ext uri="{BB962C8B-B14F-4D97-AF65-F5344CB8AC3E}">
        <p14:creationId xmlns:p14="http://schemas.microsoft.com/office/powerpoint/2010/main" val="37293508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6EE38-1F66-9BE3-91F5-337D71249EDF}"/>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2C51EA04-6F50-20C6-8A39-FA8DE45AF792}"/>
              </a:ext>
            </a:extLst>
          </p:cNvPr>
          <p:cNvPicPr>
            <a:picLocks noChangeAspect="1"/>
          </p:cNvPicPr>
          <p:nvPr/>
        </p:nvPicPr>
        <p:blipFill>
          <a:blip r:embed="rId2"/>
          <a:stretch>
            <a:fillRect/>
          </a:stretch>
        </p:blipFill>
        <p:spPr>
          <a:xfrm>
            <a:off x="0" y="231648"/>
            <a:ext cx="9144000" cy="6394703"/>
          </a:xfrm>
          <a:prstGeom prst="rect">
            <a:avLst/>
          </a:prstGeom>
        </p:spPr>
      </p:pic>
    </p:spTree>
    <p:extLst>
      <p:ext uri="{BB962C8B-B14F-4D97-AF65-F5344CB8AC3E}">
        <p14:creationId xmlns:p14="http://schemas.microsoft.com/office/powerpoint/2010/main" val="21311057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25886-ABBC-8EE2-A762-E87C9BCF992B}"/>
              </a:ext>
            </a:extLst>
          </p:cNvPr>
          <p:cNvSpPr>
            <a:spLocks noGrp="1"/>
          </p:cNvSpPr>
          <p:nvPr>
            <p:ph type="title"/>
          </p:nvPr>
        </p:nvSpPr>
        <p:spPr>
          <a:xfrm>
            <a:off x="203200" y="0"/>
            <a:ext cx="8712200" cy="6858000"/>
          </a:xfrm>
        </p:spPr>
        <p:txBody>
          <a:bodyPr>
            <a:noAutofit/>
          </a:bodyPr>
          <a:lstStyle/>
          <a:p>
            <a:pPr lvl="0"/>
            <a:r>
              <a:rPr lang="en-US" sz="4000" kern="100">
                <a:solidFill>
                  <a:prstClr val="black"/>
                </a:solidFill>
                <a:ea typeface="Times New Roman" panose="02020603050405020304" pitchFamily="18" charset="0"/>
                <a:cs typeface="Times New Roman" panose="02020603050405020304" pitchFamily="18" charset="0"/>
              </a:rPr>
              <a:t>James 2:14–16  What does it profit, my brethren, if someone says he has faith but does not have works? Can faith save him? {15} If a brother or sister is naked and destitute of daily food, {16} and one of you says to them, “Depart in peace, be warmed and filled,” but you do not give them the things which are needed for the body, what does it profit?</a:t>
            </a:r>
          </a:p>
        </p:txBody>
      </p:sp>
    </p:spTree>
    <p:extLst>
      <p:ext uri="{BB962C8B-B14F-4D97-AF65-F5344CB8AC3E}">
        <p14:creationId xmlns:p14="http://schemas.microsoft.com/office/powerpoint/2010/main" val="36499568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0A1D5D-69EC-3FB7-6245-BBF0A4C1B292}"/>
            </a:ext>
          </a:extLst>
        </p:cNvPr>
        <p:cNvGrpSpPr/>
        <p:nvPr/>
      </p:nvGrpSpPr>
      <p:grpSpPr>
        <a:xfrm>
          <a:off x="0" y="0"/>
          <a:ext cx="0" cy="0"/>
          <a:chOff x="0" y="0"/>
          <a:chExt cx="0" cy="0"/>
        </a:xfrm>
      </p:grpSpPr>
      <p:pic>
        <p:nvPicPr>
          <p:cNvPr id="3" name="Picture 2" descr="A picture containing stage, light, sky&#10;&#10;Description automatically generated">
            <a:extLst>
              <a:ext uri="{FF2B5EF4-FFF2-40B4-BE49-F238E27FC236}">
                <a16:creationId xmlns:a16="http://schemas.microsoft.com/office/drawing/2014/main" id="{001C5790-7E76-65B5-B550-C7FFDE6BED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0673620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nk.potx" id="{0F85D239-1AA2-4A61-A26A-155CD289143E}" vid="{1F5DF8C1-90B5-4122-8C2B-1A05E6D43FC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2265</Words>
  <Application>Microsoft Office PowerPoint</Application>
  <PresentationFormat>On-screen Show (4:3)</PresentationFormat>
  <Paragraphs>63</Paragraphs>
  <Slides>27</Slides>
  <Notes>2</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27</vt:i4>
      </vt:variant>
    </vt:vector>
  </HeadingPairs>
  <TitlesOfParts>
    <vt:vector size="36" baseType="lpstr">
      <vt:lpstr>Arial</vt:lpstr>
      <vt:lpstr>Bazooka</vt:lpstr>
      <vt:lpstr>Calibri</vt:lpstr>
      <vt:lpstr>Calibri Light</vt:lpstr>
      <vt:lpstr>Courier New</vt:lpstr>
      <vt:lpstr>Informal Roman</vt:lpstr>
      <vt:lpstr>Times New Roman</vt:lpstr>
      <vt:lpstr>Office Theme</vt:lpstr>
      <vt:lpstr>1_Office Theme</vt:lpstr>
      <vt:lpstr>PowerPoint Presentation</vt:lpstr>
      <vt:lpstr>PowerPoint Presentation</vt:lpstr>
      <vt:lpstr>PowerPoint Presentation</vt:lpstr>
      <vt:lpstr>SINGING</vt:lpstr>
      <vt:lpstr>PowerPoint Presentation</vt:lpstr>
      <vt:lpstr>CONTRIBUTION</vt:lpstr>
      <vt:lpstr>PowerPoint Presentation</vt:lpstr>
      <vt:lpstr>James 2:14–16  What does it profit, my brethren, if someone says he has faith but does not have works? Can faith save him? {15} If a brother or sister is naked and destitute of daily food, {16} and one of you says to them, “Depart in peace, be warmed and filled,” but you do not give them the things which are needed for the body, what does it profit?</vt:lpstr>
      <vt:lpstr>PowerPoint Presentation</vt:lpstr>
      <vt:lpstr>PowerPoint Presentation</vt:lpstr>
      <vt:lpstr>FAITH ALONE?</vt:lpstr>
      <vt:lpstr>FAITH ALONE?</vt:lpstr>
      <vt:lpstr>FAITH ALONE?</vt:lpstr>
      <vt:lpstr>OBEDIENCE AND WORKS ARE REQUIRED OF CHRISTIANS</vt:lpstr>
      <vt:lpstr>OBEDIENCE AND WORKS ARE REQUIRED OF CHRISTIANS</vt:lpstr>
      <vt:lpstr>OBEDIENCE AND WORKS ARE REQUIRED OF CHRISTIANS</vt:lpstr>
      <vt:lpstr>OBEDIENCE AND WORKS ARE REQUIRED OF CHRISTIANS</vt:lpstr>
      <vt:lpstr>OBEDIENCE AND WORKS ARE REQUIRED OF CHRISTIANS</vt:lpstr>
      <vt:lpstr>OBEDIENCE AND WORKS ARE REQUIRED OF CHRISTIANS</vt:lpstr>
      <vt:lpstr>OBEDIENCE AND WORKS ARE REQUIRED OF CHRISTIANS</vt:lpstr>
      <vt:lpstr>II. CHRISTIANS WILL BE JUDGED BY THEIR DEEDS OR WORKS</vt:lpstr>
      <vt:lpstr>II. CHRISTIANS WILL BE JUDGED BY THEIR DEEDS OR WORKS</vt:lpstr>
      <vt:lpstr>II. CHRISTIANS WILL BE JUDGED BY THEIR DEEDS OR WORKS</vt:lpstr>
      <vt:lpstr>WHAT ABOUT YOU?</vt:lpstr>
      <vt:lpstr>PowerPoint Presentation</vt:lpstr>
      <vt:lpstr>PRAYER</vt:lpstr>
      <vt:lpstr>TONIGHT’S SERMON: CONCERN FOR THE LOST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Larry Pasley</dc:creator>
  <cp:lastModifiedBy>Larry Pasley</cp:lastModifiedBy>
  <cp:revision>1</cp:revision>
  <dcterms:created xsi:type="dcterms:W3CDTF">2021-03-15T23:58:02Z</dcterms:created>
  <dcterms:modified xsi:type="dcterms:W3CDTF">2026-04-28T15:13:57Z</dcterms:modified>
</cp:coreProperties>
</file>