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29"/>
  </p:notesMasterIdLst>
  <p:sldIdLst>
    <p:sldId id="425" r:id="rId4"/>
    <p:sldId id="361" r:id="rId5"/>
    <p:sldId id="331" r:id="rId6"/>
    <p:sldId id="378" r:id="rId7"/>
    <p:sldId id="513" r:id="rId8"/>
    <p:sldId id="389" r:id="rId9"/>
    <p:sldId id="514" r:id="rId10"/>
    <p:sldId id="520" r:id="rId11"/>
    <p:sldId id="519" r:id="rId12"/>
    <p:sldId id="518" r:id="rId13"/>
    <p:sldId id="517" r:id="rId14"/>
    <p:sldId id="516" r:id="rId15"/>
    <p:sldId id="521" r:id="rId16"/>
    <p:sldId id="524" r:id="rId17"/>
    <p:sldId id="522" r:id="rId18"/>
    <p:sldId id="525" r:id="rId19"/>
    <p:sldId id="523" r:id="rId20"/>
    <p:sldId id="527" r:id="rId21"/>
    <p:sldId id="526" r:id="rId22"/>
    <p:sldId id="515" r:id="rId23"/>
    <p:sldId id="447" r:id="rId24"/>
    <p:sldId id="291" r:id="rId25"/>
    <p:sldId id="284" r:id="rId26"/>
    <p:sldId id="448" r:id="rId27"/>
    <p:sldId id="50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513"/>
            <p14:sldId id="389"/>
            <p14:sldId id="514"/>
            <p14:sldId id="520"/>
            <p14:sldId id="519"/>
            <p14:sldId id="518"/>
            <p14:sldId id="517"/>
            <p14:sldId id="516"/>
            <p14:sldId id="521"/>
            <p14:sldId id="524"/>
            <p14:sldId id="522"/>
            <p14:sldId id="525"/>
            <p14:sldId id="523"/>
            <p14:sldId id="527"/>
            <p14:sldId id="526"/>
            <p14:sldId id="515"/>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9900"/>
    <a:srgbClr val="D6A300"/>
    <a:srgbClr val="1F0E03"/>
    <a:srgbClr val="5A1C05"/>
    <a:srgbClr val="3D1C05"/>
    <a:srgbClr val="4F2407"/>
    <a:srgbClr val="183C5C"/>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1FA1E-1E05-4A6C-B51C-B9EDD41CEDEC}" v="79" dt="2026-04-13T03:21:09.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410" autoAdjust="0"/>
  </p:normalViewPr>
  <p:slideViewPr>
    <p:cSldViewPr snapToGrid="0">
      <p:cViewPr varScale="1">
        <p:scale>
          <a:sx n="75" d="100"/>
          <a:sy n="75" d="100"/>
        </p:scale>
        <p:origin x="1272" y="78"/>
      </p:cViewPr>
      <p:guideLst/>
    </p:cSldViewPr>
  </p:slideViewPr>
  <p:outlineViewPr>
    <p:cViewPr>
      <p:scale>
        <a:sx n="33" d="100"/>
        <a:sy n="33" d="100"/>
      </p:scale>
      <p:origin x="0" y="-828"/>
    </p:cViewPr>
  </p:outlineViewPr>
  <p:notesTextViewPr>
    <p:cViewPr>
      <p:scale>
        <a:sx n="1" d="1"/>
        <a:sy n="1" d="1"/>
      </p:scale>
      <p:origin x="0" y="0"/>
    </p:cViewPr>
  </p:notesTextViewPr>
  <p:sorterViewPr>
    <p:cViewPr varScale="1">
      <p:scale>
        <a:sx n="100" d="100"/>
        <a:sy n="100" d="100"/>
      </p:scale>
      <p:origin x="0" y="-1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4/28/2026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DB8DFF-69BA-4FFA-A327-4F676D3F4D2B}" type="slidenum">
              <a:rPr lang="en-US" smtClean="0"/>
              <a:t>25</a:t>
            </a:fld>
            <a:endParaRPr lang="en-US"/>
          </a:p>
        </p:txBody>
      </p:sp>
    </p:spTree>
    <p:extLst>
      <p:ext uri="{BB962C8B-B14F-4D97-AF65-F5344CB8AC3E}">
        <p14:creationId xmlns:p14="http://schemas.microsoft.com/office/powerpoint/2010/main" val="314125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4/28/2026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4/28/2026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4/28/2026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4/28/2026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4/28/2026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4/28/2026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4/28/2026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4/28/2026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4/28/2026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4/28/2026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4/28/2026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4/28/2026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4/28/2026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4/28/2026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00">
            <a:alpha val="37000"/>
          </a:srgb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20032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JACKSON STREET CHURCH OF CHRIST</a:t>
            </a:r>
            <a:endParaRPr kumimoji="0" lang="en-US" sz="4000" b="1" i="0" u="none" strike="noStrike" kern="1200" normalizeH="0" baseline="0" noProof="0" dirty="0">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uLnTx/>
                <a:uFillTx/>
                <a:latin typeface="Bazooka" pitchFamily="2" charset="0"/>
                <a:ea typeface="+mn-ea"/>
                <a:cs typeface="+mn-cs"/>
              </a:rPr>
              <a:t>PLEASE TURN OFF CELLPHONES</a:t>
            </a:r>
          </a:p>
        </p:txBody>
      </p:sp>
      <p:pic>
        <p:nvPicPr>
          <p:cNvPr id="3" name="Picture 2">
            <a:extLst>
              <a:ext uri="{FF2B5EF4-FFF2-40B4-BE49-F238E27FC236}">
                <a16:creationId xmlns:a16="http://schemas.microsoft.com/office/drawing/2014/main" id="{52CECC8A-01F4-DB6C-67BC-F285B5BD5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738" y="1200329"/>
            <a:ext cx="5030524" cy="5030524"/>
          </a:xfrm>
          <a:prstGeom prst="rect">
            <a:avLst/>
          </a:prstGeom>
          <a:ln>
            <a:noFill/>
          </a:ln>
          <a:effectLst>
            <a:softEdge rad="112500"/>
          </a:effectLst>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EB65-9879-85B0-8FD2-56F753F15155}"/>
              </a:ext>
            </a:extLst>
          </p:cNvPr>
          <p:cNvSpPr>
            <a:spLocks noGrp="1"/>
          </p:cNvSpPr>
          <p:nvPr>
            <p:ph type="title"/>
          </p:nvPr>
        </p:nvSpPr>
        <p:spPr/>
        <p:txBody>
          <a:bodyPr>
            <a:normAutofit/>
          </a:bodyPr>
          <a:lstStyle/>
          <a:p>
            <a:pPr marR="0" lvl="0">
              <a:lnSpc>
                <a:spcPct val="80000"/>
              </a:lnSpc>
              <a:buFont typeface="+mj-lt"/>
              <a:buAutoNum type="romanUcPeriod" startAt="2"/>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JESUS WAS CONCERNED </a:t>
            </a:r>
            <a:b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ABOUT THE LOST</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2860D81-23B3-1F42-6C2D-723075A5FAAF}"/>
              </a:ext>
            </a:extLst>
          </p:cNvPr>
          <p:cNvSpPr>
            <a:spLocks noGrp="1"/>
          </p:cNvSpPr>
          <p:nvPr>
            <p:ph idx="1"/>
          </p:nvPr>
        </p:nvSpPr>
        <p:spPr/>
        <p:txBody>
          <a:bodyPr>
            <a:normAutofit fontScale="85000" lnSpcReduction="10000"/>
          </a:bodyPr>
          <a:lstStyle/>
          <a:p>
            <a:pPr marL="457200" marR="0" lvl="0" indent="-457200">
              <a:lnSpc>
                <a:spcPct val="100000"/>
              </a:lnSpc>
              <a:buFont typeface="+mj-lt"/>
              <a:buAutoNum type="alphaUcPeriod"/>
            </a:pPr>
            <a:r>
              <a:rPr lang="en-US" sz="3000" kern="100" dirty="0">
                <a:ea typeface="Courier New" panose="02070309020205020404" pitchFamily="49" charset="0"/>
                <a:cs typeface="Arial" panose="020B0604020202020204" pitchFamily="34" charset="0"/>
              </a:rPr>
              <a:t>Luke 19:10 for the Son of Man has come to seek and to save that which was lost</a:t>
            </a:r>
            <a:r>
              <a:rPr lang="en-US" sz="3000" kern="100" dirty="0">
                <a:ea typeface="Courier New" panose="02070309020205020404" pitchFamily="49" charset="0"/>
                <a:cs typeface="Times New Roman" panose="02020603050405020304" pitchFamily="18" charset="0"/>
              </a:rPr>
              <a:t>.</a:t>
            </a:r>
            <a:endParaRPr lang="en-US" sz="3000"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sz="3000" kern="100" dirty="0">
                <a:ea typeface="Courier New" panose="02070309020205020404" pitchFamily="49" charset="0"/>
                <a:cs typeface="Arial" panose="020B0604020202020204" pitchFamily="34" charset="0"/>
              </a:rPr>
              <a:t>Mat 23:37 O Jerusalem, Jerusalem, the one who kills the prophets and stones those who are sent to her! How often I wanted to gather your children together, as a hen gathers her chicks under her wings, but you were not willing.</a:t>
            </a:r>
            <a:endParaRPr lang="en-US" sz="3000"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sz="3000" kern="100" dirty="0">
                <a:ea typeface="Courier New" panose="02070309020205020404" pitchFamily="49" charset="0"/>
                <a:cs typeface="Arial" panose="020B0604020202020204" pitchFamily="34" charset="0"/>
              </a:rPr>
              <a:t>Mat 28:18-20  And Jesus came and spoke to them, saying, “All authority has been given to Me in heaven and on earth. {19} "Go therefore and make disciples of all the nations, baptizing them in the name of the Father and of the Son and of the Holy Spirit, {20} "teaching them to observe all things that I have commanded you; and lo, I am with you always, even to the end of the age. Amen</a:t>
            </a:r>
            <a:r>
              <a:rPr lang="en-US" sz="3000" kern="100" dirty="0">
                <a:ea typeface="Courier New" panose="02070309020205020404" pitchFamily="49" charset="0"/>
                <a:cs typeface="Times New Roman" panose="02020603050405020304" pitchFamily="18" charset="0"/>
              </a:rPr>
              <a:t>.</a:t>
            </a:r>
            <a:endParaRPr lang="en-US" sz="3000" dirty="0"/>
          </a:p>
          <a:p>
            <a:endParaRPr lang="en-US" dirty="0"/>
          </a:p>
        </p:txBody>
      </p:sp>
    </p:spTree>
    <p:extLst>
      <p:ext uri="{BB962C8B-B14F-4D97-AF65-F5344CB8AC3E}">
        <p14:creationId xmlns:p14="http://schemas.microsoft.com/office/powerpoint/2010/main" val="339818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EA9C-0BFB-D772-51E9-AA7D91090AE3}"/>
              </a:ext>
            </a:extLst>
          </p:cNvPr>
          <p:cNvSpPr>
            <a:spLocks noGrp="1"/>
          </p:cNvSpPr>
          <p:nvPr>
            <p:ph type="title"/>
          </p:nvPr>
        </p:nvSpPr>
        <p:spPr>
          <a:xfrm>
            <a:off x="0" y="0"/>
            <a:ext cx="9144000" cy="2085975"/>
          </a:xfrm>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III. PAUL WAS CONCERNED </a:t>
            </a:r>
            <a:b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ABOUT THE LOST</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A8DCCBC-17C8-40B3-8146-4A519DB03844}"/>
              </a:ext>
            </a:extLst>
          </p:cNvPr>
          <p:cNvSpPr>
            <a:spLocks noGrp="1"/>
          </p:cNvSpPr>
          <p:nvPr>
            <p:ph idx="1"/>
          </p:nvPr>
        </p:nvSpPr>
        <p:spPr>
          <a:xfrm>
            <a:off x="157655" y="1743075"/>
            <a:ext cx="8986345" cy="5156965"/>
          </a:xfrm>
        </p:spPr>
        <p:txBody>
          <a:bodyPr/>
          <a:lstStyle/>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Rom 9:2-3  that I have great sorrow and continual grief in my heart. {3} For I could wish that I myself were accursed from Christ for my brethren, my countrymen according to the flesh.</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2 Tim 2:2  And the things that you have heard from me among many witnesses, commit these to faithful men who will be able to teach others also.</a:t>
            </a:r>
            <a:endParaRPr lang="en-US" dirty="0"/>
          </a:p>
          <a:p>
            <a:endParaRPr lang="en-US" dirty="0"/>
          </a:p>
        </p:txBody>
      </p:sp>
    </p:spTree>
    <p:extLst>
      <p:ext uri="{BB962C8B-B14F-4D97-AF65-F5344CB8AC3E}">
        <p14:creationId xmlns:p14="http://schemas.microsoft.com/office/powerpoint/2010/main" val="310339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532E-06E5-05BC-DF8A-173301DDADC9}"/>
              </a:ext>
            </a:extLst>
          </p:cNvPr>
          <p:cNvSpPr>
            <a:spLocks noGrp="1"/>
          </p:cNvSpPr>
          <p:nvPr>
            <p:ph type="title"/>
          </p:nvPr>
        </p:nvSpPr>
        <p:spPr>
          <a:xfrm>
            <a:off x="0" y="0"/>
            <a:ext cx="9144000" cy="1628775"/>
          </a:xfrm>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IV. WE NEED TO BE CONCERNED ABOUT THE LOST</a:t>
            </a:r>
            <a:r>
              <a:rPr lang="en-US" sz="4000"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endParaRPr lang="en-US" sz="4000" dirty="0">
              <a:solidFill>
                <a:srgbClr val="0000FF"/>
              </a:solidFill>
            </a:endParaRPr>
          </a:p>
        </p:txBody>
      </p:sp>
      <p:sp>
        <p:nvSpPr>
          <p:cNvPr id="3" name="Content Placeholder 2">
            <a:extLst>
              <a:ext uri="{FF2B5EF4-FFF2-40B4-BE49-F238E27FC236}">
                <a16:creationId xmlns:a16="http://schemas.microsoft.com/office/drawing/2014/main" id="{F0E8EC12-ECF2-CC9C-22DF-C1AE4E88F251}"/>
              </a:ext>
            </a:extLst>
          </p:cNvPr>
          <p:cNvSpPr>
            <a:spLocks noGrp="1"/>
          </p:cNvSpPr>
          <p:nvPr>
            <p:ph idx="1"/>
          </p:nvPr>
        </p:nvSpPr>
        <p:spPr/>
        <p:txBody>
          <a:bodyPr>
            <a:normAutofit fontScale="85000" lnSpcReduction="20000"/>
          </a:bodyPr>
          <a:lstStyle/>
          <a:p>
            <a:pPr marL="457200" indent="-457200">
              <a:lnSpc>
                <a:spcPct val="105000"/>
              </a:lnSpc>
              <a:buFont typeface="+mj-lt"/>
              <a:buAutoNum type="alphaUcPeriod"/>
            </a:pPr>
            <a:r>
              <a:rPr lang="en-US" kern="100" dirty="0">
                <a:ea typeface="Courier New" panose="02070309020205020404" pitchFamily="49" charset="0"/>
                <a:cs typeface="Arial" panose="020B0604020202020204" pitchFamily="34" charset="0"/>
              </a:rPr>
              <a:t>A COMPASSIONATE CONCERN </a:t>
            </a:r>
            <a:endParaRPr lang="en-US" kern="100" dirty="0">
              <a:ea typeface="Times New Roman" panose="02020603050405020304" pitchFamily="18" charset="0"/>
              <a:cs typeface="Times New Roman" panose="02020603050405020304" pitchFamily="18" charset="0"/>
            </a:endParaRPr>
          </a:p>
          <a:p>
            <a:pPr marL="914400" marR="0" lvl="0" indent="-457200">
              <a:lnSpc>
                <a:spcPct val="105000"/>
              </a:lnSpc>
              <a:buFont typeface="+mj-lt"/>
              <a:buAutoNum type="arabicPeriod"/>
            </a:pPr>
            <a:r>
              <a:rPr lang="en-US" kern="100" dirty="0">
                <a:ea typeface="Courier New" panose="02070309020205020404" pitchFamily="49" charset="0"/>
                <a:cs typeface="Arial" panose="020B0604020202020204" pitchFamily="34" charset="0"/>
              </a:rPr>
              <a:t>HELL IS A HORRIBLE PLACE Luke 16:19-31 "There was a certain rich man who was clothed in purple and fine linen and fared sumptuously every day. {20} "But there was a certain beggar named Lazarus, full of sores, who was laid at his gate, {21} "desiring to be fed with the crumbs which fell from the rich man's table n Moreover the dogs came and  licked his sores. {22} "So it was that the beggar died I and was carried by the angels to Abraham's bosom. The rich man also died and was buried, {23} And being in torments in Hades, he lifted up his eyes and saw Abraham afar off, and Lazarus in his bosom. &gt;&gt;&gt;</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00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7BEC2-FD61-12F8-5547-57D96D842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D0A9E3-7756-B9AA-CA84-2865C8FC2487}"/>
              </a:ext>
            </a:extLst>
          </p:cNvPr>
          <p:cNvSpPr>
            <a:spLocks noGrp="1"/>
          </p:cNvSpPr>
          <p:nvPr>
            <p:ph type="title"/>
          </p:nvPr>
        </p:nvSpPr>
        <p:spPr>
          <a:xfrm>
            <a:off x="0" y="0"/>
            <a:ext cx="9144000" cy="1628775"/>
          </a:xfrm>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IV. WE NEED TO BE CONCERNED ABOUT THE LOST</a:t>
            </a:r>
            <a:r>
              <a:rPr lang="en-US" sz="4000"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endParaRPr lang="en-US" sz="4000" dirty="0">
              <a:solidFill>
                <a:srgbClr val="0000FF"/>
              </a:solidFill>
            </a:endParaRPr>
          </a:p>
        </p:txBody>
      </p:sp>
      <p:sp>
        <p:nvSpPr>
          <p:cNvPr id="3" name="Content Placeholder 2">
            <a:extLst>
              <a:ext uri="{FF2B5EF4-FFF2-40B4-BE49-F238E27FC236}">
                <a16:creationId xmlns:a16="http://schemas.microsoft.com/office/drawing/2014/main" id="{65CA12FD-5B20-17F3-0E17-E7A23D0FD5C5}"/>
              </a:ext>
            </a:extLst>
          </p:cNvPr>
          <p:cNvSpPr>
            <a:spLocks noGrp="1"/>
          </p:cNvSpPr>
          <p:nvPr>
            <p:ph idx="1"/>
          </p:nvPr>
        </p:nvSpPr>
        <p:spPr/>
        <p:txBody>
          <a:bodyPr>
            <a:normAutofit fontScale="85000" lnSpcReduction="20000"/>
          </a:bodyPr>
          <a:lstStyle/>
          <a:p>
            <a:pPr marL="457200" indent="-457200">
              <a:lnSpc>
                <a:spcPct val="100000"/>
              </a:lnSpc>
              <a:buNone/>
            </a:pPr>
            <a:r>
              <a:rPr lang="en-US" kern="100" dirty="0">
                <a:ea typeface="Courier New" panose="02070309020205020404" pitchFamily="49" charset="0"/>
                <a:cs typeface="Arial" panose="020B0604020202020204" pitchFamily="34" charset="0"/>
              </a:rPr>
              <a:t>A. A COMPASSIONATE CONCERN</a:t>
            </a:r>
            <a:endParaRPr lang="en-US" kern="100" dirty="0">
              <a:ea typeface="Times New Roman" panose="02020603050405020304" pitchFamily="18" charset="0"/>
              <a:cs typeface="Times New Roman" panose="02020603050405020304" pitchFamily="18" charset="0"/>
            </a:endParaRPr>
          </a:p>
          <a:p>
            <a:pPr marL="914400" marR="0" lvl="0" indent="-457200">
              <a:lnSpc>
                <a:spcPct val="100000"/>
              </a:lnSpc>
              <a:buFont typeface="+mj-lt"/>
              <a:buAutoNum type="arabicPeriod"/>
            </a:pPr>
            <a:r>
              <a:rPr lang="en-US" kern="100" dirty="0">
                <a:ea typeface="Courier New" panose="02070309020205020404" pitchFamily="49" charset="0"/>
                <a:cs typeface="Arial" panose="020B0604020202020204" pitchFamily="34" charset="0"/>
              </a:rPr>
              <a:t>HELL IS A HORRIBLE PLACE</a:t>
            </a:r>
          </a:p>
          <a:p>
            <a:pPr marL="914400" marR="0" lvl="0" indent="0">
              <a:lnSpc>
                <a:spcPct val="100000"/>
              </a:lnSpc>
              <a:buNone/>
            </a:pPr>
            <a:r>
              <a:rPr lang="en-US" kern="100" dirty="0">
                <a:ea typeface="Courier New" panose="02070309020205020404" pitchFamily="49" charset="0"/>
                <a:cs typeface="Arial" panose="020B0604020202020204" pitchFamily="34" charset="0"/>
              </a:rPr>
              <a:t>{24} "Then he cried and said, 'Father Abraham, have mercy on me, and send Lazarus that he may dip the tip of his finger in water and cool my tongue; for I am tormented in this flame. {25} "But Abraham said, 'Son, remember that in your lifetime you received your good things, and likewise Lazarus evil things; but now he is comforted and you are tormented. {26} 'And besides all this, between us and you there is a great gulf fixed, so that those who want to pass from here to you cannot, nor can those from there pass </a:t>
            </a:r>
            <a:r>
              <a:rPr lang="en-US" kern="100" dirty="0">
                <a:ea typeface="Courier New" panose="02070309020205020404" pitchFamily="49" charset="0"/>
                <a:cs typeface="Times New Roman" panose="02020603050405020304" pitchFamily="18" charset="0"/>
              </a:rPr>
              <a:t>to us. {27} "Then he said, 'I beg you therefore, father, that you would send him to my father's house, </a:t>
            </a:r>
            <a:r>
              <a:rPr lang="en-US" kern="100" dirty="0">
                <a:ea typeface="Courier New" panose="02070309020205020404" pitchFamily="49" charset="0"/>
                <a:cs typeface="Arial" panose="020B0604020202020204" pitchFamily="34" charset="0"/>
              </a:rPr>
              <a:t> &gt;&gt;&gt;</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49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95821-0CD6-6D24-E9A7-47A96168F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F3BFE-9398-93B7-14E9-15E0BFF9A0EB}"/>
              </a:ext>
            </a:extLst>
          </p:cNvPr>
          <p:cNvSpPr>
            <a:spLocks noGrp="1"/>
          </p:cNvSpPr>
          <p:nvPr>
            <p:ph type="title"/>
          </p:nvPr>
        </p:nvSpPr>
        <p:spPr>
          <a:xfrm>
            <a:off x="0" y="0"/>
            <a:ext cx="9144000" cy="1628775"/>
          </a:xfrm>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IV. WE NEED TO BE CONCERNED ABOUT THE LOST</a:t>
            </a:r>
            <a:r>
              <a:rPr lang="en-US" sz="4000"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endParaRPr lang="en-US" sz="4000" dirty="0">
              <a:solidFill>
                <a:srgbClr val="0000FF"/>
              </a:solidFill>
            </a:endParaRPr>
          </a:p>
        </p:txBody>
      </p:sp>
      <p:sp>
        <p:nvSpPr>
          <p:cNvPr id="3" name="Content Placeholder 2">
            <a:extLst>
              <a:ext uri="{FF2B5EF4-FFF2-40B4-BE49-F238E27FC236}">
                <a16:creationId xmlns:a16="http://schemas.microsoft.com/office/drawing/2014/main" id="{C8C71552-119E-743A-978D-8354988C945E}"/>
              </a:ext>
            </a:extLst>
          </p:cNvPr>
          <p:cNvSpPr>
            <a:spLocks noGrp="1"/>
          </p:cNvSpPr>
          <p:nvPr>
            <p:ph idx="1"/>
          </p:nvPr>
        </p:nvSpPr>
        <p:spPr/>
        <p:txBody>
          <a:bodyPr>
            <a:normAutofit fontScale="77500" lnSpcReduction="20000"/>
          </a:bodyPr>
          <a:lstStyle/>
          <a:p>
            <a:pPr marL="514350" indent="-514350">
              <a:lnSpc>
                <a:spcPct val="95000"/>
              </a:lnSpc>
              <a:buAutoNum type="alphaUcPeriod"/>
            </a:pPr>
            <a:r>
              <a:rPr lang="en-US" sz="3400" kern="100" dirty="0">
                <a:ea typeface="Courier New" panose="02070309020205020404" pitchFamily="49" charset="0"/>
                <a:cs typeface="Arial" panose="020B0604020202020204" pitchFamily="34" charset="0"/>
              </a:rPr>
              <a:t>A COMPASSIONATE CONCERN </a:t>
            </a:r>
          </a:p>
          <a:p>
            <a:pPr marL="457200" lvl="1" indent="0">
              <a:lnSpc>
                <a:spcPct val="95000"/>
              </a:lnSpc>
              <a:buNone/>
            </a:pPr>
            <a:r>
              <a:rPr lang="en-US" sz="3400" kern="100" dirty="0">
                <a:ea typeface="Courier New" panose="02070309020205020404" pitchFamily="49" charset="0"/>
                <a:cs typeface="Arial" panose="020B0604020202020204" pitchFamily="34" charset="0"/>
              </a:rPr>
              <a:t>1.  HELL IS A HORRIBLE PLACE</a:t>
            </a:r>
          </a:p>
          <a:p>
            <a:pPr marL="914400" marR="0" lvl="0" indent="0">
              <a:lnSpc>
                <a:spcPct val="95000"/>
              </a:lnSpc>
              <a:buNone/>
            </a:pPr>
            <a:r>
              <a:rPr lang="en-US" sz="3400" kern="100" dirty="0">
                <a:ea typeface="Courier New" panose="02070309020205020404" pitchFamily="49" charset="0"/>
                <a:cs typeface="Arial" panose="020B0604020202020204" pitchFamily="34" charset="0"/>
              </a:rPr>
              <a:t>{28} 'for I have five brothers, that he may testify to them, lest they also come to this place of torment. {29} "Abraham said to him, 'They have Moses and the prophets; let them </a:t>
            </a:r>
            <a:r>
              <a:rPr lang="en-US" sz="3400" kern="100">
                <a:ea typeface="Courier New" panose="02070309020205020404" pitchFamily="49" charset="0"/>
                <a:cs typeface="Arial" panose="020B0604020202020204" pitchFamily="34" charset="0"/>
              </a:rPr>
              <a:t>hear them. </a:t>
            </a:r>
            <a:r>
              <a:rPr lang="en-US" sz="3400" kern="100" dirty="0">
                <a:ea typeface="Courier New" panose="02070309020205020404" pitchFamily="49" charset="0"/>
                <a:cs typeface="Arial" panose="020B0604020202020204" pitchFamily="34" charset="0"/>
              </a:rPr>
              <a:t>{30} "And he said, 'No, father Abraham; but if one goes to them from the dead, they will repent. {31} "But he said to him. 'If they do not hear Moses and the prophets, neither will they be persuaded though one rise from the dead.”</a:t>
            </a:r>
          </a:p>
          <a:p>
            <a:pPr marL="971550" marR="0" lvl="0" indent="-514350">
              <a:lnSpc>
                <a:spcPct val="95000"/>
              </a:lnSpc>
              <a:buFont typeface="+mj-lt"/>
              <a:buAutoNum type="arabicPeriod" startAt="2"/>
            </a:pPr>
            <a:r>
              <a:rPr lang="en-US" sz="3400" kern="100" dirty="0">
                <a:ea typeface="Courier New" panose="02070309020205020404" pitchFamily="49" charset="0"/>
                <a:cs typeface="Arial" panose="020B0604020202020204" pitchFamily="34" charset="0"/>
              </a:rPr>
              <a:t>JESUS &amp; PAUL SHOWED THEIR COMPASSION WITH TEARS AND ACTION. HOW DO WE SHOW OUR COMPASSION?</a:t>
            </a:r>
          </a:p>
          <a:p>
            <a:pPr marL="914400" marR="0" lvl="0" indent="-457200">
              <a:lnSpc>
                <a:spcPct val="95000"/>
              </a:lnSpc>
              <a:buFont typeface="+mj-lt"/>
              <a:buAutoNum type="arabicPeriod" startAt="2"/>
            </a:pPr>
            <a:r>
              <a:rPr lang="en-US" sz="3400" kern="100" dirty="0">
                <a:ea typeface="Courier New" panose="02070309020205020404" pitchFamily="49" charset="0"/>
                <a:cs typeface="Arial" panose="020B0604020202020204" pitchFamily="34" charset="0"/>
              </a:rPr>
              <a:t>Mat 12:34 "Brood of vipers! How can you, being evil, speak good things? For out of the abundance of the heart the mouth speaks. </a:t>
            </a:r>
          </a:p>
          <a:p>
            <a:pPr marL="914400" marR="0" lvl="0" indent="-457200">
              <a:lnSpc>
                <a:spcPct val="95000"/>
              </a:lnSpc>
              <a:buFont typeface="+mj-lt"/>
              <a:buAutoNum type="arabicPeriod" startAt="2"/>
            </a:pPr>
            <a:r>
              <a:rPr lang="en-US" sz="3400" kern="100" dirty="0">
                <a:ea typeface="Courier New" panose="02070309020205020404" pitchFamily="49" charset="0"/>
                <a:cs typeface="Arial" panose="020B0604020202020204" pitchFamily="34" charset="0"/>
              </a:rPr>
              <a:t>SONG #466 SEND THE LIGHT</a:t>
            </a:r>
          </a:p>
        </p:txBody>
      </p:sp>
    </p:spTree>
    <p:extLst>
      <p:ext uri="{BB962C8B-B14F-4D97-AF65-F5344CB8AC3E}">
        <p14:creationId xmlns:p14="http://schemas.microsoft.com/office/powerpoint/2010/main" val="69400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8E5E9-F8A4-021A-08F5-73381EA66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FF2C4-0A89-095B-8713-3F8FB35ECCB8}"/>
              </a:ext>
            </a:extLst>
          </p:cNvPr>
          <p:cNvSpPr>
            <a:spLocks noGrp="1"/>
          </p:cNvSpPr>
          <p:nvPr>
            <p:ph type="title"/>
          </p:nvPr>
        </p:nvSpPr>
        <p:spPr>
          <a:xfrm>
            <a:off x="0" y="0"/>
            <a:ext cx="9144000" cy="1628775"/>
          </a:xfrm>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IV. WE NEED TO BE CONCERNED ABOUT THE LOST</a:t>
            </a:r>
            <a:r>
              <a:rPr lang="en-US" sz="4000"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endParaRPr lang="en-US" sz="4000" dirty="0">
              <a:solidFill>
                <a:srgbClr val="0000FF"/>
              </a:solidFill>
            </a:endParaRPr>
          </a:p>
        </p:txBody>
      </p:sp>
      <p:sp>
        <p:nvSpPr>
          <p:cNvPr id="3" name="Content Placeholder 2">
            <a:extLst>
              <a:ext uri="{FF2B5EF4-FFF2-40B4-BE49-F238E27FC236}">
                <a16:creationId xmlns:a16="http://schemas.microsoft.com/office/drawing/2014/main" id="{10E071E1-D9BB-EA93-B6BB-377B63C2F2DC}"/>
              </a:ext>
            </a:extLst>
          </p:cNvPr>
          <p:cNvSpPr>
            <a:spLocks noGrp="1"/>
          </p:cNvSpPr>
          <p:nvPr>
            <p:ph idx="1"/>
          </p:nvPr>
        </p:nvSpPr>
        <p:spPr/>
        <p:txBody>
          <a:bodyPr>
            <a:noAutofit/>
          </a:bodyPr>
          <a:lstStyle/>
          <a:p>
            <a:pPr marL="457200" indent="-457200">
              <a:lnSpc>
                <a:spcPct val="80000"/>
              </a:lnSpc>
              <a:buNone/>
            </a:pPr>
            <a:r>
              <a:rPr lang="en-US" sz="3100" kern="100" dirty="0">
                <a:ea typeface="Courier New" panose="02070309020205020404" pitchFamily="49" charset="0"/>
                <a:cs typeface="Arial" panose="020B0604020202020204" pitchFamily="34" charset="0"/>
              </a:rPr>
              <a:t>B.  </a:t>
            </a:r>
            <a:r>
              <a:rPr lang="en-US" sz="2800" kern="100" dirty="0">
                <a:ea typeface="Courier New" panose="02070309020205020404" pitchFamily="49" charset="0"/>
                <a:cs typeface="Arial" panose="020B0604020202020204" pitchFamily="34" charset="0"/>
              </a:rPr>
              <a:t>A CONSCIENTIOUS CONCERN DO YOU FEEL GUILTY ABOUT NOT REACHING OUT TO THE LOST?</a:t>
            </a:r>
            <a:endParaRPr lang="en-US" sz="2800" kern="100" dirty="0">
              <a:ea typeface="Times New Roman" panose="02020603050405020304" pitchFamily="18" charset="0"/>
              <a:cs typeface="Times New Roman" panose="02020603050405020304" pitchFamily="18" charset="0"/>
            </a:endParaRPr>
          </a:p>
          <a:p>
            <a:pPr marL="914400" marR="0" lvl="0" indent="-457200">
              <a:lnSpc>
                <a:spcPct val="80000"/>
              </a:lnSpc>
              <a:buFont typeface="+mj-lt"/>
              <a:buAutoNum type="arabicPeriod"/>
            </a:pPr>
            <a:r>
              <a:rPr lang="en-US" sz="2800" kern="100" dirty="0" err="1">
                <a:ea typeface="Courier New" panose="02070309020205020404" pitchFamily="49" charset="0"/>
                <a:cs typeface="Arial" panose="020B0604020202020204" pitchFamily="34" charset="0"/>
              </a:rPr>
              <a:t>Ezek</a:t>
            </a:r>
            <a:r>
              <a:rPr lang="en-US" sz="2800" kern="100" dirty="0">
                <a:ea typeface="Courier New" panose="02070309020205020404" pitchFamily="49" charset="0"/>
                <a:cs typeface="Arial" panose="020B0604020202020204" pitchFamily="34" charset="0"/>
              </a:rPr>
              <a:t> 3:17-21 "Son of man, I have made you a watchman for the house of Israel ; therefore hear a word from My mouth, and give them warning from Me: {18} "When I say to the wicked, 'You shall surely die, and you give him no warning, nor speak to warn the wicked from his wicked way, to save his life, that same wicked  man  shall die in his iniquity; but his blood I will require at your hands. {19} "Yet, if you warn the wicked, and he does not turn from his wickedness, nor from his wicked way, he shall die in his iniquity; but you have delivered your soul &gt;&gt;&gt;</a:t>
            </a:r>
            <a:endParaRPr lang="en-US" sz="28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20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40918-8BE0-5361-4B37-4F900BF84D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8EB2C-5005-8EB5-9464-5E6663C8B499}"/>
              </a:ext>
            </a:extLst>
          </p:cNvPr>
          <p:cNvSpPr>
            <a:spLocks noGrp="1"/>
          </p:cNvSpPr>
          <p:nvPr>
            <p:ph type="title"/>
          </p:nvPr>
        </p:nvSpPr>
        <p:spPr>
          <a:xfrm>
            <a:off x="0" y="0"/>
            <a:ext cx="9144000" cy="1628775"/>
          </a:xfrm>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IV. WE NEED TO BE CONCERNED ABOUT THE LOST</a:t>
            </a:r>
            <a:r>
              <a:rPr lang="en-US" sz="4000"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endParaRPr lang="en-US" sz="4000" dirty="0">
              <a:solidFill>
                <a:srgbClr val="0000FF"/>
              </a:solidFill>
            </a:endParaRPr>
          </a:p>
        </p:txBody>
      </p:sp>
      <p:sp>
        <p:nvSpPr>
          <p:cNvPr id="3" name="Content Placeholder 2">
            <a:extLst>
              <a:ext uri="{FF2B5EF4-FFF2-40B4-BE49-F238E27FC236}">
                <a16:creationId xmlns:a16="http://schemas.microsoft.com/office/drawing/2014/main" id="{FE8F931A-E4D8-1E19-9E42-5F25DC574ED0}"/>
              </a:ext>
            </a:extLst>
          </p:cNvPr>
          <p:cNvSpPr>
            <a:spLocks noGrp="1"/>
          </p:cNvSpPr>
          <p:nvPr>
            <p:ph idx="1"/>
          </p:nvPr>
        </p:nvSpPr>
        <p:spPr/>
        <p:txBody>
          <a:bodyPr>
            <a:normAutofit fontScale="92500" lnSpcReduction="20000"/>
          </a:bodyPr>
          <a:lstStyle/>
          <a:p>
            <a:pPr marL="914400" marR="0" lvl="0" indent="0">
              <a:lnSpc>
                <a:spcPct val="105000"/>
              </a:lnSpc>
              <a:buNone/>
            </a:pPr>
            <a:r>
              <a:rPr lang="en-US" kern="100" dirty="0">
                <a:ea typeface="Courier New" panose="02070309020205020404" pitchFamily="49" charset="0"/>
                <a:cs typeface="Arial" panose="020B0604020202020204" pitchFamily="34" charset="0"/>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{21} "Nevertheless if you warn the righteous man that the righteous should not sin, and he does not sin, he shall surely live because he took warning; also you will have delivered your SOUL.”</a:t>
            </a:r>
          </a:p>
          <a:p>
            <a:pPr marL="914400" marR="0" lvl="0" indent="-457200">
              <a:lnSpc>
                <a:spcPct val="105000"/>
              </a:lnSpc>
              <a:buNone/>
            </a:pPr>
            <a:r>
              <a:rPr lang="en-US" kern="100" dirty="0">
                <a:ea typeface="Times New Roman" panose="02020603050405020304" pitchFamily="18" charset="0"/>
                <a:cs typeface="Times New Roman" panose="02020603050405020304" pitchFamily="18" charset="0"/>
              </a:rPr>
              <a:t>2. SONG #663 YOU NEVER MENTIONED HIM TO ME</a:t>
            </a:r>
          </a:p>
          <a:p>
            <a:pPr marL="457200" marR="0" lvl="0" indent="0">
              <a:lnSpc>
                <a:spcPct val="100000"/>
              </a:lnSpc>
              <a:buNone/>
            </a:pP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97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FCF52-0EB7-92F4-C38D-262AFF572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499A8-1408-D066-4933-2C029C62595F}"/>
              </a:ext>
            </a:extLst>
          </p:cNvPr>
          <p:cNvSpPr>
            <a:spLocks noGrp="1"/>
          </p:cNvSpPr>
          <p:nvPr>
            <p:ph type="title"/>
          </p:nvPr>
        </p:nvSpPr>
        <p:spPr>
          <a:xfrm>
            <a:off x="0" y="0"/>
            <a:ext cx="9144000" cy="1628775"/>
          </a:xfrm>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IV. WE NEED TO BE CONCERNED ABOUT THE LOST</a:t>
            </a:r>
            <a:r>
              <a:rPr lang="en-US" sz="4000"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endParaRPr lang="en-US" sz="4000" dirty="0">
              <a:solidFill>
                <a:srgbClr val="0000FF"/>
              </a:solidFill>
            </a:endParaRPr>
          </a:p>
        </p:txBody>
      </p:sp>
      <p:sp>
        <p:nvSpPr>
          <p:cNvPr id="3" name="Content Placeholder 2">
            <a:extLst>
              <a:ext uri="{FF2B5EF4-FFF2-40B4-BE49-F238E27FC236}">
                <a16:creationId xmlns:a16="http://schemas.microsoft.com/office/drawing/2014/main" id="{6219D337-1FBD-42AC-CB78-D7AF2CE3572A}"/>
              </a:ext>
            </a:extLst>
          </p:cNvPr>
          <p:cNvSpPr>
            <a:spLocks noGrp="1"/>
          </p:cNvSpPr>
          <p:nvPr>
            <p:ph idx="1"/>
          </p:nvPr>
        </p:nvSpPr>
        <p:spPr/>
        <p:txBody>
          <a:bodyPr>
            <a:normAutofit fontScale="92500" lnSpcReduction="10000"/>
          </a:bodyPr>
          <a:lstStyle/>
          <a:p>
            <a:pPr marL="457200" indent="-457200">
              <a:lnSpc>
                <a:spcPct val="105000"/>
              </a:lnSpc>
              <a:buNone/>
            </a:pPr>
            <a:r>
              <a:rPr lang="en-US" kern="100" dirty="0">
                <a:ea typeface="Courier New" panose="02070309020205020404" pitchFamily="49" charset="0"/>
                <a:cs typeface="Arial" panose="020B0604020202020204" pitchFamily="34" charset="0"/>
              </a:rPr>
              <a:t>C</a:t>
            </a:r>
            <a:r>
              <a:rPr lang="en-US" sz="3400" kern="100" dirty="0">
                <a:ea typeface="Courier New" panose="02070309020205020404" pitchFamily="49" charset="0"/>
                <a:cs typeface="Arial" panose="020B0604020202020204" pitchFamily="34" charset="0"/>
              </a:rPr>
              <a:t>.  A COMPULSIVE CONCERN - SONG #461 SEEKING THE LOST</a:t>
            </a:r>
            <a:endParaRPr lang="en-US" sz="3400" kern="100" dirty="0">
              <a:ea typeface="Times New Roman" panose="02020603050405020304" pitchFamily="18" charset="0"/>
              <a:cs typeface="Times New Roman" panose="02020603050405020304" pitchFamily="18" charset="0"/>
            </a:endParaRPr>
          </a:p>
          <a:p>
            <a:pPr marL="914400" lvl="1" indent="-457200">
              <a:lnSpc>
                <a:spcPct val="105000"/>
              </a:lnSpc>
              <a:buFont typeface="+mj-lt"/>
              <a:buAutoNum type="arabicPeriod"/>
            </a:pPr>
            <a:r>
              <a:rPr lang="en-US" sz="3400" kern="100" dirty="0">
                <a:ea typeface="Courier New" panose="02070309020205020404" pitchFamily="49" charset="0"/>
                <a:cs typeface="Arial" panose="020B0604020202020204" pitchFamily="34" charset="0"/>
              </a:rPr>
              <a:t>DO YOU FEEL THAT SOMETHING BEYOND YOUR CONTROL IS COMPELLING YOU TO REACH OUT TO OTHERS?</a:t>
            </a:r>
            <a:endParaRPr lang="en-US" sz="3400" kern="100" dirty="0">
              <a:ea typeface="Times New Roman" panose="02020603050405020304" pitchFamily="18" charset="0"/>
              <a:cs typeface="Times New Roman" panose="02020603050405020304" pitchFamily="18" charset="0"/>
            </a:endParaRPr>
          </a:p>
          <a:p>
            <a:pPr marL="914400" lvl="1" indent="-457200">
              <a:lnSpc>
                <a:spcPct val="105000"/>
              </a:lnSpc>
              <a:buFont typeface="+mj-lt"/>
              <a:buAutoNum type="arabicPeriod"/>
            </a:pPr>
            <a:r>
              <a:rPr lang="en-US" sz="3400" kern="100" dirty="0">
                <a:ea typeface="Courier New" panose="02070309020205020404" pitchFamily="49" charset="0"/>
                <a:cs typeface="Arial" panose="020B0604020202020204" pitchFamily="34" charset="0"/>
              </a:rPr>
              <a:t>1 Cor 9:16 For if I preach the gospel I have nothing to boast of, for necessity is laid upon me; yes, woe is me if I do not preach the gospel!</a:t>
            </a:r>
          </a:p>
          <a:p>
            <a:pPr marL="914400" lvl="1" indent="-457200">
              <a:lnSpc>
                <a:spcPct val="105000"/>
              </a:lnSpc>
              <a:buFont typeface="+mj-lt"/>
              <a:buAutoNum type="arabicPeriod"/>
            </a:pPr>
            <a:r>
              <a:rPr lang="en-US" sz="3400" kern="100" dirty="0">
                <a:ea typeface="Times New Roman" panose="02020603050405020304" pitchFamily="18" charset="0"/>
                <a:cs typeface="Times New Roman" panose="02020603050405020304" pitchFamily="18" charset="0"/>
              </a:rPr>
              <a:t>SONG #479 SOWING THE SEED OF THE KINGDOM</a:t>
            </a:r>
          </a:p>
        </p:txBody>
      </p:sp>
    </p:spTree>
    <p:extLst>
      <p:ext uri="{BB962C8B-B14F-4D97-AF65-F5344CB8AC3E}">
        <p14:creationId xmlns:p14="http://schemas.microsoft.com/office/powerpoint/2010/main" val="117760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F1868-2586-3D8B-2CBB-3FECD223DF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0B0EA-A8AE-2BC5-B523-0781E563F47A}"/>
              </a:ext>
            </a:extLst>
          </p:cNvPr>
          <p:cNvSpPr>
            <a:spLocks noGrp="1"/>
          </p:cNvSpPr>
          <p:nvPr>
            <p:ph type="title"/>
          </p:nvPr>
        </p:nvSpPr>
        <p:spPr>
          <a:xfrm>
            <a:off x="0" y="0"/>
            <a:ext cx="9144000" cy="1628775"/>
          </a:xfrm>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IV. WE NEED TO BE CONCERNED ABOUT THE LOST</a:t>
            </a:r>
            <a:r>
              <a:rPr lang="en-US" sz="4000"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endParaRPr lang="en-US" sz="4000" dirty="0">
              <a:solidFill>
                <a:srgbClr val="0000FF"/>
              </a:solidFill>
            </a:endParaRPr>
          </a:p>
        </p:txBody>
      </p:sp>
      <p:sp>
        <p:nvSpPr>
          <p:cNvPr id="3" name="Content Placeholder 2">
            <a:extLst>
              <a:ext uri="{FF2B5EF4-FFF2-40B4-BE49-F238E27FC236}">
                <a16:creationId xmlns:a16="http://schemas.microsoft.com/office/drawing/2014/main" id="{F8E1123B-99EA-0C04-7FA8-8C700368B13E}"/>
              </a:ext>
            </a:extLst>
          </p:cNvPr>
          <p:cNvSpPr>
            <a:spLocks noGrp="1"/>
          </p:cNvSpPr>
          <p:nvPr>
            <p:ph idx="1"/>
          </p:nvPr>
        </p:nvSpPr>
        <p:spPr/>
        <p:txBody>
          <a:bodyPr>
            <a:normAutofit fontScale="92500"/>
          </a:bodyPr>
          <a:lstStyle/>
          <a:p>
            <a:pPr marL="457200" indent="-457200">
              <a:lnSpc>
                <a:spcPct val="105000"/>
              </a:lnSpc>
              <a:buNone/>
            </a:pPr>
            <a:r>
              <a:rPr lang="en-US" sz="3400" kern="100" dirty="0">
                <a:ea typeface="Courier New" panose="02070309020205020404" pitchFamily="49" charset="0"/>
                <a:cs typeface="Arial" panose="020B0604020202020204" pitchFamily="34" charset="0"/>
              </a:rPr>
              <a:t>D.   A COSTLY CONCERN</a:t>
            </a:r>
            <a:endParaRPr lang="en-US" sz="3400" kern="100" dirty="0">
              <a:ea typeface="Times New Roman" panose="02020603050405020304" pitchFamily="18" charset="0"/>
              <a:cs typeface="Times New Roman" panose="02020603050405020304" pitchFamily="18" charset="0"/>
            </a:endParaRPr>
          </a:p>
          <a:p>
            <a:pPr marL="914400" lvl="1" indent="-457200">
              <a:lnSpc>
                <a:spcPct val="105000"/>
              </a:lnSpc>
              <a:buFont typeface="+mj-lt"/>
              <a:buAutoNum type="arabicPeriod"/>
            </a:pPr>
            <a:r>
              <a:rPr lang="en-US" sz="3400" kern="100" dirty="0">
                <a:ea typeface="Courier New" panose="02070309020205020404" pitchFamily="49" charset="0"/>
                <a:cs typeface="Arial" panose="020B0604020202020204" pitchFamily="34" charset="0"/>
              </a:rPr>
              <a:t>JESUS DIED, PAUL WAS WILLING TO DIE AND THEY BOTH DEDICATED THEIR LIVES TO REACHING OUT TO THE LOST, WHAT ARE YOU GIVING UP?</a:t>
            </a:r>
            <a:endParaRPr lang="en-US" sz="3400" kern="100" dirty="0">
              <a:ea typeface="Times New Roman" panose="02020603050405020304" pitchFamily="18" charset="0"/>
              <a:cs typeface="Times New Roman" panose="02020603050405020304" pitchFamily="18" charset="0"/>
            </a:endParaRPr>
          </a:p>
          <a:p>
            <a:pPr marL="914400" lvl="1" indent="-457200">
              <a:lnSpc>
                <a:spcPct val="105000"/>
              </a:lnSpc>
              <a:buFont typeface="+mj-lt"/>
              <a:buAutoNum type="arabicPeriod"/>
            </a:pPr>
            <a:r>
              <a:rPr lang="en-US" sz="3400" kern="100" dirty="0">
                <a:ea typeface="Courier New" panose="02070309020205020404" pitchFamily="49" charset="0"/>
                <a:cs typeface="Arial" panose="020B0604020202020204" pitchFamily="34" charset="0"/>
              </a:rPr>
              <a:t>2 Cor 5:15 and He died for all, that those who live should live no longer for themselves, but for Him who died for them and rose</a:t>
            </a:r>
          </a:p>
          <a:p>
            <a:pPr marL="800100" lvl="1" indent="-342900">
              <a:lnSpc>
                <a:spcPct val="105000"/>
              </a:lnSpc>
              <a:buFont typeface="+mj-lt"/>
              <a:buAutoNum type="arabicPeriod"/>
            </a:pPr>
            <a:r>
              <a:rPr lang="en-US" sz="3400" dirty="0"/>
              <a:t> SONG #159 I GAVE MY LIFE FOR THEE</a:t>
            </a:r>
          </a:p>
        </p:txBody>
      </p:sp>
    </p:spTree>
    <p:extLst>
      <p:ext uri="{BB962C8B-B14F-4D97-AF65-F5344CB8AC3E}">
        <p14:creationId xmlns:p14="http://schemas.microsoft.com/office/powerpoint/2010/main" val="250842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B4469-FBD2-8492-999C-87BBC941B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13BD4-C3E6-4CE8-66F3-ED273BBE402D}"/>
              </a:ext>
            </a:extLst>
          </p:cNvPr>
          <p:cNvSpPr>
            <a:spLocks noGrp="1"/>
          </p:cNvSpPr>
          <p:nvPr>
            <p:ph type="title"/>
          </p:nvPr>
        </p:nvSpPr>
        <p:spPr>
          <a:xfrm>
            <a:off x="0" y="0"/>
            <a:ext cx="9144000" cy="1628775"/>
          </a:xfrm>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IV. WE NEED TO BE CONCERNED ABOUT THE LOST</a:t>
            </a:r>
            <a:r>
              <a:rPr lang="en-US" sz="4000"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endParaRPr lang="en-US" sz="4000" dirty="0">
              <a:solidFill>
                <a:srgbClr val="0000FF"/>
              </a:solidFill>
            </a:endParaRPr>
          </a:p>
        </p:txBody>
      </p:sp>
      <p:sp>
        <p:nvSpPr>
          <p:cNvPr id="3" name="Content Placeholder 2">
            <a:extLst>
              <a:ext uri="{FF2B5EF4-FFF2-40B4-BE49-F238E27FC236}">
                <a16:creationId xmlns:a16="http://schemas.microsoft.com/office/drawing/2014/main" id="{681D5C97-3728-07ED-65DA-2D49885DC243}"/>
              </a:ext>
            </a:extLst>
          </p:cNvPr>
          <p:cNvSpPr>
            <a:spLocks noGrp="1"/>
          </p:cNvSpPr>
          <p:nvPr>
            <p:ph idx="1"/>
          </p:nvPr>
        </p:nvSpPr>
        <p:spPr/>
        <p:txBody>
          <a:bodyPr>
            <a:noAutofit/>
          </a:bodyPr>
          <a:lstStyle/>
          <a:p>
            <a:pPr marL="457200" indent="-457200">
              <a:lnSpc>
                <a:spcPct val="85000"/>
              </a:lnSpc>
              <a:buNone/>
            </a:pPr>
            <a:r>
              <a:rPr lang="en-US" sz="2800" kern="100" dirty="0">
                <a:ea typeface="Courier New" panose="02070309020205020404" pitchFamily="49" charset="0"/>
                <a:cs typeface="Arial" panose="020B0604020202020204" pitchFamily="34" charset="0"/>
              </a:rPr>
              <a:t>E.  A CONTINUAL CONCERN</a:t>
            </a:r>
            <a:endParaRPr lang="en-US" sz="2800" kern="100" dirty="0">
              <a:ea typeface="Times New Roman" panose="02020603050405020304" pitchFamily="18" charset="0"/>
              <a:cs typeface="Times New Roman" panose="02020603050405020304" pitchFamily="18" charset="0"/>
            </a:endParaRPr>
          </a:p>
          <a:p>
            <a:pPr marL="914400" lvl="1" indent="-457200">
              <a:lnSpc>
                <a:spcPct val="85000"/>
              </a:lnSpc>
              <a:buFont typeface="+mj-lt"/>
              <a:buAutoNum type="arabicPeriod"/>
            </a:pPr>
            <a:r>
              <a:rPr lang="en-US" sz="2800" kern="100" dirty="0">
                <a:ea typeface="Courier New" panose="02070309020205020404" pitchFamily="49" charset="0"/>
                <a:cs typeface="Arial" panose="020B0604020202020204" pitchFamily="34" charset="0"/>
              </a:rPr>
              <a:t>ARE YOU CONTINUALLY THINKING ABOUT THE LOST OR DO YOU JUST THINK ABOUT IT OCCASIONALLY WHEN IT'S BROUGHT UP AT CHURCH?</a:t>
            </a:r>
            <a:endParaRPr lang="en-US" sz="2800" kern="100" dirty="0">
              <a:ea typeface="Times New Roman" panose="02020603050405020304" pitchFamily="18" charset="0"/>
              <a:cs typeface="Times New Roman" panose="02020603050405020304" pitchFamily="18" charset="0"/>
            </a:endParaRPr>
          </a:p>
          <a:p>
            <a:pPr marL="914400" lvl="1" indent="-457200">
              <a:lnSpc>
                <a:spcPct val="85000"/>
              </a:lnSpc>
              <a:buFont typeface="+mj-lt"/>
              <a:buAutoNum type="arabicPeriod"/>
            </a:pPr>
            <a:r>
              <a:rPr lang="en-US" sz="2800" kern="100" dirty="0">
                <a:ea typeface="Courier New" panose="02070309020205020404" pitchFamily="49" charset="0"/>
                <a:cs typeface="Arial" panose="020B0604020202020204" pitchFamily="34" charset="0"/>
              </a:rPr>
              <a:t>John 9:4 I must work the works of Him who sent Me while it is day; the night is coming when no one can work.</a:t>
            </a:r>
            <a:endParaRPr lang="en-US" sz="2800" kern="100" dirty="0">
              <a:ea typeface="Times New Roman" panose="02020603050405020304" pitchFamily="18" charset="0"/>
              <a:cs typeface="Times New Roman" panose="02020603050405020304" pitchFamily="18" charset="0"/>
            </a:endParaRPr>
          </a:p>
          <a:p>
            <a:pPr marL="914400" lvl="1" indent="-457200">
              <a:lnSpc>
                <a:spcPct val="85000"/>
              </a:lnSpc>
              <a:buFont typeface="+mj-lt"/>
              <a:buAutoNum type="arabicPeriod"/>
            </a:pPr>
            <a:r>
              <a:rPr lang="en-US" sz="2800" kern="100" dirty="0">
                <a:ea typeface="Courier New" panose="02070309020205020404" pitchFamily="49" charset="0"/>
                <a:cs typeface="Arial" panose="020B0604020202020204" pitchFamily="34" charset="0"/>
              </a:rPr>
              <a:t>JESUS DYING BREATH WAS ONE OF CONCERN FOR THE LOST - Luke 23:34 Then Jesus said, </a:t>
            </a:r>
            <a:r>
              <a:rPr lang="en-US" sz="2800" kern="100" baseline="30000" dirty="0">
                <a:ea typeface="Courier New" panose="02070309020205020404" pitchFamily="49" charset="0"/>
                <a:cs typeface="Arial" panose="020B0604020202020204" pitchFamily="34" charset="0"/>
              </a:rPr>
              <a:t>5</a:t>
            </a:r>
            <a:r>
              <a:rPr lang="en-US" sz="2800" kern="100" dirty="0">
                <a:ea typeface="Courier New" panose="02070309020205020404" pitchFamily="49" charset="0"/>
                <a:cs typeface="Arial" panose="020B0604020202020204" pitchFamily="34" charset="0"/>
              </a:rPr>
              <a:t>' Father forgive them, for they do not know what they do. And they divided His garments and cast lots.</a:t>
            </a:r>
          </a:p>
          <a:p>
            <a:pPr marL="914400" lvl="1" indent="-457200">
              <a:lnSpc>
                <a:spcPct val="85000"/>
              </a:lnSpc>
              <a:buFont typeface="+mj-lt"/>
              <a:buAutoNum type="arabicPeriod"/>
            </a:pPr>
            <a:r>
              <a:rPr lang="en-US" sz="2800" dirty="0"/>
              <a:t>- SONG #479 SOWING THE SEED OF THE KINGDOM</a:t>
            </a:r>
          </a:p>
        </p:txBody>
      </p:sp>
    </p:spTree>
    <p:extLst>
      <p:ext uri="{BB962C8B-B14F-4D97-AF65-F5344CB8AC3E}">
        <p14:creationId xmlns:p14="http://schemas.microsoft.com/office/powerpoint/2010/main" val="382968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3559-F17D-9EBE-EC2F-5FA6934873CC}"/>
              </a:ext>
            </a:extLst>
          </p:cNvPr>
          <p:cNvSpPr>
            <a:spLocks noGrp="1"/>
          </p:cNvSpPr>
          <p:nvPr>
            <p:ph type="title"/>
          </p:nvPr>
        </p:nvSpPr>
        <p:spPr/>
        <p:txBody>
          <a:bodyPr>
            <a:normAutofit/>
          </a:bodyPr>
          <a:lstStyle/>
          <a:p>
            <a:pPr marL="0" marR="0">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ARE YOU CONCERNED </a:t>
            </a:r>
            <a:b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ABOUT THE LOST?</a:t>
            </a:r>
            <a:endParaRPr lang="en-US" sz="4000" dirty="0">
              <a:solidFill>
                <a:srgbClr val="0000FF"/>
              </a:solidFill>
            </a:endParaRPr>
          </a:p>
        </p:txBody>
      </p:sp>
      <p:sp>
        <p:nvSpPr>
          <p:cNvPr id="3" name="Content Placeholder 2">
            <a:extLst>
              <a:ext uri="{FF2B5EF4-FFF2-40B4-BE49-F238E27FC236}">
                <a16:creationId xmlns:a16="http://schemas.microsoft.com/office/drawing/2014/main" id="{DFA17CA1-FAFE-EF2F-ACA6-7F90554943CA}"/>
              </a:ext>
            </a:extLst>
          </p:cNvPr>
          <p:cNvSpPr>
            <a:spLocks noGrp="1"/>
          </p:cNvSpPr>
          <p:nvPr>
            <p:ph idx="1"/>
          </p:nvPr>
        </p:nvSpPr>
        <p:spPr>
          <a:xfrm>
            <a:off x="157655" y="1325563"/>
            <a:ext cx="8986345" cy="5574477"/>
          </a:xfrm>
        </p:spPr>
        <p:txBody>
          <a:bodyPr>
            <a:noAutofit/>
          </a:bodyPr>
          <a:lstStyle/>
          <a:p>
            <a:pPr marL="457200" marR="0" lvl="1" indent="-457200">
              <a:lnSpc>
                <a:spcPct val="85000"/>
              </a:lnSpc>
              <a:buFont typeface="+mj-lt"/>
              <a:buAutoNum type="alphaUcPeriod"/>
            </a:pPr>
            <a:r>
              <a:rPr lang="en-US" sz="2800" kern="100" dirty="0">
                <a:ea typeface="Courier New" panose="02070309020205020404" pitchFamily="49" charset="0"/>
                <a:cs typeface="Arial" panose="020B0604020202020204" pitchFamily="34" charset="0"/>
              </a:rPr>
              <a:t>2 Corinthians 5:20–21  Now then, we are ambassadors for Christ, as though God were pleading through us: we implore you on Christ’s behalf, be reconciled to God. </a:t>
            </a:r>
            <a:r>
              <a:rPr lang="en-US" sz="2800" kern="100" baseline="30000" dirty="0">
                <a:ea typeface="Courier New" panose="02070309020205020404" pitchFamily="49" charset="0"/>
                <a:cs typeface="Arial" panose="020B0604020202020204" pitchFamily="34" charset="0"/>
              </a:rPr>
              <a:t>21</a:t>
            </a:r>
            <a:r>
              <a:rPr lang="en-US" sz="2800" kern="100" dirty="0">
                <a:ea typeface="Courier New" panose="02070309020205020404" pitchFamily="49" charset="0"/>
                <a:cs typeface="Arial" panose="020B0604020202020204" pitchFamily="34" charset="0"/>
              </a:rPr>
              <a:t> For He made Him who knew no sin to be sin for us, that we might become the righteousness of God in Him.</a:t>
            </a:r>
            <a:endParaRPr lang="en-US" sz="2800" kern="100" dirty="0">
              <a:ea typeface="Times New Roman" panose="02020603050405020304" pitchFamily="18" charset="0"/>
              <a:cs typeface="Times New Roman" panose="02020603050405020304" pitchFamily="18" charset="0"/>
            </a:endParaRPr>
          </a:p>
          <a:p>
            <a:pPr marL="457200" marR="0" lvl="1" indent="-457200">
              <a:lnSpc>
                <a:spcPct val="85000"/>
              </a:lnSpc>
              <a:buFont typeface="+mj-lt"/>
              <a:buAutoNum type="alphaUcPeriod"/>
            </a:pPr>
            <a:r>
              <a:rPr lang="en-US" sz="2800" kern="100" dirty="0">
                <a:ea typeface="Courier New" panose="02070309020205020404" pitchFamily="49" charset="0"/>
                <a:cs typeface="Arial" panose="020B0604020202020204" pitchFamily="34" charset="0"/>
              </a:rPr>
              <a:t>LEAD ME TO SOME SOUL #762</a:t>
            </a:r>
            <a:endParaRPr lang="en-US" sz="2800" kern="100" dirty="0">
              <a:ea typeface="Times New Roman" panose="02020603050405020304" pitchFamily="18" charset="0"/>
              <a:cs typeface="Times New Roman" panose="02020603050405020304" pitchFamily="18" charset="0"/>
            </a:endParaRPr>
          </a:p>
          <a:p>
            <a:pPr marL="914400" marR="0" indent="-457200">
              <a:lnSpc>
                <a:spcPct val="85000"/>
              </a:lnSpc>
              <a:buNone/>
            </a:pPr>
            <a:r>
              <a:rPr lang="en-US" sz="2800" kern="100" dirty="0">
                <a:ea typeface="Courier New" panose="02070309020205020404" pitchFamily="49" charset="0"/>
                <a:cs typeface="Arial" panose="020B0604020202020204" pitchFamily="34" charset="0"/>
              </a:rPr>
              <a:t>Lead me to some soul today; </a:t>
            </a:r>
          </a:p>
          <a:p>
            <a:pPr marL="914400" marR="0" indent="-457200">
              <a:lnSpc>
                <a:spcPct val="85000"/>
              </a:lnSpc>
              <a:buNone/>
            </a:pPr>
            <a:r>
              <a:rPr lang="en-US" sz="2800" kern="100" dirty="0">
                <a:ea typeface="Courier New" panose="02070309020205020404" pitchFamily="49" charset="0"/>
                <a:cs typeface="Arial" panose="020B0604020202020204" pitchFamily="34" charset="0"/>
              </a:rPr>
              <a:t>O teach me, Lord, just what to say; </a:t>
            </a:r>
            <a:endParaRPr lang="en-US" sz="2800" kern="100" dirty="0">
              <a:ea typeface="Times New Roman" panose="02020603050405020304" pitchFamily="18" charset="0"/>
              <a:cs typeface="Times New Roman" panose="02020603050405020304" pitchFamily="18" charset="0"/>
            </a:endParaRPr>
          </a:p>
          <a:p>
            <a:pPr marL="914400" marR="0" indent="-457200">
              <a:lnSpc>
                <a:spcPct val="85000"/>
              </a:lnSpc>
              <a:buNone/>
            </a:pPr>
            <a:r>
              <a:rPr lang="en-US" sz="2800" kern="100" dirty="0">
                <a:ea typeface="Courier New" panose="02070309020205020404" pitchFamily="49" charset="0"/>
                <a:cs typeface="Arial" panose="020B0604020202020204" pitchFamily="34" charset="0"/>
              </a:rPr>
              <a:t>Friends of mine are lost in sin, </a:t>
            </a:r>
          </a:p>
          <a:p>
            <a:pPr marL="914400" marR="0" indent="-457200">
              <a:lnSpc>
                <a:spcPct val="85000"/>
              </a:lnSpc>
              <a:buNone/>
            </a:pPr>
            <a:r>
              <a:rPr lang="en-US" sz="2800" kern="100" dirty="0">
                <a:ea typeface="Courier New" panose="02070309020205020404" pitchFamily="49" charset="0"/>
                <a:cs typeface="Arial" panose="020B0604020202020204" pitchFamily="34" charset="0"/>
              </a:rPr>
              <a:t>and cannot find their way.</a:t>
            </a:r>
            <a:endParaRPr lang="en-US" sz="2800" kern="100" dirty="0">
              <a:ea typeface="Times New Roman" panose="02020603050405020304" pitchFamily="18" charset="0"/>
              <a:cs typeface="Times New Roman" panose="02020603050405020304" pitchFamily="18" charset="0"/>
            </a:endParaRPr>
          </a:p>
          <a:p>
            <a:pPr marL="914400" marR="0" indent="-457200">
              <a:lnSpc>
                <a:spcPct val="85000"/>
              </a:lnSpc>
              <a:buNone/>
            </a:pPr>
            <a:r>
              <a:rPr lang="en-US" sz="2800" kern="100" dirty="0">
                <a:ea typeface="Courier New" panose="02070309020205020404" pitchFamily="49" charset="0"/>
                <a:cs typeface="Arial" panose="020B0604020202020204" pitchFamily="34" charset="0"/>
              </a:rPr>
              <a:t>Few there are who seem to care, </a:t>
            </a:r>
          </a:p>
          <a:p>
            <a:pPr marL="914400" marR="0" indent="-457200">
              <a:lnSpc>
                <a:spcPct val="85000"/>
              </a:lnSpc>
              <a:buNone/>
            </a:pPr>
            <a:r>
              <a:rPr lang="en-US" sz="2800" kern="100" dirty="0">
                <a:ea typeface="Courier New" panose="02070309020205020404" pitchFamily="49" charset="0"/>
                <a:cs typeface="Arial" panose="020B0604020202020204" pitchFamily="34" charset="0"/>
              </a:rPr>
              <a:t>and few there are who pray;</a:t>
            </a:r>
            <a:endParaRPr lang="en-US" sz="2800" kern="100" dirty="0">
              <a:ea typeface="Times New Roman" panose="02020603050405020304" pitchFamily="18" charset="0"/>
              <a:cs typeface="Times New Roman" panose="02020603050405020304" pitchFamily="18" charset="0"/>
            </a:endParaRPr>
          </a:p>
          <a:p>
            <a:pPr marL="914400" marR="0" indent="-457200">
              <a:lnSpc>
                <a:spcPct val="85000"/>
              </a:lnSpc>
              <a:buNone/>
            </a:pPr>
            <a:r>
              <a:rPr lang="en-US" sz="2800" kern="100" dirty="0">
                <a:ea typeface="Courier New" panose="02070309020205020404" pitchFamily="49" charset="0"/>
                <a:cs typeface="Arial" panose="020B0604020202020204" pitchFamily="34" charset="0"/>
              </a:rPr>
              <a:t>Melt my heart and fill my life; </a:t>
            </a:r>
          </a:p>
          <a:p>
            <a:pPr marL="914400" marR="0" indent="-457200">
              <a:lnSpc>
                <a:spcPct val="85000"/>
              </a:lnSpc>
              <a:buNone/>
            </a:pPr>
            <a:r>
              <a:rPr lang="en-US" sz="2800" kern="100" dirty="0">
                <a:ea typeface="Courier New" panose="02070309020205020404" pitchFamily="49" charset="0"/>
                <a:cs typeface="Arial" panose="020B0604020202020204" pitchFamily="34" charset="0"/>
              </a:rPr>
              <a:t>give me one soul today.</a:t>
            </a:r>
            <a:endParaRPr lang="en-US" sz="28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8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F0E0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4BE108-A3CA-34EB-AB2D-E95DB065CD3B}"/>
              </a:ext>
            </a:extLst>
          </p:cNvPr>
          <p:cNvPicPr>
            <a:picLocks noChangeAspect="1"/>
          </p:cNvPicPr>
          <p:nvPr/>
        </p:nvPicPr>
        <p:blipFill>
          <a:blip r:embed="rId3"/>
          <a:srcRect l="1117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5076496" y="308961"/>
            <a:ext cx="4343400" cy="1938992"/>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HAVE A </a:t>
            </a:r>
          </a:p>
          <a:p>
            <a:pPr algn="ctr"/>
            <a:r>
              <a:rPr lang="en-US" sz="4000" b="1" dirty="0">
                <a:latin typeface="Arial" panose="020B0604020202020204" pitchFamily="34" charset="0"/>
                <a:cs typeface="Arial" panose="020B0604020202020204" pitchFamily="34" charset="0"/>
              </a:rPr>
              <a:t>CONCERNED WEEK</a:t>
            </a:r>
          </a:p>
        </p:txBody>
      </p:sp>
    </p:spTree>
    <p:extLst>
      <p:ext uri="{BB962C8B-B14F-4D97-AF65-F5344CB8AC3E}">
        <p14:creationId xmlns:p14="http://schemas.microsoft.com/office/powerpoint/2010/main" val="10767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16B22-358F-D642-8877-B1280C222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11271-085D-4C84-DC64-6ABD13F92643}"/>
              </a:ext>
            </a:extLst>
          </p:cNvPr>
          <p:cNvSpPr>
            <a:spLocks noGrp="1"/>
          </p:cNvSpPr>
          <p:nvPr>
            <p:ph type="title"/>
          </p:nvPr>
        </p:nvSpPr>
        <p:spPr>
          <a:xfrm>
            <a:off x="177800" y="0"/>
            <a:ext cx="8737600" cy="6858000"/>
          </a:xfrm>
        </p:spPr>
        <p:txBody>
          <a:bodyPr>
            <a:noAutofit/>
          </a:bodyPr>
          <a:lstStyle/>
          <a:p>
            <a:pPr lvl="0">
              <a:lnSpc>
                <a:spcPct val="85000"/>
              </a:lnSpc>
            </a:pPr>
            <a:r>
              <a:rPr lang="en-US" sz="3500" dirty="0">
                <a:solidFill>
                  <a:prstClr val="black"/>
                </a:solidFill>
                <a:ea typeface="Aptos" panose="020B0004020202020204" pitchFamily="34" charset="0"/>
                <a:cs typeface="Times New Roman" panose="02020603050405020304" pitchFamily="18" charset="0"/>
              </a:rPr>
              <a:t>Matthew 9:35–38  Then Jesus went about all the cities and villages, teaching in their synagogues, preaching the gospel of the kingdom, and healing every sickness and every disease among the people. </a:t>
            </a:r>
            <a:r>
              <a:rPr lang="en-US" sz="3500" baseline="30000" dirty="0">
                <a:solidFill>
                  <a:prstClr val="black"/>
                </a:solidFill>
                <a:ea typeface="Aptos" panose="020B0004020202020204" pitchFamily="34" charset="0"/>
                <a:cs typeface="Times New Roman" panose="02020603050405020304" pitchFamily="18" charset="0"/>
              </a:rPr>
              <a:t>36</a:t>
            </a:r>
            <a:r>
              <a:rPr lang="en-US" sz="3500" dirty="0">
                <a:solidFill>
                  <a:prstClr val="black"/>
                </a:solidFill>
                <a:ea typeface="Aptos" panose="020B0004020202020204" pitchFamily="34" charset="0"/>
                <a:cs typeface="Times New Roman" panose="02020603050405020304" pitchFamily="18" charset="0"/>
              </a:rPr>
              <a:t> But when He saw the multitudes, He was moved with compassion for them, because they were weary and scattered, like sheep having no shepherd. </a:t>
            </a:r>
            <a:r>
              <a:rPr lang="en-US" sz="3500" baseline="30000" dirty="0">
                <a:solidFill>
                  <a:prstClr val="black"/>
                </a:solidFill>
                <a:ea typeface="Aptos" panose="020B0004020202020204" pitchFamily="34" charset="0"/>
                <a:cs typeface="Times New Roman" panose="02020603050405020304" pitchFamily="18" charset="0"/>
              </a:rPr>
              <a:t>37</a:t>
            </a:r>
            <a:r>
              <a:rPr lang="en-US" sz="3500" dirty="0">
                <a:solidFill>
                  <a:prstClr val="black"/>
                </a:solidFill>
                <a:ea typeface="Aptos" panose="020B0004020202020204" pitchFamily="34" charset="0"/>
                <a:cs typeface="Times New Roman" panose="02020603050405020304" pitchFamily="18" charset="0"/>
              </a:rPr>
              <a:t> Then He said to His disciples, “The harvest truly is plentiful, but the laborers are few. </a:t>
            </a:r>
            <a:r>
              <a:rPr lang="en-US" sz="3500" baseline="30000" dirty="0">
                <a:solidFill>
                  <a:prstClr val="black"/>
                </a:solidFill>
                <a:ea typeface="Aptos" panose="020B0004020202020204" pitchFamily="34" charset="0"/>
                <a:cs typeface="Times New Roman" panose="02020603050405020304" pitchFamily="18" charset="0"/>
              </a:rPr>
              <a:t>38</a:t>
            </a:r>
            <a:r>
              <a:rPr lang="en-US" sz="3500" dirty="0">
                <a:solidFill>
                  <a:prstClr val="black"/>
                </a:solidFill>
                <a:ea typeface="Aptos" panose="020B0004020202020204" pitchFamily="34" charset="0"/>
                <a:cs typeface="Times New Roman" panose="02020603050405020304" pitchFamily="18" charset="0"/>
              </a:rPr>
              <a:t> Therefore pray the Lord of the harvest to send out laborers into His harvest.”</a:t>
            </a:r>
          </a:p>
        </p:txBody>
      </p:sp>
    </p:spTree>
    <p:extLst>
      <p:ext uri="{BB962C8B-B14F-4D97-AF65-F5344CB8AC3E}">
        <p14:creationId xmlns:p14="http://schemas.microsoft.com/office/powerpoint/2010/main" val="22555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6D1E39-76DF-4153-C64F-183C4D551172}"/>
              </a:ext>
            </a:extLst>
          </p:cNvPr>
          <p:cNvPicPr>
            <a:picLocks noChangeAspect="1"/>
          </p:cNvPicPr>
          <p:nvPr/>
        </p:nvPicPr>
        <p:blipFill>
          <a:blip r:embed="rId2"/>
          <a:stretch>
            <a:fillRect/>
          </a:stretch>
        </p:blipFill>
        <p:spPr>
          <a:xfrm>
            <a:off x="-571500" y="0"/>
            <a:ext cx="10287000" cy="6858000"/>
          </a:xfrm>
          <a:prstGeom prst="rect">
            <a:avLst/>
          </a:prstGeom>
        </p:spPr>
      </p:pic>
      <p:sp>
        <p:nvSpPr>
          <p:cNvPr id="2" name="Title 1">
            <a:extLst>
              <a:ext uri="{FF2B5EF4-FFF2-40B4-BE49-F238E27FC236}">
                <a16:creationId xmlns:a16="http://schemas.microsoft.com/office/drawing/2014/main" id="{7B2F66D7-D009-D90B-90D2-CF9574D12132}"/>
              </a:ext>
            </a:extLst>
          </p:cNvPr>
          <p:cNvSpPr>
            <a:spLocks noGrp="1"/>
          </p:cNvSpPr>
          <p:nvPr>
            <p:ph type="title"/>
          </p:nvPr>
        </p:nvSpPr>
        <p:spPr>
          <a:xfrm>
            <a:off x="1" y="0"/>
            <a:ext cx="3846786" cy="2459421"/>
          </a:xfrm>
        </p:spPr>
        <p:txBody>
          <a:bodyPr>
            <a:normAutofit/>
          </a:bodyPr>
          <a:lstStyle/>
          <a:p>
            <a:pPr marL="0" marR="0" indent="-6350" algn="ctr">
              <a:buNone/>
            </a:pPr>
            <a:r>
              <a:rPr lang="en-US" sz="4400" b="1" kern="100" dirty="0">
                <a:effectLst/>
                <a:latin typeface="Arial" panose="020B0604020202020204" pitchFamily="34" charset="0"/>
                <a:ea typeface="Courier New" panose="02070309020205020404" pitchFamily="49" charset="0"/>
                <a:cs typeface="Arial" panose="020B0604020202020204" pitchFamily="34" charset="0"/>
              </a:rPr>
              <a:t>CONCERN FOR THE LOST</a:t>
            </a:r>
            <a:endParaRPr lang="en-US" sz="4400"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71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A76DA5-9B67-74E7-B7E4-B9EEFD57AAA7}"/>
              </a:ext>
            </a:extLst>
          </p:cNvPr>
          <p:cNvPicPr>
            <a:picLocks noChangeAspect="1"/>
          </p:cNvPicPr>
          <p:nvPr/>
        </p:nvPicPr>
        <p:blipFill>
          <a:blip r:embed="rId2"/>
          <a:srcRect l="14243" t="6725" r="11263" b="19827"/>
          <a:stretch>
            <a:fillRect/>
          </a:stretch>
        </p:blipFill>
        <p:spPr>
          <a:xfrm>
            <a:off x="2285999" y="1828799"/>
            <a:ext cx="4729655" cy="5037055"/>
          </a:xfrm>
          <a:prstGeom prst="rect">
            <a:avLst/>
          </a:prstGeom>
        </p:spPr>
      </p:pic>
      <p:sp>
        <p:nvSpPr>
          <p:cNvPr id="2" name="Title 1">
            <a:extLst>
              <a:ext uri="{FF2B5EF4-FFF2-40B4-BE49-F238E27FC236}">
                <a16:creationId xmlns:a16="http://schemas.microsoft.com/office/drawing/2014/main" id="{3983D820-757F-F91B-4A2D-583B6796C380}"/>
              </a:ext>
            </a:extLst>
          </p:cNvPr>
          <p:cNvSpPr>
            <a:spLocks noGrp="1"/>
          </p:cNvSpPr>
          <p:nvPr>
            <p:ph type="title"/>
          </p:nvPr>
        </p:nvSpPr>
        <p:spPr>
          <a:xfrm>
            <a:off x="78827" y="42040"/>
            <a:ext cx="9144000" cy="1325563"/>
          </a:xfrm>
        </p:spPr>
        <p:txBody>
          <a:bodyPr>
            <a:normAutofit/>
          </a:bodyPr>
          <a:lstStyle/>
          <a:p>
            <a:pPr marL="0" marR="0">
              <a:buNone/>
            </a:pPr>
            <a:r>
              <a:rPr lang="en-US" sz="4400" b="1" kern="100">
                <a:effectLst/>
                <a:latin typeface="Arial" panose="020B0604020202020204" pitchFamily="34" charset="0"/>
                <a:ea typeface="Courier New" panose="02070309020205020404" pitchFamily="49" charset="0"/>
                <a:cs typeface="Arial" panose="020B0604020202020204" pitchFamily="34" charset="0"/>
              </a:rPr>
              <a:t>THE </a:t>
            </a:r>
            <a:r>
              <a:rPr lang="en-US" sz="4400" b="1" kern="100" dirty="0">
                <a:effectLst/>
                <a:latin typeface="Arial" panose="020B0604020202020204" pitchFamily="34" charset="0"/>
                <a:ea typeface="Courier New" panose="02070309020205020404" pitchFamily="49" charset="0"/>
                <a:cs typeface="Arial" panose="020B0604020202020204" pitchFamily="34" charset="0"/>
              </a:rPr>
              <a:t>LOST </a:t>
            </a:r>
            <a:r>
              <a:rPr lang="en-US" sz="4400" b="1" kern="100">
                <a:effectLst/>
                <a:latin typeface="Arial" panose="020B0604020202020204" pitchFamily="34" charset="0"/>
                <a:ea typeface="Courier New" panose="02070309020205020404" pitchFamily="49" charset="0"/>
                <a:cs typeface="Arial" panose="020B0604020202020204" pitchFamily="34" charset="0"/>
              </a:rPr>
              <a:t>POTTED PLANTS</a:t>
            </a:r>
            <a:endParaRPr lang="en-US" dirty="0"/>
          </a:p>
        </p:txBody>
      </p:sp>
      <p:pic>
        <p:nvPicPr>
          <p:cNvPr id="5" name="Picture 4">
            <a:extLst>
              <a:ext uri="{FF2B5EF4-FFF2-40B4-BE49-F238E27FC236}">
                <a16:creationId xmlns:a16="http://schemas.microsoft.com/office/drawing/2014/main" id="{F0F041AE-7E07-CBD6-89F2-5D5E0DA1EB39}"/>
              </a:ext>
            </a:extLst>
          </p:cNvPr>
          <p:cNvPicPr>
            <a:picLocks noChangeAspect="1"/>
          </p:cNvPicPr>
          <p:nvPr/>
        </p:nvPicPr>
        <p:blipFill>
          <a:blip r:embed="rId3"/>
          <a:srcRect l="27519" r="30795"/>
          <a:stretch>
            <a:fillRect/>
          </a:stretch>
        </p:blipFill>
        <p:spPr>
          <a:xfrm>
            <a:off x="6337738" y="928068"/>
            <a:ext cx="2760860" cy="5887892"/>
          </a:xfrm>
          <a:prstGeom prst="rect">
            <a:avLst/>
          </a:prstGeom>
        </p:spPr>
      </p:pic>
      <p:pic>
        <p:nvPicPr>
          <p:cNvPr id="7" name="Picture 6">
            <a:extLst>
              <a:ext uri="{FF2B5EF4-FFF2-40B4-BE49-F238E27FC236}">
                <a16:creationId xmlns:a16="http://schemas.microsoft.com/office/drawing/2014/main" id="{FC0347B9-9BBC-F12E-87BB-5739110226BF}"/>
              </a:ext>
            </a:extLst>
          </p:cNvPr>
          <p:cNvPicPr>
            <a:picLocks noChangeAspect="1"/>
          </p:cNvPicPr>
          <p:nvPr/>
        </p:nvPicPr>
        <p:blipFill>
          <a:blip r:embed="rId4"/>
          <a:srcRect r="7443"/>
          <a:stretch>
            <a:fillRect/>
          </a:stretch>
        </p:blipFill>
        <p:spPr>
          <a:xfrm flipH="1">
            <a:off x="-1" y="974808"/>
            <a:ext cx="2806263" cy="5891047"/>
          </a:xfrm>
          <a:prstGeom prst="rect">
            <a:avLst/>
          </a:prstGeom>
        </p:spPr>
      </p:pic>
    </p:spTree>
    <p:extLst>
      <p:ext uri="{BB962C8B-B14F-4D97-AF65-F5344CB8AC3E}">
        <p14:creationId xmlns:p14="http://schemas.microsoft.com/office/powerpoint/2010/main" val="204340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07E4-EE6C-79B2-2DEC-BB8D0C899448}"/>
              </a:ext>
            </a:extLst>
          </p:cNvPr>
          <p:cNvSpPr>
            <a:spLocks noGrp="1"/>
          </p:cNvSpPr>
          <p:nvPr>
            <p:ph type="title"/>
          </p:nvPr>
        </p:nvSpPr>
        <p:spPr>
          <a:xfrm>
            <a:off x="0" y="0"/>
            <a:ext cx="9144000" cy="2114550"/>
          </a:xfrm>
        </p:spPr>
        <p:txBody>
          <a:bodyPr>
            <a:normAutofit/>
          </a:bodyPr>
          <a:lstStyle/>
          <a:p>
            <a:pPr marL="342900" marR="0" lvl="0" indent="-342900">
              <a:buFont typeface="+mj-lt"/>
              <a:buAutoNum type="romanUcPeriod"/>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GOD IS CONCERNED </a:t>
            </a:r>
            <a:b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ABOUT THE LOST</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37095F2-752E-6562-7F57-DAE6A1DABA1C}"/>
              </a:ext>
            </a:extLst>
          </p:cNvPr>
          <p:cNvSpPr>
            <a:spLocks noGrp="1"/>
          </p:cNvSpPr>
          <p:nvPr>
            <p:ph idx="1"/>
          </p:nvPr>
        </p:nvSpPr>
        <p:spPr>
          <a:xfrm>
            <a:off x="157655" y="1914525"/>
            <a:ext cx="8986345" cy="4985515"/>
          </a:xfrm>
        </p:spPr>
        <p:txBody>
          <a:bodyPr/>
          <a:lstStyle/>
          <a:p>
            <a:pPr marL="457200" marR="0" lvl="1"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John 3:16  For God so loved the world that He gave His only begotten Son, that whoever believes in Him should not perish but have everlasting life.</a:t>
            </a:r>
            <a:endParaRPr lang="en-US" kern="100" dirty="0">
              <a:ea typeface="Times New Roman" panose="02020603050405020304" pitchFamily="18" charset="0"/>
              <a:cs typeface="Times New Roman" panose="02020603050405020304" pitchFamily="18" charset="0"/>
            </a:endParaRPr>
          </a:p>
          <a:p>
            <a:pPr marL="457200" marR="0" lvl="1"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2 Peter 3:9  The Lord is not slack concerning His promise, as some count slackness, but is longsuffering toward us, not willing that any should perish but that all should come to repentance.</a:t>
            </a:r>
            <a:endParaRPr lang="en-US" dirty="0"/>
          </a:p>
          <a:p>
            <a:endParaRPr lang="en-US" dirty="0"/>
          </a:p>
        </p:txBody>
      </p:sp>
    </p:spTree>
    <p:extLst>
      <p:ext uri="{BB962C8B-B14F-4D97-AF65-F5344CB8AC3E}">
        <p14:creationId xmlns:p14="http://schemas.microsoft.com/office/powerpoint/2010/main" val="80180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40847</TotalTime>
  <Words>1666</Words>
  <Application>Microsoft Office PowerPoint</Application>
  <PresentationFormat>On-screen Show (4:3)</PresentationFormat>
  <Paragraphs>74</Paragraphs>
  <Slides>25</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Aptos</vt:lpstr>
      <vt:lpstr>Arial</vt:lpstr>
      <vt:lpstr>Arial Black</vt:lpstr>
      <vt:lpstr>Bazooka</vt:lpstr>
      <vt:lpstr>Calibri</vt:lpstr>
      <vt:lpstr>Calibri Light</vt:lpstr>
      <vt:lpstr>Courier New</vt:lpstr>
      <vt:lpstr>Times New Roman</vt:lpstr>
      <vt:lpstr>Office Theme</vt:lpstr>
      <vt:lpstr>1_Office Theme</vt:lpstr>
      <vt:lpstr>2_Office Theme</vt:lpstr>
      <vt:lpstr>PowerPoint Presentation</vt:lpstr>
      <vt:lpstr>PowerPoint Presentation</vt:lpstr>
      <vt:lpstr>LET US PRAY</vt:lpstr>
      <vt:lpstr>SINGING</vt:lpstr>
      <vt:lpstr>Matthew 9:35–38  Then Jesus went about all the cities and villages, teaching in their synagogues, preaching the gospel of the kingdom, and healing every sickness and every disease among the people. 36 But when He saw the multitudes, He was moved with compassion for them, because they were weary and scattered, like sheep having no shepherd. 37 Then He said to His disciples, “The harvest truly is plentiful, but the laborers are few. 38 Therefore pray the Lord of the harvest to send out laborers into His harvest.”</vt:lpstr>
      <vt:lpstr>LET US PRAY</vt:lpstr>
      <vt:lpstr>CONCERN FOR THE LOST</vt:lpstr>
      <vt:lpstr>THE LOST POTTED PLANTS</vt:lpstr>
      <vt:lpstr>GOD IS CONCERNED  ABOUT THE LOST</vt:lpstr>
      <vt:lpstr> JESUS WAS CONCERNED  ABOUT THE LOST</vt:lpstr>
      <vt:lpstr>III. PAUL WAS CONCERNED  ABOUT THE LOST</vt:lpstr>
      <vt:lpstr>IV. WE NEED TO BE CONCERNED ABOUT THE LOST  </vt:lpstr>
      <vt:lpstr>IV. WE NEED TO BE CONCERNED ABOUT THE LOST  </vt:lpstr>
      <vt:lpstr>IV. WE NEED TO BE CONCERNED ABOUT THE LOST  </vt:lpstr>
      <vt:lpstr>IV. WE NEED TO BE CONCERNED ABOUT THE LOST  </vt:lpstr>
      <vt:lpstr>IV. WE NEED TO BE CONCERNED ABOUT THE LOST  </vt:lpstr>
      <vt:lpstr>IV. WE NEED TO BE CONCERNED ABOUT THE LOST  </vt:lpstr>
      <vt:lpstr>IV. WE NEED TO BE CONCERNED ABOUT THE LOST  </vt:lpstr>
      <vt:lpstr>IV. WE NEED TO BE CONCERNED ABOUT THE LOST  </vt:lpstr>
      <vt:lpstr>ARE YOU CONCERNED  ABOUT THE LOST?</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2021-03-29T21:09:31Z</dcterms:created>
  <dcterms:modified xsi:type="dcterms:W3CDTF">2026-04-28T15:15:11Z</dcterms:modified>
</cp:coreProperties>
</file>