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60" r:id="rId1"/>
    <p:sldMasterId id="2147483673" r:id="rId2"/>
  </p:sldMasterIdLst>
  <p:notesMasterIdLst>
    <p:notesMasterId r:id="rId28"/>
  </p:notesMasterIdLst>
  <p:sldIdLst>
    <p:sldId id="425" r:id="rId3"/>
    <p:sldId id="283" r:id="rId4"/>
    <p:sldId id="493" r:id="rId5"/>
    <p:sldId id="376" r:id="rId6"/>
    <p:sldId id="291" r:id="rId7"/>
    <p:sldId id="434" r:id="rId8"/>
    <p:sldId id="508" r:id="rId9"/>
    <p:sldId id="522" r:id="rId10"/>
    <p:sldId id="523" r:id="rId11"/>
    <p:sldId id="524" r:id="rId12"/>
    <p:sldId id="530" r:id="rId13"/>
    <p:sldId id="529" r:id="rId14"/>
    <p:sldId id="532" r:id="rId15"/>
    <p:sldId id="528" r:id="rId16"/>
    <p:sldId id="533" r:id="rId17"/>
    <p:sldId id="534" r:id="rId18"/>
    <p:sldId id="531" r:id="rId19"/>
    <p:sldId id="527" r:id="rId20"/>
    <p:sldId id="535" r:id="rId21"/>
    <p:sldId id="526" r:id="rId22"/>
    <p:sldId id="536" r:id="rId23"/>
    <p:sldId id="525" r:id="rId24"/>
    <p:sldId id="290" r:id="rId25"/>
    <p:sldId id="507" r:id="rId26"/>
    <p:sldId id="485"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33"/>
    <a:srgbClr val="17003A"/>
    <a:srgbClr val="1F004C"/>
    <a:srgbClr val="31007A"/>
    <a:srgbClr val="40009E"/>
    <a:srgbClr val="4E00C0"/>
    <a:srgbClr val="6600FF"/>
    <a:srgbClr val="3333CC"/>
    <a:srgbClr val="221100"/>
    <a:srgbClr val="261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1A1B65-EA82-472E-88F4-FBD706DE201D}" v="62" dt="2026-04-30T19:53:23.2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332" autoAdjust="0"/>
    <p:restoredTop sz="86410" autoAdjust="0"/>
  </p:normalViewPr>
  <p:slideViewPr>
    <p:cSldViewPr snapToGrid="0">
      <p:cViewPr varScale="1">
        <p:scale>
          <a:sx n="75" d="100"/>
          <a:sy n="75" d="100"/>
        </p:scale>
        <p:origin x="1272" y="78"/>
      </p:cViewPr>
      <p:guideLst/>
    </p:cSldViewPr>
  </p:slideViewPr>
  <p:outlineViewPr>
    <p:cViewPr>
      <p:scale>
        <a:sx n="33" d="100"/>
        <a:sy n="33" d="100"/>
      </p:scale>
      <p:origin x="0" y="-1806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984E85-DAE7-473F-B013-D76DDA0798DC}" type="datetimeFigureOut">
              <a:rPr lang="en-US" smtClean="0"/>
              <a:t>5/4/2026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90FFAB-2CAE-4E7B-B1BF-7E4BD00F76D5}" type="slidenum">
              <a:rPr lang="en-US" smtClean="0"/>
              <a:t>‹#›</a:t>
            </a:fld>
            <a:endParaRPr lang="en-US"/>
          </a:p>
        </p:txBody>
      </p:sp>
    </p:spTree>
    <p:extLst>
      <p:ext uri="{BB962C8B-B14F-4D97-AF65-F5344CB8AC3E}">
        <p14:creationId xmlns:p14="http://schemas.microsoft.com/office/powerpoint/2010/main" val="4237918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80A30491-E474-44C0-AFC9-A27A5448F5D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8F8F5A7F-B821-40D9-97F6-9B75BE34E01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100" name="Slide Number Placeholder 3">
            <a:extLst>
              <a:ext uri="{FF2B5EF4-FFF2-40B4-BE49-F238E27FC236}">
                <a16:creationId xmlns:a16="http://schemas.microsoft.com/office/drawing/2014/main" id="{BB1EA055-5EFC-4F75-8213-ECDA94C87760}"/>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965256F-3AF7-42B0-A79F-99AC9B3437E1}"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839249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90FFAB-2CAE-4E7B-B1BF-7E4BD00F76D5}" type="slidenum">
              <a:rPr lang="en-US" smtClean="0"/>
              <a:t>25</a:t>
            </a:fld>
            <a:endParaRPr lang="en-US"/>
          </a:p>
        </p:txBody>
      </p:sp>
    </p:spTree>
    <p:extLst>
      <p:ext uri="{BB962C8B-B14F-4D97-AF65-F5344CB8AC3E}">
        <p14:creationId xmlns:p14="http://schemas.microsoft.com/office/powerpoint/2010/main" val="7217947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25563"/>
          </a:xfrm>
        </p:spPr>
        <p:txBody>
          <a:bodyPr/>
          <a:lstStyle>
            <a:lvl1pPr algn="ctr">
              <a:defRPr b="1" i="0" baseline="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220337" y="1123720"/>
            <a:ext cx="8923663" cy="5734279"/>
          </a:xfrm>
          <a:prstGeom prst="rect">
            <a:avLst/>
          </a:prstGeom>
        </p:spPr>
        <p:txBody>
          <a:bodyPr>
            <a:normAutofit/>
          </a:bodyPr>
          <a:lstStyle>
            <a:lvl1pPr>
              <a:defRPr sz="3200" b="1" i="0" baseline="0">
                <a:latin typeface="Arial" panose="020B0604020202020204" pitchFamily="34" charset="0"/>
              </a:defRPr>
            </a:lvl1pPr>
            <a:lvl2pPr>
              <a:defRPr sz="3200" b="1" i="0" baseline="0">
                <a:latin typeface="Arial" panose="020B0604020202020204" pitchFamily="34" charset="0"/>
              </a:defRPr>
            </a:lvl2pPr>
            <a:lvl3pPr>
              <a:defRPr sz="3200" b="1" i="0" baseline="0">
                <a:latin typeface="Arial" panose="020B0604020202020204" pitchFamily="34" charset="0"/>
              </a:defRPr>
            </a:lvl3pPr>
            <a:lvl4pPr>
              <a:defRPr sz="3200" b="1" i="0" baseline="0">
                <a:latin typeface="Arial" panose="020B0604020202020204" pitchFamily="34" charset="0"/>
              </a:defRPr>
            </a:lvl4pPr>
            <a:lvl5pPr>
              <a:defRPr sz="3200" b="1" i="0" baseline="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0127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DE96F128-732F-4F50-9BB8-1FC606CCD1EE}" type="datetimeFigureOut">
              <a:rPr lang="en-US" smtClean="0"/>
              <a:t>5/4/2026</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3CF97A22-9AE2-4284-A218-9A8465B981D3}" type="slidenum">
              <a:rPr lang="en-US" smtClean="0"/>
              <a:t>‹#›</a:t>
            </a:fld>
            <a:endParaRPr lang="en-US"/>
          </a:p>
        </p:txBody>
      </p:sp>
    </p:spTree>
    <p:extLst>
      <p:ext uri="{BB962C8B-B14F-4D97-AF65-F5344CB8AC3E}">
        <p14:creationId xmlns:p14="http://schemas.microsoft.com/office/powerpoint/2010/main" val="24935304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B27A87D-6A80-4A43-B337-C59233659EA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024ED8-BA85-424A-B34E-254D9CCD014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43274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B27A87D-6A80-4A43-B337-C59233659EA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024ED8-BA85-424A-B34E-254D9CCD014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24602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B27A87D-6A80-4A43-B337-C59233659EA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024ED8-BA85-424A-B34E-254D9CCD014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0209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25563"/>
          </a:xfrm>
        </p:spPr>
        <p:txBody>
          <a:bodyPr/>
          <a:lstStyle>
            <a:lvl1pPr algn="ctr">
              <a:defRPr b="1" i="0" baseline="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220337" y="1123720"/>
            <a:ext cx="8923663" cy="5734279"/>
          </a:xfrm>
          <a:prstGeom prst="rect">
            <a:avLst/>
          </a:prstGeom>
        </p:spPr>
        <p:txBody>
          <a:bodyPr>
            <a:normAutofit/>
          </a:bodyPr>
          <a:lstStyle>
            <a:lvl1pPr>
              <a:defRPr sz="3200" b="1" i="0" baseline="0">
                <a:latin typeface="Arial" panose="020B0604020202020204" pitchFamily="34" charset="0"/>
              </a:defRPr>
            </a:lvl1pPr>
            <a:lvl2pPr>
              <a:defRPr sz="3200" b="1" i="0" baseline="0">
                <a:latin typeface="Arial" panose="020B0604020202020204" pitchFamily="34" charset="0"/>
              </a:defRPr>
            </a:lvl2pPr>
            <a:lvl3pPr>
              <a:defRPr sz="3200" b="1" i="0" baseline="0">
                <a:latin typeface="Arial" panose="020B0604020202020204" pitchFamily="34" charset="0"/>
              </a:defRPr>
            </a:lvl3pPr>
            <a:lvl4pPr>
              <a:defRPr sz="3200" b="1" i="0" baseline="0">
                <a:latin typeface="Arial" panose="020B0604020202020204" pitchFamily="34" charset="0"/>
              </a:defRPr>
            </a:lvl4pPr>
            <a:lvl5pPr>
              <a:defRPr sz="3200" b="1" i="0" baseline="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8557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DE96F128-732F-4F50-9BB8-1FC606CCD1EE}" type="datetimeFigureOut">
              <a:rPr lang="en-US" smtClean="0"/>
              <a:t>5/4/2026</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3CF97A22-9AE2-4284-A218-9A8465B981D3}" type="slidenum">
              <a:rPr lang="en-US" smtClean="0"/>
              <a:t>‹#›</a:t>
            </a:fld>
            <a:endParaRPr lang="en-US"/>
          </a:p>
        </p:txBody>
      </p:sp>
    </p:spTree>
    <p:extLst>
      <p:ext uri="{BB962C8B-B14F-4D97-AF65-F5344CB8AC3E}">
        <p14:creationId xmlns:p14="http://schemas.microsoft.com/office/powerpoint/2010/main" val="12836780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DE96F128-732F-4F50-9BB8-1FC606CCD1EE}" type="datetimeFigureOut">
              <a:rPr lang="en-US" smtClean="0"/>
              <a:t>5/4/2026</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3CF97A22-9AE2-4284-A218-9A8465B981D3}" type="slidenum">
              <a:rPr lang="en-US" smtClean="0"/>
              <a:t>‹#›</a:t>
            </a:fld>
            <a:endParaRPr lang="en-US"/>
          </a:p>
        </p:txBody>
      </p:sp>
    </p:spTree>
    <p:extLst>
      <p:ext uri="{BB962C8B-B14F-4D97-AF65-F5344CB8AC3E}">
        <p14:creationId xmlns:p14="http://schemas.microsoft.com/office/powerpoint/2010/main" val="2544493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DE96F128-732F-4F50-9BB8-1FC606CCD1EE}" type="datetimeFigureOut">
              <a:rPr lang="en-US" smtClean="0"/>
              <a:t>5/4/2026</a:t>
            </a:fld>
            <a:endParaRPr lang="en-US"/>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3CF97A22-9AE2-4284-A218-9A8465B981D3}" type="slidenum">
              <a:rPr lang="en-US" smtClean="0"/>
              <a:t>‹#›</a:t>
            </a:fld>
            <a:endParaRPr lang="en-US"/>
          </a:p>
        </p:txBody>
      </p:sp>
    </p:spTree>
    <p:extLst>
      <p:ext uri="{BB962C8B-B14F-4D97-AF65-F5344CB8AC3E}">
        <p14:creationId xmlns:p14="http://schemas.microsoft.com/office/powerpoint/2010/main" val="2500233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DE96F128-732F-4F50-9BB8-1FC606CCD1EE}" type="datetimeFigureOut">
              <a:rPr lang="en-US" smtClean="0"/>
              <a:t>5/4/2026</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3CF97A22-9AE2-4284-A218-9A8465B981D3}" type="slidenum">
              <a:rPr lang="en-US" smtClean="0"/>
              <a:t>‹#›</a:t>
            </a:fld>
            <a:endParaRPr lang="en-US"/>
          </a:p>
        </p:txBody>
      </p:sp>
    </p:spTree>
    <p:extLst>
      <p:ext uri="{BB962C8B-B14F-4D97-AF65-F5344CB8AC3E}">
        <p14:creationId xmlns:p14="http://schemas.microsoft.com/office/powerpoint/2010/main" val="1229740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DE96F128-732F-4F50-9BB8-1FC606CCD1EE}" type="datetimeFigureOut">
              <a:rPr lang="en-US" smtClean="0"/>
              <a:t>5/4/2026</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3CF97A22-9AE2-4284-A218-9A8465B981D3}" type="slidenum">
              <a:rPr lang="en-US" smtClean="0"/>
              <a:t>‹#›</a:t>
            </a:fld>
            <a:endParaRPr lang="en-US"/>
          </a:p>
        </p:txBody>
      </p:sp>
    </p:spTree>
    <p:extLst>
      <p:ext uri="{BB962C8B-B14F-4D97-AF65-F5344CB8AC3E}">
        <p14:creationId xmlns:p14="http://schemas.microsoft.com/office/powerpoint/2010/main" val="4255747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DE96F128-732F-4F50-9BB8-1FC606CCD1EE}" type="datetimeFigureOut">
              <a:rPr lang="en-US" smtClean="0"/>
              <a:t>5/4/2026</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3CF97A22-9AE2-4284-A218-9A8465B981D3}" type="slidenum">
              <a:rPr lang="en-US" smtClean="0"/>
              <a:t>‹#›</a:t>
            </a:fld>
            <a:endParaRPr lang="en-US"/>
          </a:p>
        </p:txBody>
      </p:sp>
    </p:spTree>
    <p:extLst>
      <p:ext uri="{BB962C8B-B14F-4D97-AF65-F5344CB8AC3E}">
        <p14:creationId xmlns:p14="http://schemas.microsoft.com/office/powerpoint/2010/main" val="28302882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231354" y="1145754"/>
            <a:ext cx="8912646" cy="571224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DE96F128-732F-4F50-9BB8-1FC606CCD1EE}" type="datetimeFigureOut">
              <a:rPr lang="en-US" smtClean="0"/>
              <a:t>5/4/2026</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3CF97A22-9AE2-4284-A218-9A8465B981D3}" type="slidenum">
              <a:rPr lang="en-US" smtClean="0"/>
              <a:t>‹#›</a:t>
            </a:fld>
            <a:endParaRPr lang="en-US"/>
          </a:p>
        </p:txBody>
      </p:sp>
    </p:spTree>
    <p:extLst>
      <p:ext uri="{BB962C8B-B14F-4D97-AF65-F5344CB8AC3E}">
        <p14:creationId xmlns:p14="http://schemas.microsoft.com/office/powerpoint/2010/main" val="22249128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915205747"/>
      </p:ext>
    </p:extLst>
  </p:cSld>
  <p:clrMap bg1="lt1" tx1="dk1" bg2="lt2" tx2="dk2" accent1="accent1" accent2="accent2" accent3="accent3" accent4="accent4" accent5="accent5" accent6="accent6" hlink="hlink" folHlink="folHlink"/>
  <p:sldLayoutIdLst>
    <p:sldLayoutId id="2147483662" r:id="rId1"/>
    <p:sldLayoutId id="2147483672" r:id="rId2"/>
    <p:sldLayoutId id="2147483663" r:id="rId3"/>
    <p:sldLayoutId id="2147483664" r:id="rId4"/>
    <p:sldLayoutId id="2147483665" r:id="rId5"/>
    <p:sldLayoutId id="2147483667" r:id="rId6"/>
    <p:sldLayoutId id="2147483668" r:id="rId7"/>
    <p:sldLayoutId id="2147483669" r:id="rId8"/>
    <p:sldLayoutId id="2147483670" r:id="rId9"/>
    <p:sldLayoutId id="2147483671" r:id="rId10"/>
  </p:sldLayoutIdLst>
  <p:txStyles>
    <p:titleStyle>
      <a:lvl1pPr algn="ctr" defTabSz="914400" rtl="0" eaLnBrk="1" latinLnBrk="0" hangingPunct="1">
        <a:lnSpc>
          <a:spcPct val="90000"/>
        </a:lnSpc>
        <a:spcBef>
          <a:spcPct val="0"/>
        </a:spcBef>
        <a:buNone/>
        <a:defRPr sz="4400" b="1" i="0" kern="1200" baseline="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b="1" i="0" kern="1200" baseline="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b="1" i="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200" b="1" i="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3200" b="1" i="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3200" b="1" i="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27A87D-6A80-4A43-B337-C59233659EAF}" type="datetimeFigureOut">
              <a:rPr lang="en-US" smtClean="0"/>
              <a:t>5/4/2026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024ED8-BA85-424A-B34E-254D9CCD0148}" type="slidenum">
              <a:rPr lang="en-US" smtClean="0"/>
              <a:t>‹#›</a:t>
            </a:fld>
            <a:endParaRPr lang="en-US"/>
          </a:p>
        </p:txBody>
      </p:sp>
    </p:spTree>
    <p:extLst>
      <p:ext uri="{BB962C8B-B14F-4D97-AF65-F5344CB8AC3E}">
        <p14:creationId xmlns:p14="http://schemas.microsoft.com/office/powerpoint/2010/main" val="406548026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4" name="TextBox 5">
            <a:extLst>
              <a:ext uri="{FF2B5EF4-FFF2-40B4-BE49-F238E27FC236}">
                <a16:creationId xmlns:a16="http://schemas.microsoft.com/office/drawing/2014/main" id="{F1144962-7E55-4138-B559-0999E85A85AC}"/>
              </a:ext>
            </a:extLst>
          </p:cNvPr>
          <p:cNvSpPr txBox="1">
            <a:spLocks noChangeArrowheads="1"/>
          </p:cNvSpPr>
          <p:nvPr/>
        </p:nvSpPr>
        <p:spPr bwMode="auto">
          <a:xfrm>
            <a:off x="8627" y="6137246"/>
            <a:ext cx="9144000" cy="707886"/>
          </a:xfrm>
          <a:prstGeom prst="rect">
            <a:avLst/>
          </a:prstGeom>
          <a:solidFill>
            <a:schemeClr val="tx1">
              <a:alpha val="39000"/>
            </a:schemeClr>
          </a:solidFill>
          <a:ln w="9525">
            <a:noFill/>
            <a:miter lim="800000"/>
            <a:headEnd/>
            <a:tailEnd/>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100" cap="none" spc="50" normalizeH="0" baseline="0" noProof="0">
                <a:ln w="9525" cmpd="sng">
                  <a:solidFill>
                    <a:schemeClr val="bg1"/>
                  </a:solidFill>
                  <a:prstDash val="solid"/>
                </a:ln>
                <a:solidFill>
                  <a:srgbClr val="FFFF00"/>
                </a:solidFill>
                <a:effectLst>
                  <a:glow rad="38100">
                    <a:srgbClr val="4472C4">
                      <a:alpha val="40000"/>
                    </a:srgbClr>
                  </a:glow>
                </a:effectLst>
                <a:uLnTx/>
                <a:uFillTx/>
                <a:latin typeface="Bazooka" pitchFamily="2" charset="0"/>
                <a:ea typeface="+mn-ea"/>
                <a:cs typeface="+mn-cs"/>
              </a:rPr>
              <a:t>PLEASE TURN OFF CELLPHONES</a:t>
            </a:r>
          </a:p>
        </p:txBody>
      </p:sp>
      <p:sp>
        <p:nvSpPr>
          <p:cNvPr id="8" name="Rectangle 7">
            <a:extLst>
              <a:ext uri="{FF2B5EF4-FFF2-40B4-BE49-F238E27FC236}">
                <a16:creationId xmlns:a16="http://schemas.microsoft.com/office/drawing/2014/main" id="{48E83C1B-51F2-4C54-BFE8-59DACB5F4871}"/>
              </a:ext>
            </a:extLst>
          </p:cNvPr>
          <p:cNvSpPr/>
          <p:nvPr/>
        </p:nvSpPr>
        <p:spPr>
          <a:xfrm>
            <a:off x="0" y="12868"/>
            <a:ext cx="9135373" cy="1323439"/>
          </a:xfrm>
          <a:prstGeom prst="rect">
            <a:avLst/>
          </a:prstGeom>
          <a:solidFill>
            <a:schemeClr val="tx1">
              <a:alpha val="42000"/>
            </a:schemeClr>
          </a:solid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100" cap="none" spc="50" normalizeH="0" baseline="0" noProof="0">
                <a:ln w="9525" cmpd="sng">
                  <a:solidFill>
                    <a:schemeClr val="bg1"/>
                  </a:solidFill>
                  <a:prstDash val="solid"/>
                </a:ln>
                <a:solidFill>
                  <a:srgbClr val="FFFF00"/>
                </a:solidFill>
                <a:effectLst>
                  <a:glow rad="38100">
                    <a:srgbClr val="4472C4">
                      <a:alpha val="40000"/>
                    </a:srgbClr>
                  </a:glow>
                </a:effectLst>
                <a:uLnTx/>
                <a:uFillTx/>
                <a:latin typeface="Bazooka" pitchFamily="2" charset="0"/>
                <a:ea typeface="+mn-ea"/>
                <a:cs typeface="+mn-cs"/>
              </a:rPr>
              <a:t>WELCOME TO THE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100" cap="none" spc="50" normalizeH="0" baseline="0" noProof="0">
                <a:ln w="9525" cmpd="sng">
                  <a:solidFill>
                    <a:schemeClr val="bg1"/>
                  </a:solidFill>
                  <a:prstDash val="solid"/>
                </a:ln>
                <a:solidFill>
                  <a:srgbClr val="FFFF00"/>
                </a:solidFill>
                <a:effectLst>
                  <a:glow rad="38100">
                    <a:srgbClr val="4472C4">
                      <a:alpha val="40000"/>
                    </a:srgbClr>
                  </a:glow>
                </a:effectLst>
                <a:uLnTx/>
                <a:uFillTx/>
                <a:latin typeface="Bazooka" pitchFamily="2" charset="0"/>
                <a:ea typeface="+mn-ea"/>
                <a:cs typeface="+mn-cs"/>
              </a:rPr>
              <a:t>JACKSON STREET CHURCH OF CHRIST</a:t>
            </a:r>
            <a:endParaRPr kumimoji="0" lang="en-US" sz="4000" b="1" i="0" u="none" strike="noStrike" kern="1200" cap="none" spc="50" normalizeH="0" baseline="0" noProof="0">
              <a:ln w="9525" cmpd="sng">
                <a:solidFill>
                  <a:schemeClr val="bg1"/>
                </a:solidFill>
                <a:prstDash val="solid"/>
              </a:ln>
              <a:solidFill>
                <a:srgbClr val="FFFF00"/>
              </a:solidFill>
              <a:effectLst>
                <a:glow rad="38100">
                  <a:srgbClr val="4472C4">
                    <a:alpha val="40000"/>
                  </a:srgbClr>
                </a:glow>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39CC7C0-482A-DD76-3E3B-9D8571535091}"/>
              </a:ext>
            </a:extLst>
          </p:cNvPr>
          <p:cNvPicPr>
            <a:picLocks noChangeAspect="1"/>
          </p:cNvPicPr>
          <p:nvPr/>
        </p:nvPicPr>
        <p:blipFill>
          <a:blip r:embed="rId3"/>
          <a:stretch>
            <a:fillRect/>
          </a:stretch>
        </p:blipFill>
        <p:spPr>
          <a:xfrm>
            <a:off x="903977" y="1336307"/>
            <a:ext cx="7353300" cy="4902200"/>
          </a:xfrm>
          <a:prstGeom prst="rect">
            <a:avLst/>
          </a:prstGeom>
        </p:spPr>
      </p:pic>
    </p:spTree>
    <p:extLst>
      <p:ext uri="{BB962C8B-B14F-4D97-AF65-F5344CB8AC3E}">
        <p14:creationId xmlns:p14="http://schemas.microsoft.com/office/powerpoint/2010/main" val="2911468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1FD64A-BEC2-ECB4-ED7E-1AA336B8EA42}"/>
              </a:ext>
            </a:extLst>
          </p:cNvPr>
          <p:cNvPicPr>
            <a:picLocks noChangeAspect="1"/>
          </p:cNvPicPr>
          <p:nvPr/>
        </p:nvPicPr>
        <p:blipFill rotWithShape="1">
          <a:blip r:embed="rId2"/>
          <a:srcRect l="11111"/>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4AC634E2-1124-9793-ECF0-CBEC36B937BA}"/>
              </a:ext>
            </a:extLst>
          </p:cNvPr>
          <p:cNvSpPr>
            <a:spLocks noGrp="1"/>
          </p:cNvSpPr>
          <p:nvPr>
            <p:ph type="title"/>
          </p:nvPr>
        </p:nvSpPr>
        <p:spPr>
          <a:xfrm>
            <a:off x="0" y="5532437"/>
            <a:ext cx="9144000" cy="1325563"/>
          </a:xfrm>
          <a:solidFill>
            <a:schemeClr val="bg1">
              <a:alpha val="76000"/>
            </a:schemeClr>
          </a:solidFill>
        </p:spPr>
        <p:txBody>
          <a:bodyPr>
            <a:normAutofit/>
          </a:bodyPr>
          <a:lstStyle/>
          <a:p>
            <a:pPr marL="0" marR="0" algn="ctr">
              <a:buNone/>
            </a:pPr>
            <a:r>
              <a:rPr lang="en-US" sz="6000" b="1" kern="100"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THE CHRISTIAN RACE</a:t>
            </a:r>
            <a:endParaRPr lang="en-US" sz="4400" kern="1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33408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47BF4-CD12-55C6-AA77-E44F849E6054}"/>
              </a:ext>
            </a:extLst>
          </p:cNvPr>
          <p:cNvSpPr>
            <a:spLocks noGrp="1"/>
          </p:cNvSpPr>
          <p:nvPr>
            <p:ph type="title"/>
          </p:nvPr>
        </p:nvSpPr>
        <p:spPr/>
        <p:txBody>
          <a:bodyPr>
            <a:normAutofit/>
          </a:bodyPr>
          <a:lstStyle/>
          <a:p>
            <a:pPr marL="0" marR="0">
              <a:buNone/>
            </a:pPr>
            <a:r>
              <a:rPr lang="en-US" sz="4400" b="1" kern="100"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THE CHRISTIAN RACE</a:t>
            </a:r>
            <a:endParaRPr lang="en-US" sz="4400" kern="1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AEDC3F66-DC7D-4DBB-B2FF-6540BC643E2C}"/>
              </a:ext>
            </a:extLst>
          </p:cNvPr>
          <p:cNvSpPr>
            <a:spLocks noGrp="1"/>
          </p:cNvSpPr>
          <p:nvPr>
            <p:ph idx="1"/>
          </p:nvPr>
        </p:nvSpPr>
        <p:spPr/>
        <p:txBody>
          <a:bodyPr/>
          <a:lstStyle/>
          <a:p>
            <a:pPr marL="457200" marR="0" lvl="0" indent="-457200">
              <a:lnSpc>
                <a:spcPct val="100000"/>
              </a:lnSpc>
              <a:buFont typeface="+mj-lt"/>
              <a:buAutoNum type="alphaUcPeriod"/>
            </a:pPr>
            <a:r>
              <a:rPr lang="en-US" kern="100" dirty="0">
                <a:ea typeface="Courier New" panose="02070309020205020404" pitchFamily="49" charset="0"/>
                <a:cs typeface="Arial" panose="020B0604020202020204" pitchFamily="34" charset="0"/>
              </a:rPr>
              <a:t>The Hebrew writer compares Christianity to an athletic race.</a:t>
            </a:r>
            <a:endParaRPr lang="en-US" kern="100" dirty="0">
              <a:ea typeface="Times New Roman" panose="02020603050405020304" pitchFamily="18" charset="0"/>
              <a:cs typeface="Times New Roman" panose="02020603050405020304" pitchFamily="18" charset="0"/>
            </a:endParaRPr>
          </a:p>
          <a:p>
            <a:pPr marL="457200" marR="0" lvl="0" indent="-457200">
              <a:lnSpc>
                <a:spcPct val="100000"/>
              </a:lnSpc>
              <a:buFont typeface="+mj-lt"/>
              <a:buAutoNum type="alphaUcPeriod"/>
            </a:pPr>
            <a:r>
              <a:rPr lang="en-US" kern="100" dirty="0">
                <a:ea typeface="Courier New" panose="02070309020205020404" pitchFamily="49" charset="0"/>
                <a:cs typeface="Arial" panose="020B0604020202020204" pitchFamily="34" charset="0"/>
              </a:rPr>
              <a:t>He points out the comparisons to those running the race.</a:t>
            </a:r>
            <a:endParaRPr lang="en-US" kern="100" dirty="0">
              <a:ea typeface="Times New Roman" panose="02020603050405020304" pitchFamily="18" charset="0"/>
              <a:cs typeface="Times New Roman" panose="02020603050405020304" pitchFamily="18" charset="0"/>
            </a:endParaRPr>
          </a:p>
          <a:p>
            <a:pPr marL="457200" marR="0" lvl="0" indent="-457200">
              <a:lnSpc>
                <a:spcPct val="100000"/>
              </a:lnSpc>
              <a:buFont typeface="+mj-lt"/>
              <a:buAutoNum type="alphaUcPeriod"/>
            </a:pPr>
            <a:r>
              <a:rPr lang="en-US" kern="100" dirty="0">
                <a:ea typeface="Courier New" panose="02070309020205020404" pitchFamily="49" charset="0"/>
                <a:cs typeface="Arial" panose="020B0604020202020204" pitchFamily="34" charset="0"/>
              </a:rPr>
              <a:t>He also points us to Jesus as the example to follow in spite of the obstacles He faced.</a:t>
            </a:r>
            <a:endParaRPr lang="en-US" dirty="0"/>
          </a:p>
          <a:p>
            <a:endParaRPr lang="en-US" dirty="0"/>
          </a:p>
        </p:txBody>
      </p:sp>
    </p:spTree>
    <p:extLst>
      <p:ext uri="{BB962C8B-B14F-4D97-AF65-F5344CB8AC3E}">
        <p14:creationId xmlns:p14="http://schemas.microsoft.com/office/powerpoint/2010/main" val="3622423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73A75-C988-241F-3D1E-9828A4473371}"/>
              </a:ext>
            </a:extLst>
          </p:cNvPr>
          <p:cNvSpPr>
            <a:spLocks noGrp="1"/>
          </p:cNvSpPr>
          <p:nvPr>
            <p:ph type="title"/>
          </p:nvPr>
        </p:nvSpPr>
        <p:spPr>
          <a:xfrm>
            <a:off x="0" y="1"/>
            <a:ext cx="9144000" cy="812800"/>
          </a:xfrm>
        </p:spPr>
        <p:txBody>
          <a:bodyPr>
            <a:normAutofit/>
          </a:bodyPr>
          <a:lstStyle/>
          <a:p>
            <a:pPr marL="0" marR="0">
              <a:buNone/>
            </a:pPr>
            <a:r>
              <a:rPr lang="en-US" sz="4400" b="1" kern="100"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I. THE RACE COURSE</a:t>
            </a:r>
            <a:endParaRPr lang="en-US" sz="4400" kern="1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A14172BA-AC51-7B82-9FF6-7A717EA17541}"/>
              </a:ext>
            </a:extLst>
          </p:cNvPr>
          <p:cNvSpPr>
            <a:spLocks noGrp="1"/>
          </p:cNvSpPr>
          <p:nvPr>
            <p:ph idx="1"/>
          </p:nvPr>
        </p:nvSpPr>
        <p:spPr>
          <a:xfrm>
            <a:off x="220337" y="812802"/>
            <a:ext cx="8923663" cy="6045198"/>
          </a:xfrm>
        </p:spPr>
        <p:txBody>
          <a:bodyPr>
            <a:normAutofit/>
          </a:bodyPr>
          <a:lstStyle/>
          <a:p>
            <a:pPr marL="457200" marR="0" lvl="0" indent="-457200">
              <a:spcBef>
                <a:spcPts val="0"/>
              </a:spcBef>
              <a:buFont typeface="+mj-lt"/>
              <a:buAutoNum type="alphaUcPeriod"/>
            </a:pPr>
            <a:r>
              <a:rPr lang="en-US" kern="100" dirty="0">
                <a:ea typeface="Courier New" panose="02070309020205020404" pitchFamily="49" charset="0"/>
                <a:cs typeface="Arial" panose="020B0604020202020204" pitchFamily="34" charset="0"/>
              </a:rPr>
              <a:t>ALL WHO RUN MUST ENTER IT. THE CHURCH. NO USE RUNNING ON THE OUTSIDES - Eph </a:t>
            </a:r>
            <a:r>
              <a:rPr lang="en-US" kern="100" dirty="0">
                <a:ea typeface="Calibri" panose="020F0502020204030204" pitchFamily="34" charset="0"/>
                <a:cs typeface="Arial" panose="020B0604020202020204" pitchFamily="34" charset="0"/>
              </a:rPr>
              <a:t>5:23 </a:t>
            </a:r>
            <a:r>
              <a:rPr lang="en-US" kern="100" dirty="0">
                <a:ea typeface="Courier New" panose="02070309020205020404" pitchFamily="49" charset="0"/>
                <a:cs typeface="Arial" panose="020B0604020202020204" pitchFamily="34" charset="0"/>
              </a:rPr>
              <a:t>For the husband is head of the wife, as also Christ is head of the church; and He is the Savior of the body.</a:t>
            </a:r>
            <a:endParaRPr lang="en-US" kern="100" dirty="0">
              <a:ea typeface="Times New Roman" panose="02020603050405020304" pitchFamily="18" charset="0"/>
              <a:cs typeface="Times New Roman" panose="02020603050405020304" pitchFamily="18" charset="0"/>
            </a:endParaRPr>
          </a:p>
          <a:p>
            <a:pPr marL="457200" marR="0" lvl="0" indent="-457200">
              <a:spcBef>
                <a:spcPts val="0"/>
              </a:spcBef>
              <a:buFont typeface="+mj-lt"/>
              <a:buAutoNum type="alphaUcPeriod"/>
            </a:pPr>
            <a:r>
              <a:rPr lang="en-US" kern="100" dirty="0">
                <a:ea typeface="Courier New" panose="02070309020205020404" pitchFamily="49" charset="0"/>
                <a:cs typeface="Arial" panose="020B0604020202020204" pitchFamily="34" charset="0"/>
              </a:rPr>
              <a:t>THE COURSE IS NARROW - Mat 7:13-14 "Enter by the narrow gate; for wide is the gate and broad is the way that leads to destruction, and there are many who go in by it, {14} "Because narrow is the gate and difficult is the way which leads to life, and there are few who find it.</a:t>
            </a:r>
            <a:endParaRPr lang="en-US" dirty="0"/>
          </a:p>
        </p:txBody>
      </p:sp>
    </p:spTree>
    <p:extLst>
      <p:ext uri="{BB962C8B-B14F-4D97-AF65-F5344CB8AC3E}">
        <p14:creationId xmlns:p14="http://schemas.microsoft.com/office/powerpoint/2010/main" val="1236240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FFF71-3086-A984-AE76-0A8D42B220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8F4D52-6317-5495-16AE-4F33C9AA137C}"/>
              </a:ext>
            </a:extLst>
          </p:cNvPr>
          <p:cNvSpPr>
            <a:spLocks noGrp="1"/>
          </p:cNvSpPr>
          <p:nvPr>
            <p:ph type="title"/>
          </p:nvPr>
        </p:nvSpPr>
        <p:spPr>
          <a:xfrm>
            <a:off x="0" y="1"/>
            <a:ext cx="9144000" cy="812800"/>
          </a:xfrm>
        </p:spPr>
        <p:txBody>
          <a:bodyPr>
            <a:normAutofit/>
          </a:bodyPr>
          <a:lstStyle/>
          <a:p>
            <a:pPr marL="0" marR="0">
              <a:buNone/>
            </a:pPr>
            <a:r>
              <a:rPr lang="en-US" sz="4400" b="1" kern="100"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I. THE RACE COURSE</a:t>
            </a:r>
            <a:endParaRPr lang="en-US" sz="4400" kern="1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BBDA781D-A847-5212-ACC6-7D0AA9AF16AD}"/>
              </a:ext>
            </a:extLst>
          </p:cNvPr>
          <p:cNvSpPr>
            <a:spLocks noGrp="1"/>
          </p:cNvSpPr>
          <p:nvPr>
            <p:ph idx="1"/>
          </p:nvPr>
        </p:nvSpPr>
        <p:spPr>
          <a:xfrm>
            <a:off x="220337" y="812802"/>
            <a:ext cx="8923663" cy="6045198"/>
          </a:xfrm>
        </p:spPr>
        <p:txBody>
          <a:bodyPr>
            <a:normAutofit lnSpcReduction="10000"/>
          </a:bodyPr>
          <a:lstStyle/>
          <a:p>
            <a:pPr marL="514350" marR="0" lvl="0" indent="-514350">
              <a:lnSpc>
                <a:spcPct val="100000"/>
              </a:lnSpc>
              <a:spcBef>
                <a:spcPts val="0"/>
              </a:spcBef>
              <a:buFont typeface="+mj-lt"/>
              <a:buAutoNum type="alphaUcPeriod" startAt="3"/>
            </a:pPr>
            <a:r>
              <a:rPr lang="en-US" kern="100" dirty="0">
                <a:ea typeface="Courier New" panose="02070309020205020404" pitchFamily="49" charset="0"/>
                <a:cs typeface="Arial" panose="020B0604020202020204" pitchFamily="34" charset="0"/>
              </a:rPr>
              <a:t>IT BEGINS AT CONVERSION AND ENDS AT DEATH - </a:t>
            </a:r>
            <a:r>
              <a:rPr lang="en-US" dirty="0">
                <a:ea typeface="Courier New" panose="02070309020205020404" pitchFamily="49" charset="0"/>
              </a:rPr>
              <a:t>Colossians 1:21–23  And you, who once were alienated and enemies in your mind by wicked works, yet now He has reconciled {22} in the body of His flesh through death, to present you holy, and blameless, and above reproach in His sight—{23} if indeed you continue in the faith, grounded and steadfast, and are not moved away from the hope of the gospel which you heard, which was preached to every creature under heaven, of which I, Paul, became a minister.</a:t>
            </a:r>
            <a:endParaRPr lang="en-US" dirty="0"/>
          </a:p>
        </p:txBody>
      </p:sp>
    </p:spTree>
    <p:extLst>
      <p:ext uri="{BB962C8B-B14F-4D97-AF65-F5344CB8AC3E}">
        <p14:creationId xmlns:p14="http://schemas.microsoft.com/office/powerpoint/2010/main" val="3558222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DBEDE-4028-E145-1200-1A03A8CD6FE0}"/>
              </a:ext>
            </a:extLst>
          </p:cNvPr>
          <p:cNvSpPr>
            <a:spLocks noGrp="1"/>
          </p:cNvSpPr>
          <p:nvPr>
            <p:ph type="title"/>
          </p:nvPr>
        </p:nvSpPr>
        <p:spPr/>
        <p:txBody>
          <a:bodyPr>
            <a:normAutofit/>
          </a:bodyPr>
          <a:lstStyle/>
          <a:p>
            <a:pPr marL="0" marR="0">
              <a:buNone/>
            </a:pPr>
            <a:r>
              <a:rPr lang="en-US" sz="3600" b="1" kern="100"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II. THINGS NECESSARY FOR SUCCESS</a:t>
            </a:r>
            <a:endParaRPr lang="en-US" sz="3600" kern="1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761842E8-C56F-5F65-F372-10766F5EF596}"/>
              </a:ext>
            </a:extLst>
          </p:cNvPr>
          <p:cNvSpPr>
            <a:spLocks noGrp="1"/>
          </p:cNvSpPr>
          <p:nvPr>
            <p:ph idx="1"/>
          </p:nvPr>
        </p:nvSpPr>
        <p:spPr/>
        <p:txBody>
          <a:bodyPr>
            <a:noAutofit/>
          </a:bodyPr>
          <a:lstStyle/>
          <a:p>
            <a:pPr marL="457200" marR="0" lvl="0" indent="-457200">
              <a:lnSpc>
                <a:spcPct val="95000"/>
              </a:lnSpc>
              <a:spcBef>
                <a:spcPts val="0"/>
              </a:spcBef>
              <a:buFont typeface="+mj-lt"/>
              <a:buAutoNum type="alphaUcPeriod"/>
            </a:pPr>
            <a:r>
              <a:rPr lang="en-US" kern="100" dirty="0">
                <a:ea typeface="Courier New" panose="02070309020205020404" pitchFamily="49" charset="0"/>
                <a:cs typeface="Arial" panose="020B0604020202020204" pitchFamily="34" charset="0"/>
              </a:rPr>
              <a:t>A GOOD START IS IMPORTANT BUT DOES NOT GUARANTEE SUCCESS - Gal 5: 7 You were running well. Who cut in on you and kept you from obeying the truth?</a:t>
            </a:r>
            <a:endParaRPr lang="en-US" kern="100" dirty="0">
              <a:ea typeface="Times New Roman" panose="02020603050405020304" pitchFamily="18" charset="0"/>
              <a:cs typeface="Times New Roman" panose="02020603050405020304" pitchFamily="18" charset="0"/>
            </a:endParaRPr>
          </a:p>
          <a:p>
            <a:pPr marL="457200" marR="0" lvl="0" indent="-457200">
              <a:lnSpc>
                <a:spcPct val="95000"/>
              </a:lnSpc>
              <a:spcBef>
                <a:spcPts val="0"/>
              </a:spcBef>
              <a:buFont typeface="+mj-lt"/>
              <a:buAutoNum type="alphaUcPeriod"/>
            </a:pPr>
            <a:r>
              <a:rPr lang="en-US" kern="100" dirty="0">
                <a:ea typeface="Courier New" panose="02070309020205020404" pitchFamily="49" charset="0"/>
                <a:cs typeface="Arial" panose="020B0604020202020204" pitchFamily="34" charset="0"/>
              </a:rPr>
              <a:t>DILIGENCE - </a:t>
            </a:r>
            <a:r>
              <a:rPr lang="en-US" dirty="0">
                <a:ea typeface="Courier New" panose="02070309020205020404" pitchFamily="49" charset="0"/>
              </a:rPr>
              <a:t>1 Corinthians 9:25–26  And everyone who competes for the prize is temperate in all things. Now they do it to obtain a perishable crown, but we for an imperishable crown. {26} Therefore I run thus: not with uncertainty. Thus, I fight, not as one who beats the air.</a:t>
            </a:r>
            <a:endParaRPr lang="en-US" kern="100" dirty="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0097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18D2AF-36EF-BCD9-4E1C-0658E38EBC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4EAC14-7692-E204-5F56-663BF46C64D9}"/>
              </a:ext>
            </a:extLst>
          </p:cNvPr>
          <p:cNvSpPr>
            <a:spLocks noGrp="1"/>
          </p:cNvSpPr>
          <p:nvPr>
            <p:ph type="title"/>
          </p:nvPr>
        </p:nvSpPr>
        <p:spPr/>
        <p:txBody>
          <a:bodyPr>
            <a:normAutofit/>
          </a:bodyPr>
          <a:lstStyle/>
          <a:p>
            <a:pPr marL="0" marR="0">
              <a:buNone/>
            </a:pPr>
            <a:r>
              <a:rPr lang="en-US" sz="3600" b="1" kern="100"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II. THINGS NECESSARY FOR SUCCESS</a:t>
            </a:r>
            <a:endParaRPr lang="en-US" sz="3600" kern="1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93CEDD24-F957-2D0E-FF1A-44D10DE0E339}"/>
              </a:ext>
            </a:extLst>
          </p:cNvPr>
          <p:cNvSpPr>
            <a:spLocks noGrp="1"/>
          </p:cNvSpPr>
          <p:nvPr>
            <p:ph idx="1"/>
          </p:nvPr>
        </p:nvSpPr>
        <p:spPr/>
        <p:txBody>
          <a:bodyPr>
            <a:noAutofit/>
          </a:bodyPr>
          <a:lstStyle/>
          <a:p>
            <a:pPr marL="457200" marR="0" lvl="0" indent="-457200">
              <a:lnSpc>
                <a:spcPct val="95000"/>
              </a:lnSpc>
              <a:spcBef>
                <a:spcPts val="0"/>
              </a:spcBef>
              <a:buFont typeface="+mj-lt"/>
              <a:buAutoNum type="alphaUcPeriod" startAt="3"/>
            </a:pPr>
            <a:r>
              <a:rPr lang="en-US" kern="100" dirty="0">
                <a:ea typeface="Courier New" panose="02070309020205020404" pitchFamily="49" charset="0"/>
                <a:cs typeface="Arial" panose="020B0604020202020204" pitchFamily="34" charset="0"/>
              </a:rPr>
              <a:t>SELF-CONTROL - 1 Corinthians 9:25–26  And everyone who competes for the prize is temperate in all things. Now they do it to obtain a perishable crown, but we for an imperishable crown. {26} Therefore I run thus: not with uncertainty. Thus I fight: not as one who beats the air. </a:t>
            </a:r>
            <a:endParaRPr lang="en-US" kern="100" dirty="0">
              <a:ea typeface="Times New Roman" panose="02020603050405020304" pitchFamily="18" charset="0"/>
              <a:cs typeface="Times New Roman" panose="02020603050405020304" pitchFamily="18" charset="0"/>
            </a:endParaRPr>
          </a:p>
          <a:p>
            <a:pPr marL="457200" marR="0" lvl="0" indent="-457200">
              <a:lnSpc>
                <a:spcPct val="95000"/>
              </a:lnSpc>
              <a:spcBef>
                <a:spcPts val="0"/>
              </a:spcBef>
              <a:buFont typeface="+mj-lt"/>
              <a:buAutoNum type="alphaUcPeriod" startAt="3"/>
            </a:pPr>
            <a:r>
              <a:rPr lang="en-US" kern="100" dirty="0">
                <a:ea typeface="Courier New" panose="02070309020205020404" pitchFamily="49" charset="0"/>
                <a:cs typeface="Arial" panose="020B0604020202020204" pitchFamily="34" charset="0"/>
              </a:rPr>
              <a:t>PROPER TRAINING - 1 Cor 9:27 But I discipline my body and bring it into subjection, lest, when I have preached to others I myself should become disqualified.</a:t>
            </a:r>
            <a:endParaRPr lang="en-US" kern="100" dirty="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1867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39D4B-3FA9-2FC5-2052-739D78FEE5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44C76D-90CD-E4C7-C750-313EF939CCA3}"/>
              </a:ext>
            </a:extLst>
          </p:cNvPr>
          <p:cNvSpPr>
            <a:spLocks noGrp="1"/>
          </p:cNvSpPr>
          <p:nvPr>
            <p:ph type="title"/>
          </p:nvPr>
        </p:nvSpPr>
        <p:spPr/>
        <p:txBody>
          <a:bodyPr>
            <a:normAutofit/>
          </a:bodyPr>
          <a:lstStyle/>
          <a:p>
            <a:pPr marL="0" marR="0">
              <a:buNone/>
            </a:pPr>
            <a:r>
              <a:rPr lang="en-US" sz="3600" b="1" kern="100"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II. THINGS NECESSARY FOR SUCCESS</a:t>
            </a:r>
            <a:endParaRPr lang="en-US" sz="3600" kern="1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4ACF9764-6B4D-433C-C8D7-E8FF2EFC55DC}"/>
              </a:ext>
            </a:extLst>
          </p:cNvPr>
          <p:cNvSpPr>
            <a:spLocks noGrp="1"/>
          </p:cNvSpPr>
          <p:nvPr>
            <p:ph idx="1"/>
          </p:nvPr>
        </p:nvSpPr>
        <p:spPr/>
        <p:txBody>
          <a:bodyPr>
            <a:noAutofit/>
          </a:bodyPr>
          <a:lstStyle/>
          <a:p>
            <a:pPr marL="457200" marR="0" lvl="0" indent="-457200">
              <a:spcBef>
                <a:spcPts val="0"/>
              </a:spcBef>
              <a:buFont typeface="+mj-lt"/>
              <a:buAutoNum type="alphaUcPeriod" startAt="5"/>
            </a:pPr>
            <a:r>
              <a:rPr lang="en-US" kern="100" dirty="0">
                <a:ea typeface="Courier New" panose="02070309020205020404" pitchFamily="49" charset="0"/>
                <a:cs typeface="Arial" panose="020B0604020202020204" pitchFamily="34" charset="0"/>
              </a:rPr>
              <a:t>PERSEVERENCE - 1 Cor 15:58 Therefore, my beloved brethren, be steadfast, immovable, always abounding in the work of the Lord, knowing that your labor is not in vain in the Lord.</a:t>
            </a:r>
          </a:p>
          <a:p>
            <a:pPr marL="457200" marR="0" lvl="0" indent="-457200">
              <a:spcBef>
                <a:spcPts val="0"/>
              </a:spcBef>
              <a:buFont typeface="+mj-lt"/>
              <a:buAutoNum type="alphaUcPeriod" startAt="5"/>
            </a:pPr>
            <a:r>
              <a:rPr lang="en-US" kern="100" dirty="0">
                <a:ea typeface="Courier New" panose="02070309020205020404" pitchFamily="49" charset="0"/>
                <a:cs typeface="Arial" panose="020B0604020202020204" pitchFamily="34" charset="0"/>
              </a:rPr>
              <a:t>CONCENTRATED EFFORT - Phil 3:13-14 Brethren, I do not count myself to have apprehended; but one thing I do, forgetting those things which are behind and reaching forward to those things which are ahead, {14} I press toward the goal for the prize of the upward call of God in Christ Jesus.</a:t>
            </a:r>
          </a:p>
        </p:txBody>
      </p:sp>
    </p:spTree>
    <p:extLst>
      <p:ext uri="{BB962C8B-B14F-4D97-AF65-F5344CB8AC3E}">
        <p14:creationId xmlns:p14="http://schemas.microsoft.com/office/powerpoint/2010/main" val="3005166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62136-92C8-0552-855A-DEF973CE9F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94AB0C-2A4B-3C4B-10B8-95E16746F257}"/>
              </a:ext>
            </a:extLst>
          </p:cNvPr>
          <p:cNvSpPr>
            <a:spLocks noGrp="1"/>
          </p:cNvSpPr>
          <p:nvPr>
            <p:ph type="title"/>
          </p:nvPr>
        </p:nvSpPr>
        <p:spPr/>
        <p:txBody>
          <a:bodyPr>
            <a:normAutofit/>
          </a:bodyPr>
          <a:lstStyle/>
          <a:p>
            <a:pPr marL="0" marR="0">
              <a:buNone/>
            </a:pPr>
            <a:r>
              <a:rPr lang="en-US" sz="3600" b="1" kern="100"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II. THINGS NECESSARY FOR SUCCESS</a:t>
            </a:r>
            <a:endParaRPr lang="en-US" sz="3600" kern="1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07B27259-5F73-9AF7-EE44-D93FBA3D012F}"/>
              </a:ext>
            </a:extLst>
          </p:cNvPr>
          <p:cNvSpPr>
            <a:spLocks noGrp="1"/>
          </p:cNvSpPr>
          <p:nvPr>
            <p:ph idx="1"/>
          </p:nvPr>
        </p:nvSpPr>
        <p:spPr/>
        <p:txBody>
          <a:bodyPr>
            <a:normAutofit/>
          </a:bodyPr>
          <a:lstStyle/>
          <a:p>
            <a:pPr marL="514350" marR="0" lvl="0" indent="-514350">
              <a:lnSpc>
                <a:spcPct val="105000"/>
              </a:lnSpc>
              <a:spcBef>
                <a:spcPts val="0"/>
              </a:spcBef>
              <a:buFont typeface="+mj-lt"/>
              <a:buAutoNum type="alphaUcPeriod" startAt="7"/>
            </a:pPr>
            <a:r>
              <a:rPr lang="en-US" kern="100" dirty="0">
                <a:ea typeface="Courier New" panose="02070309020205020404" pitchFamily="49" charset="0"/>
                <a:cs typeface="Arial" panose="020B0604020202020204" pitchFamily="34" charset="0"/>
              </a:rPr>
              <a:t>KEEP SIGHTS ON GOAL - Col 3:1-4 If then you were raised with Christ, seek those things which are above, where Christ is, sitting at the right hand of God. {2} Set your mind on things above, not on things on the earth. {3} For you died, and your life is hidden with Christ in God. {4} When Christ who is our life appears, then you also win appear with Him in glory.</a:t>
            </a:r>
          </a:p>
        </p:txBody>
      </p:sp>
    </p:spTree>
    <p:extLst>
      <p:ext uri="{BB962C8B-B14F-4D97-AF65-F5344CB8AC3E}">
        <p14:creationId xmlns:p14="http://schemas.microsoft.com/office/powerpoint/2010/main" val="3613947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715F5-C87E-C249-E301-A11AD395A339}"/>
              </a:ext>
            </a:extLst>
          </p:cNvPr>
          <p:cNvSpPr>
            <a:spLocks noGrp="1"/>
          </p:cNvSpPr>
          <p:nvPr>
            <p:ph type="title"/>
          </p:nvPr>
        </p:nvSpPr>
        <p:spPr>
          <a:xfrm>
            <a:off x="0" y="1"/>
            <a:ext cx="9144000" cy="889001"/>
          </a:xfrm>
        </p:spPr>
        <p:txBody>
          <a:bodyPr>
            <a:normAutofit/>
          </a:bodyPr>
          <a:lstStyle/>
          <a:p>
            <a:pPr marL="0" marR="0">
              <a:buNone/>
            </a:pPr>
            <a:r>
              <a:rPr lang="en-US" sz="4000" b="1" kern="100" dirty="0">
                <a:solidFill>
                  <a:srgbClr val="FF0000"/>
                </a:solidFill>
                <a:effectLst/>
                <a:latin typeface="Arial" panose="020B0604020202020204" pitchFamily="34" charset="0"/>
                <a:ea typeface="Calibri" panose="020F0502020204030204" pitchFamily="34" charset="0"/>
                <a:cs typeface="Arial" panose="020B0604020202020204" pitchFamily="34" charset="0"/>
              </a:rPr>
              <a:t>III.  </a:t>
            </a:r>
            <a:r>
              <a:rPr lang="en-US" sz="4000" b="1" kern="100"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HINDRANCES</a:t>
            </a:r>
            <a:endParaRPr lang="en-US" sz="4000" kern="1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61E837FD-8E4B-09D8-04C3-2D5B2FFBDF82}"/>
              </a:ext>
            </a:extLst>
          </p:cNvPr>
          <p:cNvSpPr>
            <a:spLocks noGrp="1"/>
          </p:cNvSpPr>
          <p:nvPr>
            <p:ph idx="1"/>
          </p:nvPr>
        </p:nvSpPr>
        <p:spPr>
          <a:xfrm>
            <a:off x="220337" y="711200"/>
            <a:ext cx="8923663" cy="6146800"/>
          </a:xfrm>
        </p:spPr>
        <p:txBody>
          <a:bodyPr>
            <a:noAutofit/>
          </a:bodyPr>
          <a:lstStyle/>
          <a:p>
            <a:pPr marL="457200" marR="0" lvl="0" indent="-457200">
              <a:lnSpc>
                <a:spcPct val="85000"/>
              </a:lnSpc>
              <a:spcBef>
                <a:spcPts val="0"/>
              </a:spcBef>
              <a:buFont typeface="+mj-lt"/>
              <a:buAutoNum type="alphaUcPeriod"/>
            </a:pPr>
            <a:r>
              <a:rPr lang="en-US" sz="3100" kern="100" dirty="0">
                <a:ea typeface="Courier New" panose="02070309020205020404" pitchFamily="49" charset="0"/>
                <a:cs typeface="Arial" panose="020B0604020202020204" pitchFamily="34" charset="0"/>
              </a:rPr>
              <a:t>SIN - Heb 12:1 Therefore we also, since we are surrounded by so great a cloud of witnesses, let us lay aside every weight, and the sin which so easily ensnares us, and let us run with endurance the race that is set before us,</a:t>
            </a:r>
            <a:endParaRPr lang="en-US" sz="3100" kern="100" dirty="0">
              <a:ea typeface="Times New Roman" panose="02020603050405020304" pitchFamily="18" charset="0"/>
              <a:cs typeface="Times New Roman" panose="02020603050405020304" pitchFamily="18" charset="0"/>
            </a:endParaRPr>
          </a:p>
          <a:p>
            <a:pPr marL="457200" marR="0" lvl="0" indent="-457200">
              <a:lnSpc>
                <a:spcPct val="85000"/>
              </a:lnSpc>
              <a:spcBef>
                <a:spcPts val="0"/>
              </a:spcBef>
              <a:buFont typeface="+mj-lt"/>
              <a:buAutoNum type="alphaUcPeriod"/>
            </a:pPr>
            <a:r>
              <a:rPr lang="en-US" sz="3100" kern="100" dirty="0">
                <a:ea typeface="Courier New" panose="02070309020205020404" pitchFamily="49" charset="0"/>
                <a:cs typeface="Arial" panose="020B0604020202020204" pitchFamily="34" charset="0"/>
              </a:rPr>
              <a:t>THE WORLD - </a:t>
            </a:r>
            <a:r>
              <a:rPr lang="en-US" sz="3100" dirty="0">
                <a:ea typeface="Courier New" panose="02070309020205020404" pitchFamily="49" charset="0"/>
              </a:rPr>
              <a:t>1 John 2:15–17  Do not love the world or the things in the world. If anyone loves the world, the love of the Father is not in him. {16} For all that is in the world—the lust of the flesh, the lust of the eyes, and the pride of life—is not of the Father but is of the world. {17} And the world is passing away, and the lust of it; but he who does the will of God abides forever.</a:t>
            </a:r>
            <a:endParaRPr lang="en-US" sz="3100" kern="100" dirty="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2582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6A422E-7F66-E486-A73A-4956724425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218CFF-4CE9-06D1-B96A-E07A8126C877}"/>
              </a:ext>
            </a:extLst>
          </p:cNvPr>
          <p:cNvSpPr>
            <a:spLocks noGrp="1"/>
          </p:cNvSpPr>
          <p:nvPr>
            <p:ph type="title"/>
          </p:nvPr>
        </p:nvSpPr>
        <p:spPr>
          <a:xfrm>
            <a:off x="0" y="1"/>
            <a:ext cx="9144000" cy="889001"/>
          </a:xfrm>
        </p:spPr>
        <p:txBody>
          <a:bodyPr>
            <a:normAutofit/>
          </a:bodyPr>
          <a:lstStyle/>
          <a:p>
            <a:pPr marL="0" marR="0">
              <a:buNone/>
            </a:pPr>
            <a:r>
              <a:rPr lang="en-US" sz="4000" b="1" kern="100" dirty="0">
                <a:solidFill>
                  <a:srgbClr val="FF0000"/>
                </a:solidFill>
                <a:effectLst/>
                <a:latin typeface="Arial" panose="020B0604020202020204" pitchFamily="34" charset="0"/>
                <a:ea typeface="Calibri" panose="020F0502020204030204" pitchFamily="34" charset="0"/>
                <a:cs typeface="Arial" panose="020B0604020202020204" pitchFamily="34" charset="0"/>
              </a:rPr>
              <a:t>III.  </a:t>
            </a:r>
            <a:r>
              <a:rPr lang="en-US" sz="4000" b="1" kern="100"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HINDRANCES</a:t>
            </a:r>
            <a:endParaRPr lang="en-US" sz="4000" kern="1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C57B3834-6445-AB90-C866-66F0D270BDCD}"/>
              </a:ext>
            </a:extLst>
          </p:cNvPr>
          <p:cNvSpPr>
            <a:spLocks noGrp="1"/>
          </p:cNvSpPr>
          <p:nvPr>
            <p:ph idx="1"/>
          </p:nvPr>
        </p:nvSpPr>
        <p:spPr>
          <a:xfrm>
            <a:off x="220337" y="711200"/>
            <a:ext cx="8923663" cy="6146800"/>
          </a:xfrm>
        </p:spPr>
        <p:txBody>
          <a:bodyPr>
            <a:noAutofit/>
          </a:bodyPr>
          <a:lstStyle/>
          <a:p>
            <a:pPr marL="468313" marR="0" lvl="0" indent="-468313">
              <a:lnSpc>
                <a:spcPct val="100000"/>
              </a:lnSpc>
              <a:spcBef>
                <a:spcPts val="0"/>
              </a:spcBef>
              <a:buFont typeface="+mj-lt"/>
              <a:buAutoNum type="alphaUcPeriod" startAt="3"/>
            </a:pPr>
            <a:r>
              <a:rPr lang="en-US" sz="3500" kern="100" dirty="0">
                <a:ea typeface="Courier New" panose="02070309020205020404" pitchFamily="49" charset="0"/>
                <a:cs typeface="Arial" panose="020B0604020202020204" pitchFamily="34" charset="0"/>
              </a:rPr>
              <a:t>THE FLESH - Gal 5:17 For the flesh lusts against the Spirit, and the Spirit against the flesh; and these are contrary to one another, so that you do not do the things that you wish.</a:t>
            </a:r>
            <a:endParaRPr lang="en-US" sz="3500" kern="100" dirty="0">
              <a:ea typeface="Times New Roman" panose="02020603050405020304" pitchFamily="18" charset="0"/>
              <a:cs typeface="Times New Roman" panose="02020603050405020304" pitchFamily="18" charset="0"/>
            </a:endParaRPr>
          </a:p>
          <a:p>
            <a:pPr marL="457200" marR="0" lvl="0" indent="-457200">
              <a:lnSpc>
                <a:spcPct val="100000"/>
              </a:lnSpc>
              <a:spcBef>
                <a:spcPts val="0"/>
              </a:spcBef>
              <a:buFont typeface="+mj-lt"/>
              <a:buAutoNum type="alphaUcPeriod" startAt="3"/>
            </a:pPr>
            <a:r>
              <a:rPr lang="en-US" sz="3500" kern="100" dirty="0">
                <a:ea typeface="Courier New" panose="02070309020205020404" pitchFamily="49" charset="0"/>
                <a:cs typeface="Arial" panose="020B0604020202020204" pitchFamily="34" charset="0"/>
              </a:rPr>
              <a:t>SATAN - 1 Th 2:18 Therefore we wanted to come to you; even I, Paul, time and again; but Satan hindered us.</a:t>
            </a:r>
            <a:endParaRPr lang="en-US" sz="3500" kern="100" dirty="0">
              <a:ea typeface="Times New Roman" panose="02020603050405020304" pitchFamily="18" charset="0"/>
              <a:cs typeface="Times New Roman" panose="02020603050405020304" pitchFamily="18" charset="0"/>
            </a:endParaRPr>
          </a:p>
          <a:p>
            <a:pPr marL="457200" marR="0" lvl="0" indent="-457200">
              <a:lnSpc>
                <a:spcPct val="100000"/>
              </a:lnSpc>
              <a:spcBef>
                <a:spcPts val="0"/>
              </a:spcBef>
              <a:buFont typeface="+mj-lt"/>
              <a:buAutoNum type="alphaUcPeriod" startAt="3"/>
            </a:pPr>
            <a:r>
              <a:rPr lang="en-US" sz="3500" kern="100" dirty="0">
                <a:ea typeface="Courier New" panose="02070309020205020404" pitchFamily="49" charset="0"/>
                <a:cs typeface="Arial" panose="020B0604020202020204" pitchFamily="34" charset="0"/>
              </a:rPr>
              <a:t>PEOPLE - Galatians 5:7  You ran well. Who hindered you from obeying the truth? </a:t>
            </a:r>
            <a:endParaRPr lang="en-US" sz="3500" dirty="0"/>
          </a:p>
        </p:txBody>
      </p:sp>
    </p:spTree>
    <p:extLst>
      <p:ext uri="{BB962C8B-B14F-4D97-AF65-F5344CB8AC3E}">
        <p14:creationId xmlns:p14="http://schemas.microsoft.com/office/powerpoint/2010/main" val="2925787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sign&#10;&#10;Description automatically generated">
            <a:extLst>
              <a:ext uri="{FF2B5EF4-FFF2-40B4-BE49-F238E27FC236}">
                <a16:creationId xmlns:a16="http://schemas.microsoft.com/office/drawing/2014/main" id="{C667D9DE-9D87-427B-B0ED-89F09CFC50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296" y="613064"/>
            <a:ext cx="8665476" cy="5787736"/>
          </a:xfrm>
          <a:prstGeom prst="rect">
            <a:avLst/>
          </a:prstGeom>
        </p:spPr>
      </p:pic>
    </p:spTree>
    <p:extLst>
      <p:ext uri="{BB962C8B-B14F-4D97-AF65-F5344CB8AC3E}">
        <p14:creationId xmlns:p14="http://schemas.microsoft.com/office/powerpoint/2010/main" val="21403361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07747-3973-DF2E-51B2-12C7E7223231}"/>
              </a:ext>
            </a:extLst>
          </p:cNvPr>
          <p:cNvSpPr>
            <a:spLocks noGrp="1"/>
          </p:cNvSpPr>
          <p:nvPr>
            <p:ph type="title"/>
          </p:nvPr>
        </p:nvSpPr>
        <p:spPr>
          <a:xfrm>
            <a:off x="0" y="1"/>
            <a:ext cx="9144000" cy="939800"/>
          </a:xfrm>
        </p:spPr>
        <p:txBody>
          <a:bodyPr>
            <a:normAutofit/>
          </a:bodyPr>
          <a:lstStyle/>
          <a:p>
            <a:pPr marL="0" marR="0">
              <a:buNone/>
            </a:pPr>
            <a:r>
              <a:rPr lang="en-US" sz="4400" b="1" kern="100"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IV.  THE REWARD</a:t>
            </a:r>
            <a:endParaRPr lang="en-US" sz="4400" kern="1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F46B78A8-D2F0-4BA6-FBE5-99BC531FBEC4}"/>
              </a:ext>
            </a:extLst>
          </p:cNvPr>
          <p:cNvSpPr>
            <a:spLocks noGrp="1"/>
          </p:cNvSpPr>
          <p:nvPr>
            <p:ph idx="1"/>
          </p:nvPr>
        </p:nvSpPr>
        <p:spPr>
          <a:xfrm>
            <a:off x="220337" y="939802"/>
            <a:ext cx="8923663" cy="5918198"/>
          </a:xfrm>
        </p:spPr>
        <p:txBody>
          <a:bodyPr>
            <a:noAutofit/>
          </a:bodyPr>
          <a:lstStyle/>
          <a:p>
            <a:pPr marL="457200" marR="0" lvl="0" indent="-457200">
              <a:lnSpc>
                <a:spcPct val="85000"/>
              </a:lnSpc>
              <a:spcBef>
                <a:spcPts val="0"/>
              </a:spcBef>
              <a:buFont typeface="+mj-lt"/>
              <a:buAutoNum type="alphaUcPeriod"/>
            </a:pPr>
            <a:r>
              <a:rPr lang="en-US" sz="2900" kern="100" dirty="0">
                <a:ea typeface="Courier New" panose="02070309020205020404" pitchFamily="49" charset="0"/>
                <a:cs typeface="Arial" panose="020B0604020202020204" pitchFamily="34" charset="0"/>
              </a:rPr>
              <a:t>CROWN OF LIFE James 1:12 Blessed is the man who endures temptation; for when he has been approved, he will receive the crown of life which the Lord has promised to those who love Him.</a:t>
            </a:r>
            <a:endParaRPr lang="en-US" sz="2900" kern="100" dirty="0">
              <a:ea typeface="Times New Roman" panose="02020603050405020304" pitchFamily="18" charset="0"/>
              <a:cs typeface="Times New Roman" panose="02020603050405020304" pitchFamily="18" charset="0"/>
            </a:endParaRPr>
          </a:p>
          <a:p>
            <a:pPr marL="457200" marR="0" lvl="0" indent="-457200">
              <a:lnSpc>
                <a:spcPct val="85000"/>
              </a:lnSpc>
              <a:spcBef>
                <a:spcPts val="0"/>
              </a:spcBef>
              <a:buFont typeface="+mj-lt"/>
              <a:buAutoNum type="alphaUcPeriod"/>
            </a:pPr>
            <a:r>
              <a:rPr lang="en-US" sz="2900" kern="100" dirty="0">
                <a:ea typeface="Courier New" panose="02070309020205020404" pitchFamily="49" charset="0"/>
                <a:cs typeface="Arial" panose="020B0604020202020204" pitchFamily="34" charset="0"/>
              </a:rPr>
              <a:t>CROWN OF RIGHTEOUSNESS 2 Tim 4:7-8  I have fought the good fight, I have finished the race, I have kept the faith: {8} Finally, there is laid up for me the crown of righteousness, which the Lord, the righteous Judge, will give to me on that Day, and not to me only but also to all who have loved His appearing.</a:t>
            </a:r>
            <a:endParaRPr lang="en-US" sz="2900" kern="100" dirty="0">
              <a:ea typeface="Times New Roman" panose="02020603050405020304" pitchFamily="18" charset="0"/>
              <a:cs typeface="Times New Roman" panose="02020603050405020304" pitchFamily="18" charset="0"/>
            </a:endParaRPr>
          </a:p>
          <a:p>
            <a:pPr marL="457200" marR="0" lvl="0" indent="-457200">
              <a:lnSpc>
                <a:spcPct val="85000"/>
              </a:lnSpc>
              <a:spcBef>
                <a:spcPts val="0"/>
              </a:spcBef>
              <a:buFont typeface="+mj-lt"/>
              <a:buAutoNum type="alphaUcPeriod"/>
            </a:pPr>
            <a:r>
              <a:rPr lang="en-US" sz="2900" kern="100" dirty="0">
                <a:ea typeface="Times New Roman" panose="02020603050405020304" pitchFamily="18" charset="0"/>
                <a:cs typeface="Times New Roman" panose="02020603050405020304" pitchFamily="18" charset="0"/>
              </a:rPr>
              <a:t>ABUNDANT LIFE - John 10:1b  I have come that they may have life, and that they may have it more abundantly.</a:t>
            </a:r>
          </a:p>
        </p:txBody>
      </p:sp>
    </p:spTree>
    <p:extLst>
      <p:ext uri="{BB962C8B-B14F-4D97-AF65-F5344CB8AC3E}">
        <p14:creationId xmlns:p14="http://schemas.microsoft.com/office/powerpoint/2010/main" val="836300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6D0D24-C738-D330-37D4-CBB2BBD25D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9180B4-820A-4C91-490D-989FE632B3AD}"/>
              </a:ext>
            </a:extLst>
          </p:cNvPr>
          <p:cNvSpPr>
            <a:spLocks noGrp="1"/>
          </p:cNvSpPr>
          <p:nvPr>
            <p:ph type="title"/>
          </p:nvPr>
        </p:nvSpPr>
        <p:spPr>
          <a:xfrm>
            <a:off x="0" y="1"/>
            <a:ext cx="9144000" cy="939800"/>
          </a:xfrm>
        </p:spPr>
        <p:txBody>
          <a:bodyPr>
            <a:normAutofit/>
          </a:bodyPr>
          <a:lstStyle/>
          <a:p>
            <a:pPr marL="0" marR="0">
              <a:buNone/>
            </a:pPr>
            <a:r>
              <a:rPr lang="en-US" sz="4400" b="1" kern="100"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IV.  THE REWARD</a:t>
            </a:r>
            <a:endParaRPr lang="en-US" sz="4400" kern="1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9677C6F4-ED89-0D04-1865-980FD080120D}"/>
              </a:ext>
            </a:extLst>
          </p:cNvPr>
          <p:cNvSpPr>
            <a:spLocks noGrp="1"/>
          </p:cNvSpPr>
          <p:nvPr>
            <p:ph idx="1"/>
          </p:nvPr>
        </p:nvSpPr>
        <p:spPr>
          <a:xfrm>
            <a:off x="220337" y="939802"/>
            <a:ext cx="8923663" cy="5918198"/>
          </a:xfrm>
        </p:spPr>
        <p:txBody>
          <a:bodyPr>
            <a:noAutofit/>
          </a:bodyPr>
          <a:lstStyle/>
          <a:p>
            <a:pPr marL="457200" marR="0" lvl="0" indent="-457200">
              <a:spcBef>
                <a:spcPts val="0"/>
              </a:spcBef>
              <a:buFont typeface="+mj-lt"/>
              <a:buAutoNum type="alphaUcPeriod" startAt="4"/>
            </a:pPr>
            <a:r>
              <a:rPr lang="en-US" sz="3100" kern="100" dirty="0">
                <a:ea typeface="Times New Roman" panose="02020603050405020304" pitchFamily="18" charset="0"/>
                <a:cs typeface="Times New Roman" panose="02020603050405020304" pitchFamily="18" charset="0"/>
              </a:rPr>
              <a:t>ETERNAL LIFE - Romans 2:6–11  who “will render to each one according to his deeds”: {7} eternal life to those who by patient continuance in doing good seek for glory, honor, and immortality; {8} but to those who are self-seeking and do not obey the truth, but obey unrighteousness—indignation and wrath, {9} tribulation and anguish, on every soul of man who does evil, of the Jew first and also of the Greek; {10} but glory, honor, and peace to everyone who works what is good, to the Jew first and also to the Greek. {11} For there is no partiality with God.</a:t>
            </a:r>
            <a:endParaRPr lang="en-US" sz="3100" dirty="0"/>
          </a:p>
        </p:txBody>
      </p:sp>
    </p:spTree>
    <p:extLst>
      <p:ext uri="{BB962C8B-B14F-4D97-AF65-F5344CB8AC3E}">
        <p14:creationId xmlns:p14="http://schemas.microsoft.com/office/powerpoint/2010/main" val="4194228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34627-49E2-9499-B8B9-D827C56E0518}"/>
              </a:ext>
            </a:extLst>
          </p:cNvPr>
          <p:cNvSpPr>
            <a:spLocks noGrp="1"/>
          </p:cNvSpPr>
          <p:nvPr>
            <p:ph type="title"/>
          </p:nvPr>
        </p:nvSpPr>
        <p:spPr/>
        <p:txBody>
          <a:bodyPr>
            <a:normAutofit/>
          </a:bodyPr>
          <a:lstStyle/>
          <a:p>
            <a:pPr marL="0" marR="0">
              <a:buNone/>
            </a:pPr>
            <a:r>
              <a:rPr lang="en-US" sz="4400" b="1" kern="1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THE CHRISTIAN RACE?</a:t>
            </a:r>
            <a:endParaRPr lang="en-US" sz="4400" kern="1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38DDC4B0-29E2-7DE0-F55D-085C78C93DC5}"/>
              </a:ext>
            </a:extLst>
          </p:cNvPr>
          <p:cNvSpPr>
            <a:spLocks noGrp="1"/>
          </p:cNvSpPr>
          <p:nvPr>
            <p:ph idx="1"/>
          </p:nvPr>
        </p:nvSpPr>
        <p:spPr/>
        <p:txBody>
          <a:bodyPr/>
          <a:lstStyle/>
          <a:p>
            <a:pPr marL="457200" marR="0" lvl="0" indent="-457200">
              <a:lnSpc>
                <a:spcPct val="100000"/>
              </a:lnSpc>
              <a:buFont typeface="+mj-lt"/>
              <a:buAutoNum type="alphaUcPeriod"/>
            </a:pPr>
            <a:r>
              <a:rPr lang="en-US" kern="100" dirty="0">
                <a:ea typeface="Times New Roman" panose="02020603050405020304" pitchFamily="18" charset="0"/>
                <a:cs typeface="Times New Roman" panose="02020603050405020304" pitchFamily="18" charset="0"/>
              </a:rPr>
              <a:t>Have you entered the Christian race?</a:t>
            </a:r>
          </a:p>
          <a:p>
            <a:pPr marL="457200" marR="0" lvl="0" indent="-457200">
              <a:lnSpc>
                <a:spcPct val="100000"/>
              </a:lnSpc>
              <a:buFont typeface="+mj-lt"/>
              <a:buAutoNum type="alphaUcPeriod"/>
            </a:pPr>
            <a:r>
              <a:rPr lang="en-US" kern="100" dirty="0">
                <a:ea typeface="Times New Roman" panose="02020603050405020304" pitchFamily="18" charset="0"/>
                <a:cs typeface="Times New Roman" panose="02020603050405020304" pitchFamily="18" charset="0"/>
              </a:rPr>
              <a:t>Are you running with endurance?</a:t>
            </a:r>
          </a:p>
          <a:p>
            <a:pPr marL="457200" marR="0" lvl="0" indent="-457200">
              <a:lnSpc>
                <a:spcPct val="100000"/>
              </a:lnSpc>
              <a:buFont typeface="+mj-lt"/>
              <a:buAutoNum type="alphaUcPeriod"/>
            </a:pPr>
            <a:r>
              <a:rPr lang="en-US" kern="100" dirty="0">
                <a:ea typeface="Times New Roman" panose="02020603050405020304" pitchFamily="18" charset="0"/>
                <a:cs typeface="Times New Roman" panose="02020603050405020304" pitchFamily="18" charset="0"/>
              </a:rPr>
              <a:t>Are you freeing yourself from things that hinder your success?</a:t>
            </a:r>
          </a:p>
          <a:p>
            <a:pPr marL="457200" marR="0" lvl="0" indent="-457200">
              <a:lnSpc>
                <a:spcPct val="100000"/>
              </a:lnSpc>
              <a:buFont typeface="+mj-lt"/>
              <a:buAutoNum type="alphaUcPeriod"/>
            </a:pPr>
            <a:r>
              <a:rPr lang="en-US" kern="100" dirty="0">
                <a:ea typeface="Times New Roman" panose="02020603050405020304" pitchFamily="18" charset="0"/>
                <a:cs typeface="Times New Roman" panose="02020603050405020304" pitchFamily="18" charset="0"/>
              </a:rPr>
              <a:t>Are you convinced that you will finish the race and receive the crown of </a:t>
            </a:r>
            <a:r>
              <a:rPr lang="en-US" kern="100">
                <a:ea typeface="Times New Roman" panose="02020603050405020304" pitchFamily="18" charset="0"/>
                <a:cs typeface="Times New Roman" panose="02020603050405020304" pitchFamily="18" charset="0"/>
              </a:rPr>
              <a:t>life eternal, </a:t>
            </a:r>
            <a:r>
              <a:rPr lang="en-US" kern="100" dirty="0">
                <a:ea typeface="Times New Roman" panose="02020603050405020304" pitchFamily="18" charset="0"/>
                <a:cs typeface="Times New Roman" panose="02020603050405020304" pitchFamily="18" charset="0"/>
              </a:rPr>
              <a:t>in heaven with God.</a:t>
            </a:r>
            <a:endParaRPr lang="en-US" dirty="0"/>
          </a:p>
        </p:txBody>
      </p:sp>
    </p:spTree>
    <p:extLst>
      <p:ext uri="{BB962C8B-B14F-4D97-AF65-F5344CB8AC3E}">
        <p14:creationId xmlns:p14="http://schemas.microsoft.com/office/powerpoint/2010/main" val="1186782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tage, light, sky&#10;&#10;Description automatically generated">
            <a:extLst>
              <a:ext uri="{FF2B5EF4-FFF2-40B4-BE49-F238E27FC236}">
                <a16:creationId xmlns:a16="http://schemas.microsoft.com/office/drawing/2014/main" id="{E88DFCD8-702D-48B7-AE13-86C8D30E19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5307BC7F-313F-E31F-A4CC-2EBA0A3495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2172"/>
            <a:ext cx="9144000" cy="6393656"/>
          </a:xfrm>
          <a:prstGeom prst="rect">
            <a:avLst/>
          </a:prstGeom>
        </p:spPr>
      </p:pic>
    </p:spTree>
    <p:extLst>
      <p:ext uri="{BB962C8B-B14F-4D97-AF65-F5344CB8AC3E}">
        <p14:creationId xmlns:p14="http://schemas.microsoft.com/office/powerpoint/2010/main" val="3171880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C0D1C-85AE-50FD-5922-75947A62E7E5}"/>
              </a:ext>
            </a:extLst>
          </p:cNvPr>
          <p:cNvSpPr>
            <a:spLocks noGrp="1"/>
          </p:cNvSpPr>
          <p:nvPr>
            <p:ph type="title"/>
          </p:nvPr>
        </p:nvSpPr>
        <p:spPr/>
        <p:txBody>
          <a:bodyPr/>
          <a:lstStyle/>
          <a:p>
            <a:r>
              <a:rPr lang="en-US" sz="4400" b="1" kern="100" dirty="0">
                <a:effectLst/>
                <a:latin typeface="Arial" panose="020B0604020202020204" pitchFamily="34" charset="0"/>
                <a:ea typeface="Times New Roman" panose="02020603050405020304" pitchFamily="18" charset="0"/>
                <a:cs typeface="Arial" panose="020B0604020202020204" pitchFamily="34" charset="0"/>
              </a:rPr>
              <a:t>PRAYER</a:t>
            </a:r>
            <a:endParaRPr lang="en-US" dirty="0"/>
          </a:p>
        </p:txBody>
      </p:sp>
      <p:sp>
        <p:nvSpPr>
          <p:cNvPr id="3" name="Content Placeholder 2">
            <a:extLst>
              <a:ext uri="{FF2B5EF4-FFF2-40B4-BE49-F238E27FC236}">
                <a16:creationId xmlns:a16="http://schemas.microsoft.com/office/drawing/2014/main" id="{6E395EB8-4290-DEA5-DA65-EC48B47240A6}"/>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3DDDF220-4CF1-D6B2-8C79-D435AD513628}"/>
              </a:ext>
            </a:extLst>
          </p:cNvPr>
          <p:cNvPicPr>
            <a:picLocks noChangeAspect="1"/>
          </p:cNvPicPr>
          <p:nvPr/>
        </p:nvPicPr>
        <p:blipFill>
          <a:blip r:embed="rId2"/>
          <a:stretch>
            <a:fillRect/>
          </a:stretch>
        </p:blipFill>
        <p:spPr>
          <a:xfrm>
            <a:off x="-1" y="-1"/>
            <a:ext cx="9143999" cy="6858000"/>
          </a:xfrm>
          <a:prstGeom prst="rect">
            <a:avLst/>
          </a:prstGeom>
        </p:spPr>
      </p:pic>
    </p:spTree>
    <p:extLst>
      <p:ext uri="{BB962C8B-B14F-4D97-AF65-F5344CB8AC3E}">
        <p14:creationId xmlns:p14="http://schemas.microsoft.com/office/powerpoint/2010/main" val="7906796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EE37D0A-F012-924B-EC3F-797C1D4D2AFA}"/>
              </a:ext>
            </a:extLst>
          </p:cNvPr>
          <p:cNvPicPr>
            <a:picLocks noGrp="1" noRot="1" noChangeAspect="1" noMove="1" noResize="1" noEditPoints="1" noAdjustHandles="1" noChangeArrowheads="1" noChangeShapeType="1" noCrop="1"/>
          </p:cNvPicPr>
          <p:nvPr/>
        </p:nvPicPr>
        <p:blipFill>
          <a:blip r:embed="rId3"/>
          <a:stretch>
            <a:fillRect/>
          </a:stretch>
        </p:blipFill>
        <p:spPr>
          <a:xfrm>
            <a:off x="3581401" y="-1"/>
            <a:ext cx="5562600" cy="9899157"/>
          </a:xfrm>
          <a:prstGeom prst="rect">
            <a:avLst/>
          </a:prstGeom>
        </p:spPr>
      </p:pic>
      <p:sp>
        <p:nvSpPr>
          <p:cNvPr id="2" name="Title 1">
            <a:extLst>
              <a:ext uri="{FF2B5EF4-FFF2-40B4-BE49-F238E27FC236}">
                <a16:creationId xmlns:a16="http://schemas.microsoft.com/office/drawing/2014/main" id="{03001D3C-A1B6-E14E-9134-1DC7BA86B308}"/>
              </a:ext>
            </a:extLst>
          </p:cNvPr>
          <p:cNvSpPr>
            <a:spLocks noGrp="1"/>
          </p:cNvSpPr>
          <p:nvPr>
            <p:ph type="title"/>
          </p:nvPr>
        </p:nvSpPr>
        <p:spPr>
          <a:xfrm>
            <a:off x="330201" y="3022600"/>
            <a:ext cx="3251200" cy="1581149"/>
          </a:xfrm>
          <a:noFill/>
        </p:spPr>
        <p:txBody>
          <a:bodyPr>
            <a:noAutofit/>
          </a:bodyPr>
          <a:lstStyle/>
          <a:p>
            <a:pPr algn="ctr">
              <a:lnSpc>
                <a:spcPct val="100000"/>
              </a:lnSpc>
            </a:pPr>
            <a:r>
              <a:rPr lang="en-US" sz="3600" b="1" dirty="0">
                <a:solidFill>
                  <a:schemeClr val="bg1"/>
                </a:solidFill>
                <a:latin typeface="Arial" panose="020B0604020202020204" pitchFamily="34" charset="0"/>
                <a:cs typeface="Arial" panose="020B0604020202020204" pitchFamily="34" charset="0"/>
              </a:rPr>
              <a:t>TONIGHT’S SERMON:</a:t>
            </a:r>
            <a:br>
              <a:rPr lang="en-US" sz="3600" b="1" dirty="0">
                <a:solidFill>
                  <a:schemeClr val="bg1"/>
                </a:solidFill>
                <a:latin typeface="Arial" panose="020B0604020202020204" pitchFamily="34" charset="0"/>
                <a:cs typeface="Arial" panose="020B0604020202020204" pitchFamily="34" charset="0"/>
              </a:rPr>
            </a:br>
            <a:r>
              <a:rPr lang="en-US" sz="3600" b="1" dirty="0">
                <a:solidFill>
                  <a:schemeClr val="bg1"/>
                </a:solidFill>
                <a:latin typeface="Arial" panose="020B0604020202020204" pitchFamily="34" charset="0"/>
                <a:cs typeface="Arial" panose="020B0604020202020204" pitchFamily="34" charset="0"/>
              </a:rPr>
              <a:t>WHAT THE HOLY SPIRIT DOES TODAY</a:t>
            </a:r>
            <a:endParaRPr lang="en-US" sz="3600" b="1" cap="all"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74935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0A1D5D-69EC-3FB7-6245-BBF0A4C1B292}"/>
            </a:ext>
          </a:extLst>
        </p:cNvPr>
        <p:cNvGrpSpPr/>
        <p:nvPr/>
      </p:nvGrpSpPr>
      <p:grpSpPr>
        <a:xfrm>
          <a:off x="0" y="0"/>
          <a:ext cx="0" cy="0"/>
          <a:chOff x="0" y="0"/>
          <a:chExt cx="0" cy="0"/>
        </a:xfrm>
      </p:grpSpPr>
      <p:pic>
        <p:nvPicPr>
          <p:cNvPr id="3" name="Picture 2" descr="A picture containing stage, light, sky&#10;&#10;Description automatically generated">
            <a:extLst>
              <a:ext uri="{FF2B5EF4-FFF2-40B4-BE49-F238E27FC236}">
                <a16:creationId xmlns:a16="http://schemas.microsoft.com/office/drawing/2014/main" id="{001C5790-7E76-65B5-B550-C7FFDE6BED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888227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drawing&#10;&#10;Description automatically generated">
            <a:extLst>
              <a:ext uri="{FF2B5EF4-FFF2-40B4-BE49-F238E27FC236}">
                <a16:creationId xmlns:a16="http://schemas.microsoft.com/office/drawing/2014/main" id="{CAB2B975-B13F-44EA-AC1A-99B2C5CAA1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2172"/>
            <a:ext cx="9144000" cy="6393656"/>
          </a:xfrm>
          <a:prstGeom prst="rect">
            <a:avLst/>
          </a:prstGeom>
        </p:spPr>
      </p:pic>
      <p:sp>
        <p:nvSpPr>
          <p:cNvPr id="2" name="Title 1">
            <a:extLst>
              <a:ext uri="{FF2B5EF4-FFF2-40B4-BE49-F238E27FC236}">
                <a16:creationId xmlns:a16="http://schemas.microsoft.com/office/drawing/2014/main" id="{FC1DBD18-6094-44C9-98DA-566B089D018D}"/>
              </a:ext>
            </a:extLst>
          </p:cNvPr>
          <p:cNvSpPr>
            <a:spLocks noGrp="1"/>
          </p:cNvSpPr>
          <p:nvPr>
            <p:ph type="title"/>
          </p:nvPr>
        </p:nvSpPr>
        <p:spPr>
          <a:xfrm>
            <a:off x="172435" y="3972578"/>
            <a:ext cx="8799130" cy="1325563"/>
          </a:xfrm>
        </p:spPr>
        <p:txBody>
          <a:bodyPr>
            <a:normAutofit/>
          </a:bodyPr>
          <a:lstStyle/>
          <a:p>
            <a:pPr algn="ctr"/>
            <a:r>
              <a:rPr lang="en-US" sz="6000" b="1" dirty="0">
                <a:solidFill>
                  <a:schemeClr val="bg1"/>
                </a:solidFill>
                <a:latin typeface="Arial" panose="020B0604020202020204" pitchFamily="34" charset="0"/>
                <a:cs typeface="Arial" panose="020B0604020202020204" pitchFamily="34" charset="0"/>
              </a:rPr>
              <a:t>SINGING</a:t>
            </a:r>
          </a:p>
        </p:txBody>
      </p:sp>
    </p:spTree>
    <p:extLst>
      <p:ext uri="{BB962C8B-B14F-4D97-AF65-F5344CB8AC3E}">
        <p14:creationId xmlns:p14="http://schemas.microsoft.com/office/powerpoint/2010/main" val="35529009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able, indoor, sitting, woman&#10;&#10;Description automatically generated">
            <a:extLst>
              <a:ext uri="{FF2B5EF4-FFF2-40B4-BE49-F238E27FC236}">
                <a16:creationId xmlns:a16="http://schemas.microsoft.com/office/drawing/2014/main" id="{48179BA2-A667-4B4D-8F60-84C3156F1FB1}"/>
              </a:ext>
            </a:extLst>
          </p:cNvPr>
          <p:cNvPicPr>
            <a:picLocks noChangeAspect="1"/>
          </p:cNvPicPr>
          <p:nvPr/>
        </p:nvPicPr>
        <p:blipFill rotWithShape="1">
          <a:blip r:embed="rId2">
            <a:extLst>
              <a:ext uri="{28A0092B-C50C-407E-A947-70E740481C1C}">
                <a14:useLocalDpi xmlns:a14="http://schemas.microsoft.com/office/drawing/2010/main" val="0"/>
              </a:ext>
            </a:extLst>
          </a:blip>
          <a:srcRect b="25000"/>
          <a:stretch/>
        </p:blipFill>
        <p:spPr>
          <a:xfrm>
            <a:off x="0" y="0"/>
            <a:ext cx="9144000" cy="6858000"/>
          </a:xfrm>
          <a:prstGeom prst="rect">
            <a:avLst/>
          </a:prstGeom>
        </p:spPr>
      </p:pic>
      <p:sp>
        <p:nvSpPr>
          <p:cNvPr id="3" name="Title 1">
            <a:extLst>
              <a:ext uri="{FF2B5EF4-FFF2-40B4-BE49-F238E27FC236}">
                <a16:creationId xmlns:a16="http://schemas.microsoft.com/office/drawing/2014/main" id="{509D91C0-5C01-4485-9A77-3D75FEF307B5}"/>
              </a:ext>
            </a:extLst>
          </p:cNvPr>
          <p:cNvSpPr txBox="1">
            <a:spLocks/>
          </p:cNvSpPr>
          <p:nvPr/>
        </p:nvSpPr>
        <p:spPr>
          <a:xfrm>
            <a:off x="555077" y="5162309"/>
            <a:ext cx="7886700" cy="103731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IN REMEMBRANCE OF JESUS</a:t>
            </a:r>
          </a:p>
        </p:txBody>
      </p:sp>
    </p:spTree>
    <p:extLst>
      <p:ext uri="{BB962C8B-B14F-4D97-AF65-F5344CB8AC3E}">
        <p14:creationId xmlns:p14="http://schemas.microsoft.com/office/powerpoint/2010/main" val="15050185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brass, indoor, table&#10;&#10;Description automatically generated">
            <a:extLst>
              <a:ext uri="{FF2B5EF4-FFF2-40B4-BE49-F238E27FC236}">
                <a16:creationId xmlns:a16="http://schemas.microsoft.com/office/drawing/2014/main" id="{6DDCA11F-F4A4-400D-B832-3975866BE9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820" y="0"/>
            <a:ext cx="10335639" cy="6858000"/>
          </a:xfrm>
          <a:prstGeom prst="rect">
            <a:avLst/>
          </a:prstGeom>
        </p:spPr>
      </p:pic>
      <p:sp>
        <p:nvSpPr>
          <p:cNvPr id="2" name="Title 1">
            <a:extLst>
              <a:ext uri="{FF2B5EF4-FFF2-40B4-BE49-F238E27FC236}">
                <a16:creationId xmlns:a16="http://schemas.microsoft.com/office/drawing/2014/main" id="{C52202E1-4287-490E-9230-CF78EE794C68}"/>
              </a:ext>
            </a:extLst>
          </p:cNvPr>
          <p:cNvSpPr>
            <a:spLocks noGrp="1"/>
          </p:cNvSpPr>
          <p:nvPr>
            <p:ph type="title"/>
          </p:nvPr>
        </p:nvSpPr>
        <p:spPr>
          <a:xfrm>
            <a:off x="0" y="0"/>
            <a:ext cx="9144000" cy="1175657"/>
          </a:xfrm>
          <a:solidFill>
            <a:schemeClr val="tx1">
              <a:alpha val="24000"/>
            </a:schemeClr>
          </a:solidFill>
        </p:spPr>
        <p:txBody>
          <a:bodyPr>
            <a:normAutofit/>
          </a:bodyPr>
          <a:lstStyle/>
          <a:p>
            <a:pPr algn="ctr"/>
            <a:r>
              <a:rPr lang="en-US" sz="6000" b="1" dirty="0">
                <a:solidFill>
                  <a:schemeClr val="bg1"/>
                </a:solidFill>
                <a:latin typeface="Arial" panose="020B0604020202020204" pitchFamily="34" charset="0"/>
                <a:cs typeface="Arial" panose="020B0604020202020204" pitchFamily="34" charset="0"/>
              </a:rPr>
              <a:t>CONTRIBUTION</a:t>
            </a:r>
          </a:p>
        </p:txBody>
      </p:sp>
    </p:spTree>
    <p:extLst>
      <p:ext uri="{BB962C8B-B14F-4D97-AF65-F5344CB8AC3E}">
        <p14:creationId xmlns:p14="http://schemas.microsoft.com/office/powerpoint/2010/main" val="37293508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6EE38-1F66-9BE3-91F5-337D71249EDF}"/>
              </a:ext>
            </a:extLst>
          </p:cNvPr>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2C51EA04-6F50-20C6-8A39-FA8DE45AF792}"/>
              </a:ext>
            </a:extLst>
          </p:cNvPr>
          <p:cNvPicPr>
            <a:picLocks noChangeAspect="1"/>
          </p:cNvPicPr>
          <p:nvPr/>
        </p:nvPicPr>
        <p:blipFill>
          <a:blip r:embed="rId2"/>
          <a:stretch>
            <a:fillRect/>
          </a:stretch>
        </p:blipFill>
        <p:spPr>
          <a:xfrm>
            <a:off x="0" y="231648"/>
            <a:ext cx="9144000" cy="6394703"/>
          </a:xfrm>
          <a:prstGeom prst="rect">
            <a:avLst/>
          </a:prstGeom>
        </p:spPr>
      </p:pic>
    </p:spTree>
    <p:extLst>
      <p:ext uri="{BB962C8B-B14F-4D97-AF65-F5344CB8AC3E}">
        <p14:creationId xmlns:p14="http://schemas.microsoft.com/office/powerpoint/2010/main" val="21311057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25886-ABBC-8EE2-A762-E87C9BCF992B}"/>
              </a:ext>
            </a:extLst>
          </p:cNvPr>
          <p:cNvSpPr>
            <a:spLocks noGrp="1"/>
          </p:cNvSpPr>
          <p:nvPr>
            <p:ph type="title"/>
          </p:nvPr>
        </p:nvSpPr>
        <p:spPr>
          <a:xfrm>
            <a:off x="203200" y="0"/>
            <a:ext cx="8712200" cy="6858000"/>
          </a:xfrm>
        </p:spPr>
        <p:txBody>
          <a:bodyPr>
            <a:noAutofit/>
          </a:bodyPr>
          <a:lstStyle/>
          <a:p>
            <a:pPr lvl="0"/>
            <a:r>
              <a:rPr lang="en-US" sz="3200" kern="100" dirty="0">
                <a:solidFill>
                  <a:prstClr val="black"/>
                </a:solidFill>
                <a:ea typeface="Courier New" panose="02070309020205020404" pitchFamily="49" charset="0"/>
                <a:cs typeface="Arial" panose="020B0604020202020204" pitchFamily="34" charset="0"/>
              </a:rPr>
              <a:t>Heb 12:1-4 Therefore we also, since we are surrounded by so great a cloud of witnesses, let us lay aside every weight, and the sin which so easily ensnares us, and let us run with endurance the race that is set before us, {2} looking unto Jesus, the author and finisher of our faith, who for the joy that was set before Him endured the cross, despising the shame, and has sat down at the right hand of the throne of God, {3} For consider Him who endured such hostility from sinners against Himself, lest you become weary and discouraged in your souls, {4} You have not yet resisted to bloodshed, striving against sin.</a:t>
            </a:r>
            <a:endParaRPr lang="en-US" sz="3200" kern="100" dirty="0">
              <a:solidFill>
                <a:prstClr val="black"/>
              </a:solidFill>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499568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0A1D5D-69EC-3FB7-6245-BBF0A4C1B292}"/>
            </a:ext>
          </a:extLst>
        </p:cNvPr>
        <p:cNvGrpSpPr/>
        <p:nvPr/>
      </p:nvGrpSpPr>
      <p:grpSpPr>
        <a:xfrm>
          <a:off x="0" y="0"/>
          <a:ext cx="0" cy="0"/>
          <a:chOff x="0" y="0"/>
          <a:chExt cx="0" cy="0"/>
        </a:xfrm>
      </p:grpSpPr>
      <p:pic>
        <p:nvPicPr>
          <p:cNvPr id="3" name="Picture 2" descr="A picture containing stage, light, sky&#10;&#10;Description automatically generated">
            <a:extLst>
              <a:ext uri="{FF2B5EF4-FFF2-40B4-BE49-F238E27FC236}">
                <a16:creationId xmlns:a16="http://schemas.microsoft.com/office/drawing/2014/main" id="{001C5790-7E76-65B5-B550-C7FFDE6BED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0673620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nk.potx" id="{0F85D239-1AA2-4A61-A26A-155CD289143E}" vid="{1F5DF8C1-90B5-4122-8C2B-1A05E6D43FC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2934</TotalTime>
  <Words>1392</Words>
  <Application>Microsoft Office PowerPoint</Application>
  <PresentationFormat>On-screen Show (4:3)</PresentationFormat>
  <Paragraphs>50</Paragraphs>
  <Slides>25</Slides>
  <Notes>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25</vt:i4>
      </vt:variant>
    </vt:vector>
  </HeadingPairs>
  <TitlesOfParts>
    <vt:vector size="33" baseType="lpstr">
      <vt:lpstr>Arial</vt:lpstr>
      <vt:lpstr>Bazooka</vt:lpstr>
      <vt:lpstr>Calibri</vt:lpstr>
      <vt:lpstr>Calibri Light</vt:lpstr>
      <vt:lpstr>Courier New</vt:lpstr>
      <vt:lpstr>Times New Roman</vt:lpstr>
      <vt:lpstr>Office Theme</vt:lpstr>
      <vt:lpstr>1_Office Theme</vt:lpstr>
      <vt:lpstr>PowerPoint Presentation</vt:lpstr>
      <vt:lpstr>PowerPoint Presentation</vt:lpstr>
      <vt:lpstr>PowerPoint Presentation</vt:lpstr>
      <vt:lpstr>SINGING</vt:lpstr>
      <vt:lpstr>PowerPoint Presentation</vt:lpstr>
      <vt:lpstr>CONTRIBUTION</vt:lpstr>
      <vt:lpstr>PowerPoint Presentation</vt:lpstr>
      <vt:lpstr>Heb 12:1-4 Therefore we also, since we are surrounded by so great a cloud of witnesses, let us lay aside every weight, and the sin which so easily ensnares us, and let us run with endurance the race that is set before us, {2} looking unto Jesus, the author and finisher of our faith, who for the joy that was set before Him endured the cross, despising the shame, and has sat down at the right hand of the throne of God, {3} For consider Him who endured such hostility from sinners against Himself, lest you become weary and discouraged in your souls, {4} You have not yet resisted to bloodshed, striving against sin.</vt:lpstr>
      <vt:lpstr>PowerPoint Presentation</vt:lpstr>
      <vt:lpstr>THE CHRISTIAN RACE</vt:lpstr>
      <vt:lpstr>THE CHRISTIAN RACE</vt:lpstr>
      <vt:lpstr>I. THE RACE COURSE</vt:lpstr>
      <vt:lpstr>I. THE RACE COURSE</vt:lpstr>
      <vt:lpstr>II. THINGS NECESSARY FOR SUCCESS</vt:lpstr>
      <vt:lpstr>II. THINGS NECESSARY FOR SUCCESS</vt:lpstr>
      <vt:lpstr>II. THINGS NECESSARY FOR SUCCESS</vt:lpstr>
      <vt:lpstr>II. THINGS NECESSARY FOR SUCCESS</vt:lpstr>
      <vt:lpstr>III.  HINDRANCES</vt:lpstr>
      <vt:lpstr>III.  HINDRANCES</vt:lpstr>
      <vt:lpstr>IV.  THE REWARD</vt:lpstr>
      <vt:lpstr>IV.  THE REWARD</vt:lpstr>
      <vt:lpstr>THE CHRISTIAN RACE?</vt:lpstr>
      <vt:lpstr>PowerPoint Presentation</vt:lpstr>
      <vt:lpstr>PRAYER</vt:lpstr>
      <vt:lpstr>TONIGHT’S SERMON: WHAT THE HOLY SPIRIT DOES TODAY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Larry Pasley</dc:creator>
  <cp:lastModifiedBy>Larry Pasley</cp:lastModifiedBy>
  <cp:revision>3</cp:revision>
  <dcterms:created xsi:type="dcterms:W3CDTF">2021-03-15T23:58:02Z</dcterms:created>
  <dcterms:modified xsi:type="dcterms:W3CDTF">2026-05-04T15:55:47Z</dcterms:modified>
</cp:coreProperties>
</file>