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4"/>
  </p:notesMasterIdLst>
  <p:sldIdLst>
    <p:sldId id="425" r:id="rId3"/>
    <p:sldId id="283" r:id="rId4"/>
    <p:sldId id="493" r:id="rId5"/>
    <p:sldId id="376" r:id="rId6"/>
    <p:sldId id="291" r:id="rId7"/>
    <p:sldId id="434" r:id="rId8"/>
    <p:sldId id="508" r:id="rId9"/>
    <p:sldId id="522" r:id="rId10"/>
    <p:sldId id="523" r:id="rId11"/>
    <p:sldId id="524" r:id="rId12"/>
    <p:sldId id="525" r:id="rId13"/>
    <p:sldId id="540" r:id="rId14"/>
    <p:sldId id="526" r:id="rId15"/>
    <p:sldId id="527" r:id="rId16"/>
    <p:sldId id="528" r:id="rId17"/>
    <p:sldId id="529" r:id="rId18"/>
    <p:sldId id="530" r:id="rId19"/>
    <p:sldId id="531" r:id="rId20"/>
    <p:sldId id="532" r:id="rId21"/>
    <p:sldId id="533" r:id="rId22"/>
    <p:sldId id="534" r:id="rId23"/>
    <p:sldId id="535" r:id="rId24"/>
    <p:sldId id="536" r:id="rId25"/>
    <p:sldId id="537" r:id="rId26"/>
    <p:sldId id="538" r:id="rId27"/>
    <p:sldId id="539" r:id="rId28"/>
    <p:sldId id="541" r:id="rId29"/>
    <p:sldId id="542" r:id="rId30"/>
    <p:sldId id="290" r:id="rId31"/>
    <p:sldId id="507" r:id="rId32"/>
    <p:sldId id="48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17003A"/>
    <a:srgbClr val="1F004C"/>
    <a:srgbClr val="31007A"/>
    <a:srgbClr val="40009E"/>
    <a:srgbClr val="4E00C0"/>
    <a:srgbClr val="6600FF"/>
    <a:srgbClr val="3333CC"/>
    <a:srgbClr val="221100"/>
    <a:srgbClr val="261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392E9-8C77-420A-807C-896F2AF827B3}" v="1" dt="2026-05-01T18:42:10.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5" d="100"/>
          <a:sy n="75" d="100"/>
        </p:scale>
        <p:origin x="1272" y="78"/>
      </p:cViewPr>
      <p:guideLst/>
    </p:cSldViewPr>
  </p:slideViewPr>
  <p:outlineViewPr>
    <p:cViewPr>
      <p:scale>
        <a:sx n="33" d="100"/>
        <a:sy n="33" d="100"/>
      </p:scale>
      <p:origin x="0" y="-265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5/18/2026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90FFAB-2CAE-4E7B-B1BF-7E4BD00F76D5}" type="slidenum">
              <a:rPr lang="en-US" smtClean="0"/>
              <a:t>31</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5/18/2026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161DA7-D215-6758-4D98-0A0D8429A8C4}"/>
              </a:ext>
            </a:extLst>
          </p:cNvPr>
          <p:cNvPicPr>
            <a:picLocks noChangeAspect="1"/>
          </p:cNvPicPr>
          <p:nvPr/>
        </p:nvPicPr>
        <p:blipFill rotWithShape="1">
          <a:blip r:embed="rId3"/>
          <a:srcRect l="84" t="7797" r="-84" b="22200"/>
          <a:stretch>
            <a:fillRect/>
          </a:stretch>
        </p:blipFill>
        <p:spPr>
          <a:xfrm>
            <a:off x="2000250" y="1336306"/>
            <a:ext cx="5143500" cy="4800939"/>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DDB2BB-1E74-7F9F-468E-C2C2D51E11C9}"/>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77F01E7-F01D-5C8D-C4E2-B7527CA6F994}"/>
              </a:ext>
            </a:extLst>
          </p:cNvPr>
          <p:cNvSpPr>
            <a:spLocks noGrp="1"/>
          </p:cNvSpPr>
          <p:nvPr>
            <p:ph type="title"/>
          </p:nvPr>
        </p:nvSpPr>
        <p:spPr>
          <a:xfrm>
            <a:off x="0" y="0"/>
            <a:ext cx="5308600" cy="1727200"/>
          </a:xfrm>
        </p:spPr>
        <p:txBody>
          <a:bodyPr>
            <a:normAutofit/>
          </a:bodyPr>
          <a:lstStyle/>
          <a:p>
            <a:pPr marL="0" marR="0" algn="ctr">
              <a:lnSpc>
                <a:spcPct val="95000"/>
              </a:lnSpc>
              <a:buNone/>
            </a:pPr>
            <a:r>
              <a:rPr lang="en-US" sz="32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WHY BAD THINGS HAPPEN TO GOOD PEOPLE!</a:t>
            </a:r>
            <a:endParaRPr lang="en-US" sz="3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72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5A73-1AAC-4805-1511-33AEC105B2BF}"/>
              </a:ext>
            </a:extLst>
          </p:cNvPr>
          <p:cNvSpPr>
            <a:spLocks noGrp="1"/>
          </p:cNvSpPr>
          <p:nvPr>
            <p:ph type="title"/>
          </p:nvPr>
        </p:nvSpPr>
        <p:spPr>
          <a:xfrm>
            <a:off x="0" y="0"/>
            <a:ext cx="9144000" cy="1549400"/>
          </a:xfrm>
        </p:spPr>
        <p:txBody>
          <a:bodyPr>
            <a:normAutofit/>
          </a:bodyPr>
          <a:lstStyle/>
          <a:p>
            <a:pPr marL="114300" marR="0" indent="-114300">
              <a:lnSpc>
                <a:spcPct val="80000"/>
              </a:lnSpc>
              <a:buNone/>
            </a:pPr>
            <a:r>
              <a:rPr lang="en-US" sz="4000" kern="100" dirty="0">
                <a:solidFill>
                  <a:srgbClr val="FF0000"/>
                </a:solidFill>
                <a:ea typeface="Times New Roman" panose="02020603050405020304" pitchFamily="18" charset="0"/>
                <a:cs typeface="Times New Roman" panose="02020603050405020304" pitchFamily="18" charset="0"/>
              </a:rPr>
              <a:t>WHY BAD THINGS HAPPEN TO GOOD PEOPLE</a:t>
            </a:r>
            <a:endParaRPr lang="en-US" sz="4000" kern="100" dirty="0">
              <a:solidFill>
                <a:srgbClr val="FF0000"/>
              </a:solidFill>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425540-ACEB-E3E1-DF1F-16251CE1A27B}"/>
              </a:ext>
            </a:extLst>
          </p:cNvPr>
          <p:cNvSpPr>
            <a:spLocks noGrp="1"/>
          </p:cNvSpPr>
          <p:nvPr>
            <p:ph idx="1"/>
          </p:nvPr>
        </p:nvSpPr>
        <p:spPr>
          <a:xfrm>
            <a:off x="220337" y="1325563"/>
            <a:ext cx="8923663" cy="5532436"/>
          </a:xfrm>
        </p:spPr>
        <p:txBody>
          <a:bodyPr>
            <a:normAutofit fontScale="85000" lnSpcReduction="20000"/>
          </a:bodyPr>
          <a:lstStyle/>
          <a:p>
            <a:pPr marL="457200" marR="0" lvl="0" indent="-457200">
              <a:lnSpc>
                <a:spcPct val="100000"/>
              </a:lnSpc>
              <a:spcBef>
                <a:spcPts val="0"/>
              </a:spcBef>
              <a:buFont typeface="+mj-lt"/>
              <a:buAutoNum type="alphaUcPeriod"/>
            </a:pPr>
            <a:r>
              <a:rPr lang="en-US" kern="100" dirty="0">
                <a:ea typeface="Times New Roman" panose="02020603050405020304" pitchFamily="18" charset="0"/>
                <a:cs typeface="Times New Roman" panose="02020603050405020304" pitchFamily="18" charset="0"/>
              </a:rPr>
              <a:t>None of us like to suffer. Air conditioning, padded pews etc.</a:t>
            </a:r>
          </a:p>
          <a:p>
            <a:pPr marL="457200" marR="0" lvl="0" indent="-457200">
              <a:lnSpc>
                <a:spcPct val="100000"/>
              </a:lnSpc>
              <a:spcBef>
                <a:spcPts val="0"/>
              </a:spcBef>
              <a:buFont typeface="+mj-lt"/>
              <a:buAutoNum type="alphaUcPeriod"/>
            </a:pPr>
            <a:r>
              <a:rPr lang="en-US" kern="100" dirty="0">
                <a:ea typeface="Times New Roman" panose="02020603050405020304" pitchFamily="18" charset="0"/>
                <a:cs typeface="Times New Roman" panose="02020603050405020304" pitchFamily="18" charset="0"/>
              </a:rPr>
              <a:t>Paul points out that we are heirs of God, with Jesus, if we suffer with Him. -  Romans 8:16–18  The Spirit Himself bears witness with our spirit that we are children of God, </a:t>
            </a:r>
            <a:r>
              <a:rPr lang="en-US" kern="100" baseline="30000" dirty="0">
                <a:ea typeface="Times New Roman" panose="02020603050405020304" pitchFamily="18" charset="0"/>
                <a:cs typeface="Times New Roman" panose="02020603050405020304" pitchFamily="18" charset="0"/>
              </a:rPr>
              <a:t>17</a:t>
            </a:r>
            <a:r>
              <a:rPr lang="en-US" kern="100" dirty="0">
                <a:ea typeface="Times New Roman" panose="02020603050405020304" pitchFamily="18" charset="0"/>
                <a:cs typeface="Times New Roman" panose="02020603050405020304" pitchFamily="18" charset="0"/>
              </a:rPr>
              <a:t> and if children, then heirs—heirs of God and joint heirs with Christ, if indeed we suffer with Him, that we may also be glorified together. </a:t>
            </a:r>
            <a:r>
              <a:rPr lang="en-US" kern="100" baseline="30000" dirty="0">
                <a:ea typeface="Times New Roman" panose="02020603050405020304" pitchFamily="18" charset="0"/>
                <a:cs typeface="Times New Roman" panose="02020603050405020304" pitchFamily="18" charset="0"/>
              </a:rPr>
              <a:t>18</a:t>
            </a:r>
            <a:r>
              <a:rPr lang="en-US" kern="100" dirty="0">
                <a:ea typeface="Times New Roman" panose="02020603050405020304" pitchFamily="18" charset="0"/>
                <a:cs typeface="Times New Roman" panose="02020603050405020304" pitchFamily="18" charset="0"/>
              </a:rPr>
              <a:t> For I consider that the sufferings of this present time are not worthy to be compared with the glory which shall be revealed in us.</a:t>
            </a:r>
          </a:p>
          <a:p>
            <a:pPr marL="457200" marR="0" lvl="0" indent="-457200">
              <a:lnSpc>
                <a:spcPct val="100000"/>
              </a:lnSpc>
              <a:spcBef>
                <a:spcPts val="0"/>
              </a:spcBef>
              <a:buFont typeface="+mj-lt"/>
              <a:buAutoNum type="alphaUcPeriod"/>
            </a:pPr>
            <a:r>
              <a:rPr lang="en-US" kern="100" dirty="0">
                <a:ea typeface="Times New Roman" panose="02020603050405020304" pitchFamily="18" charset="0"/>
                <a:cs typeface="Times New Roman" panose="02020603050405020304" pitchFamily="18" charset="0"/>
              </a:rPr>
              <a:t>Belief and suffering go together. - Philippians 1:29  For to you it has been granted on behalf of Christ, not only to believe in Him, but also to suffer for His sake,</a:t>
            </a:r>
          </a:p>
        </p:txBody>
      </p:sp>
    </p:spTree>
    <p:extLst>
      <p:ext uri="{BB962C8B-B14F-4D97-AF65-F5344CB8AC3E}">
        <p14:creationId xmlns:p14="http://schemas.microsoft.com/office/powerpoint/2010/main" val="8052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4DBF9-A838-AF8D-B739-2DA7EADC9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4CF95-21C6-1854-52CA-F6CB6FF25536}"/>
              </a:ext>
            </a:extLst>
          </p:cNvPr>
          <p:cNvSpPr>
            <a:spLocks noGrp="1"/>
          </p:cNvSpPr>
          <p:nvPr>
            <p:ph type="title"/>
          </p:nvPr>
        </p:nvSpPr>
        <p:spPr>
          <a:xfrm>
            <a:off x="0" y="0"/>
            <a:ext cx="9144000" cy="1549400"/>
          </a:xfrm>
        </p:spPr>
        <p:txBody>
          <a:bodyPr>
            <a:normAutofit/>
          </a:bodyPr>
          <a:lstStyle/>
          <a:p>
            <a:pPr marL="114300" marR="0" indent="-114300">
              <a:lnSpc>
                <a:spcPct val="80000"/>
              </a:lnSpc>
              <a:buNone/>
            </a:pPr>
            <a:r>
              <a:rPr lang="en-US" sz="4000" kern="100" dirty="0">
                <a:solidFill>
                  <a:srgbClr val="FF0000"/>
                </a:solidFill>
                <a:ea typeface="Times New Roman" panose="02020603050405020304" pitchFamily="18" charset="0"/>
                <a:cs typeface="Times New Roman" panose="02020603050405020304" pitchFamily="18" charset="0"/>
              </a:rPr>
              <a:t>WHY BAD THINGS HAPPEN TO GOOD PEOPLE</a:t>
            </a:r>
            <a:endParaRPr lang="en-US" sz="4000" kern="100" dirty="0">
              <a:solidFill>
                <a:srgbClr val="FF0000"/>
              </a:solidFill>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E83DE6-BE6D-FC78-3EA6-976A381C85FB}"/>
              </a:ext>
            </a:extLst>
          </p:cNvPr>
          <p:cNvSpPr>
            <a:spLocks noGrp="1"/>
          </p:cNvSpPr>
          <p:nvPr>
            <p:ph idx="1"/>
          </p:nvPr>
        </p:nvSpPr>
        <p:spPr>
          <a:xfrm>
            <a:off x="220337" y="1325563"/>
            <a:ext cx="8923663" cy="5532436"/>
          </a:xfrm>
        </p:spPr>
        <p:txBody>
          <a:bodyPr>
            <a:noAutofit/>
          </a:bodyPr>
          <a:lstStyle/>
          <a:p>
            <a:pPr marL="457200" lvl="0" indent="-457200">
              <a:lnSpc>
                <a:spcPct val="85000"/>
              </a:lnSpc>
              <a:spcBef>
                <a:spcPts val="0"/>
              </a:spcBef>
              <a:buFont typeface="+mj-lt"/>
              <a:buAutoNum type="alphaUcPeriod" startAt="4"/>
            </a:pPr>
            <a:r>
              <a:rPr lang="en-US" sz="2900" kern="100" dirty="0">
                <a:solidFill>
                  <a:prstClr val="black"/>
                </a:solidFill>
                <a:ea typeface="Times New Roman" panose="02020603050405020304" pitchFamily="18" charset="0"/>
                <a:cs typeface="Times New Roman" panose="02020603050405020304" pitchFamily="18" charset="0"/>
              </a:rPr>
              <a:t>Godliness brings persecution. - 2 Timothy 3:12  Yes, and all who desire to live godly in Christ Jesus will suffer persecution.</a:t>
            </a:r>
          </a:p>
          <a:p>
            <a:pPr marL="457200" lvl="0" indent="-457200">
              <a:lnSpc>
                <a:spcPct val="85000"/>
              </a:lnSpc>
              <a:spcBef>
                <a:spcPts val="0"/>
              </a:spcBef>
              <a:buFont typeface="+mj-lt"/>
              <a:buAutoNum type="alphaUcPeriod" startAt="4"/>
            </a:pPr>
            <a:r>
              <a:rPr lang="en-US" sz="2900" kern="100" dirty="0">
                <a:solidFill>
                  <a:prstClr val="black"/>
                </a:solidFill>
                <a:ea typeface="Times New Roman" panose="02020603050405020304" pitchFamily="18" charset="0"/>
                <a:cs typeface="Times New Roman" panose="02020603050405020304" pitchFamily="18" charset="0"/>
              </a:rPr>
              <a:t>We follow Jesus’ example of suffering. - 1 Peter 2:19–21  For this is commendable, if because of conscience toward God one endures grief, suffering wrongfully. </a:t>
            </a:r>
            <a:r>
              <a:rPr lang="en-US" sz="2900" kern="100" baseline="30000" dirty="0">
                <a:solidFill>
                  <a:prstClr val="black"/>
                </a:solidFill>
                <a:ea typeface="Times New Roman" panose="02020603050405020304" pitchFamily="18" charset="0"/>
                <a:cs typeface="Times New Roman" panose="02020603050405020304" pitchFamily="18" charset="0"/>
              </a:rPr>
              <a:t>20</a:t>
            </a:r>
            <a:r>
              <a:rPr lang="en-US" sz="2900" kern="100" dirty="0">
                <a:solidFill>
                  <a:prstClr val="black"/>
                </a:solidFill>
                <a:ea typeface="Times New Roman" panose="02020603050405020304" pitchFamily="18" charset="0"/>
                <a:cs typeface="Times New Roman" panose="02020603050405020304" pitchFamily="18" charset="0"/>
              </a:rPr>
              <a:t> For what credit is it if, when you are beaten for your faults, you take it patiently? But when you do good and suffer, if you take it patiently, this is commendable before God. </a:t>
            </a:r>
            <a:r>
              <a:rPr lang="en-US" sz="2900" kern="100" baseline="30000" dirty="0">
                <a:solidFill>
                  <a:prstClr val="black"/>
                </a:solidFill>
                <a:ea typeface="Times New Roman" panose="02020603050405020304" pitchFamily="18" charset="0"/>
                <a:cs typeface="Times New Roman" panose="02020603050405020304" pitchFamily="18" charset="0"/>
              </a:rPr>
              <a:t>21</a:t>
            </a:r>
            <a:r>
              <a:rPr lang="en-US" sz="2900" kern="100" dirty="0">
                <a:solidFill>
                  <a:prstClr val="black"/>
                </a:solidFill>
                <a:ea typeface="Times New Roman" panose="02020603050405020304" pitchFamily="18" charset="0"/>
                <a:cs typeface="Times New Roman" panose="02020603050405020304" pitchFamily="18" charset="0"/>
              </a:rPr>
              <a:t> For to this you were called, because Christ also suffered for us, leaving us an example, that you should follow His steps: </a:t>
            </a:r>
            <a:endParaRPr lang="en-US" sz="2900" dirty="0">
              <a:solidFill>
                <a:prstClr val="black"/>
              </a:solidFill>
            </a:endParaRPr>
          </a:p>
        </p:txBody>
      </p:sp>
    </p:spTree>
    <p:extLst>
      <p:ext uri="{BB962C8B-B14F-4D97-AF65-F5344CB8AC3E}">
        <p14:creationId xmlns:p14="http://schemas.microsoft.com/office/powerpoint/2010/main" val="93073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0C75-4DA0-4C75-8B67-00A7F830AF49}"/>
              </a:ext>
            </a:extLst>
          </p:cNvPr>
          <p:cNvSpPr>
            <a:spLocks noGrp="1"/>
          </p:cNvSpPr>
          <p:nvPr>
            <p:ph type="title"/>
          </p:nvPr>
        </p:nvSpPr>
        <p:spPr>
          <a:xfrm>
            <a:off x="0" y="0"/>
            <a:ext cx="9144000" cy="2819400"/>
          </a:xfrm>
        </p:spPr>
        <p:txBody>
          <a:bodyPr>
            <a:normAutofit/>
          </a:bodyPr>
          <a:lstStyle/>
          <a:p>
            <a:pPr marL="342900" marR="0" lvl="0" indent="-342900">
              <a:buFont typeface="+mj-lt"/>
              <a:buAutoNum type="arabicPeriod"/>
              <a:tabLst>
                <a:tab pos="228600" algn="l"/>
              </a:tabLst>
            </a:pPr>
            <a:r>
              <a:rPr lang="en-US" sz="4400" kern="100" dirty="0">
                <a:solidFill>
                  <a:srgbClr val="FF0000"/>
                </a:solidFill>
                <a:effectLst/>
                <a:ea typeface="Times New Roman" panose="02020603050405020304" pitchFamily="18" charset="0"/>
                <a:cs typeface="Times New Roman" panose="02020603050405020304" pitchFamily="18" charset="0"/>
              </a:rPr>
              <a:t> To teach us that this world is not our home! Suffering keeps this world from becoming too attractive! </a:t>
            </a:r>
            <a:endParaRPr lang="en-US" dirty="0">
              <a:solidFill>
                <a:srgbClr val="FF0000"/>
              </a:solidFill>
            </a:endParaRPr>
          </a:p>
        </p:txBody>
      </p:sp>
      <p:sp>
        <p:nvSpPr>
          <p:cNvPr id="3" name="Content Placeholder 2">
            <a:extLst>
              <a:ext uri="{FF2B5EF4-FFF2-40B4-BE49-F238E27FC236}">
                <a16:creationId xmlns:a16="http://schemas.microsoft.com/office/drawing/2014/main" id="{ECCC2003-6F72-0B0E-C11A-E1BCD8272583}"/>
              </a:ext>
            </a:extLst>
          </p:cNvPr>
          <p:cNvSpPr>
            <a:spLocks noGrp="1"/>
          </p:cNvSpPr>
          <p:nvPr>
            <p:ph idx="1"/>
          </p:nvPr>
        </p:nvSpPr>
        <p:spPr>
          <a:xfrm>
            <a:off x="220337" y="2819400"/>
            <a:ext cx="8923663" cy="4038599"/>
          </a:xfrm>
        </p:spPr>
        <p:txBody>
          <a:bodyPr>
            <a:normAutofit/>
          </a:bodyPr>
          <a:lstStyle/>
          <a:p>
            <a:pPr marL="0" indent="0" algn="ctr">
              <a:buNone/>
            </a:pPr>
            <a:r>
              <a:rPr lang="en-US" sz="3600" kern="0" dirty="0">
                <a:ea typeface="Times New Roman" panose="02020603050405020304" pitchFamily="18" charset="0"/>
                <a:cs typeface="Times New Roman" panose="02020603050405020304" pitchFamily="18" charset="0"/>
              </a:rPr>
              <a:t>Heb 13:14)  For here we have no continuing city, but we seek the one to come. </a:t>
            </a:r>
            <a:endParaRPr lang="en-US" sz="3600" dirty="0"/>
          </a:p>
        </p:txBody>
      </p:sp>
    </p:spTree>
    <p:extLst>
      <p:ext uri="{BB962C8B-B14F-4D97-AF65-F5344CB8AC3E}">
        <p14:creationId xmlns:p14="http://schemas.microsoft.com/office/powerpoint/2010/main" val="11614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AA15-DD0F-BD7E-5C62-D5CB8C49C85B}"/>
              </a:ext>
            </a:extLst>
          </p:cNvPr>
          <p:cNvSpPr>
            <a:spLocks noGrp="1"/>
          </p:cNvSpPr>
          <p:nvPr>
            <p:ph type="title"/>
          </p:nvPr>
        </p:nvSpPr>
        <p:spPr>
          <a:xfrm>
            <a:off x="0" y="0"/>
            <a:ext cx="9144000" cy="2540000"/>
          </a:xfrm>
        </p:spPr>
        <p:txBody>
          <a:bodyPr>
            <a:normAutofit fontScale="90000"/>
          </a:bodyPr>
          <a:lstStyle/>
          <a:p>
            <a:pPr marL="457200" marR="0" lvl="0" indent="-457200">
              <a:lnSpc>
                <a:spcPct val="95000"/>
              </a:lnSpc>
              <a:buFont typeface="+mj-lt"/>
              <a:buAutoNum type="arabicPeriod" startAt="2"/>
            </a:pPr>
            <a:r>
              <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To teach us the meaning and application of Empathy! Suffering actually helps</a:t>
            </a:r>
            <a:r>
              <a:rPr lang="en-US" sz="4400" kern="100" dirty="0">
                <a:solidFill>
                  <a:srgbClr val="FF0000"/>
                </a:solidFill>
                <a:effectLst/>
                <a:ea typeface="Times New Roman" panose="02020603050405020304" pitchFamily="18" charset="0"/>
                <a:cs typeface="Times New Roman" panose="02020603050405020304" pitchFamily="18" charset="0"/>
              </a:rPr>
              <a:t> us to be empathic. </a:t>
            </a:r>
            <a:endParaRPr lang="en-US" dirty="0">
              <a:solidFill>
                <a:srgbClr val="FF0000"/>
              </a:solidFill>
            </a:endParaRPr>
          </a:p>
        </p:txBody>
      </p:sp>
      <p:sp>
        <p:nvSpPr>
          <p:cNvPr id="3" name="Content Placeholder 2">
            <a:extLst>
              <a:ext uri="{FF2B5EF4-FFF2-40B4-BE49-F238E27FC236}">
                <a16:creationId xmlns:a16="http://schemas.microsoft.com/office/drawing/2014/main" id="{E67A5DA4-4293-3994-0397-9C54CAD78B3D}"/>
              </a:ext>
            </a:extLst>
          </p:cNvPr>
          <p:cNvSpPr>
            <a:spLocks noGrp="1"/>
          </p:cNvSpPr>
          <p:nvPr>
            <p:ph idx="1"/>
          </p:nvPr>
        </p:nvSpPr>
        <p:spPr>
          <a:xfrm>
            <a:off x="220337" y="2540000"/>
            <a:ext cx="8923663" cy="4317999"/>
          </a:xfrm>
        </p:spPr>
        <p:txBody>
          <a:bodyPr/>
          <a:lstStyle/>
          <a:p>
            <a:pPr marL="0" indent="0" algn="ctr">
              <a:lnSpc>
                <a:spcPct val="100000"/>
              </a:lnSpc>
              <a:buNone/>
            </a:pPr>
            <a:r>
              <a:rPr lang="en-US" kern="100" dirty="0">
                <a:ea typeface="Times New Roman" panose="02020603050405020304" pitchFamily="18" charset="0"/>
                <a:cs typeface="Times New Roman" panose="02020603050405020304" pitchFamily="18" charset="0"/>
              </a:rPr>
              <a:t>2 Corinthians 1:3–4  Blessed be the God and Father of our Lord Jesus Christ, the Father of mercies and God of all comfort, </a:t>
            </a:r>
            <a:r>
              <a:rPr lang="en-US" kern="100" baseline="30000" dirty="0">
                <a:ea typeface="Times New Roman" panose="02020603050405020304" pitchFamily="18" charset="0"/>
                <a:cs typeface="Times New Roman" panose="02020603050405020304" pitchFamily="18" charset="0"/>
              </a:rPr>
              <a:t>4</a:t>
            </a:r>
            <a:r>
              <a:rPr lang="en-US" kern="100" dirty="0">
                <a:ea typeface="Times New Roman" panose="02020603050405020304" pitchFamily="18" charset="0"/>
                <a:cs typeface="Times New Roman" panose="02020603050405020304" pitchFamily="18" charset="0"/>
              </a:rPr>
              <a:t> who comforts us in all our tribulation, that we may be able to comfort those who are in any trouble, with the comfort with which we ourselves are comforted by God. </a:t>
            </a:r>
            <a:endParaRPr lang="en-US" dirty="0"/>
          </a:p>
        </p:txBody>
      </p:sp>
    </p:spTree>
    <p:extLst>
      <p:ext uri="{BB962C8B-B14F-4D97-AF65-F5344CB8AC3E}">
        <p14:creationId xmlns:p14="http://schemas.microsoft.com/office/powerpoint/2010/main" val="41958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49BF-CFC5-F01F-AC64-6E57161ACFEA}"/>
              </a:ext>
            </a:extLst>
          </p:cNvPr>
          <p:cNvSpPr>
            <a:spLocks noGrp="1"/>
          </p:cNvSpPr>
          <p:nvPr>
            <p:ph type="title"/>
          </p:nvPr>
        </p:nvSpPr>
        <p:spPr>
          <a:xfrm>
            <a:off x="0" y="0"/>
            <a:ext cx="9144000" cy="2667000"/>
          </a:xfrm>
        </p:spPr>
        <p:txBody>
          <a:bodyPr>
            <a:normAutofit/>
          </a:bodyPr>
          <a:lstStyle/>
          <a:p>
            <a:pPr marL="457200" marR="0" lvl="0" indent="-457200">
              <a:lnSpc>
                <a:spcPct val="80000"/>
              </a:lnSpc>
              <a:buFont typeface="+mj-lt"/>
              <a:buAutoNum type="arabicPeriod" startAt="3"/>
            </a:pPr>
            <a:r>
              <a:rPr lang="en-US" sz="3600" kern="100" dirty="0">
                <a:solidFill>
                  <a:srgbClr val="FF0000"/>
                </a:solidFill>
                <a:effectLst/>
                <a:ea typeface="Times New Roman" panose="02020603050405020304" pitchFamily="18" charset="0"/>
                <a:cs typeface="Times New Roman" panose="02020603050405020304" pitchFamily="18" charset="0"/>
              </a:rPr>
              <a:t> To teach us to keep our focus on the most important (not the most popular, not the most expensive, not the most beautiful). Suffering makes us more dependent upon God. </a:t>
            </a:r>
            <a:endParaRPr lang="en-US" sz="3600" dirty="0">
              <a:solidFill>
                <a:srgbClr val="FF0000"/>
              </a:solidFill>
            </a:endParaRPr>
          </a:p>
        </p:txBody>
      </p:sp>
      <p:sp>
        <p:nvSpPr>
          <p:cNvPr id="3" name="Content Placeholder 2">
            <a:extLst>
              <a:ext uri="{FF2B5EF4-FFF2-40B4-BE49-F238E27FC236}">
                <a16:creationId xmlns:a16="http://schemas.microsoft.com/office/drawing/2014/main" id="{62CD9185-CA11-527E-0357-52C75CAB317E}"/>
              </a:ext>
            </a:extLst>
          </p:cNvPr>
          <p:cNvSpPr>
            <a:spLocks noGrp="1"/>
          </p:cNvSpPr>
          <p:nvPr>
            <p:ph idx="1"/>
          </p:nvPr>
        </p:nvSpPr>
        <p:spPr>
          <a:xfrm>
            <a:off x="220337" y="2667000"/>
            <a:ext cx="8923663" cy="4190999"/>
          </a:xfrm>
        </p:spPr>
        <p:txBody>
          <a:bodyPr>
            <a:normAutofit fontScale="92500" lnSpcReduction="10000"/>
          </a:bodyPr>
          <a:lstStyle/>
          <a:p>
            <a:pPr marL="0" indent="0" algn="ctr">
              <a:buNone/>
            </a:pPr>
            <a:r>
              <a:rPr lang="en-US" kern="100" dirty="0">
                <a:ea typeface="Times New Roman" panose="02020603050405020304" pitchFamily="18" charset="0"/>
                <a:cs typeface="Times New Roman" panose="02020603050405020304" pitchFamily="18" charset="0"/>
              </a:rPr>
              <a:t>Matthew 6:31–34  “Therefore do not worry, saying, ‘What shall we eat?’ or ‘What shall we drink?’ or ‘What shall we wear?’ </a:t>
            </a:r>
            <a:r>
              <a:rPr lang="en-US" kern="100" baseline="30000" dirty="0">
                <a:ea typeface="Times New Roman" panose="02020603050405020304" pitchFamily="18" charset="0"/>
                <a:cs typeface="Times New Roman" panose="02020603050405020304" pitchFamily="18" charset="0"/>
              </a:rPr>
              <a:t>32</a:t>
            </a:r>
            <a:r>
              <a:rPr lang="en-US" kern="100" dirty="0">
                <a:ea typeface="Times New Roman" panose="02020603050405020304" pitchFamily="18" charset="0"/>
                <a:cs typeface="Times New Roman" panose="02020603050405020304" pitchFamily="18" charset="0"/>
              </a:rPr>
              <a:t> For after all these things the Gentiles seek. For your heavenly Father knows that you need all these things. </a:t>
            </a:r>
            <a:r>
              <a:rPr lang="en-US" kern="100" baseline="30000" dirty="0">
                <a:ea typeface="Times New Roman" panose="02020603050405020304" pitchFamily="18" charset="0"/>
                <a:cs typeface="Times New Roman" panose="02020603050405020304" pitchFamily="18" charset="0"/>
              </a:rPr>
              <a:t>33</a:t>
            </a:r>
            <a:r>
              <a:rPr lang="en-US" kern="100" dirty="0">
                <a:ea typeface="Times New Roman" panose="02020603050405020304" pitchFamily="18" charset="0"/>
                <a:cs typeface="Times New Roman" panose="02020603050405020304" pitchFamily="18" charset="0"/>
              </a:rPr>
              <a:t> But seek first the kingdom of God and His righteousness, and all these things shall be added to you. </a:t>
            </a:r>
            <a:r>
              <a:rPr lang="en-US" kern="100" baseline="30000" dirty="0">
                <a:ea typeface="Times New Roman" panose="02020603050405020304" pitchFamily="18" charset="0"/>
                <a:cs typeface="Times New Roman" panose="02020603050405020304" pitchFamily="18" charset="0"/>
              </a:rPr>
              <a:t>34</a:t>
            </a:r>
            <a:r>
              <a:rPr lang="en-US" kern="100" dirty="0">
                <a:ea typeface="Times New Roman" panose="02020603050405020304" pitchFamily="18" charset="0"/>
                <a:cs typeface="Times New Roman" panose="02020603050405020304" pitchFamily="18" charset="0"/>
              </a:rPr>
              <a:t> Therefore do not worry about tomorrow, for tomorrow will worry about its own things. Sufficient for the day is its own trouble. </a:t>
            </a:r>
            <a:endParaRPr lang="en-US" dirty="0"/>
          </a:p>
        </p:txBody>
      </p:sp>
    </p:spTree>
    <p:extLst>
      <p:ext uri="{BB962C8B-B14F-4D97-AF65-F5344CB8AC3E}">
        <p14:creationId xmlns:p14="http://schemas.microsoft.com/office/powerpoint/2010/main" val="23329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F924-9CCA-38ED-886B-C08D70A6F920}"/>
              </a:ext>
            </a:extLst>
          </p:cNvPr>
          <p:cNvSpPr>
            <a:spLocks noGrp="1"/>
          </p:cNvSpPr>
          <p:nvPr>
            <p:ph type="title"/>
          </p:nvPr>
        </p:nvSpPr>
        <p:spPr>
          <a:xfrm>
            <a:off x="0" y="0"/>
            <a:ext cx="9144000" cy="1625599"/>
          </a:xfrm>
        </p:spPr>
        <p:txBody>
          <a:bodyPr>
            <a:normAutofit/>
          </a:bodyPr>
          <a:lstStyle/>
          <a:p>
            <a:pPr marL="457200" marR="0" lvl="0" indent="-457200">
              <a:lnSpc>
                <a:spcPct val="95000"/>
              </a:lnSpc>
              <a:buFont typeface="+mj-lt"/>
              <a:buAutoNum type="arabicPeriod" startAt="4"/>
            </a:pPr>
            <a:r>
              <a:rPr lang="en-US" sz="4400" kern="100" dirty="0">
                <a:solidFill>
                  <a:srgbClr val="FF0000"/>
                </a:solidFill>
                <a:effectLst/>
                <a:ea typeface="Times New Roman" panose="02020603050405020304" pitchFamily="18" charset="0"/>
                <a:cs typeface="Times New Roman" panose="02020603050405020304" pitchFamily="18" charset="0"/>
              </a:rPr>
              <a:t> To teach us that our choices have consequences. </a:t>
            </a:r>
            <a:endParaRPr lang="en-US" dirty="0">
              <a:solidFill>
                <a:srgbClr val="FF0000"/>
              </a:solidFill>
            </a:endParaRPr>
          </a:p>
        </p:txBody>
      </p:sp>
      <p:sp>
        <p:nvSpPr>
          <p:cNvPr id="3" name="Content Placeholder 2">
            <a:extLst>
              <a:ext uri="{FF2B5EF4-FFF2-40B4-BE49-F238E27FC236}">
                <a16:creationId xmlns:a16="http://schemas.microsoft.com/office/drawing/2014/main" id="{C382972E-E2AA-35F3-4E83-BCBC86042301}"/>
              </a:ext>
            </a:extLst>
          </p:cNvPr>
          <p:cNvSpPr>
            <a:spLocks noGrp="1"/>
          </p:cNvSpPr>
          <p:nvPr>
            <p:ph idx="1"/>
          </p:nvPr>
        </p:nvSpPr>
        <p:spPr>
          <a:xfrm>
            <a:off x="220337" y="1625599"/>
            <a:ext cx="8923663" cy="5232399"/>
          </a:xfrm>
        </p:spPr>
        <p:txBody>
          <a:bodyPr/>
          <a:lstStyle/>
          <a:p>
            <a:pPr marL="0" indent="0" algn="ctr">
              <a:buNone/>
            </a:pPr>
            <a:r>
              <a:rPr lang="en-US" kern="100" dirty="0">
                <a:ea typeface="Times New Roman" panose="02020603050405020304" pitchFamily="18" charset="0"/>
                <a:cs typeface="Times New Roman" panose="02020603050405020304" pitchFamily="18" charset="0"/>
              </a:rPr>
              <a:t>Ecclesiastes 11:9  Rejoice, O young man, in your youth, And let your heart cheer you in the days of your youth; Walk in the ways of your heart, And in the sight of your eyes; But know that for all these God will bring you into judgment. </a:t>
            </a:r>
            <a:endParaRPr lang="en-US" dirty="0"/>
          </a:p>
        </p:txBody>
      </p:sp>
    </p:spTree>
    <p:extLst>
      <p:ext uri="{BB962C8B-B14F-4D97-AF65-F5344CB8AC3E}">
        <p14:creationId xmlns:p14="http://schemas.microsoft.com/office/powerpoint/2010/main" val="117398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0C8C-383C-5F54-E0C8-7B0FBB40E69E}"/>
              </a:ext>
            </a:extLst>
          </p:cNvPr>
          <p:cNvSpPr>
            <a:spLocks noGrp="1"/>
          </p:cNvSpPr>
          <p:nvPr>
            <p:ph type="title"/>
          </p:nvPr>
        </p:nvSpPr>
        <p:spPr>
          <a:xfrm>
            <a:off x="0" y="0"/>
            <a:ext cx="9144000" cy="1879600"/>
          </a:xfrm>
        </p:spPr>
        <p:txBody>
          <a:bodyPr>
            <a:normAutofit/>
          </a:bodyPr>
          <a:lstStyle/>
          <a:p>
            <a:pPr marL="457200" marR="0" lvl="0" indent="-457200">
              <a:lnSpc>
                <a:spcPct val="95000"/>
              </a:lnSpc>
              <a:buFont typeface="+mj-lt"/>
              <a:buAutoNum type="arabicPeriod" startAt="5"/>
            </a:pPr>
            <a:r>
              <a:rPr lang="en-US" sz="4400" kern="100" dirty="0">
                <a:solidFill>
                  <a:srgbClr val="FF0000"/>
                </a:solidFill>
                <a:effectLst/>
                <a:ea typeface="Times New Roman" panose="02020603050405020304" pitchFamily="18" charset="0"/>
                <a:cs typeface="Times New Roman" panose="02020603050405020304" pitchFamily="18" charset="0"/>
              </a:rPr>
              <a:t> To teach us to stay away from sinful actions. </a:t>
            </a:r>
            <a:endParaRPr lang="en-US" dirty="0">
              <a:solidFill>
                <a:srgbClr val="FF0000"/>
              </a:solidFill>
            </a:endParaRPr>
          </a:p>
        </p:txBody>
      </p:sp>
      <p:sp>
        <p:nvSpPr>
          <p:cNvPr id="3" name="Content Placeholder 2">
            <a:extLst>
              <a:ext uri="{FF2B5EF4-FFF2-40B4-BE49-F238E27FC236}">
                <a16:creationId xmlns:a16="http://schemas.microsoft.com/office/drawing/2014/main" id="{8156B8DE-4CAF-3A49-4BB4-9C265BED33C1}"/>
              </a:ext>
            </a:extLst>
          </p:cNvPr>
          <p:cNvSpPr>
            <a:spLocks noGrp="1"/>
          </p:cNvSpPr>
          <p:nvPr>
            <p:ph idx="1"/>
          </p:nvPr>
        </p:nvSpPr>
        <p:spPr>
          <a:xfrm>
            <a:off x="220337" y="1879600"/>
            <a:ext cx="8923663" cy="4978399"/>
          </a:xfrm>
        </p:spPr>
        <p:txBody>
          <a:bodyPr>
            <a:normAutofit/>
          </a:bodyPr>
          <a:lstStyle/>
          <a:p>
            <a:pPr marL="0" indent="0" algn="ctr">
              <a:lnSpc>
                <a:spcPct val="100000"/>
              </a:lnSpc>
              <a:buNone/>
            </a:pPr>
            <a:r>
              <a:rPr lang="en-US" sz="3600" kern="100" dirty="0">
                <a:ea typeface="Times New Roman" panose="02020603050405020304" pitchFamily="18" charset="0"/>
                <a:cs typeface="Times New Roman" panose="02020603050405020304" pitchFamily="18" charset="0"/>
              </a:rPr>
              <a:t>1 Peter 2:11 Beloved, I beg you as sojourners and pilgrims, abstain from fleshly lusts which war against the soul, </a:t>
            </a:r>
            <a:endParaRPr lang="en-US" sz="3600" dirty="0"/>
          </a:p>
        </p:txBody>
      </p:sp>
    </p:spTree>
    <p:extLst>
      <p:ext uri="{BB962C8B-B14F-4D97-AF65-F5344CB8AC3E}">
        <p14:creationId xmlns:p14="http://schemas.microsoft.com/office/powerpoint/2010/main" val="23486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D976-C7D9-654C-E9CB-ED0DE7D73707}"/>
              </a:ext>
            </a:extLst>
          </p:cNvPr>
          <p:cNvSpPr>
            <a:spLocks noGrp="1"/>
          </p:cNvSpPr>
          <p:nvPr>
            <p:ph type="title"/>
          </p:nvPr>
        </p:nvSpPr>
        <p:spPr>
          <a:xfrm>
            <a:off x="0" y="0"/>
            <a:ext cx="9144000" cy="2260600"/>
          </a:xfrm>
        </p:spPr>
        <p:txBody>
          <a:bodyPr>
            <a:normAutofit/>
          </a:bodyPr>
          <a:lstStyle/>
          <a:p>
            <a:pPr marL="457200" marR="0" lvl="0" indent="-457200">
              <a:lnSpc>
                <a:spcPct val="95000"/>
              </a:lnSpc>
              <a:buFont typeface="+mj-lt"/>
              <a:buAutoNum type="arabicPeriod" startAt="6"/>
            </a:pPr>
            <a:r>
              <a:rPr lang="en-US" sz="4400" kern="100" dirty="0">
                <a:solidFill>
                  <a:srgbClr val="FF0000"/>
                </a:solidFill>
                <a:effectLst/>
                <a:ea typeface="Times New Roman" panose="02020603050405020304" pitchFamily="18" charset="0"/>
                <a:cs typeface="Times New Roman" panose="02020603050405020304" pitchFamily="18" charset="0"/>
              </a:rPr>
              <a:t> To teach us the value of a strong prayer life. Suffering strengthens my praying! </a:t>
            </a:r>
            <a:endParaRPr lang="en-US" dirty="0">
              <a:solidFill>
                <a:srgbClr val="FF0000"/>
              </a:solidFill>
            </a:endParaRPr>
          </a:p>
        </p:txBody>
      </p:sp>
      <p:sp>
        <p:nvSpPr>
          <p:cNvPr id="3" name="Content Placeholder 2">
            <a:extLst>
              <a:ext uri="{FF2B5EF4-FFF2-40B4-BE49-F238E27FC236}">
                <a16:creationId xmlns:a16="http://schemas.microsoft.com/office/drawing/2014/main" id="{8779D1A9-2A1E-8A62-E194-70FC7BBB1B62}"/>
              </a:ext>
            </a:extLst>
          </p:cNvPr>
          <p:cNvSpPr>
            <a:spLocks noGrp="1"/>
          </p:cNvSpPr>
          <p:nvPr>
            <p:ph idx="1"/>
          </p:nvPr>
        </p:nvSpPr>
        <p:spPr>
          <a:xfrm>
            <a:off x="220337" y="2489200"/>
            <a:ext cx="8923663" cy="4368799"/>
          </a:xfrm>
        </p:spPr>
        <p:txBody>
          <a:bodyPr>
            <a:normAutofit/>
          </a:bodyPr>
          <a:lstStyle/>
          <a:p>
            <a:pPr marL="0" indent="0" algn="ctr">
              <a:lnSpc>
                <a:spcPct val="100000"/>
              </a:lnSpc>
              <a:buNone/>
            </a:pPr>
            <a:r>
              <a:rPr lang="en-US" sz="3600" kern="100" dirty="0">
                <a:ea typeface="Times New Roman" panose="02020603050405020304" pitchFamily="18" charset="0"/>
                <a:cs typeface="Times New Roman" panose="02020603050405020304" pitchFamily="18" charset="0"/>
              </a:rPr>
              <a:t>James 5:13  Is anyone among you suffering? Let him pray. Is anyone cheerful? Let him sing psalms. </a:t>
            </a:r>
            <a:endParaRPr lang="en-US" sz="3600" dirty="0"/>
          </a:p>
        </p:txBody>
      </p:sp>
    </p:spTree>
    <p:extLst>
      <p:ext uri="{BB962C8B-B14F-4D97-AF65-F5344CB8AC3E}">
        <p14:creationId xmlns:p14="http://schemas.microsoft.com/office/powerpoint/2010/main" val="9068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28D2-FE92-763B-FB88-AE183F7D5483}"/>
              </a:ext>
            </a:extLst>
          </p:cNvPr>
          <p:cNvSpPr>
            <a:spLocks noGrp="1"/>
          </p:cNvSpPr>
          <p:nvPr>
            <p:ph type="title"/>
          </p:nvPr>
        </p:nvSpPr>
        <p:spPr>
          <a:xfrm>
            <a:off x="0" y="0"/>
            <a:ext cx="9144000" cy="2032000"/>
          </a:xfrm>
        </p:spPr>
        <p:txBody>
          <a:bodyPr>
            <a:normAutofit/>
          </a:bodyPr>
          <a:lstStyle/>
          <a:p>
            <a:pPr marL="457200" marR="0" lvl="0" indent="-457200">
              <a:lnSpc>
                <a:spcPct val="95000"/>
              </a:lnSpc>
              <a:buFont typeface="+mj-lt"/>
              <a:buAutoNum type="arabicPeriod" startAt="7"/>
            </a:pPr>
            <a:r>
              <a:rPr lang="en-US" sz="4000" kern="100" dirty="0">
                <a:solidFill>
                  <a:srgbClr val="FF0000"/>
                </a:solidFill>
                <a:effectLst/>
                <a:ea typeface="Times New Roman" panose="02020603050405020304" pitchFamily="18" charset="0"/>
                <a:cs typeface="Times New Roman" panose="02020603050405020304" pitchFamily="18" charset="0"/>
              </a:rPr>
              <a:t> To teach us that free will, may sometimes infringe on our well-being. </a:t>
            </a:r>
            <a:endParaRPr lang="en-US" sz="4000" dirty="0">
              <a:solidFill>
                <a:srgbClr val="FF0000"/>
              </a:solidFill>
            </a:endParaRPr>
          </a:p>
        </p:txBody>
      </p:sp>
      <p:sp>
        <p:nvSpPr>
          <p:cNvPr id="3" name="Content Placeholder 2">
            <a:extLst>
              <a:ext uri="{FF2B5EF4-FFF2-40B4-BE49-F238E27FC236}">
                <a16:creationId xmlns:a16="http://schemas.microsoft.com/office/drawing/2014/main" id="{92368D73-A490-A70B-1F35-861F7BC47250}"/>
              </a:ext>
            </a:extLst>
          </p:cNvPr>
          <p:cNvSpPr>
            <a:spLocks noGrp="1"/>
          </p:cNvSpPr>
          <p:nvPr>
            <p:ph idx="1"/>
          </p:nvPr>
        </p:nvSpPr>
        <p:spPr>
          <a:xfrm>
            <a:off x="220337" y="2032000"/>
            <a:ext cx="8923663" cy="4825999"/>
          </a:xfrm>
        </p:spPr>
        <p:txBody>
          <a:bodyPr>
            <a:normAutofit/>
          </a:bodyPr>
          <a:lstStyle/>
          <a:p>
            <a:pPr marL="0" indent="0" algn="ctr">
              <a:buNone/>
            </a:pPr>
            <a:r>
              <a:rPr lang="en-US" sz="3100" kern="100" dirty="0">
                <a:ea typeface="Times New Roman" panose="02020603050405020304" pitchFamily="18" charset="0"/>
                <a:cs typeface="Times New Roman" panose="02020603050405020304" pitchFamily="18" charset="0"/>
              </a:rPr>
              <a:t>Acts 8:1–3  Now Saul was consenting to his death. At that time a great persecution arose against the church which was at Jerusalem; and they were all scattered throughout the regions of Judea and Samaria, except the apostles. </a:t>
            </a:r>
            <a:r>
              <a:rPr lang="en-US" sz="3100" kern="100" baseline="30000" dirty="0">
                <a:ea typeface="Times New Roman" panose="02020603050405020304" pitchFamily="18" charset="0"/>
                <a:cs typeface="Times New Roman" panose="02020603050405020304" pitchFamily="18" charset="0"/>
              </a:rPr>
              <a:t>2</a:t>
            </a:r>
            <a:r>
              <a:rPr lang="en-US" sz="3100" kern="100" dirty="0">
                <a:ea typeface="Times New Roman" panose="02020603050405020304" pitchFamily="18" charset="0"/>
                <a:cs typeface="Times New Roman" panose="02020603050405020304" pitchFamily="18" charset="0"/>
              </a:rPr>
              <a:t> And devout men carried Stephen to his burial, and made great lamentation over him. </a:t>
            </a:r>
            <a:r>
              <a:rPr lang="en-US" sz="3100" kern="100" baseline="30000" dirty="0">
                <a:ea typeface="Times New Roman" panose="02020603050405020304" pitchFamily="18" charset="0"/>
                <a:cs typeface="Times New Roman" panose="02020603050405020304" pitchFamily="18" charset="0"/>
              </a:rPr>
              <a:t>3</a:t>
            </a:r>
            <a:r>
              <a:rPr lang="en-US" sz="3100" kern="100" dirty="0">
                <a:ea typeface="Times New Roman" panose="02020603050405020304" pitchFamily="18" charset="0"/>
                <a:cs typeface="Times New Roman" panose="02020603050405020304" pitchFamily="18" charset="0"/>
              </a:rPr>
              <a:t> As for Saul, he made havoc of the church, entering every house, and dragging off men and women, committing them to prison. </a:t>
            </a:r>
            <a:endParaRPr lang="en-US" sz="3100" dirty="0"/>
          </a:p>
        </p:txBody>
      </p:sp>
    </p:spTree>
    <p:extLst>
      <p:ext uri="{BB962C8B-B14F-4D97-AF65-F5344CB8AC3E}">
        <p14:creationId xmlns:p14="http://schemas.microsoft.com/office/powerpoint/2010/main" val="378544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68108-B394-8860-7E3D-3DA78A94586C}"/>
              </a:ext>
            </a:extLst>
          </p:cNvPr>
          <p:cNvSpPr>
            <a:spLocks noGrp="1"/>
          </p:cNvSpPr>
          <p:nvPr>
            <p:ph type="title"/>
          </p:nvPr>
        </p:nvSpPr>
        <p:spPr>
          <a:xfrm>
            <a:off x="0" y="0"/>
            <a:ext cx="9144000" cy="2311400"/>
          </a:xfrm>
        </p:spPr>
        <p:txBody>
          <a:bodyPr>
            <a:normAutofit/>
          </a:bodyPr>
          <a:lstStyle/>
          <a:p>
            <a:pPr marL="457200" marR="0" lvl="0" indent="-457200">
              <a:lnSpc>
                <a:spcPct val="95000"/>
              </a:lnSpc>
              <a:buFont typeface="+mj-lt"/>
              <a:buAutoNum type="arabicPeriod" startAt="8"/>
            </a:pPr>
            <a:r>
              <a:rPr lang="en-US" sz="4400" kern="100" dirty="0">
                <a:solidFill>
                  <a:srgbClr val="FF0000"/>
                </a:solidFill>
                <a:effectLst/>
                <a:ea typeface="Times New Roman" panose="02020603050405020304" pitchFamily="18" charset="0"/>
                <a:cs typeface="Times New Roman" panose="02020603050405020304" pitchFamily="18" charset="0"/>
              </a:rPr>
              <a:t> To teach us that Satan is alive and well and influencing those around us in negative ways. </a:t>
            </a:r>
            <a:endParaRPr lang="en-US" dirty="0">
              <a:solidFill>
                <a:srgbClr val="FF0000"/>
              </a:solidFill>
            </a:endParaRPr>
          </a:p>
        </p:txBody>
      </p:sp>
      <p:sp>
        <p:nvSpPr>
          <p:cNvPr id="3" name="Content Placeholder 2">
            <a:extLst>
              <a:ext uri="{FF2B5EF4-FFF2-40B4-BE49-F238E27FC236}">
                <a16:creationId xmlns:a16="http://schemas.microsoft.com/office/drawing/2014/main" id="{32BD505C-29AD-580A-FE29-76DE17D82009}"/>
              </a:ext>
            </a:extLst>
          </p:cNvPr>
          <p:cNvSpPr>
            <a:spLocks noGrp="1"/>
          </p:cNvSpPr>
          <p:nvPr>
            <p:ph idx="1"/>
          </p:nvPr>
        </p:nvSpPr>
        <p:spPr>
          <a:xfrm>
            <a:off x="220337" y="2311400"/>
            <a:ext cx="8923663" cy="4546599"/>
          </a:xfrm>
        </p:spPr>
        <p:txBody>
          <a:bodyPr/>
          <a:lstStyle/>
          <a:p>
            <a:pPr marL="0" indent="0" algn="ctr">
              <a:lnSpc>
                <a:spcPct val="100000"/>
              </a:lnSpc>
              <a:buNone/>
            </a:pPr>
            <a:r>
              <a:rPr lang="en-US" kern="100" dirty="0">
                <a:ea typeface="Times New Roman" panose="02020603050405020304" pitchFamily="18" charset="0"/>
                <a:cs typeface="Times New Roman" panose="02020603050405020304" pitchFamily="18" charset="0"/>
              </a:rPr>
              <a:t>1 Peter 5:8–9  Be sober, be vigilant; because your adversary the devil walks about like a roaring lion, seeking whom he may devour. </a:t>
            </a:r>
            <a:r>
              <a:rPr lang="en-US" kern="100" baseline="30000" dirty="0">
                <a:ea typeface="Times New Roman" panose="02020603050405020304" pitchFamily="18" charset="0"/>
                <a:cs typeface="Times New Roman" panose="02020603050405020304" pitchFamily="18" charset="0"/>
              </a:rPr>
              <a:t>9</a:t>
            </a:r>
            <a:r>
              <a:rPr lang="en-US" kern="100" dirty="0">
                <a:ea typeface="Times New Roman" panose="02020603050405020304" pitchFamily="18" charset="0"/>
                <a:cs typeface="Times New Roman" panose="02020603050405020304" pitchFamily="18" charset="0"/>
              </a:rPr>
              <a:t> Resist him, steadfast in the faith, knowing that the same sufferings are experienced by your brotherhood in the world. </a:t>
            </a:r>
            <a:endParaRPr lang="en-US" dirty="0"/>
          </a:p>
        </p:txBody>
      </p:sp>
    </p:spTree>
    <p:extLst>
      <p:ext uri="{BB962C8B-B14F-4D97-AF65-F5344CB8AC3E}">
        <p14:creationId xmlns:p14="http://schemas.microsoft.com/office/powerpoint/2010/main" val="5581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08B2-84C2-331C-0EAA-D7590A2AC047}"/>
              </a:ext>
            </a:extLst>
          </p:cNvPr>
          <p:cNvSpPr>
            <a:spLocks noGrp="1"/>
          </p:cNvSpPr>
          <p:nvPr>
            <p:ph type="title"/>
          </p:nvPr>
        </p:nvSpPr>
        <p:spPr>
          <a:xfrm>
            <a:off x="0" y="0"/>
            <a:ext cx="9144000" cy="2311400"/>
          </a:xfrm>
        </p:spPr>
        <p:txBody>
          <a:bodyPr>
            <a:normAutofit/>
          </a:bodyPr>
          <a:lstStyle/>
          <a:p>
            <a:pPr marL="457200" marR="0" lvl="0" indent="-457200">
              <a:lnSpc>
                <a:spcPct val="95000"/>
              </a:lnSpc>
              <a:buFont typeface="+mj-lt"/>
              <a:buAutoNum type="arabicPeriod" startAt="9"/>
            </a:pPr>
            <a:r>
              <a:rPr lang="en-US" sz="4000" kern="100" dirty="0">
                <a:solidFill>
                  <a:srgbClr val="FF0000"/>
                </a:solidFill>
                <a:effectLst/>
                <a:ea typeface="Times New Roman" panose="02020603050405020304" pitchFamily="18" charset="0"/>
                <a:cs typeface="Times New Roman" panose="02020603050405020304" pitchFamily="18" charset="0"/>
              </a:rPr>
              <a:t> To teach us that sometimes suffering is a matter of time and chance. </a:t>
            </a:r>
            <a:endParaRPr lang="en-US" sz="4000" dirty="0">
              <a:solidFill>
                <a:srgbClr val="FF0000"/>
              </a:solidFill>
            </a:endParaRPr>
          </a:p>
        </p:txBody>
      </p:sp>
      <p:sp>
        <p:nvSpPr>
          <p:cNvPr id="3" name="Content Placeholder 2">
            <a:extLst>
              <a:ext uri="{FF2B5EF4-FFF2-40B4-BE49-F238E27FC236}">
                <a16:creationId xmlns:a16="http://schemas.microsoft.com/office/drawing/2014/main" id="{21579B72-0219-1597-2BD1-AF55C8836F13}"/>
              </a:ext>
            </a:extLst>
          </p:cNvPr>
          <p:cNvSpPr>
            <a:spLocks noGrp="1"/>
          </p:cNvSpPr>
          <p:nvPr>
            <p:ph idx="1"/>
          </p:nvPr>
        </p:nvSpPr>
        <p:spPr>
          <a:xfrm>
            <a:off x="220337" y="2057400"/>
            <a:ext cx="8923663" cy="4800599"/>
          </a:xfrm>
        </p:spPr>
        <p:txBody>
          <a:bodyPr/>
          <a:lstStyle/>
          <a:p>
            <a:pPr marL="0" indent="0" algn="ctr">
              <a:buNone/>
            </a:pPr>
            <a:r>
              <a:rPr lang="en-US" kern="100" dirty="0">
                <a:ea typeface="Times New Roman" panose="02020603050405020304" pitchFamily="18" charset="0"/>
                <a:cs typeface="Times New Roman" panose="02020603050405020304" pitchFamily="18" charset="0"/>
              </a:rPr>
              <a:t>Ecclesiastes 9:11–12  I returned and saw under the sun that— The race is not to the swift, Nor the battle to the strong, Nor bread to the wise, Nor riches to men of understanding, Nor favor to men of skill; But time and chance happen to them all. </a:t>
            </a:r>
            <a:r>
              <a:rPr lang="en-US" kern="100" baseline="30000" dirty="0">
                <a:ea typeface="Times New Roman" panose="02020603050405020304" pitchFamily="18" charset="0"/>
                <a:cs typeface="Times New Roman" panose="02020603050405020304" pitchFamily="18" charset="0"/>
              </a:rPr>
              <a:t>12</a:t>
            </a:r>
            <a:r>
              <a:rPr lang="en-US" kern="100" dirty="0">
                <a:ea typeface="Times New Roman" panose="02020603050405020304" pitchFamily="18" charset="0"/>
                <a:cs typeface="Times New Roman" panose="02020603050405020304" pitchFamily="18" charset="0"/>
              </a:rPr>
              <a:t> For man also does not know his time: Like fish taken in a cruel net, Like birds caught in a snare, So the sons of men are snared in an evil time, When it falls suddenly upon them. </a:t>
            </a:r>
            <a:endParaRPr lang="en-US" dirty="0"/>
          </a:p>
        </p:txBody>
      </p:sp>
    </p:spTree>
    <p:extLst>
      <p:ext uri="{BB962C8B-B14F-4D97-AF65-F5344CB8AC3E}">
        <p14:creationId xmlns:p14="http://schemas.microsoft.com/office/powerpoint/2010/main" val="10326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C91C-15FB-50F2-AC35-B98B9BCDCD64}"/>
              </a:ext>
            </a:extLst>
          </p:cNvPr>
          <p:cNvSpPr>
            <a:spLocks noGrp="1"/>
          </p:cNvSpPr>
          <p:nvPr>
            <p:ph type="title"/>
          </p:nvPr>
        </p:nvSpPr>
        <p:spPr>
          <a:xfrm>
            <a:off x="0" y="0"/>
            <a:ext cx="9144000" cy="1752600"/>
          </a:xfrm>
        </p:spPr>
        <p:txBody>
          <a:bodyPr>
            <a:normAutofit/>
          </a:bodyPr>
          <a:lstStyle/>
          <a:p>
            <a:pPr marL="742950" marR="0" lvl="0" indent="-742950">
              <a:lnSpc>
                <a:spcPct val="95000"/>
              </a:lnSpc>
              <a:buFont typeface="+mj-lt"/>
              <a:buAutoNum type="arabicPeriod" startAt="10"/>
            </a:pPr>
            <a:r>
              <a:rPr lang="en-US" sz="4000" kern="100" dirty="0">
                <a:solidFill>
                  <a:srgbClr val="FF0000"/>
                </a:solidFill>
                <a:effectLst/>
                <a:ea typeface="Times New Roman" panose="02020603050405020304" pitchFamily="18" charset="0"/>
                <a:cs typeface="Times New Roman" panose="02020603050405020304" pitchFamily="18" charset="0"/>
              </a:rPr>
              <a:t> To teach us that Jesus is there to help us in our suffering. </a:t>
            </a:r>
            <a:endParaRPr lang="en-US" sz="4000" dirty="0">
              <a:solidFill>
                <a:srgbClr val="FF0000"/>
              </a:solidFill>
            </a:endParaRPr>
          </a:p>
        </p:txBody>
      </p:sp>
      <p:sp>
        <p:nvSpPr>
          <p:cNvPr id="3" name="Content Placeholder 2">
            <a:extLst>
              <a:ext uri="{FF2B5EF4-FFF2-40B4-BE49-F238E27FC236}">
                <a16:creationId xmlns:a16="http://schemas.microsoft.com/office/drawing/2014/main" id="{E07CAC4F-A9DE-0E83-FB94-1A7A93C994C6}"/>
              </a:ext>
            </a:extLst>
          </p:cNvPr>
          <p:cNvSpPr>
            <a:spLocks noGrp="1"/>
          </p:cNvSpPr>
          <p:nvPr>
            <p:ph idx="1"/>
          </p:nvPr>
        </p:nvSpPr>
        <p:spPr>
          <a:xfrm>
            <a:off x="220337" y="1752600"/>
            <a:ext cx="8923663" cy="5105399"/>
          </a:xfrm>
        </p:spPr>
        <p:txBody>
          <a:bodyPr/>
          <a:lstStyle/>
          <a:p>
            <a:pPr marL="0" indent="0" algn="ctr">
              <a:lnSpc>
                <a:spcPct val="100000"/>
              </a:lnSpc>
              <a:buNone/>
            </a:pPr>
            <a:r>
              <a:rPr lang="en-US" kern="100" dirty="0">
                <a:ea typeface="Times New Roman" panose="02020603050405020304" pitchFamily="18" charset="0"/>
                <a:cs typeface="Times New Roman" panose="02020603050405020304" pitchFamily="18" charset="0"/>
              </a:rPr>
              <a:t>Hebrews 4:15–16  For we do not have a High Priest who cannot sympathize with our weaknesses, but was in all points tempted as we are, yet without sin. </a:t>
            </a:r>
            <a:r>
              <a:rPr lang="en-US" kern="100" baseline="30000" dirty="0">
                <a:ea typeface="Times New Roman" panose="02020603050405020304" pitchFamily="18" charset="0"/>
                <a:cs typeface="Times New Roman" panose="02020603050405020304" pitchFamily="18" charset="0"/>
              </a:rPr>
              <a:t>16</a:t>
            </a:r>
            <a:r>
              <a:rPr lang="en-US" kern="100" dirty="0">
                <a:ea typeface="Times New Roman" panose="02020603050405020304" pitchFamily="18" charset="0"/>
                <a:cs typeface="Times New Roman" panose="02020603050405020304" pitchFamily="18" charset="0"/>
              </a:rPr>
              <a:t> Let us therefore come boldly to the throne of grace, that we may obtain mercy and find grace to help in time of need. </a:t>
            </a:r>
            <a:endParaRPr lang="en-US" dirty="0"/>
          </a:p>
        </p:txBody>
      </p:sp>
    </p:spTree>
    <p:extLst>
      <p:ext uri="{BB962C8B-B14F-4D97-AF65-F5344CB8AC3E}">
        <p14:creationId xmlns:p14="http://schemas.microsoft.com/office/powerpoint/2010/main" val="304093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3467-3662-A71D-E296-FB94083907F6}"/>
              </a:ext>
            </a:extLst>
          </p:cNvPr>
          <p:cNvSpPr>
            <a:spLocks noGrp="1"/>
          </p:cNvSpPr>
          <p:nvPr>
            <p:ph type="title"/>
          </p:nvPr>
        </p:nvSpPr>
        <p:spPr>
          <a:xfrm>
            <a:off x="0" y="0"/>
            <a:ext cx="9144000" cy="1574800"/>
          </a:xfrm>
        </p:spPr>
        <p:txBody>
          <a:bodyPr>
            <a:normAutofit/>
          </a:bodyPr>
          <a:lstStyle/>
          <a:p>
            <a:pPr marL="742950" marR="0" lvl="0" indent="-742950">
              <a:lnSpc>
                <a:spcPct val="95000"/>
              </a:lnSpc>
              <a:buFont typeface="+mj-lt"/>
              <a:buAutoNum type="arabicPeriod" startAt="11"/>
            </a:pPr>
            <a:r>
              <a:rPr lang="en-US" sz="4000" kern="100" dirty="0">
                <a:solidFill>
                  <a:srgbClr val="FF0000"/>
                </a:solidFill>
                <a:effectLst/>
                <a:ea typeface="Times New Roman" panose="02020603050405020304" pitchFamily="18" charset="0"/>
                <a:cs typeface="Times New Roman" panose="02020603050405020304" pitchFamily="18" charset="0"/>
              </a:rPr>
              <a:t> To teach us to appreciate the good things in our life. </a:t>
            </a:r>
            <a:endParaRPr lang="en-US" sz="4000" dirty="0">
              <a:solidFill>
                <a:srgbClr val="FF0000"/>
              </a:solidFill>
            </a:endParaRPr>
          </a:p>
        </p:txBody>
      </p:sp>
      <p:sp>
        <p:nvSpPr>
          <p:cNvPr id="3" name="Content Placeholder 2">
            <a:extLst>
              <a:ext uri="{FF2B5EF4-FFF2-40B4-BE49-F238E27FC236}">
                <a16:creationId xmlns:a16="http://schemas.microsoft.com/office/drawing/2014/main" id="{51C5D89F-B460-2BB7-C81B-7C2ADD4D2553}"/>
              </a:ext>
            </a:extLst>
          </p:cNvPr>
          <p:cNvSpPr>
            <a:spLocks noGrp="1"/>
          </p:cNvSpPr>
          <p:nvPr>
            <p:ph idx="1"/>
          </p:nvPr>
        </p:nvSpPr>
        <p:spPr>
          <a:xfrm>
            <a:off x="220337" y="1574800"/>
            <a:ext cx="8923663" cy="5283199"/>
          </a:xfrm>
        </p:spPr>
        <p:txBody>
          <a:bodyPr>
            <a:normAutofit fontScale="92500" lnSpcReduction="10000"/>
          </a:bodyPr>
          <a:lstStyle/>
          <a:p>
            <a:pPr marL="0" indent="0" algn="ctr">
              <a:buNone/>
            </a:pPr>
            <a:r>
              <a:rPr lang="en-US" kern="100" dirty="0">
                <a:ea typeface="Times New Roman" panose="02020603050405020304" pitchFamily="18" charset="0"/>
                <a:cs typeface="Times New Roman" panose="02020603050405020304" pitchFamily="18" charset="0"/>
              </a:rPr>
              <a:t>Philippians 1:3–8  I thank my God upon every remembrance of you, </a:t>
            </a:r>
            <a:r>
              <a:rPr lang="en-US" kern="100" baseline="30000" dirty="0">
                <a:ea typeface="Times New Roman" panose="02020603050405020304" pitchFamily="18" charset="0"/>
                <a:cs typeface="Times New Roman" panose="02020603050405020304" pitchFamily="18" charset="0"/>
              </a:rPr>
              <a:t>4</a:t>
            </a:r>
            <a:r>
              <a:rPr lang="en-US" kern="100" dirty="0">
                <a:ea typeface="Times New Roman" panose="02020603050405020304" pitchFamily="18" charset="0"/>
                <a:cs typeface="Times New Roman" panose="02020603050405020304" pitchFamily="18" charset="0"/>
              </a:rPr>
              <a:t> always in every prayer of mine making request for you all with joy, </a:t>
            </a:r>
            <a:r>
              <a:rPr lang="en-US" kern="100" baseline="30000" dirty="0">
                <a:ea typeface="Times New Roman" panose="02020603050405020304" pitchFamily="18" charset="0"/>
                <a:cs typeface="Times New Roman" panose="02020603050405020304" pitchFamily="18" charset="0"/>
              </a:rPr>
              <a:t>5</a:t>
            </a:r>
            <a:r>
              <a:rPr lang="en-US" kern="100" dirty="0">
                <a:ea typeface="Times New Roman" panose="02020603050405020304" pitchFamily="18" charset="0"/>
                <a:cs typeface="Times New Roman" panose="02020603050405020304" pitchFamily="18" charset="0"/>
              </a:rPr>
              <a:t> for your fellowship in the gospel from the first day until now, </a:t>
            </a:r>
            <a:r>
              <a:rPr lang="en-US" kern="100" baseline="30000" dirty="0">
                <a:ea typeface="Times New Roman" panose="02020603050405020304" pitchFamily="18" charset="0"/>
                <a:cs typeface="Times New Roman" panose="02020603050405020304" pitchFamily="18" charset="0"/>
              </a:rPr>
              <a:t>6</a:t>
            </a:r>
            <a:r>
              <a:rPr lang="en-US" kern="100" dirty="0">
                <a:ea typeface="Times New Roman" panose="02020603050405020304" pitchFamily="18" charset="0"/>
                <a:cs typeface="Times New Roman" panose="02020603050405020304" pitchFamily="18" charset="0"/>
              </a:rPr>
              <a:t> being confident of this very thing, that He who has begun a good work in you will complete it until the day of Jesus Christ; </a:t>
            </a:r>
            <a:r>
              <a:rPr lang="en-US" kern="100" baseline="30000" dirty="0">
                <a:ea typeface="Times New Roman" panose="02020603050405020304" pitchFamily="18" charset="0"/>
                <a:cs typeface="Times New Roman" panose="02020603050405020304" pitchFamily="18" charset="0"/>
              </a:rPr>
              <a:t>7</a:t>
            </a:r>
            <a:r>
              <a:rPr lang="en-US" kern="100" dirty="0">
                <a:ea typeface="Times New Roman" panose="02020603050405020304" pitchFamily="18" charset="0"/>
                <a:cs typeface="Times New Roman" panose="02020603050405020304" pitchFamily="18" charset="0"/>
              </a:rPr>
              <a:t> just as it is right for me to think this of you all, because I have you in my heart, inasmuch as both in my chains and in the defense and confirmation of the gospel, you all are partakers with me of grace. </a:t>
            </a:r>
            <a:r>
              <a:rPr lang="en-US" kern="100" baseline="30000" dirty="0">
                <a:ea typeface="Times New Roman" panose="02020603050405020304" pitchFamily="18" charset="0"/>
                <a:cs typeface="Times New Roman" panose="02020603050405020304" pitchFamily="18" charset="0"/>
              </a:rPr>
              <a:t>8</a:t>
            </a:r>
            <a:r>
              <a:rPr lang="en-US" kern="100" dirty="0">
                <a:ea typeface="Times New Roman" panose="02020603050405020304" pitchFamily="18" charset="0"/>
                <a:cs typeface="Times New Roman" panose="02020603050405020304" pitchFamily="18" charset="0"/>
              </a:rPr>
              <a:t> For God is my witness, how greatly I long for you all with the affection of Jesus Christ. </a:t>
            </a:r>
            <a:endParaRPr lang="en-US" dirty="0"/>
          </a:p>
        </p:txBody>
      </p:sp>
    </p:spTree>
    <p:extLst>
      <p:ext uri="{BB962C8B-B14F-4D97-AF65-F5344CB8AC3E}">
        <p14:creationId xmlns:p14="http://schemas.microsoft.com/office/powerpoint/2010/main" val="143495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CC48-D125-1155-96A6-902B5ADC0344}"/>
              </a:ext>
            </a:extLst>
          </p:cNvPr>
          <p:cNvSpPr>
            <a:spLocks noGrp="1"/>
          </p:cNvSpPr>
          <p:nvPr>
            <p:ph type="title"/>
          </p:nvPr>
        </p:nvSpPr>
        <p:spPr>
          <a:xfrm>
            <a:off x="0" y="0"/>
            <a:ext cx="9144000" cy="1676400"/>
          </a:xfrm>
        </p:spPr>
        <p:txBody>
          <a:bodyPr>
            <a:normAutofit/>
          </a:bodyPr>
          <a:lstStyle/>
          <a:p>
            <a:pPr marL="742950" marR="0" lvl="0" indent="-742950">
              <a:lnSpc>
                <a:spcPct val="95000"/>
              </a:lnSpc>
              <a:buFont typeface="+mj-lt"/>
              <a:buAutoNum type="arabicPeriod" startAt="12"/>
            </a:pPr>
            <a:r>
              <a:rPr lang="en-US" sz="4000" kern="100" dirty="0">
                <a:solidFill>
                  <a:srgbClr val="FF0000"/>
                </a:solidFill>
                <a:effectLst/>
                <a:ea typeface="Times New Roman" panose="02020603050405020304" pitchFamily="18" charset="0"/>
                <a:cs typeface="Times New Roman" panose="02020603050405020304" pitchFamily="18" charset="0"/>
              </a:rPr>
              <a:t> To teach us that suffering is necessary to purify us. </a:t>
            </a:r>
            <a:endParaRPr lang="en-US" sz="4000" dirty="0">
              <a:solidFill>
                <a:srgbClr val="FF0000"/>
              </a:solidFill>
            </a:endParaRPr>
          </a:p>
        </p:txBody>
      </p:sp>
      <p:sp>
        <p:nvSpPr>
          <p:cNvPr id="3" name="Content Placeholder 2">
            <a:extLst>
              <a:ext uri="{FF2B5EF4-FFF2-40B4-BE49-F238E27FC236}">
                <a16:creationId xmlns:a16="http://schemas.microsoft.com/office/drawing/2014/main" id="{14E7E521-3D76-E7CC-D08F-512879EEC6EA}"/>
              </a:ext>
            </a:extLst>
          </p:cNvPr>
          <p:cNvSpPr>
            <a:spLocks noGrp="1"/>
          </p:cNvSpPr>
          <p:nvPr>
            <p:ph idx="1"/>
          </p:nvPr>
        </p:nvSpPr>
        <p:spPr>
          <a:xfrm>
            <a:off x="220337" y="1676400"/>
            <a:ext cx="8923663" cy="5181599"/>
          </a:xfrm>
        </p:spPr>
        <p:txBody>
          <a:bodyPr/>
          <a:lstStyle/>
          <a:p>
            <a:pPr marL="0" indent="0" algn="ctr">
              <a:lnSpc>
                <a:spcPct val="100000"/>
              </a:lnSpc>
              <a:buNone/>
            </a:pPr>
            <a:r>
              <a:rPr lang="en-US" kern="100" dirty="0">
                <a:ea typeface="Times New Roman" panose="02020603050405020304" pitchFamily="18" charset="0"/>
                <a:cs typeface="Times New Roman" panose="02020603050405020304" pitchFamily="18" charset="0"/>
              </a:rPr>
              <a:t>1 Pet 1:6-7  In this you greatly rejoice, though now for a little while, if need be, you have been grieved by various trials, </a:t>
            </a:r>
            <a:r>
              <a:rPr lang="en-US" kern="100" baseline="30000" dirty="0">
                <a:ea typeface="Times New Roman" panose="02020603050405020304" pitchFamily="18" charset="0"/>
                <a:cs typeface="Times New Roman" panose="02020603050405020304" pitchFamily="18" charset="0"/>
              </a:rPr>
              <a:t>7</a:t>
            </a:r>
            <a:r>
              <a:rPr lang="en-US" kern="100" dirty="0">
                <a:ea typeface="Times New Roman" panose="02020603050405020304" pitchFamily="18" charset="0"/>
                <a:cs typeface="Times New Roman" panose="02020603050405020304" pitchFamily="18" charset="0"/>
              </a:rPr>
              <a:t> that the genuineness of your faith, being much more precious than gold that perishes, though it is tested by fire, may be found to praise, honor, and glory at the revelation of Jesus Christ, </a:t>
            </a:r>
            <a:endParaRPr lang="en-US" dirty="0"/>
          </a:p>
        </p:txBody>
      </p:sp>
    </p:spTree>
    <p:extLst>
      <p:ext uri="{BB962C8B-B14F-4D97-AF65-F5344CB8AC3E}">
        <p14:creationId xmlns:p14="http://schemas.microsoft.com/office/powerpoint/2010/main" val="28037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ADFE-1151-87A0-1F22-6B52EEB30DE2}"/>
              </a:ext>
            </a:extLst>
          </p:cNvPr>
          <p:cNvSpPr>
            <a:spLocks noGrp="1"/>
          </p:cNvSpPr>
          <p:nvPr>
            <p:ph type="title"/>
          </p:nvPr>
        </p:nvSpPr>
        <p:spPr/>
        <p:txBody>
          <a:bodyPr>
            <a:normAutofit/>
          </a:bodyPr>
          <a:lstStyle/>
          <a:p>
            <a:pPr marL="742950" marR="0" lvl="0" indent="-742950">
              <a:lnSpc>
                <a:spcPct val="95000"/>
              </a:lnSpc>
              <a:buFont typeface="+mj-lt"/>
              <a:buAutoNum type="arabicPeriod" startAt="13"/>
            </a:pPr>
            <a:r>
              <a:rPr lang="en-US" sz="4400" kern="100" dirty="0">
                <a:solidFill>
                  <a:srgbClr val="FF0000"/>
                </a:solidFill>
                <a:effectLst/>
                <a:ea typeface="Times New Roman" panose="02020603050405020304" pitchFamily="18" charset="0"/>
                <a:cs typeface="Times New Roman" panose="02020603050405020304" pitchFamily="18" charset="0"/>
              </a:rPr>
              <a:t> To teach us perseverance. </a:t>
            </a:r>
            <a:endParaRPr lang="en-US" dirty="0">
              <a:solidFill>
                <a:srgbClr val="FF0000"/>
              </a:solidFill>
            </a:endParaRPr>
          </a:p>
        </p:txBody>
      </p:sp>
      <p:sp>
        <p:nvSpPr>
          <p:cNvPr id="3" name="Content Placeholder 2">
            <a:extLst>
              <a:ext uri="{FF2B5EF4-FFF2-40B4-BE49-F238E27FC236}">
                <a16:creationId xmlns:a16="http://schemas.microsoft.com/office/drawing/2014/main" id="{905F7763-EED9-5F41-506C-3A4E7A3952E1}"/>
              </a:ext>
            </a:extLst>
          </p:cNvPr>
          <p:cNvSpPr>
            <a:spLocks noGrp="1"/>
          </p:cNvSpPr>
          <p:nvPr>
            <p:ph idx="1"/>
          </p:nvPr>
        </p:nvSpPr>
        <p:spPr>
          <a:xfrm>
            <a:off x="220337" y="1325563"/>
            <a:ext cx="8923663" cy="5532436"/>
          </a:xfrm>
        </p:spPr>
        <p:txBody>
          <a:bodyPr/>
          <a:lstStyle/>
          <a:p>
            <a:pPr marL="0" indent="0" algn="ctr">
              <a:lnSpc>
                <a:spcPct val="100000"/>
              </a:lnSpc>
              <a:buNone/>
            </a:pPr>
            <a:r>
              <a:rPr lang="en-US" kern="100" dirty="0">
                <a:ea typeface="Times New Roman" panose="02020603050405020304" pitchFamily="18" charset="0"/>
                <a:cs typeface="Times New Roman" panose="02020603050405020304" pitchFamily="18" charset="0"/>
              </a:rPr>
              <a:t>Romans 5:3–4  And not only that, but we also glory in tribulations, knowing that tribulation produces perseverance; </a:t>
            </a:r>
            <a:r>
              <a:rPr lang="en-US" kern="100" baseline="30000" dirty="0">
                <a:ea typeface="Times New Roman" panose="02020603050405020304" pitchFamily="18" charset="0"/>
                <a:cs typeface="Times New Roman" panose="02020603050405020304" pitchFamily="18" charset="0"/>
              </a:rPr>
              <a:t>4</a:t>
            </a:r>
            <a:r>
              <a:rPr lang="en-US" kern="100" dirty="0">
                <a:ea typeface="Times New Roman" panose="02020603050405020304" pitchFamily="18" charset="0"/>
                <a:cs typeface="Times New Roman" panose="02020603050405020304" pitchFamily="18" charset="0"/>
              </a:rPr>
              <a:t> and perseverance, character; and character, hope. </a:t>
            </a:r>
            <a:endParaRPr lang="en-US" dirty="0"/>
          </a:p>
        </p:txBody>
      </p:sp>
    </p:spTree>
    <p:extLst>
      <p:ext uri="{BB962C8B-B14F-4D97-AF65-F5344CB8AC3E}">
        <p14:creationId xmlns:p14="http://schemas.microsoft.com/office/powerpoint/2010/main" val="188062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F016-B068-D9AE-25DB-BA7659DC7D0C}"/>
              </a:ext>
            </a:extLst>
          </p:cNvPr>
          <p:cNvSpPr>
            <a:spLocks noGrp="1"/>
          </p:cNvSpPr>
          <p:nvPr>
            <p:ph type="title"/>
          </p:nvPr>
        </p:nvSpPr>
        <p:spPr/>
        <p:txBody>
          <a:bodyPr>
            <a:normAutofit/>
          </a:bodyPr>
          <a:lstStyle/>
          <a:p>
            <a:pPr marL="742950" marR="0" lvl="0" indent="-742950">
              <a:lnSpc>
                <a:spcPct val="95000"/>
              </a:lnSpc>
              <a:buFont typeface="+mj-lt"/>
              <a:buAutoNum type="arabicPeriod" startAt="14"/>
            </a:pPr>
            <a:r>
              <a:rPr lang="en-US" sz="4400" kern="100" dirty="0">
                <a:solidFill>
                  <a:srgbClr val="FF0000"/>
                </a:solidFill>
                <a:effectLst/>
                <a:ea typeface="Times New Roman" panose="02020603050405020304" pitchFamily="18" charset="0"/>
                <a:cs typeface="Times New Roman" panose="02020603050405020304" pitchFamily="18" charset="0"/>
              </a:rPr>
              <a:t> To teach us to be patient. </a:t>
            </a:r>
            <a:endParaRPr lang="en-US" dirty="0">
              <a:solidFill>
                <a:srgbClr val="FF0000"/>
              </a:solidFill>
            </a:endParaRPr>
          </a:p>
        </p:txBody>
      </p:sp>
      <p:sp>
        <p:nvSpPr>
          <p:cNvPr id="3" name="Content Placeholder 2">
            <a:extLst>
              <a:ext uri="{FF2B5EF4-FFF2-40B4-BE49-F238E27FC236}">
                <a16:creationId xmlns:a16="http://schemas.microsoft.com/office/drawing/2014/main" id="{6CB7E0A3-8CC5-98C6-C029-E6E42D8CA699}"/>
              </a:ext>
            </a:extLst>
          </p:cNvPr>
          <p:cNvSpPr>
            <a:spLocks noGrp="1"/>
          </p:cNvSpPr>
          <p:nvPr>
            <p:ph idx="1"/>
          </p:nvPr>
        </p:nvSpPr>
        <p:spPr>
          <a:xfrm>
            <a:off x="220337" y="1325563"/>
            <a:ext cx="8923663" cy="5532436"/>
          </a:xfrm>
        </p:spPr>
        <p:txBody>
          <a:bodyPr/>
          <a:lstStyle/>
          <a:p>
            <a:pPr marL="0" indent="0" algn="ctr">
              <a:lnSpc>
                <a:spcPct val="100000"/>
              </a:lnSpc>
              <a:buNone/>
            </a:pPr>
            <a:r>
              <a:rPr lang="en-US" kern="100" dirty="0">
                <a:ea typeface="Times New Roman" panose="02020603050405020304" pitchFamily="18" charset="0"/>
                <a:cs typeface="Times New Roman" panose="02020603050405020304" pitchFamily="18" charset="0"/>
              </a:rPr>
              <a:t>James 1:2–4  My brethren, count it all joy when you fall into various trials, </a:t>
            </a:r>
            <a:r>
              <a:rPr lang="en-US" kern="100" baseline="30000" dirty="0">
                <a:ea typeface="Times New Roman" panose="02020603050405020304" pitchFamily="18" charset="0"/>
                <a:cs typeface="Times New Roman" panose="02020603050405020304" pitchFamily="18" charset="0"/>
              </a:rPr>
              <a:t>3</a:t>
            </a:r>
            <a:r>
              <a:rPr lang="en-US" kern="100" dirty="0">
                <a:ea typeface="Times New Roman" panose="02020603050405020304" pitchFamily="18" charset="0"/>
                <a:cs typeface="Times New Roman" panose="02020603050405020304" pitchFamily="18" charset="0"/>
              </a:rPr>
              <a:t> knowing that the testing of your faith produces patience. </a:t>
            </a:r>
            <a:r>
              <a:rPr lang="en-US" kern="100" baseline="30000" dirty="0">
                <a:ea typeface="Times New Roman" panose="02020603050405020304" pitchFamily="18" charset="0"/>
                <a:cs typeface="Times New Roman" panose="02020603050405020304" pitchFamily="18" charset="0"/>
              </a:rPr>
              <a:t>4</a:t>
            </a:r>
            <a:r>
              <a:rPr lang="en-US" kern="100" dirty="0">
                <a:ea typeface="Times New Roman" panose="02020603050405020304" pitchFamily="18" charset="0"/>
                <a:cs typeface="Times New Roman" panose="02020603050405020304" pitchFamily="18" charset="0"/>
              </a:rPr>
              <a:t> But let patience have its perfect work, that you may be perfect and complete, lacking nothing. </a:t>
            </a:r>
            <a:endParaRPr lang="en-US" dirty="0"/>
          </a:p>
        </p:txBody>
      </p:sp>
    </p:spTree>
    <p:extLst>
      <p:ext uri="{BB962C8B-B14F-4D97-AF65-F5344CB8AC3E}">
        <p14:creationId xmlns:p14="http://schemas.microsoft.com/office/powerpoint/2010/main" val="207733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E16E-B1B6-1746-0FDC-E7E98A5FCD44}"/>
              </a:ext>
            </a:extLst>
          </p:cNvPr>
          <p:cNvSpPr>
            <a:spLocks noGrp="1"/>
          </p:cNvSpPr>
          <p:nvPr>
            <p:ph type="title"/>
          </p:nvPr>
        </p:nvSpPr>
        <p:spPr/>
        <p:txBody>
          <a:bodyPr>
            <a:normAutofit/>
          </a:bodyPr>
          <a:lstStyle/>
          <a:p>
            <a:pPr>
              <a:lnSpc>
                <a:spcPct val="80000"/>
              </a:lnSpc>
            </a:pPr>
            <a:r>
              <a:rPr lang="en-US" sz="4000" dirty="0">
                <a:solidFill>
                  <a:srgbClr val="FF0000"/>
                </a:solidFill>
              </a:rPr>
              <a:t>WHY BAD THINGS HAPPEN TO GOOD PEOPLE</a:t>
            </a:r>
          </a:p>
        </p:txBody>
      </p:sp>
      <p:sp>
        <p:nvSpPr>
          <p:cNvPr id="3" name="Content Placeholder 2">
            <a:extLst>
              <a:ext uri="{FF2B5EF4-FFF2-40B4-BE49-F238E27FC236}">
                <a16:creationId xmlns:a16="http://schemas.microsoft.com/office/drawing/2014/main" id="{E731F7A1-BACF-2E0F-7FE9-746F938E9708}"/>
              </a:ext>
            </a:extLst>
          </p:cNvPr>
          <p:cNvSpPr>
            <a:spLocks noGrp="1"/>
          </p:cNvSpPr>
          <p:nvPr>
            <p:ph idx="1"/>
          </p:nvPr>
        </p:nvSpPr>
        <p:spPr/>
        <p:txBody>
          <a:bodyPr>
            <a:normAutofit fontScale="92500" lnSpcReduction="20000"/>
          </a:bodyPr>
          <a:lstStyle/>
          <a:p>
            <a:pPr marL="457200" marR="0" lvl="0" indent="-457200">
              <a:lnSpc>
                <a:spcPct val="100000"/>
              </a:lnSpc>
              <a:spcBef>
                <a:spcPts val="0"/>
              </a:spcBef>
              <a:buFont typeface="+mj-lt"/>
              <a:buAutoNum type="arabicPeriod"/>
            </a:pPr>
            <a:r>
              <a:rPr lang="en-US" kern="100" dirty="0">
                <a:ea typeface="Times New Roman" panose="02020603050405020304" pitchFamily="18" charset="0"/>
                <a:cs typeface="Times New Roman" panose="02020603050405020304" pitchFamily="18" charset="0"/>
              </a:rPr>
              <a:t>To teach us that this world is not our home! Suffering keeps this world from becoming too attractive! </a:t>
            </a:r>
          </a:p>
          <a:p>
            <a:pPr marL="457200" marR="0" lvl="0" indent="-457200">
              <a:lnSpc>
                <a:spcPct val="100000"/>
              </a:lnSpc>
              <a:spcBef>
                <a:spcPts val="0"/>
              </a:spcBef>
              <a:buFont typeface="+mj-lt"/>
              <a:buAutoNum type="arabicPeriod"/>
            </a:pPr>
            <a:r>
              <a:rPr lang="en-US" kern="100" dirty="0">
                <a:ea typeface="Times New Roman" panose="02020603050405020304" pitchFamily="18" charset="0"/>
                <a:cs typeface="Times New Roman" panose="02020603050405020304" pitchFamily="18" charset="0"/>
              </a:rPr>
              <a:t>To teach us the meaning and application of Empathy! Suffering actually helps us to be empathic.</a:t>
            </a:r>
          </a:p>
          <a:p>
            <a:pPr marL="457200" marR="0" lvl="0" indent="-457200">
              <a:lnSpc>
                <a:spcPct val="100000"/>
              </a:lnSpc>
              <a:spcBef>
                <a:spcPts val="0"/>
              </a:spcBef>
              <a:buFont typeface="+mj-lt"/>
              <a:buAutoNum type="arabicPeriod"/>
            </a:pPr>
            <a:r>
              <a:rPr lang="en-US" kern="100" dirty="0">
                <a:ea typeface="Times New Roman" panose="02020603050405020304" pitchFamily="18" charset="0"/>
                <a:cs typeface="Times New Roman" panose="02020603050405020304" pitchFamily="18" charset="0"/>
              </a:rPr>
              <a:t>To teach us to keep our focus on the most important (not the most popular, not the most expensive, not the most beautiful). Suffering makes us more dependent upon God.</a:t>
            </a:r>
          </a:p>
          <a:p>
            <a:pPr marL="457200" marR="0" lvl="0" indent="-457200">
              <a:lnSpc>
                <a:spcPct val="100000"/>
              </a:lnSpc>
              <a:spcBef>
                <a:spcPts val="0"/>
              </a:spcBef>
              <a:buFont typeface="+mj-lt"/>
              <a:buAutoNum type="arabicPeriod"/>
            </a:pPr>
            <a:r>
              <a:rPr lang="en-US" kern="100" dirty="0">
                <a:ea typeface="Times New Roman" panose="02020603050405020304" pitchFamily="18" charset="0"/>
                <a:cs typeface="Times New Roman" panose="02020603050405020304" pitchFamily="18" charset="0"/>
              </a:rPr>
              <a:t>To teach us that our choices have consequences</a:t>
            </a:r>
          </a:p>
          <a:p>
            <a:pPr marL="457200" marR="0" lvl="0" indent="-457200">
              <a:lnSpc>
                <a:spcPct val="100000"/>
              </a:lnSpc>
              <a:spcBef>
                <a:spcPts val="0"/>
              </a:spcBef>
              <a:buFont typeface="+mj-lt"/>
              <a:buAutoNum type="arabicPeriod"/>
            </a:pPr>
            <a:r>
              <a:rPr lang="en-US" kern="100" dirty="0">
                <a:ea typeface="Times New Roman" panose="02020603050405020304" pitchFamily="18" charset="0"/>
                <a:cs typeface="Times New Roman" panose="02020603050405020304" pitchFamily="18" charset="0"/>
              </a:rPr>
              <a:t>To teach us to stay away from sinful actions. </a:t>
            </a:r>
          </a:p>
          <a:p>
            <a:pPr marL="457200" marR="0" lvl="0" indent="-457200">
              <a:lnSpc>
                <a:spcPct val="100000"/>
              </a:lnSpc>
              <a:spcBef>
                <a:spcPts val="0"/>
              </a:spcBef>
              <a:buFont typeface="+mj-lt"/>
              <a:buAutoNum type="arabicPeriod"/>
            </a:pPr>
            <a:r>
              <a:rPr lang="en-US" kern="100" dirty="0">
                <a:ea typeface="Times New Roman" panose="02020603050405020304" pitchFamily="18" charset="0"/>
                <a:cs typeface="Times New Roman" panose="02020603050405020304" pitchFamily="18" charset="0"/>
              </a:rPr>
              <a:t>To teach us the value of a strong prayer life. Suffering strengthens my praying! </a:t>
            </a:r>
          </a:p>
        </p:txBody>
      </p:sp>
    </p:spTree>
    <p:extLst>
      <p:ext uri="{BB962C8B-B14F-4D97-AF65-F5344CB8AC3E}">
        <p14:creationId xmlns:p14="http://schemas.microsoft.com/office/powerpoint/2010/main" val="390335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85B96-F0E3-84F6-78C1-5633317D7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62436-0198-BDFC-4B21-E2E03A6B01C4}"/>
              </a:ext>
            </a:extLst>
          </p:cNvPr>
          <p:cNvSpPr>
            <a:spLocks noGrp="1"/>
          </p:cNvSpPr>
          <p:nvPr>
            <p:ph type="title"/>
          </p:nvPr>
        </p:nvSpPr>
        <p:spPr/>
        <p:txBody>
          <a:bodyPr/>
          <a:lstStyle/>
          <a:p>
            <a:r>
              <a:rPr lang="en-US" sz="4000" dirty="0">
                <a:solidFill>
                  <a:srgbClr val="FF0000"/>
                </a:solidFill>
              </a:rPr>
              <a:t>WHY BAD THINGS HAPPEN TO GOOD PEOPLE</a:t>
            </a:r>
            <a:endParaRPr lang="en-US" dirty="0"/>
          </a:p>
        </p:txBody>
      </p:sp>
      <p:sp>
        <p:nvSpPr>
          <p:cNvPr id="3" name="Content Placeholder 2">
            <a:extLst>
              <a:ext uri="{FF2B5EF4-FFF2-40B4-BE49-F238E27FC236}">
                <a16:creationId xmlns:a16="http://schemas.microsoft.com/office/drawing/2014/main" id="{88895F43-438C-A816-7B36-D6AC9D6A71B7}"/>
              </a:ext>
            </a:extLst>
          </p:cNvPr>
          <p:cNvSpPr>
            <a:spLocks noGrp="1"/>
          </p:cNvSpPr>
          <p:nvPr>
            <p:ph idx="1"/>
          </p:nvPr>
        </p:nvSpPr>
        <p:spPr/>
        <p:txBody>
          <a:bodyPr>
            <a:normAutofit/>
          </a:bodyPr>
          <a:lstStyle/>
          <a:p>
            <a:pPr marL="635000" lvl="0" indent="-457200">
              <a:lnSpc>
                <a:spcPct val="100000"/>
              </a:lnSpc>
              <a:spcBef>
                <a:spcPts val="0"/>
              </a:spcBef>
              <a:buFont typeface="+mj-lt"/>
              <a:buAutoNum type="arabicPeriod" startAt="7"/>
            </a:pPr>
            <a:r>
              <a:rPr lang="en-US" sz="2800" kern="100" dirty="0">
                <a:solidFill>
                  <a:prstClr val="black"/>
                </a:solidFill>
                <a:ea typeface="Times New Roman" panose="02020603050405020304" pitchFamily="18" charset="0"/>
                <a:cs typeface="Times New Roman" panose="02020603050405020304" pitchFamily="18" charset="0"/>
              </a:rPr>
              <a:t>To teach us that free will, may sometimes infringe on our well-being. </a:t>
            </a:r>
          </a:p>
          <a:p>
            <a:pPr marL="635000" lvl="0" indent="-457200">
              <a:lnSpc>
                <a:spcPct val="100000"/>
              </a:lnSpc>
              <a:spcBef>
                <a:spcPts val="0"/>
              </a:spcBef>
              <a:buFont typeface="+mj-lt"/>
              <a:buAutoNum type="arabicPeriod" startAt="7"/>
            </a:pPr>
            <a:r>
              <a:rPr lang="en-US" sz="2800" kern="100" dirty="0">
                <a:solidFill>
                  <a:prstClr val="black"/>
                </a:solidFill>
                <a:ea typeface="Times New Roman" panose="02020603050405020304" pitchFamily="18" charset="0"/>
                <a:cs typeface="Times New Roman" panose="02020603050405020304" pitchFamily="18" charset="0"/>
              </a:rPr>
              <a:t>To teach us that Satan is alive and well and influencing those around us in negative ways. </a:t>
            </a:r>
          </a:p>
          <a:p>
            <a:pPr marL="635000" lvl="0" indent="-457200">
              <a:lnSpc>
                <a:spcPct val="100000"/>
              </a:lnSpc>
              <a:spcBef>
                <a:spcPts val="0"/>
              </a:spcBef>
              <a:buFont typeface="+mj-lt"/>
              <a:buAutoNum type="arabicPeriod" startAt="7"/>
            </a:pPr>
            <a:r>
              <a:rPr lang="en-US" sz="2800" kern="100" dirty="0">
                <a:solidFill>
                  <a:prstClr val="black"/>
                </a:solidFill>
                <a:ea typeface="Times New Roman" panose="02020603050405020304" pitchFamily="18" charset="0"/>
                <a:cs typeface="Times New Roman" panose="02020603050405020304" pitchFamily="18" charset="0"/>
              </a:rPr>
              <a:t>To teach us that sometimes suffering is a matter of time and chance.</a:t>
            </a:r>
          </a:p>
          <a:p>
            <a:pPr marL="635000" lvl="0" indent="-635000">
              <a:lnSpc>
                <a:spcPct val="100000"/>
              </a:lnSpc>
              <a:spcBef>
                <a:spcPts val="0"/>
              </a:spcBef>
              <a:buFont typeface="+mj-lt"/>
              <a:buAutoNum type="arabicPeriod" startAt="7"/>
            </a:pPr>
            <a:r>
              <a:rPr lang="en-US" sz="2800" kern="100" dirty="0">
                <a:solidFill>
                  <a:prstClr val="black"/>
                </a:solidFill>
                <a:ea typeface="Times New Roman" panose="02020603050405020304" pitchFamily="18" charset="0"/>
                <a:cs typeface="Times New Roman" panose="02020603050405020304" pitchFamily="18" charset="0"/>
              </a:rPr>
              <a:t>To teach us that Jesus is there to help us in our suffering.</a:t>
            </a:r>
          </a:p>
          <a:p>
            <a:pPr marL="635000" lvl="0" indent="-635000">
              <a:lnSpc>
                <a:spcPct val="100000"/>
              </a:lnSpc>
              <a:spcBef>
                <a:spcPts val="0"/>
              </a:spcBef>
              <a:buFont typeface="+mj-lt"/>
              <a:buAutoNum type="arabicPeriod" startAt="7"/>
            </a:pPr>
            <a:r>
              <a:rPr lang="en-US" sz="2800" kern="100" dirty="0">
                <a:solidFill>
                  <a:prstClr val="black"/>
                </a:solidFill>
                <a:ea typeface="Times New Roman" panose="02020603050405020304" pitchFamily="18" charset="0"/>
                <a:cs typeface="Times New Roman" panose="02020603050405020304" pitchFamily="18" charset="0"/>
              </a:rPr>
              <a:t>To teach us to appreciate the good things in our life. </a:t>
            </a:r>
          </a:p>
          <a:p>
            <a:pPr marL="635000" lvl="0" indent="-635000">
              <a:lnSpc>
                <a:spcPct val="100000"/>
              </a:lnSpc>
              <a:spcBef>
                <a:spcPts val="0"/>
              </a:spcBef>
              <a:buFont typeface="+mj-lt"/>
              <a:buAutoNum type="arabicPeriod" startAt="7"/>
            </a:pPr>
            <a:r>
              <a:rPr lang="en-US" sz="2800" kern="100" dirty="0">
                <a:solidFill>
                  <a:prstClr val="black"/>
                </a:solidFill>
                <a:ea typeface="Times New Roman" panose="02020603050405020304" pitchFamily="18" charset="0"/>
                <a:cs typeface="Times New Roman" panose="02020603050405020304" pitchFamily="18" charset="0"/>
              </a:rPr>
              <a:t>To teach us that suffering is necessary to purify us. </a:t>
            </a:r>
          </a:p>
          <a:p>
            <a:pPr marL="635000" lvl="0" indent="-635000">
              <a:lnSpc>
                <a:spcPct val="100000"/>
              </a:lnSpc>
              <a:spcBef>
                <a:spcPts val="0"/>
              </a:spcBef>
              <a:buFont typeface="+mj-lt"/>
              <a:buAutoNum type="arabicPeriod" startAt="7"/>
            </a:pPr>
            <a:r>
              <a:rPr lang="en-US" sz="2800" kern="100" dirty="0">
                <a:solidFill>
                  <a:prstClr val="black"/>
                </a:solidFill>
                <a:ea typeface="Times New Roman" panose="02020603050405020304" pitchFamily="18" charset="0"/>
                <a:cs typeface="Times New Roman" panose="02020603050405020304" pitchFamily="18" charset="0"/>
              </a:rPr>
              <a:t>To teach us perseverance.</a:t>
            </a:r>
          </a:p>
        </p:txBody>
      </p:sp>
    </p:spTree>
    <p:extLst>
      <p:ext uri="{BB962C8B-B14F-4D97-AF65-F5344CB8AC3E}">
        <p14:creationId xmlns:p14="http://schemas.microsoft.com/office/powerpoint/2010/main" val="222574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5307BC7F-313F-E31F-A4CC-2EBA0A349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171"/>
            <a:ext cx="9144000" cy="6393656"/>
          </a:xfrm>
          <a:prstGeom prst="rect">
            <a:avLst/>
          </a:prstGeom>
        </p:spPr>
      </p:pic>
      <p:pic>
        <p:nvPicPr>
          <p:cNvPr id="5" name="Picture 4">
            <a:extLst>
              <a:ext uri="{FF2B5EF4-FFF2-40B4-BE49-F238E27FC236}">
                <a16:creationId xmlns:a16="http://schemas.microsoft.com/office/drawing/2014/main" id="{BF1EC0A4-ECB0-2EC1-09DD-E380B3AD5978}"/>
              </a:ext>
            </a:extLst>
          </p:cNvPr>
          <p:cNvPicPr>
            <a:picLocks noChangeAspect="1"/>
          </p:cNvPicPr>
          <p:nvPr/>
        </p:nvPicPr>
        <p:blipFill>
          <a:blip r:embed="rId4"/>
          <a:stretch>
            <a:fillRect/>
          </a:stretch>
        </p:blipFill>
        <p:spPr>
          <a:xfrm>
            <a:off x="170306" y="4075106"/>
            <a:ext cx="8803387" cy="1603387"/>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0D1C-85AE-50FD-5922-75947A62E7E5}"/>
              </a:ext>
            </a:extLst>
          </p:cNvPr>
          <p:cNvSpPr>
            <a:spLocks noGrp="1"/>
          </p:cNvSpPr>
          <p:nvPr>
            <p:ph type="title"/>
          </p:nvPr>
        </p:nvSpPr>
        <p:spPr/>
        <p:txBody>
          <a:bodyPr/>
          <a:lstStyle/>
          <a:p>
            <a:r>
              <a:rPr lang="en-US" sz="4400" b="1" kern="100" dirty="0">
                <a:effectLst/>
                <a:latin typeface="Arial" panose="020B0604020202020204" pitchFamily="34" charset="0"/>
                <a:ea typeface="Times New Roman" panose="02020603050405020304" pitchFamily="18" charset="0"/>
                <a:cs typeface="Arial" panose="020B0604020202020204" pitchFamily="34" charset="0"/>
              </a:rPr>
              <a:t>PRAYER</a:t>
            </a:r>
            <a:endParaRPr lang="en-US" dirty="0"/>
          </a:p>
        </p:txBody>
      </p:sp>
      <p:sp>
        <p:nvSpPr>
          <p:cNvPr id="3" name="Content Placeholder 2">
            <a:extLst>
              <a:ext uri="{FF2B5EF4-FFF2-40B4-BE49-F238E27FC236}">
                <a16:creationId xmlns:a16="http://schemas.microsoft.com/office/drawing/2014/main" id="{6E395EB8-4290-DEA5-DA65-EC48B47240A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DDDF220-4CF1-D6B2-8C79-D435AD513628}"/>
              </a:ext>
            </a:extLst>
          </p:cNvPr>
          <p:cNvPicPr>
            <a:picLocks noChangeAspect="1"/>
          </p:cNvPicPr>
          <p:nvPr/>
        </p:nvPicPr>
        <p:blipFill>
          <a:blip r:embed="rId2"/>
          <a:stretch>
            <a:fillRect/>
          </a:stretch>
        </p:blipFill>
        <p:spPr>
          <a:xfrm>
            <a:off x="-1" y="-1"/>
            <a:ext cx="9143999" cy="6858000"/>
          </a:xfrm>
          <a:prstGeom prst="rect">
            <a:avLst/>
          </a:prstGeom>
        </p:spPr>
      </p:pic>
    </p:spTree>
    <p:extLst>
      <p:ext uri="{BB962C8B-B14F-4D97-AF65-F5344CB8AC3E}">
        <p14:creationId xmlns:p14="http://schemas.microsoft.com/office/powerpoint/2010/main" val="790679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2C077-4D01-74F6-6084-FD094D47D8E4}"/>
              </a:ext>
            </a:extLst>
          </p:cNvPr>
          <p:cNvPicPr>
            <a:picLocks noChangeAspect="1"/>
          </p:cNvPicPr>
          <p:nvPr/>
        </p:nvPicPr>
        <p:blipFill>
          <a:blip r:embed="rId3"/>
          <a:stretch>
            <a:fillRect/>
          </a:stretch>
        </p:blipFill>
        <p:spPr>
          <a:xfrm>
            <a:off x="1968782" y="133760"/>
            <a:ext cx="5206435" cy="5212532"/>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0" y="5244691"/>
            <a:ext cx="9144000" cy="1581149"/>
          </a:xfrm>
          <a:noFill/>
        </p:spPr>
        <p:txBody>
          <a:bodyPr>
            <a:noAutofit/>
          </a:body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TONIGHT’S SERMON: WHAT THE HOLY SPIRIT DOES FOR US TODAY</a:t>
            </a:r>
            <a:endParaRPr lang="en-US" sz="32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49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55290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EE38-1F66-9BE3-91F5-337D71249ED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2C51EA04-6F50-20C6-8A39-FA8DE45AF792}"/>
              </a:ext>
            </a:extLst>
          </p:cNvPr>
          <p:cNvPicPr>
            <a:picLocks noChangeAspect="1"/>
          </p:cNvPicPr>
          <p:nvPr/>
        </p:nvPicPr>
        <p:blipFill>
          <a:blip r:embed="rId2"/>
          <a:stretch>
            <a:fillRect/>
          </a:stretch>
        </p:blipFill>
        <p:spPr>
          <a:xfrm>
            <a:off x="0" y="231648"/>
            <a:ext cx="9144000" cy="6394703"/>
          </a:xfrm>
          <a:prstGeom prst="rect">
            <a:avLst/>
          </a:prstGeom>
        </p:spPr>
      </p:pic>
      <p:pic>
        <p:nvPicPr>
          <p:cNvPr id="5" name="Picture 4">
            <a:extLst>
              <a:ext uri="{FF2B5EF4-FFF2-40B4-BE49-F238E27FC236}">
                <a16:creationId xmlns:a16="http://schemas.microsoft.com/office/drawing/2014/main" id="{7401FC4F-EF53-BF20-DCC1-82F37192F4BD}"/>
              </a:ext>
            </a:extLst>
          </p:cNvPr>
          <p:cNvPicPr>
            <a:picLocks noChangeAspect="1"/>
          </p:cNvPicPr>
          <p:nvPr/>
        </p:nvPicPr>
        <p:blipFill>
          <a:blip r:embed="rId3"/>
          <a:stretch>
            <a:fillRect/>
          </a:stretch>
        </p:blipFill>
        <p:spPr>
          <a:xfrm>
            <a:off x="170306" y="4125906"/>
            <a:ext cx="8803387" cy="1603387"/>
          </a:xfrm>
          <a:prstGeom prst="rect">
            <a:avLst/>
          </a:prstGeom>
        </p:spPr>
      </p:pic>
    </p:spTree>
    <p:extLst>
      <p:ext uri="{BB962C8B-B14F-4D97-AF65-F5344CB8AC3E}">
        <p14:creationId xmlns:p14="http://schemas.microsoft.com/office/powerpoint/2010/main" val="213110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5886-ABBC-8EE2-A762-E87C9BCF992B}"/>
              </a:ext>
            </a:extLst>
          </p:cNvPr>
          <p:cNvSpPr>
            <a:spLocks noGrp="1"/>
          </p:cNvSpPr>
          <p:nvPr>
            <p:ph type="title"/>
          </p:nvPr>
        </p:nvSpPr>
        <p:spPr>
          <a:xfrm>
            <a:off x="203200" y="0"/>
            <a:ext cx="8712200" cy="6858000"/>
          </a:xfrm>
        </p:spPr>
        <p:txBody>
          <a:bodyPr>
            <a:noAutofit/>
          </a:bodyPr>
          <a:lstStyle/>
          <a:p>
            <a:pPr lvl="0">
              <a:lnSpc>
                <a:spcPct val="95000"/>
              </a:lnSpc>
            </a:pPr>
            <a:r>
              <a:rPr lang="en-US" sz="3600" kern="100" dirty="0">
                <a:solidFill>
                  <a:prstClr val="black"/>
                </a:solidFill>
                <a:ea typeface="Times New Roman" panose="02020603050405020304" pitchFamily="18" charset="0"/>
                <a:cs typeface="Times New Roman" panose="02020603050405020304" pitchFamily="18" charset="0"/>
              </a:rPr>
              <a:t>1 Peter 2:19–21  For this is commendable, if because of conscience toward God one endures grief, suffering wrongfully. </a:t>
            </a:r>
            <a:r>
              <a:rPr lang="en-US" sz="3600" kern="100" baseline="30000" dirty="0">
                <a:solidFill>
                  <a:prstClr val="black"/>
                </a:solidFill>
                <a:ea typeface="Times New Roman" panose="02020603050405020304" pitchFamily="18" charset="0"/>
                <a:cs typeface="Times New Roman" panose="02020603050405020304" pitchFamily="18" charset="0"/>
              </a:rPr>
              <a:t>20</a:t>
            </a:r>
            <a:r>
              <a:rPr lang="en-US" sz="3600" kern="100" dirty="0">
                <a:solidFill>
                  <a:prstClr val="black"/>
                </a:solidFill>
                <a:ea typeface="Times New Roman" panose="02020603050405020304" pitchFamily="18" charset="0"/>
                <a:cs typeface="Times New Roman" panose="02020603050405020304" pitchFamily="18" charset="0"/>
              </a:rPr>
              <a:t> For what credit is it if, when you are beaten for your faults, you take it patiently? But when you do good and suffer, if you take it patiently, this is commendable before God. </a:t>
            </a:r>
            <a:r>
              <a:rPr lang="en-US" sz="3600" kern="100" baseline="30000" dirty="0">
                <a:solidFill>
                  <a:prstClr val="black"/>
                </a:solidFill>
                <a:ea typeface="Times New Roman" panose="02020603050405020304" pitchFamily="18" charset="0"/>
                <a:cs typeface="Times New Roman" panose="02020603050405020304" pitchFamily="18" charset="0"/>
              </a:rPr>
              <a:t>21</a:t>
            </a:r>
            <a:r>
              <a:rPr lang="en-US" sz="3600" kern="100" dirty="0">
                <a:solidFill>
                  <a:prstClr val="black"/>
                </a:solidFill>
                <a:ea typeface="Times New Roman" panose="02020603050405020304" pitchFamily="18" charset="0"/>
                <a:cs typeface="Times New Roman" panose="02020603050405020304" pitchFamily="18" charset="0"/>
              </a:rPr>
              <a:t> For to this you were called, because Christ also suffered for us, leaving us an example, that you should follow His steps.</a:t>
            </a:r>
          </a:p>
        </p:txBody>
      </p:sp>
    </p:spTree>
    <p:extLst>
      <p:ext uri="{BB962C8B-B14F-4D97-AF65-F5344CB8AC3E}">
        <p14:creationId xmlns:p14="http://schemas.microsoft.com/office/powerpoint/2010/main" val="364995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67362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1931</TotalTime>
  <Words>1693</Words>
  <Application>Microsoft Office PowerPoint</Application>
  <PresentationFormat>On-screen Show (4:3)</PresentationFormat>
  <Paragraphs>62</Paragraphs>
  <Slides>31</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PowerPoint Presentation</vt:lpstr>
      <vt:lpstr>1 Peter 2:19–21  For this is commendable, if because of conscience toward God one endures grief, suffering wrongfully. 20 For what credit is it if, when you are beaten for your faults, you take it patiently? But when you do good and suffer, if you take it patiently, this is commendable before God. 21 For to this you were called, because Christ also suffered for us, leaving us an example, that you should follow His steps.</vt:lpstr>
      <vt:lpstr>PowerPoint Presentation</vt:lpstr>
      <vt:lpstr>WHY BAD THINGS HAPPEN TO GOOD PEOPLE!</vt:lpstr>
      <vt:lpstr>WHY BAD THINGS HAPPEN TO GOOD PEOPLE</vt:lpstr>
      <vt:lpstr>WHY BAD THINGS HAPPEN TO GOOD PEOPLE</vt:lpstr>
      <vt:lpstr> To teach us that this world is not our home! Suffering keeps this world from becoming too attractive! </vt:lpstr>
      <vt:lpstr> To teach us the meaning and application of Empathy! Suffering actually helps us to be empathic. </vt:lpstr>
      <vt:lpstr> To teach us to keep our focus on the most important (not the most popular, not the most expensive, not the most beautiful). Suffering makes us more dependent upon God. </vt:lpstr>
      <vt:lpstr> To teach us that our choices have consequences. </vt:lpstr>
      <vt:lpstr> To teach us to stay away from sinful actions. </vt:lpstr>
      <vt:lpstr> To teach us the value of a strong prayer life. Suffering strengthens my praying! </vt:lpstr>
      <vt:lpstr> To teach us that free will, may sometimes infringe on our well-being. </vt:lpstr>
      <vt:lpstr> To teach us that Satan is alive and well and influencing those around us in negative ways. </vt:lpstr>
      <vt:lpstr> To teach us that sometimes suffering is a matter of time and chance. </vt:lpstr>
      <vt:lpstr> To teach us that Jesus is there to help us in our suffering. </vt:lpstr>
      <vt:lpstr> To teach us to appreciate the good things in our life. </vt:lpstr>
      <vt:lpstr> To teach us that suffering is necessary to purify us. </vt:lpstr>
      <vt:lpstr> To teach us perseverance. </vt:lpstr>
      <vt:lpstr> To teach us to be patient. </vt:lpstr>
      <vt:lpstr>WHY BAD THINGS HAPPEN TO GOOD PEOPLE</vt:lpstr>
      <vt:lpstr>WHY BAD THINGS HAPPEN TO GOOD PEOPLE</vt:lpstr>
      <vt:lpstr>PowerPoint Presentation</vt:lpstr>
      <vt:lpstr>PRAYER</vt:lpstr>
      <vt:lpstr>TONIGHT’S SERMON: WHAT THE HOLY SPIRIT DOES FOR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2021-03-15T23:58:02Z</dcterms:created>
  <dcterms:modified xsi:type="dcterms:W3CDTF">2026-05-18T16:45:50Z</dcterms:modified>
</cp:coreProperties>
</file>