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</p:sldMasterIdLst>
  <p:notesMasterIdLst>
    <p:notesMasterId r:id="rId32"/>
  </p:notesMasterIdLst>
  <p:sldIdLst>
    <p:sldId id="425" r:id="rId3"/>
    <p:sldId id="283" r:id="rId4"/>
    <p:sldId id="290" r:id="rId5"/>
    <p:sldId id="285" r:id="rId6"/>
    <p:sldId id="291" r:id="rId7"/>
    <p:sldId id="434" r:id="rId8"/>
    <p:sldId id="376" r:id="rId9"/>
    <p:sldId id="460" r:id="rId10"/>
    <p:sldId id="452" r:id="rId11"/>
    <p:sldId id="486" r:id="rId12"/>
    <p:sldId id="498" r:id="rId13"/>
    <p:sldId id="497" r:id="rId14"/>
    <p:sldId id="496" r:id="rId15"/>
    <p:sldId id="500" r:id="rId16"/>
    <p:sldId id="499" r:id="rId17"/>
    <p:sldId id="501" r:id="rId18"/>
    <p:sldId id="495" r:id="rId19"/>
    <p:sldId id="494" r:id="rId20"/>
    <p:sldId id="493" r:id="rId21"/>
    <p:sldId id="502" r:id="rId22"/>
    <p:sldId id="492" r:id="rId23"/>
    <p:sldId id="491" r:id="rId24"/>
    <p:sldId id="490" r:id="rId25"/>
    <p:sldId id="489" r:id="rId26"/>
    <p:sldId id="488" r:id="rId27"/>
    <p:sldId id="503" r:id="rId28"/>
    <p:sldId id="487" r:id="rId29"/>
    <p:sldId id="279" r:id="rId30"/>
    <p:sldId id="4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6BE98"/>
    <a:srgbClr val="1E0F00"/>
    <a:srgbClr val="361B00"/>
    <a:srgbClr val="462300"/>
    <a:srgbClr val="CC00CC"/>
    <a:srgbClr val="4F4FFF"/>
    <a:srgbClr val="3333FF"/>
    <a:srgbClr val="006600"/>
    <a:srgbClr val="BFF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508F9-C460-4A77-A4BC-B6E3D99F988E}" v="467" dt="2025-05-29T23:50:09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7" d="100"/>
          <a:sy n="67" d="100"/>
        </p:scale>
        <p:origin x="151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84E85-DAE7-473F-B013-D76DDA0798DC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FFAB-2CAE-4E7B-B1BF-7E4BD00F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80A30491-E474-44C0-AFC9-A27A5448F5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F8F5A7F-B821-40D9-97F6-9B75BE34E0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B1EA055-5EFC-4F75-8213-ECDA94C87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256F-3AF7-42B0-A79F-99AC9B3437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4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0FFAB-2CAE-4E7B-B1BF-7E4BD00F76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7" y="1123720"/>
            <a:ext cx="8923663" cy="5734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baseline="0">
                <a:latin typeface="Arial" panose="020B0604020202020204" pitchFamily="34" charset="0"/>
              </a:defRPr>
            </a:lvl1pPr>
            <a:lvl2pPr>
              <a:defRPr sz="3200" b="1" i="0" baseline="0">
                <a:latin typeface="Arial" panose="020B0604020202020204" pitchFamily="34" charset="0"/>
              </a:defRPr>
            </a:lvl2pPr>
            <a:lvl3pPr>
              <a:defRPr sz="3200" b="1" i="0" baseline="0">
                <a:latin typeface="Arial" panose="020B0604020202020204" pitchFamily="34" charset="0"/>
              </a:defRPr>
            </a:lvl3pPr>
            <a:lvl4pPr>
              <a:defRPr sz="3200" b="1" i="0" baseline="0">
                <a:latin typeface="Arial" panose="020B0604020202020204" pitchFamily="34" charset="0"/>
              </a:defRPr>
            </a:lvl4pPr>
            <a:lvl5pPr>
              <a:defRPr sz="3200" b="1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1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A87D-6A80-4A43-B337-C59233659EA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24ED8-BA85-424A-B34E-254D9CCD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32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A87D-6A80-4A43-B337-C59233659EA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24ED8-BA85-424A-B34E-254D9CCD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6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A87D-6A80-4A43-B337-C59233659EA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24ED8-BA85-424A-B34E-254D9CCD0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7" y="1123720"/>
            <a:ext cx="8923663" cy="5734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baseline="0">
                <a:latin typeface="Arial" panose="020B0604020202020204" pitchFamily="34" charset="0"/>
              </a:defRPr>
            </a:lvl1pPr>
            <a:lvl2pPr>
              <a:defRPr sz="3200" b="1" i="0" baseline="0">
                <a:latin typeface="Arial" panose="020B0604020202020204" pitchFamily="34" charset="0"/>
              </a:defRPr>
            </a:lvl2pPr>
            <a:lvl3pPr>
              <a:defRPr sz="3200" b="1" i="0" baseline="0">
                <a:latin typeface="Arial" panose="020B0604020202020204" pitchFamily="34" charset="0"/>
              </a:defRPr>
            </a:lvl3pPr>
            <a:lvl4pPr>
              <a:defRPr sz="3200" b="1" i="0" baseline="0">
                <a:latin typeface="Arial" panose="020B0604020202020204" pitchFamily="34" charset="0"/>
              </a:defRPr>
            </a:lvl4pPr>
            <a:lvl5pPr>
              <a:defRPr sz="3200" b="1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5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7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3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4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8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354" y="1145754"/>
            <a:ext cx="8912646" cy="57122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6F128-732F-4F50-9BB8-1FC606CCD1EE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F97A22-9AE2-4284-A218-9A8465B98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1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52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A87D-6A80-4A43-B337-C59233659EAF}" type="datetimeFigureOut">
              <a:rPr lang="en-US" smtClean="0"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4ED8-BA85-424A-B34E-254D9CCD0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belem.com/the-challenge-of-fever-in-kids/dreamstime-beware-514951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C5CBE7-CBA9-E724-4E00-45E0DD465965}"/>
              </a:ext>
            </a:extLst>
          </p:cNvPr>
          <p:cNvSpPr txBox="1"/>
          <p:nvPr/>
        </p:nvSpPr>
        <p:spPr>
          <a:xfrm>
            <a:off x="1345290" y="6375774"/>
            <a:ext cx="6453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rebelem.com/the-challenge-of-fever-in-kids/dreamstime-beware-51495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2054" name="TextBox 5">
            <a:extLst>
              <a:ext uri="{FF2B5EF4-FFF2-40B4-BE49-F238E27FC236}">
                <a16:creationId xmlns:a16="http://schemas.microsoft.com/office/drawing/2014/main" id="{F1144962-7E55-4138-B559-0999E85A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137247"/>
            <a:ext cx="9143998" cy="707886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1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azooka" pitchFamily="2" charset="0"/>
                <a:ea typeface="+mn-ea"/>
                <a:cs typeface="+mn-cs"/>
              </a:rPr>
              <a:t>PLEASE TURN OFF CELLPHONES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83C1B-51F2-4C54-BFE8-59DACB5F4871}"/>
              </a:ext>
            </a:extLst>
          </p:cNvPr>
          <p:cNvSpPr/>
          <p:nvPr/>
        </p:nvSpPr>
        <p:spPr>
          <a:xfrm>
            <a:off x="0" y="3108"/>
            <a:ext cx="9144000" cy="132343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1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azooka" pitchFamily="2" charset="0"/>
                <a:ea typeface="+mn-ea"/>
                <a:cs typeface="+mn-cs"/>
              </a:rPr>
              <a:t>WELCOME TO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100" cap="none" spc="50" normalizeH="0" baseline="0" noProof="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Bazooka" pitchFamily="2" charset="0"/>
                <a:ea typeface="+mn-ea"/>
                <a:cs typeface="+mn-cs"/>
              </a:rPr>
              <a:t>JACKSON STREET CHURCH OF CHRIST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holding flowers in their hands&#10;&#10;AI-generated content may be incorrect.">
            <a:extLst>
              <a:ext uri="{FF2B5EF4-FFF2-40B4-BE49-F238E27FC236}">
                <a16:creationId xmlns:a16="http://schemas.microsoft.com/office/drawing/2014/main" id="{C00188A4-30A0-614C-311E-B43163279C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10510"/>
          <a:stretch>
            <a:fillRect/>
          </a:stretch>
        </p:blipFill>
        <p:spPr>
          <a:xfrm>
            <a:off x="2286000" y="1326547"/>
            <a:ext cx="4572000" cy="481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D8CF7-7BE7-14BA-BBA0-B0B928B49E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530" b="10322"/>
          <a:stretch>
            <a:fillRect/>
          </a:stretch>
        </p:blipFill>
        <p:spPr>
          <a:xfrm>
            <a:off x="2286000" y="1326547"/>
            <a:ext cx="4572000" cy="481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80B25B-2707-DE3A-424B-6F0D3EA9A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496" y="798348"/>
            <a:ext cx="7011008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6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19E9-C835-96B8-84DC-D4BF3EDE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9144000" cy="1325563"/>
          </a:xfrm>
        </p:spPr>
        <p:txBody>
          <a:bodyPr>
            <a:noAutofit/>
          </a:bodyPr>
          <a:lstStyle/>
          <a:p>
            <a:pPr marL="0" marR="0" algn="ctr">
              <a:buNone/>
            </a:pPr>
            <a:r>
              <a:rPr lang="en-US" sz="15000" dirty="0">
                <a:ea typeface="Times New Roman" panose="02020603050405020304" pitchFamily="18" charset="0"/>
                <a:cs typeface="Arial" panose="020B0604020202020204" pitchFamily="34" charset="0"/>
              </a:rPr>
              <a:t>WRONG</a:t>
            </a:r>
            <a:endParaRPr lang="en-US" sz="15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red circle with a cross&#10;&#10;AI-generated content may be incorrect.">
            <a:extLst>
              <a:ext uri="{FF2B5EF4-FFF2-40B4-BE49-F238E27FC236}">
                <a16:creationId xmlns:a16="http://schemas.microsoft.com/office/drawing/2014/main" id="{480C9A29-D5A6-47EF-46A0-2F604ED473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001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3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9416-F887-52BD-39FB-E7484D52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buNone/>
            </a:pP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WRONG IS WRONG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E1E1-E3B4-DBA2-B746-0D646A7B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8313" marR="0" lvl="0" indent="-468313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Colossians 3:25  But he who does wrong will be repaid for what he has done, and there is no partiality.</a:t>
            </a:r>
          </a:p>
          <a:p>
            <a:pPr marL="468313" marR="0" lvl="0" indent="-468313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We are responsible and must answer to God for the decisions we make and the things we do.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People frequently try to defend, excuse, or explain away the wrongs they have done.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We must insist that wrong is wrong, regardless.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8A97-8878-7C7A-9D0E-8AAA6CC2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buNone/>
              <a:tabLst>
                <a:tab pos="2667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One Does Not Get Caught.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05A8-F2FA-04F9-D196-FD044326D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marR="0" lvl="0" indent="-468313">
              <a:buFont typeface="+mj-lt"/>
              <a:buAutoNum type="alphaUcPeriod"/>
              <a:tabLst>
                <a:tab pos="468313" algn="l"/>
              </a:tabLs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One may cheat on his income tax, copy answers from another on a school test, break the speed limit, or shoplift from a store.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buFont typeface="+mj-lt"/>
              <a:buAutoNum type="alphaUcPeriod"/>
              <a:tabLst>
                <a:tab pos="468313" algn="l"/>
              </a:tabLs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His philosophy may be, "It's only wrong if you get caught."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buFont typeface="+mj-lt"/>
              <a:buAutoNum type="alphaUcPeriod"/>
              <a:tabLst>
                <a:tab pos="468313" algn="l"/>
              </a:tabLs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Of course, sooner or later one's sin will find him out and God sees everything. -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Numbers 32:23  But if you do not do so, then take note, you have sinned against the </a:t>
            </a:r>
            <a:r>
              <a:rPr lang="en-US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; and be sure your sin will find you 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9844-4C14-CE6F-DBC2-57D4DC4A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It's Legal.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2DDC-A798-76E1-5F25-290660540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8313" marR="0" lvl="0" indent="-468313">
              <a:buFont typeface="+mj-lt"/>
              <a:buAutoNum type="alphaUcPeriod"/>
            </a:pPr>
            <a:r>
              <a:rPr lang="en-US" sz="3000" dirty="0">
                <a:ea typeface="Times New Roman" panose="02020603050405020304" pitchFamily="18" charset="0"/>
                <a:cs typeface="Arial" panose="020B0604020202020204" pitchFamily="34" charset="0"/>
              </a:rPr>
              <a:t>Civil government is good and we are taught to respect and obey it, but sometimes the laws of the state conflict with the laws of God. </a:t>
            </a:r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Romans 13:1–7  Let every soul be subject to the governing authorities. For there is no authority except from God, and the authorities that exist are appointed by God. </a:t>
            </a:r>
            <a:r>
              <a:rPr lang="en-US" sz="30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 Therefore whoever resists the authority resists the ordinance of God, and those who resist will bring judgment on themselves. </a:t>
            </a:r>
            <a:r>
              <a:rPr lang="en-US" sz="30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ea typeface="Times New Roman" panose="02020603050405020304" pitchFamily="18" charset="0"/>
                <a:cs typeface="Times New Roman" panose="02020603050405020304" pitchFamily="18" charset="0"/>
              </a:rPr>
              <a:t> For rulers are not a terror to good works, but to evil. Do you want to be unafraid of the authority? Do what is good, and you will have praise from the same. &gt;&gt;&gt;</a:t>
            </a:r>
          </a:p>
        </p:txBody>
      </p:sp>
    </p:spTree>
    <p:extLst>
      <p:ext uri="{BB962C8B-B14F-4D97-AF65-F5344CB8AC3E}">
        <p14:creationId xmlns:p14="http://schemas.microsoft.com/office/powerpoint/2010/main" val="29395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2D80F-EF7D-BBA1-075D-57E718325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8DBE-87AC-F92C-7578-C0FDB7A7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It's Legal.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6DC1B-C254-71EB-4C44-3B0F2277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8313" marR="0" lvl="0" indent="0">
              <a:buNone/>
            </a:pPr>
            <a:r>
              <a:rPr lang="en-US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he is God’s minister to you for good. But if you do evil, be afraid; for he does not bear the sword in vain; for he is God’s minister, an avenger to </a:t>
            </a:r>
            <a:r>
              <a:rPr lang="en-US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wrath on him who practices evil. </a:t>
            </a:r>
            <a:r>
              <a:rPr lang="en-US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Therefore </a:t>
            </a:r>
            <a:r>
              <a:rPr lang="en-US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must be subject, not only because of wrath but also for conscience’ sake. </a:t>
            </a:r>
            <a:r>
              <a:rPr lang="en-US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because of this you also pay taxes, for they are God’s ministers attending continually to this very thing. </a:t>
            </a:r>
            <a:r>
              <a:rPr lang="en-US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Render therefore to all their due: taxes to whom taxes </a:t>
            </a:r>
            <a:r>
              <a:rPr lang="en-US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due,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customs to whom customs, fear to whom fear, honor to whom honor.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5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F0EDA-989C-E196-13B1-1BC615EA0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3E7B-79BE-0B50-DAD7-E16198D6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It's Legal.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ECAEF-C2C0-7304-02CC-EB1EDEE38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Civil government has made gambling, alcohol, abortion, and divorce for many reasons, legal, but government cannot make them right.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 startAt="2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Neither can religious leaders make thing acceptable that God has not authorized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5513" lvl="1" indent="-46831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Acts 5:26–29  Then the captain went with the officers and brought them without violence, for they feared the people, lest they should be stoned. </a:t>
            </a:r>
            <a:r>
              <a:rPr lang="en-US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when they had brought them, they set them before the council. And the high priest asked them, &gt;&gt;&gt;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C1E7B-4018-A8E4-D2F5-EF3AAF5A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8DE1-B23B-9B50-5863-2F698BCA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It's Legal.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43CD-D7FA-316C-47AA-6C654996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8313" marR="0" lvl="0" indent="-468313">
              <a:spcBef>
                <a:spcPts val="0"/>
              </a:spcBef>
              <a:buFont typeface="+mj-lt"/>
              <a:buAutoNum type="alphaUcPeriod" startAt="3"/>
            </a:pPr>
            <a:r>
              <a:rPr lang="en-US" sz="2700" dirty="0">
                <a:ea typeface="Times New Roman" panose="02020603050405020304" pitchFamily="18" charset="0"/>
                <a:cs typeface="Arial" panose="020B0604020202020204" pitchFamily="34" charset="0"/>
              </a:rPr>
              <a:t>Neither can religious leaders make things acceptable that God has not authorized</a:t>
            </a:r>
            <a:endParaRPr lang="en-US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0">
              <a:spcBef>
                <a:spcPts val="0"/>
              </a:spcBef>
              <a:buNone/>
            </a:pPr>
            <a:r>
              <a:rPr lang="en-US" sz="2700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7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saying, “Did we not strictly command you not to teach in this name? And look, you have filled Jerusalem with your doctrine, and intend to bring this Man’s blood on us!” </a:t>
            </a:r>
            <a:r>
              <a:rPr lang="en-US" sz="2700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7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But Peter and the other apostles answered and said: “We ought to obey God rather than men.</a:t>
            </a:r>
          </a:p>
          <a:p>
            <a:pPr marL="925513" lvl="1" indent="-468313">
              <a:spcBef>
                <a:spcPts val="0"/>
              </a:spcBef>
              <a:buFont typeface="+mj-lt"/>
              <a:buAutoNum type="arabicPeriod" startAt="2"/>
            </a:pPr>
            <a:r>
              <a:rPr lang="en-US" sz="27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Acts 4:18–20  So they called them and commanded them not to speak at all nor teach in the name of Jesus. </a:t>
            </a:r>
            <a:r>
              <a:rPr lang="en-US" sz="2700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7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But Peter and John answered and said to them, “Whether it is right in the sight of God to listen to you more than to God, you judge. </a:t>
            </a:r>
            <a:r>
              <a:rPr lang="en-US" sz="2700" baseline="300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7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we cannot but speak the things which we have seen and heard.”</a:t>
            </a: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590E-A584-A043-C2FE-542A90DB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It's For A "Good Cause".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7BFD-DAA7-3A4D-43F5-25F7CB43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159727"/>
            <a:ext cx="8923663" cy="5698272"/>
          </a:xfrm>
        </p:spPr>
        <p:txBody>
          <a:bodyPr>
            <a:normAutofit fontScale="92500" lnSpcReduction="20000"/>
          </a:bodyPr>
          <a:lstStyle/>
          <a:p>
            <a:pPr marL="468313" marR="0" lvl="0" indent="-468313">
              <a:lnSpc>
                <a:spcPct val="10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 state run lottery is begun because "It's for a good cause." It will help our schools. But it just makes poor people poorer in hopes they can win the lottery.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 casino coming to Tunica MS gave promise of visitors coming to give business to the existing restaurants and motels but instead the casino opened its own motel and restaurant.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Paul strongly rejected the false excuse, -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Romans 3:8  And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say,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“Let us do evil that good may come”?—as we are slanderously reported and as some affirm that we say. Their condemnation is just.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8D99-13A8-FC8A-ED78-93942A3E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Wrong Is Wrong Even If Someone Else Causes You To Do It. 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2514-EB37-D5CC-BF35-B5D3D6CE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25563"/>
            <a:ext cx="8923663" cy="5532436"/>
          </a:xfrm>
        </p:spPr>
        <p:txBody>
          <a:bodyPr>
            <a:noAutofit/>
          </a:bodyPr>
          <a:lstStyle/>
          <a:p>
            <a:pPr marL="468313" marR="0" lvl="0" indent="-468313">
              <a:lnSpc>
                <a:spcPct val="85000"/>
              </a:lnSpc>
              <a:spcBef>
                <a:spcPts val="0"/>
              </a:spcBef>
              <a:buFont typeface="+mj-lt"/>
              <a:buAutoNum type="alphaUcPeriod"/>
              <a:tabLst>
                <a:tab pos="468313" algn="l"/>
              </a:tabLst>
            </a:pPr>
            <a:r>
              <a:rPr lang="en-US" sz="2600" dirty="0">
                <a:ea typeface="Times New Roman" panose="02020603050405020304" pitchFamily="18" charset="0"/>
                <a:cs typeface="Arial" panose="020B0604020202020204" pitchFamily="34" charset="0"/>
              </a:rPr>
              <a:t>Sometimes people cave-in to pressure or are provoked into doing something wrong, but they are still responsible.</a:t>
            </a: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85000"/>
              </a:lnSpc>
              <a:spcBef>
                <a:spcPts val="0"/>
              </a:spcBef>
              <a:buFont typeface="+mj-lt"/>
              <a:buAutoNum type="alphaUcPeriod"/>
              <a:tabLst>
                <a:tab pos="468313" algn="l"/>
              </a:tabLst>
            </a:pPr>
            <a:r>
              <a:rPr lang="en-US" sz="2600" dirty="0">
                <a:ea typeface="Times New Roman" panose="02020603050405020304" pitchFamily="18" charset="0"/>
                <a:cs typeface="Arial" panose="020B0604020202020204" pitchFamily="34" charset="0"/>
              </a:rPr>
              <a:t>Adam tried to blame Eve for his sin, but he was still wrong. </a:t>
            </a: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85000"/>
              </a:lnSpc>
              <a:spcBef>
                <a:spcPts val="0"/>
              </a:spcBef>
              <a:buFont typeface="+mj-lt"/>
              <a:buAutoNum type="alphaUcPeriod"/>
              <a:tabLst>
                <a:tab pos="468313" algn="l"/>
              </a:tabLst>
            </a:pPr>
            <a:r>
              <a:rPr lang="en-US" sz="2600" dirty="0">
                <a:ea typeface="Times New Roman" panose="02020603050405020304" pitchFamily="18" charset="0"/>
                <a:cs typeface="Arial" panose="020B0604020202020204" pitchFamily="34" charset="0"/>
              </a:rPr>
              <a:t>Genesis 3:9–13  Then the LORD God called to Adam and said to him, “Where are you?” 10 So he said, “I heard Your voice in the garden, and I was afraid because I was naked; and I hid myself.” 11 And He said, “Who told you that you were naked? Have you eaten from the tree of which I commanded you that you should not eat?” 12 Then the man said, “The woman whom You gave to be with me, she gave me of the tree, and I ate.” 13 And the LORD God said to the woman, “What is this you have done?” The woman said, “The serpent deceived me, and I ate.”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435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54CC-BB00-569C-76C7-9F1D52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Wrong Is Wrong Even If It Is Difficult To Do What Is Right.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9B68-4C49-C3E7-7115-8CAE81E9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25563"/>
            <a:ext cx="8923663" cy="5532436"/>
          </a:xfrm>
        </p:spPr>
        <p:txBody>
          <a:bodyPr>
            <a:normAutofit/>
          </a:bodyPr>
          <a:lstStyle/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Some things are very hard to give up.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Our heart goes out to those who struggle with alcoholism, drugs or other addictions, lustful thoughts, or an unscriptural divorce and remarriage.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We wish to comfort, encourage, and support them, but we cannot give them the idea that something is not wrong just because it is difficult to overcome.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667D9DE-9D87-427B-B0ED-89F09CFC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613064"/>
            <a:ext cx="8665476" cy="57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2605D-6096-16F9-7F6A-089EEBF3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45D2-7778-5599-9C96-FEAB4D53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Wrong Is Wrong Even If It Is Difficult To Do What Is Right.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8EE2-3EF8-BD66-E03B-07353B928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159727"/>
            <a:ext cx="8923663" cy="5698272"/>
          </a:xfrm>
        </p:spPr>
        <p:txBody>
          <a:bodyPr>
            <a:normAutofit fontScale="92500" lnSpcReduction="20000"/>
          </a:bodyPr>
          <a:lstStyle/>
          <a:p>
            <a:pPr marL="468313" marR="0" lvl="0" indent="-468313">
              <a:lnSpc>
                <a:spcPct val="95000"/>
              </a:lnSpc>
              <a:spcBef>
                <a:spcPts val="0"/>
              </a:spcBef>
              <a:buFont typeface="+mj-lt"/>
              <a:buAutoNum type="alphaUcPeriod" startAt="4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 Peter 4:1–5  Therefore, since Christ suffered for us in the flesh, arm yourselves also with the same mind, for he who has suffered in the flesh has ceased from sin,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that he no longer should live the rest of his time in the flesh for the lusts of men, but for the will of God.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For we have spent enough of our past lifetime in doing the will of the Gentiles—when we walked in lewdness, lusts, drunkenness, revelries, drinking parties, and abominable idolatries.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In regard to these, they think it strange that you do not run with them in the same flood of dissipation, speaking evil of you.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They will give an account to Him who is ready to judge the living and the dead.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1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F579-7CF0-8737-0135-1B86BD46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95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Wrong Is Wrong Even If Someone Else Has Done Something As Bad Or Worse. 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638A-C092-BC90-70CC-EE67EF30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25563"/>
            <a:ext cx="8923663" cy="5532436"/>
          </a:xfrm>
        </p:spPr>
        <p:txBody>
          <a:bodyPr>
            <a:normAutofit lnSpcReduction="10000"/>
          </a:bodyPr>
          <a:lstStyle/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The lesser of two evils is still evil.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"Everybody's doing it”, is the national anthem of hell.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Someone excuses himself by saying, "Well, at least what I did wasn't as bad as what John did."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2 Corinthians 10:12  For we dare not class ourselves or compare ourselves with those who commend themselves. But they, measuring themselves by themselves, and comparing themselves among themselves, are not 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FE50-22ED-6EE8-9CE6-E6EC3629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Wrong Is Wrong </a:t>
            </a:r>
            <a:b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Regardless Of Who Does It. 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F626-109C-9254-7602-61EE70AD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25563"/>
            <a:ext cx="8923663" cy="5532436"/>
          </a:xfrm>
        </p:spPr>
        <p:txBody>
          <a:bodyPr>
            <a:normAutofit fontScale="85000" lnSpcReduction="10000"/>
          </a:bodyPr>
          <a:lstStyle/>
          <a:p>
            <a:pPr marL="468313" marR="0" lvl="0" indent="-468313">
              <a:lnSpc>
                <a:spcPct val="9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300" dirty="0">
                <a:ea typeface="Times New Roman" panose="02020603050405020304" pitchFamily="18" charset="0"/>
                <a:cs typeface="Arial" panose="020B0604020202020204" pitchFamily="34" charset="0"/>
              </a:rPr>
              <a:t>A preacher who preached the truth about homosexuality, stopped preaching about it when his son announced he was homosexual.</a:t>
            </a:r>
            <a:endParaRPr lang="en-US" sz="3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9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300" dirty="0">
                <a:ea typeface="Times New Roman" panose="02020603050405020304" pitchFamily="18" charset="0"/>
                <a:cs typeface="Arial" panose="020B0604020202020204" pitchFamily="34" charset="0"/>
              </a:rPr>
              <a:t>An elder asked the preacher to stop preaching about divorce and remarriage after his daughter had an unscriptural divorce.</a:t>
            </a:r>
            <a:endParaRPr lang="en-US" sz="33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9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sz="3300" dirty="0">
                <a:ea typeface="Times New Roman" panose="02020603050405020304" pitchFamily="18" charset="0"/>
                <a:cs typeface="Arial" panose="020B0604020202020204" pitchFamily="34" charset="0"/>
              </a:rPr>
              <a:t>Galatians 2:11–13  Now when Peter had come to Antioch, I withstood him to his face, because he was to be blamed; </a:t>
            </a:r>
            <a:r>
              <a:rPr lang="en-US" sz="33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n-US" sz="3300" dirty="0">
                <a:ea typeface="Times New Roman" panose="02020603050405020304" pitchFamily="18" charset="0"/>
                <a:cs typeface="Arial" panose="020B0604020202020204" pitchFamily="34" charset="0"/>
              </a:rPr>
              <a:t> for before certain men came from James, he would eat with the Gentiles; but when they came, he withdrew and separated himself, fearing those who were of the circumcision. </a:t>
            </a:r>
            <a:r>
              <a:rPr lang="en-US" sz="33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en-US" sz="3300" dirty="0">
                <a:ea typeface="Times New Roman" panose="02020603050405020304" pitchFamily="18" charset="0"/>
                <a:cs typeface="Arial" panose="020B0604020202020204" pitchFamily="34" charset="0"/>
              </a:rPr>
              <a:t> And the rest of the Jews also played the hypocrite with him, so that even Barnabas was carried away with their hypocrisy.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776F-8530-3FB4-05A3-32A94E45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It Doesn't Bother You.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40CF-B858-07F0-CDC3-331F10C1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25563"/>
            <a:ext cx="8923663" cy="5532436"/>
          </a:xfrm>
        </p:spPr>
        <p:txBody>
          <a:bodyPr/>
          <a:lstStyle/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Some may insist‑, "I don't see anything wrong with it."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Once I read about a man who walked through a glass patio door.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He didn't see it, but it was still there.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In spite of persecuting Christians earlier, Paul said his conscience was pure. - Acts 23:1  Then Paul, looking earnestly at the council, said, “Men and brethren, I have lived in all good conscience before God until this day.”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46F6-9B51-340B-D576-EFBEB272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  <a:tabLst>
                <a:tab pos="266700" algn="l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It Appears To Be Expedient.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C27D-AE85-FA99-68CE-1A71D9665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8313" marR="0" lvl="0" indent="-468313" algn="just">
              <a:spcBef>
                <a:spcPts val="0"/>
              </a:spcBef>
              <a:buFont typeface="+mj-lt"/>
              <a:buAutoNum type="alphaUcPeriod"/>
              <a:tabLst>
                <a:tab pos="266700" algn="l"/>
              </a:tabLs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A salesman may think it is expedient to lie in order to make a big sale. Which will be of great financial benefit to his family.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 algn="just">
              <a:spcBef>
                <a:spcPts val="0"/>
              </a:spcBef>
              <a:buFont typeface="+mj-lt"/>
              <a:buAutoNum type="alphaUcPeriod"/>
              <a:tabLst>
                <a:tab pos="266700" algn="l"/>
              </a:tabLs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But wrong is wrong even if it seems like the only way we can gain something we think is needed.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 algn="just">
              <a:spcBef>
                <a:spcPts val="0"/>
              </a:spcBef>
              <a:buFont typeface="+mj-lt"/>
              <a:buAutoNum type="alphaUcPeriod"/>
              <a:tabLst>
                <a:tab pos="266700" algn="l"/>
              </a:tabLs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Caiphas was willing to let Jesus be crucified even though he was a just and innocent man ‑ so that the whole nation would not perish. - John 18:12–14  Then the detachment of troops and the captain and the officers of the Jews arrested Jesus and bound Him.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And they led Him away to Annas first, for he was the father-in-law of Caiaphas who was high priest that year.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Now it was Caiaphas who advised the Jews that it was expedient that one man should die for the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DD8B-DF9F-C8F4-853C-8D5A437F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  <a:tabLst>
                <a:tab pos="2228850" algn="l"/>
                <a:tab pos="4714875" algn="r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You Do Not Admit It.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BB71F-078C-FF4F-47B3-2114157B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25563"/>
            <a:ext cx="8923663" cy="5532436"/>
          </a:xfrm>
        </p:spPr>
        <p:txBody>
          <a:bodyPr>
            <a:normAutofit lnSpcReduction="10000"/>
          </a:bodyPr>
          <a:lstStyle/>
          <a:p>
            <a:pPr marL="468313" marR="0" lvl="0" indent="-468313">
              <a:lnSpc>
                <a:spcPct val="9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The prophet Malachi condemned the people of his day for, a number of wrongs.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9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Rather than admitting and turning from them, they tried to bluff their way through.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95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They said, "Where have we done (this)?"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9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Malachi 1:6  “A son honors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father, And a servant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master. If then I am the Father, Where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My honor? And if I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a Master, Where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My reverence? Says the </a:t>
            </a:r>
            <a:r>
              <a:rPr lang="en-US" cap="small" dirty="0"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of hosts To you priests who despise My name. Yet you say, ‘In what way have we despised Your name?’ </a:t>
            </a:r>
          </a:p>
        </p:txBody>
      </p:sp>
    </p:spTree>
    <p:extLst>
      <p:ext uri="{BB962C8B-B14F-4D97-AF65-F5344CB8AC3E}">
        <p14:creationId xmlns:p14="http://schemas.microsoft.com/office/powerpoint/2010/main" val="2818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DF772-3821-EB05-9489-3E3C2E6C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83F9-D816-838E-BC2C-9BA8F148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80000"/>
              </a:lnSpc>
              <a:buNone/>
              <a:tabLst>
                <a:tab pos="2228850" algn="l"/>
                <a:tab pos="4714875" algn="r"/>
              </a:tabLs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Wrong Is Wrong </a:t>
            </a:r>
            <a:b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If You Do Not Admit It. 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4845-3279-E2ED-089B-F9AA09D0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1325563"/>
            <a:ext cx="8923663" cy="5532436"/>
          </a:xfrm>
        </p:spPr>
        <p:txBody>
          <a:bodyPr>
            <a:normAutofit fontScale="92500" lnSpcReduction="10000"/>
          </a:bodyPr>
          <a:lstStyle/>
          <a:p>
            <a:pPr marL="468313" marR="0" lvl="0" indent="-468313">
              <a:spcBef>
                <a:spcPts val="0"/>
              </a:spcBef>
              <a:buFont typeface="+mj-lt"/>
              <a:buAutoNum type="alphaUcPeriod" startAt="3"/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They said, "Where have we done (this)?" 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Malachi 2:17  You have wearied the </a:t>
            </a:r>
            <a:r>
              <a:rPr lang="en-US" sz="2800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with your words; “Yet you say, “In what way have we wearied </a:t>
            </a:r>
            <a:r>
              <a:rPr lang="en-US" sz="28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Him?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 In that you say, “Everyone who does evil </a:t>
            </a:r>
            <a:r>
              <a:rPr lang="en-US" sz="28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good in the sight of the </a:t>
            </a:r>
            <a:r>
              <a:rPr lang="en-US" sz="2800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And He delights in them,” Or, “Where </a:t>
            </a:r>
            <a:r>
              <a:rPr lang="en-US" sz="28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the God of justice?” </a:t>
            </a:r>
          </a:p>
          <a:p>
            <a:pPr marL="914400" lvl="0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Malachi 3:7  Yet from the days of your fathers You have gone away from My ordinances And have not kept </a:t>
            </a:r>
            <a:r>
              <a:rPr lang="en-US" sz="2800" i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Return to Me, and I will return to you,” Says the </a:t>
            </a:r>
            <a:r>
              <a:rPr lang="en-US" sz="2800" cap="small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of hosts. “But you said, ‘In what way shall we return?’ </a:t>
            </a:r>
          </a:p>
          <a:p>
            <a:pPr marL="914400" lvl="0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Malachi 3:8  “Will a man rob God? Yet you have robbed Me! But you say, ‘In what way have we robbed You?’ In tithes and offerings. </a:t>
            </a:r>
          </a:p>
          <a:p>
            <a:pPr marL="468313" lvl="0" indent="-468313"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 The fact that they tried to deny wrong‑doing did not mean that they were innocent.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C80A-F0B2-A3AE-A8A9-BB707690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buNone/>
            </a:pP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WRONG IS WRONG</a:t>
            </a:r>
            <a:endParaRPr lang="en-US" sz="44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0575-0243-4288-A7EC-4BFC5B450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13" marR="0" lvl="0" indent="-468313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Yes, wrong is wrong regardless of these things (and more). 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We must be willing to face our wrongs and make them right.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313" marR="0" lvl="0" indent="-468313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1 John 1:8–10  If we say that we have no sin, we deceive ourselves, and the truth is not in us.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If we confess our sins, He is faithful and just to forgive us our sins and to cleanse us from all unrighteousness. </a:t>
            </a:r>
            <a:r>
              <a:rPr 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If we say that we have not sinned, we make Him a liar, and His word is not in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B975-B13F-44EA-AC1A-99B2C5CA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DBD18-6094-44C9-98DA-566B089D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35" y="3972578"/>
            <a:ext cx="879913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48069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1D3C-A1B6-E14E-9134-1DC7BA86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214" y="2403764"/>
            <a:ext cx="3144644" cy="20504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TONIGHT’S </a:t>
            </a:r>
            <a:br>
              <a:rPr lang="en-US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SERMON</a:t>
            </a:r>
            <a:br>
              <a:rPr lang="en-US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RACISM IS RIDICULOUS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41394-6910-6CDE-F8DB-05C10C7F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08" y="0"/>
            <a:ext cx="4419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light, sky&#10;&#10;Description automatically generated">
            <a:extLst>
              <a:ext uri="{FF2B5EF4-FFF2-40B4-BE49-F238E27FC236}">
                <a16:creationId xmlns:a16="http://schemas.microsoft.com/office/drawing/2014/main" id="{E88DFCD8-702D-48B7-AE13-86C8D30E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B975-B13F-44EA-AC1A-99B2C5CA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DBD18-6094-44C9-98DA-566B089D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35" y="3972578"/>
            <a:ext cx="879913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347623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indoor, sitting, woman&#10;&#10;Description automatically generated">
            <a:extLst>
              <a:ext uri="{FF2B5EF4-FFF2-40B4-BE49-F238E27FC236}">
                <a16:creationId xmlns:a16="http://schemas.microsoft.com/office/drawing/2014/main" id="{48179BA2-A667-4B4D-8F60-84C3156F1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9D91C0-5C01-4485-9A77-3D75FEF307B5}"/>
              </a:ext>
            </a:extLst>
          </p:cNvPr>
          <p:cNvSpPr txBox="1">
            <a:spLocks/>
          </p:cNvSpPr>
          <p:nvPr/>
        </p:nvSpPr>
        <p:spPr>
          <a:xfrm>
            <a:off x="555077" y="5162309"/>
            <a:ext cx="7886700" cy="10373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REMEMBRANCE OF JESUS</a:t>
            </a:r>
          </a:p>
        </p:txBody>
      </p:sp>
    </p:spTree>
    <p:extLst>
      <p:ext uri="{BB962C8B-B14F-4D97-AF65-F5344CB8AC3E}">
        <p14:creationId xmlns:p14="http://schemas.microsoft.com/office/powerpoint/2010/main" val="150501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brass, indoor, table&#10;&#10;Description automatically generated">
            <a:extLst>
              <a:ext uri="{FF2B5EF4-FFF2-40B4-BE49-F238E27FC236}">
                <a16:creationId xmlns:a16="http://schemas.microsoft.com/office/drawing/2014/main" id="{6DDCA11F-F4A4-400D-B832-3975866B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820" y="0"/>
            <a:ext cx="103356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202E1-4287-490E-9230-CF78EE79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  <a:solidFill>
            <a:schemeClr val="tx1">
              <a:alpha val="2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37293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2B975-B13F-44EA-AC1A-99B2C5CA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72"/>
            <a:ext cx="9144000" cy="6393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DBD18-6094-44C9-98DA-566B089D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35" y="3972578"/>
            <a:ext cx="879913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295107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BB3C-7742-6D64-65BF-52287B68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4" y="0"/>
            <a:ext cx="8631044" cy="6858000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Colossians 3:23–25  And whatever you do, do it heartily, as to the Lord and not to men, </a:t>
            </a:r>
            <a:r>
              <a:rPr lang="en-US" baseline="30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knowing that from the Lord you will receive the reward of the inheritance; for you serve the Lord Christ. </a:t>
            </a:r>
            <a:r>
              <a:rPr lang="en-US" baseline="30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en-US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But he who does wrong will be repaid for what he has done, and there is no partiality.</a:t>
            </a: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2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light, sky&#10;&#10;Description automatically generated">
            <a:extLst>
              <a:ext uri="{FF2B5EF4-FFF2-40B4-BE49-F238E27FC236}">
                <a16:creationId xmlns:a16="http://schemas.microsoft.com/office/drawing/2014/main" id="{E88DFCD8-702D-48B7-AE13-86C8D30E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F85D239-1AA2-4A61-A26A-155CD289143E}" vid="{1F5DF8C1-90B5-4122-8C2B-1A05E6D43F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43765</TotalTime>
  <Words>2251</Words>
  <Application>Microsoft Office PowerPoint</Application>
  <PresentationFormat>On-screen Show (4:3)</PresentationFormat>
  <Paragraphs>82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Bazooka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SINGING</vt:lpstr>
      <vt:lpstr>PowerPoint Presentation</vt:lpstr>
      <vt:lpstr>CONTRIBUTION</vt:lpstr>
      <vt:lpstr>SINGING</vt:lpstr>
      <vt:lpstr>Colossians 3:23–25  And whatever you do, do it heartily, as to the Lord and not to men, 24 knowing that from the Lord you will receive the reward of the inheritance; for you serve the Lord Christ. 25 But he who does wrong will be repaid for what he has done, and there is no partiality.</vt:lpstr>
      <vt:lpstr>PowerPoint Presentation</vt:lpstr>
      <vt:lpstr>WRONG</vt:lpstr>
      <vt:lpstr>WRONG IS WRONG</vt:lpstr>
      <vt:lpstr>I. Wrong Is Wrong  Even If One Does Not Get Caught. </vt:lpstr>
      <vt:lpstr>2. Wrong Is Wrong  Even If It's Legal. </vt:lpstr>
      <vt:lpstr>2. Wrong Is Wrong  Even If It's Legal. </vt:lpstr>
      <vt:lpstr>2. Wrong Is Wrong  Even If It's Legal. </vt:lpstr>
      <vt:lpstr>2. Wrong Is Wrong  Even If It's Legal. </vt:lpstr>
      <vt:lpstr>3. Wrong Is Wrong  Even If It's For A "Good Cause". </vt:lpstr>
      <vt:lpstr>4. Wrong Is Wrong Even If Someone Else Causes You To Do It. </vt:lpstr>
      <vt:lpstr>5. Wrong Is Wrong Even If It Is Difficult To Do What Is Right. </vt:lpstr>
      <vt:lpstr>5. Wrong Is Wrong Even If It Is Difficult To Do What Is Right. </vt:lpstr>
      <vt:lpstr>6. Wrong Is Wrong Even If Someone Else Has Done Something As Bad Or Worse. </vt:lpstr>
      <vt:lpstr>7. Wrong Is Wrong  Regardless Of Who Does It. </vt:lpstr>
      <vt:lpstr>8. Wrong Is Wrong  Even If It Doesn't Bother You. </vt:lpstr>
      <vt:lpstr>9. Wrong Is Wrong  Even If It Appears To Be Expedient. </vt:lpstr>
      <vt:lpstr>10. Wrong Is Wrong  Even If You Do Not Admit It. </vt:lpstr>
      <vt:lpstr>10. Wrong Is Wrong  Even If You Do Not Admit It. </vt:lpstr>
      <vt:lpstr>WRONG IS WRONG</vt:lpstr>
      <vt:lpstr>SINGING</vt:lpstr>
      <vt:lpstr>TONIGHT’S  SERMON RACISM IS RIDICULOUS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Pasley</dc:creator>
  <cp:lastModifiedBy>Larry Pasley</cp:lastModifiedBy>
  <cp:revision>4</cp:revision>
  <dcterms:created xsi:type="dcterms:W3CDTF">2021-03-15T23:58:02Z</dcterms:created>
  <dcterms:modified xsi:type="dcterms:W3CDTF">2025-06-07T20:25:01Z</dcterms:modified>
</cp:coreProperties>
</file>