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33"/>
  </p:notesMasterIdLst>
  <p:sldIdLst>
    <p:sldId id="425" r:id="rId3"/>
    <p:sldId id="283" r:id="rId4"/>
    <p:sldId id="290" r:id="rId5"/>
    <p:sldId id="285" r:id="rId6"/>
    <p:sldId id="291" r:id="rId7"/>
    <p:sldId id="434" r:id="rId8"/>
    <p:sldId id="376" r:id="rId9"/>
    <p:sldId id="460" r:id="rId10"/>
    <p:sldId id="452" r:id="rId11"/>
    <p:sldId id="486" r:id="rId12"/>
    <p:sldId id="491" r:id="rId13"/>
    <p:sldId id="492" r:id="rId14"/>
    <p:sldId id="493" r:id="rId15"/>
    <p:sldId id="490" r:id="rId16"/>
    <p:sldId id="495" r:id="rId17"/>
    <p:sldId id="494" r:id="rId18"/>
    <p:sldId id="499" r:id="rId19"/>
    <p:sldId id="498" r:id="rId20"/>
    <p:sldId id="500" r:id="rId21"/>
    <p:sldId id="496" r:id="rId22"/>
    <p:sldId id="497" r:id="rId23"/>
    <p:sldId id="489" r:id="rId24"/>
    <p:sldId id="501" r:id="rId25"/>
    <p:sldId id="503" r:id="rId26"/>
    <p:sldId id="502" r:id="rId27"/>
    <p:sldId id="488" r:id="rId28"/>
    <p:sldId id="504" r:id="rId29"/>
    <p:sldId id="487" r:id="rId30"/>
    <p:sldId id="279" r:id="rId31"/>
    <p:sldId id="48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6BE98"/>
    <a:srgbClr val="1E0F00"/>
    <a:srgbClr val="361B00"/>
    <a:srgbClr val="462300"/>
    <a:srgbClr val="CC00CC"/>
    <a:srgbClr val="4F4FFF"/>
    <a:srgbClr val="3333FF"/>
    <a:srgbClr val="006600"/>
    <a:srgbClr val="BFFF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E508F9-C460-4A77-A4BC-B6E3D99F988E}" v="1053" dt="2025-06-06T20:44:24.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8970"/>
    </p:cViewPr>
  </p:outlineViewPr>
  <p:notesTextViewPr>
    <p:cViewPr>
      <p:scale>
        <a:sx n="1" d="1"/>
        <a:sy n="1" d="1"/>
      </p:scale>
      <p:origin x="0" y="0"/>
    </p:cViewPr>
  </p:notesTextViewPr>
  <p:sorterViewPr>
    <p:cViewPr varScale="1">
      <p:scale>
        <a:sx n="100" d="100"/>
        <a:sy n="100" d="100"/>
      </p:scale>
      <p:origin x="0" y="-549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6/9/2025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30</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6/9/2025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belem.com/the-challenge-of-fever-in-kids/dreamstime-beware-514951/"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rabble.ca/babble/canadian-politics/%E2%80%9Cmotivated-ignorance%E2%80%9D-ruining-our-political-discourse"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C5CBE7-CBA9-E724-4E00-45E0DD465965}"/>
              </a:ext>
            </a:extLst>
          </p:cNvPr>
          <p:cNvSpPr txBox="1"/>
          <p:nvPr/>
        </p:nvSpPr>
        <p:spPr>
          <a:xfrm>
            <a:off x="1345290" y="6375774"/>
            <a:ext cx="6453420" cy="230832"/>
          </a:xfrm>
          <a:prstGeom prst="rect">
            <a:avLst/>
          </a:prstGeom>
          <a:noFill/>
        </p:spPr>
        <p:txBody>
          <a:bodyPr wrap="square" rtlCol="0">
            <a:spAutoFit/>
          </a:bodyPr>
          <a:lstStyle/>
          <a:p>
            <a:r>
              <a:rPr lang="en-US" sz="900">
                <a:hlinkClick r:id="rId3" tooltip="https://rebelem.com/the-challenge-of-fever-in-kids/dreamstime-beware-514951/"/>
              </a:rPr>
              <a:t>This Photo</a:t>
            </a:r>
            <a:r>
              <a:rPr lang="en-US" sz="900"/>
              <a:t> by Unknown Author is licensed under </a:t>
            </a:r>
            <a:r>
              <a:rPr lang="en-US" sz="900">
                <a:hlinkClick r:id="rId4" tooltip="https://creativecommons.org/licenses/by-nc-nd/3.0/"/>
              </a:rPr>
              <a:t>CC BY-NC-ND</a:t>
            </a:r>
            <a:endParaRPr lang="en-US" sz="900"/>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2" y="6137247"/>
            <a:ext cx="9143998" cy="707886"/>
          </a:xfrm>
          <a:prstGeom prst="rect">
            <a:avLst/>
          </a:prstGeom>
          <a:solidFill>
            <a:schemeClr val="tx1">
              <a:alpha val="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3108"/>
            <a:ext cx="9144000" cy="1323439"/>
          </a:xfrm>
          <a:prstGeom prst="rect">
            <a:avLst/>
          </a:prstGeom>
          <a:solidFill>
            <a:schemeClr val="tx1">
              <a:alpha val="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93F8590-E30D-FEA6-45F1-C582C8C9311A}"/>
              </a:ext>
            </a:extLst>
          </p:cNvPr>
          <p:cNvPicPr>
            <a:picLocks noChangeAspect="1"/>
          </p:cNvPicPr>
          <p:nvPr/>
        </p:nvPicPr>
        <p:blipFill>
          <a:blip r:embed="rId5"/>
          <a:stretch>
            <a:fillRect/>
          </a:stretch>
        </p:blipFill>
        <p:spPr>
          <a:xfrm rot="16200000">
            <a:off x="2298357" y="302897"/>
            <a:ext cx="4547286" cy="6858000"/>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carrying boxes on their heads&#10;&#10;AI-generated content may be incorrect.">
            <a:extLst>
              <a:ext uri="{FF2B5EF4-FFF2-40B4-BE49-F238E27FC236}">
                <a16:creationId xmlns:a16="http://schemas.microsoft.com/office/drawing/2014/main" id="{391E09C5-FE6D-60E6-E77D-3A0CA6CCE7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16E27F9-8D00-39EB-770F-75FB717C7B0A}"/>
              </a:ext>
            </a:extLst>
          </p:cNvPr>
          <p:cNvSpPr>
            <a:spLocks noGrp="1"/>
          </p:cNvSpPr>
          <p:nvPr>
            <p:ph type="title"/>
          </p:nvPr>
        </p:nvSpPr>
        <p:spPr/>
        <p:txBody>
          <a:bodyPr>
            <a:normAutofit/>
          </a:bodyPr>
          <a:lstStyle/>
          <a:p>
            <a:pPr marL="0" marR="0" algn="ctr">
              <a:buNone/>
            </a:pPr>
            <a:r>
              <a:rPr lang="en-US" sz="4400" b="1" dirty="0">
                <a:effectLst/>
                <a:latin typeface="Arial" panose="020B0604020202020204" pitchFamily="34" charset="0"/>
                <a:ea typeface="Times New Roman" panose="02020603050405020304" pitchFamily="18" charset="0"/>
              </a:rPr>
              <a:t>IGNORANCE IS NOT BLISS</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883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C11-AEEE-21DC-5CD6-190EC2065AE3}"/>
              </a:ext>
            </a:extLst>
          </p:cNvPr>
          <p:cNvSpPr>
            <a:spLocks noGrp="1"/>
          </p:cNvSpPr>
          <p:nvPr>
            <p:ph type="title"/>
          </p:nvPr>
        </p:nvSpPr>
        <p:spPr>
          <a:xfrm>
            <a:off x="0" y="1"/>
            <a:ext cx="9144000" cy="849086"/>
          </a:xfrm>
        </p:spPr>
        <p:txBody>
          <a:bodyPr>
            <a:normAutofit/>
          </a:bodyPr>
          <a:lstStyle/>
          <a:p>
            <a:pPr marL="0" marR="0">
              <a:buNone/>
            </a:pPr>
            <a:r>
              <a:rPr lang="en-US" sz="4400" b="1" dirty="0">
                <a:solidFill>
                  <a:srgbClr val="FF0000"/>
                </a:solidFill>
                <a:effectLst/>
                <a:ea typeface="Times New Roman" panose="02020603050405020304" pitchFamily="18" charset="0"/>
              </a:rPr>
              <a:t>HOSEA</a:t>
            </a:r>
            <a:endParaRPr lang="en-US" sz="44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B014EBB9-0945-E2D7-91C4-DDC2B1094979}"/>
              </a:ext>
            </a:extLst>
          </p:cNvPr>
          <p:cNvSpPr>
            <a:spLocks noGrp="1"/>
          </p:cNvSpPr>
          <p:nvPr>
            <p:ph idx="1"/>
          </p:nvPr>
        </p:nvSpPr>
        <p:spPr>
          <a:xfrm>
            <a:off x="220337" y="849088"/>
            <a:ext cx="8923663" cy="6008912"/>
          </a:xfrm>
        </p:spPr>
        <p:txBody>
          <a:bodyPr>
            <a:noAutofit/>
          </a:bodyPr>
          <a:lstStyle/>
          <a:p>
            <a:pPr marL="457200" marR="0" lvl="0" indent="-457200">
              <a:spcBef>
                <a:spcPts val="0"/>
              </a:spcBef>
              <a:buFont typeface="+mj-lt"/>
              <a:buAutoNum type="alphaUcPeriod"/>
            </a:pPr>
            <a:r>
              <a:rPr lang="en-US" sz="2900" dirty="0">
                <a:ea typeface="Times New Roman" panose="02020603050405020304" pitchFamily="18" charset="0"/>
              </a:rPr>
              <a:t>Hosea was told to take a harlot as his wife (Gomer). He did so and she went back into her harlotry and Hosea had to buy her back out of her harlotry.</a:t>
            </a:r>
            <a:endParaRPr lang="en-US" sz="2900" dirty="0">
              <a:latin typeface="Times New Roman" panose="02020603050405020304" pitchFamily="18" charset="0"/>
              <a:ea typeface="Times New Roman" panose="02020603050405020304" pitchFamily="18" charset="0"/>
            </a:endParaRPr>
          </a:p>
          <a:p>
            <a:pPr marL="457200" marR="0" lvl="0" indent="-457200">
              <a:spcBef>
                <a:spcPts val="0"/>
              </a:spcBef>
              <a:buFont typeface="+mj-lt"/>
              <a:buAutoNum type="alphaUcPeriod"/>
            </a:pPr>
            <a:r>
              <a:rPr lang="en-US" sz="2900" dirty="0">
                <a:ea typeface="Times New Roman" panose="02020603050405020304" pitchFamily="18" charset="0"/>
              </a:rPr>
              <a:t>This was done as an illustration of what Israel/Ephraim was doing to God in their going after idolatry. </a:t>
            </a:r>
            <a:endParaRPr lang="en-US" sz="2900" dirty="0">
              <a:latin typeface="Times New Roman" panose="02020603050405020304" pitchFamily="18" charset="0"/>
              <a:ea typeface="Times New Roman" panose="02020603050405020304" pitchFamily="18" charset="0"/>
            </a:endParaRPr>
          </a:p>
          <a:p>
            <a:pPr marL="457200" marR="0" lvl="0" indent="-457200">
              <a:spcBef>
                <a:spcPts val="0"/>
              </a:spcBef>
              <a:buFont typeface="+mj-lt"/>
              <a:buAutoNum type="alphaUcPeriod"/>
            </a:pPr>
            <a:r>
              <a:rPr lang="en-US" sz="2900" dirty="0">
                <a:ea typeface="Times New Roman" panose="02020603050405020304" pitchFamily="18" charset="0"/>
              </a:rPr>
              <a:t>Hosea 4:6 My people are destroyed for lack of knowledge. Because you have rejected knowledge, I also will reject you from being priest for Me; Because you have forgotten the law of your God, I also will forget your children.</a:t>
            </a:r>
            <a:endParaRPr lang="en-US" sz="2900" dirty="0">
              <a:latin typeface="Times New Roman" panose="02020603050405020304" pitchFamily="18" charset="0"/>
              <a:ea typeface="Times New Roman" panose="02020603050405020304" pitchFamily="18" charset="0"/>
            </a:endParaRPr>
          </a:p>
          <a:p>
            <a:pPr marL="457200" marR="0" lvl="0" indent="-457200">
              <a:spcBef>
                <a:spcPts val="0"/>
              </a:spcBef>
              <a:buFont typeface="+mj-lt"/>
              <a:buAutoNum type="alphaUcPeriod"/>
            </a:pPr>
            <a:r>
              <a:rPr lang="en-US" sz="2900" dirty="0">
                <a:ea typeface="Times New Roman" panose="02020603050405020304" pitchFamily="18" charset="0"/>
              </a:rPr>
              <a:t>Ignorance is not bliss. It brought the downfall of Israel</a:t>
            </a:r>
            <a:endParaRPr lang="en-US" sz="2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3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868E9-0920-B0A8-6A45-684DDFDE2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19854-8CC4-CEE2-9219-1163405EA4DF}"/>
              </a:ext>
            </a:extLst>
          </p:cNvPr>
          <p:cNvSpPr>
            <a:spLocks noGrp="1"/>
          </p:cNvSpPr>
          <p:nvPr>
            <p:ph type="title"/>
          </p:nvPr>
        </p:nvSpPr>
        <p:spPr>
          <a:xfrm>
            <a:off x="0" y="0"/>
            <a:ext cx="9144000" cy="936171"/>
          </a:xfrm>
        </p:spPr>
        <p:txBody>
          <a:bodyPr>
            <a:normAutofit/>
          </a:bodyPr>
          <a:lstStyle/>
          <a:p>
            <a:pPr marL="0" marR="0">
              <a:buNone/>
            </a:pPr>
            <a:r>
              <a:rPr lang="en-US" sz="4400" b="1" dirty="0">
                <a:solidFill>
                  <a:srgbClr val="FF0000"/>
                </a:solidFill>
                <a:effectLst/>
                <a:ea typeface="Times New Roman" panose="02020603050405020304" pitchFamily="18" charset="0"/>
              </a:rPr>
              <a:t>HOSEA</a:t>
            </a:r>
            <a:endParaRPr lang="en-US" sz="44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5D392008-14A0-1F3B-E5AB-0F60E63DA4DC}"/>
              </a:ext>
            </a:extLst>
          </p:cNvPr>
          <p:cNvSpPr>
            <a:spLocks noGrp="1"/>
          </p:cNvSpPr>
          <p:nvPr>
            <p:ph idx="1"/>
          </p:nvPr>
        </p:nvSpPr>
        <p:spPr>
          <a:xfrm>
            <a:off x="220337" y="762000"/>
            <a:ext cx="8923663" cy="6095999"/>
          </a:xfrm>
        </p:spPr>
        <p:txBody>
          <a:bodyPr>
            <a:noAutofit/>
          </a:bodyPr>
          <a:lstStyle/>
          <a:p>
            <a:pPr marL="457200" marR="0" lvl="0" indent="-457200">
              <a:lnSpc>
                <a:spcPct val="85000"/>
              </a:lnSpc>
              <a:buFont typeface="+mj-lt"/>
              <a:buAutoNum type="alphaUcPeriod" startAt="5"/>
            </a:pPr>
            <a:r>
              <a:rPr lang="en-US" sz="2800" dirty="0">
                <a:ea typeface="Times New Roman" panose="02020603050405020304" pitchFamily="18" charset="0"/>
              </a:rPr>
              <a:t>Israel’s problem is outlined in Hosea 4:1 Hosea 4:1  Hear the word of the LORD, You children of Israel, For the LORD brings a charge against the inhabitants of the land: “There is no truth or mercy Or knowledge of God in the land.</a:t>
            </a:r>
            <a:endParaRPr lang="en-US" sz="2800" dirty="0">
              <a:latin typeface="Times New Roman" panose="02020603050405020304" pitchFamily="18" charset="0"/>
              <a:ea typeface="Times New Roman" panose="02020603050405020304" pitchFamily="18" charset="0"/>
            </a:endParaRPr>
          </a:p>
          <a:p>
            <a:pPr marL="914400" marR="0" lvl="1" indent="-457200">
              <a:lnSpc>
                <a:spcPct val="85000"/>
              </a:lnSpc>
              <a:buFont typeface="+mj-lt"/>
              <a:buAutoNum type="arabicPeriod"/>
            </a:pPr>
            <a:r>
              <a:rPr lang="en-US" sz="2800" dirty="0">
                <a:ea typeface="Times New Roman" panose="02020603050405020304" pitchFamily="18" charset="0"/>
              </a:rPr>
              <a:t>They were doing these things because they had NO KNOWLEDGE OF GOD, choosing not to retain Him in their knowledge - Romans 1:28–32  And even as they did not like to retain God in their knowledge, God gave them over to a debased mind, to do those things which are not fitting; </a:t>
            </a:r>
            <a:r>
              <a:rPr lang="en-US" sz="2800" baseline="30000" dirty="0">
                <a:ea typeface="Times New Roman" panose="02020603050405020304" pitchFamily="18" charset="0"/>
              </a:rPr>
              <a:t>29</a:t>
            </a:r>
            <a:r>
              <a:rPr lang="en-US" sz="2800" dirty="0">
                <a:ea typeface="Times New Roman" panose="02020603050405020304" pitchFamily="18" charset="0"/>
              </a:rPr>
              <a:t> being filled with all unrighteousness, sexual immorality, wickedness, covetousness, maliciousness; full of envy, murder, strife, deceit, evil-mindedness; they are whisperers, &gt;&gt;&gt;</a:t>
            </a:r>
            <a:endParaRPr lang="en-US" sz="2800" dirty="0"/>
          </a:p>
        </p:txBody>
      </p:sp>
    </p:spTree>
    <p:extLst>
      <p:ext uri="{BB962C8B-B14F-4D97-AF65-F5344CB8AC3E}">
        <p14:creationId xmlns:p14="http://schemas.microsoft.com/office/powerpoint/2010/main" val="339158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F4FA4-FF6E-FF2A-DC9F-51DC12BE8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93719-C2DD-4E12-6557-FC9A963B22E6}"/>
              </a:ext>
            </a:extLst>
          </p:cNvPr>
          <p:cNvSpPr>
            <a:spLocks noGrp="1"/>
          </p:cNvSpPr>
          <p:nvPr>
            <p:ph type="title"/>
          </p:nvPr>
        </p:nvSpPr>
        <p:spPr>
          <a:xfrm>
            <a:off x="0" y="0"/>
            <a:ext cx="9144000" cy="936171"/>
          </a:xfrm>
        </p:spPr>
        <p:txBody>
          <a:bodyPr>
            <a:normAutofit/>
          </a:bodyPr>
          <a:lstStyle/>
          <a:p>
            <a:pPr marL="0" marR="0">
              <a:buNone/>
            </a:pPr>
            <a:r>
              <a:rPr lang="en-US" sz="4400" b="1" dirty="0">
                <a:solidFill>
                  <a:srgbClr val="FF0000"/>
                </a:solidFill>
                <a:effectLst/>
                <a:ea typeface="Times New Roman" panose="02020603050405020304" pitchFamily="18" charset="0"/>
              </a:rPr>
              <a:t>HOSEA</a:t>
            </a:r>
            <a:endParaRPr lang="en-US" sz="44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0157F528-201D-2A7E-5831-4011D7A4FE5F}"/>
              </a:ext>
            </a:extLst>
          </p:cNvPr>
          <p:cNvSpPr>
            <a:spLocks noGrp="1"/>
          </p:cNvSpPr>
          <p:nvPr>
            <p:ph idx="1"/>
          </p:nvPr>
        </p:nvSpPr>
        <p:spPr>
          <a:xfrm>
            <a:off x="220337" y="762000"/>
            <a:ext cx="8923663" cy="6095999"/>
          </a:xfrm>
        </p:spPr>
        <p:txBody>
          <a:bodyPr>
            <a:noAutofit/>
          </a:bodyPr>
          <a:lstStyle/>
          <a:p>
            <a:pPr marL="457200" marR="0" lvl="0" indent="-457200">
              <a:lnSpc>
                <a:spcPct val="80000"/>
              </a:lnSpc>
              <a:spcBef>
                <a:spcPts val="0"/>
              </a:spcBef>
              <a:buFont typeface="+mj-lt"/>
              <a:buAutoNum type="alphaUcPeriod" startAt="5"/>
            </a:pPr>
            <a:r>
              <a:rPr lang="en-US" sz="2800" dirty="0">
                <a:ea typeface="Times New Roman" panose="02020603050405020304" pitchFamily="18" charset="0"/>
              </a:rPr>
              <a:t>Israel’s problem is outlined in Hosea 4:1 “There is no truth or mercy Or knowledge of God in the land.</a:t>
            </a:r>
            <a:endParaRPr lang="en-US" sz="2800" dirty="0">
              <a:latin typeface="Times New Roman" panose="02020603050405020304" pitchFamily="18" charset="0"/>
              <a:ea typeface="Times New Roman" panose="02020603050405020304" pitchFamily="18" charset="0"/>
            </a:endParaRPr>
          </a:p>
          <a:p>
            <a:pPr marL="914400" lvl="1" indent="0">
              <a:lnSpc>
                <a:spcPct val="80000"/>
              </a:lnSpc>
              <a:spcBef>
                <a:spcPts val="0"/>
              </a:spcBef>
              <a:buNone/>
            </a:pPr>
            <a:r>
              <a:rPr lang="en-US" sz="2800" baseline="30000" dirty="0">
                <a:solidFill>
                  <a:prstClr val="black"/>
                </a:solidFill>
                <a:ea typeface="Times New Roman" panose="02020603050405020304" pitchFamily="18" charset="0"/>
              </a:rPr>
              <a:t>30</a:t>
            </a:r>
            <a:r>
              <a:rPr lang="en-US" sz="2800" dirty="0">
                <a:solidFill>
                  <a:prstClr val="black"/>
                </a:solidFill>
                <a:ea typeface="Times New Roman" panose="02020603050405020304" pitchFamily="18" charset="0"/>
              </a:rPr>
              <a:t> backbiters, haters of God, violent, proud, boasters, inventors of evil things, disobedient to parents, </a:t>
            </a:r>
            <a:r>
              <a:rPr lang="en-US" sz="2800" baseline="30000" dirty="0">
                <a:solidFill>
                  <a:prstClr val="black"/>
                </a:solidFill>
                <a:ea typeface="Times New Roman" panose="02020603050405020304" pitchFamily="18" charset="0"/>
              </a:rPr>
              <a:t>31</a:t>
            </a:r>
            <a:r>
              <a:rPr lang="en-US" sz="2800" dirty="0">
                <a:solidFill>
                  <a:prstClr val="black"/>
                </a:solidFill>
                <a:ea typeface="Times New Roman" panose="02020603050405020304" pitchFamily="18" charset="0"/>
              </a:rPr>
              <a:t> undiscerning, untrustworthy, unloving, unforgiving, unmerciful; </a:t>
            </a:r>
            <a:r>
              <a:rPr lang="en-US" sz="2800" baseline="30000" dirty="0">
                <a:solidFill>
                  <a:prstClr val="black"/>
                </a:solidFill>
                <a:ea typeface="Times New Roman" panose="02020603050405020304" pitchFamily="18" charset="0"/>
              </a:rPr>
              <a:t>32</a:t>
            </a:r>
            <a:r>
              <a:rPr lang="en-US" sz="2800" dirty="0">
                <a:solidFill>
                  <a:prstClr val="black"/>
                </a:solidFill>
                <a:ea typeface="Times New Roman" panose="02020603050405020304" pitchFamily="18" charset="0"/>
              </a:rPr>
              <a:t> who, knowing the righteous judgment of God, that those who practice such things are deserving of death, not only do the same but also approve of those who practice them.</a:t>
            </a:r>
            <a:endParaRPr lang="en-US" sz="2800" dirty="0">
              <a:solidFill>
                <a:prstClr val="black"/>
              </a:solidFill>
              <a:latin typeface="Times New Roman" panose="02020603050405020304" pitchFamily="18" charset="0"/>
              <a:ea typeface="Times New Roman" panose="02020603050405020304" pitchFamily="18" charset="0"/>
            </a:endParaRPr>
          </a:p>
          <a:p>
            <a:pPr marL="914400" lvl="1" indent="-457200">
              <a:lnSpc>
                <a:spcPct val="80000"/>
              </a:lnSpc>
              <a:spcBef>
                <a:spcPts val="0"/>
              </a:spcBef>
              <a:buFont typeface="+mj-lt"/>
              <a:buAutoNum type="arabicPeriod" startAt="2"/>
            </a:pPr>
            <a:r>
              <a:rPr lang="en-US" sz="2800" dirty="0">
                <a:solidFill>
                  <a:prstClr val="black"/>
                </a:solidFill>
                <a:ea typeface="Times New Roman" panose="02020603050405020304" pitchFamily="18" charset="0"/>
              </a:rPr>
              <a:t>It’s dangerous for </a:t>
            </a:r>
            <a:r>
              <a:rPr lang="en-US" sz="2800" i="1" dirty="0">
                <a:solidFill>
                  <a:prstClr val="black"/>
                </a:solidFill>
                <a:ea typeface="Times New Roman" panose="02020603050405020304" pitchFamily="18" charset="0"/>
              </a:rPr>
              <a:t>any</a:t>
            </a:r>
            <a:r>
              <a:rPr lang="en-US" sz="2800" dirty="0">
                <a:solidFill>
                  <a:prstClr val="black"/>
                </a:solidFill>
                <a:ea typeface="Times New Roman" panose="02020603050405020304" pitchFamily="18" charset="0"/>
              </a:rPr>
              <a:t> nation to omit God - Psalms 33:12  Blessed is the nation whose God is the LORD; and the people whom he has chosen for his own inheritance.</a:t>
            </a:r>
            <a:endParaRPr lang="en-US" sz="2800" dirty="0">
              <a:solidFill>
                <a:prstClr val="black"/>
              </a:solidFill>
              <a:latin typeface="Times New Roman" panose="02020603050405020304" pitchFamily="18" charset="0"/>
              <a:ea typeface="Times New Roman" panose="02020603050405020304" pitchFamily="18" charset="0"/>
            </a:endParaRPr>
          </a:p>
          <a:p>
            <a:pPr marL="914400" lvl="1" indent="-457200">
              <a:lnSpc>
                <a:spcPct val="80000"/>
              </a:lnSpc>
              <a:spcBef>
                <a:spcPts val="0"/>
              </a:spcBef>
              <a:buFont typeface="+mj-lt"/>
              <a:buAutoNum type="arabicPeriod" startAt="2"/>
            </a:pPr>
            <a:r>
              <a:rPr lang="en-US" sz="2800" dirty="0">
                <a:solidFill>
                  <a:prstClr val="black"/>
                </a:solidFill>
                <a:ea typeface="Times New Roman" panose="02020603050405020304" pitchFamily="18" charset="0"/>
              </a:rPr>
              <a:t>Ignorance is definitely not bliss in relationship to our Christianity.</a:t>
            </a:r>
            <a:endParaRPr lang="en-US" sz="2800" dirty="0">
              <a:solidFill>
                <a:prstClr val="black"/>
              </a:solidFill>
            </a:endParaRPr>
          </a:p>
        </p:txBody>
      </p:sp>
    </p:spTree>
    <p:extLst>
      <p:ext uri="{BB962C8B-B14F-4D97-AF65-F5344CB8AC3E}">
        <p14:creationId xmlns:p14="http://schemas.microsoft.com/office/powerpoint/2010/main" val="82689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E52E-2077-363B-D036-5B62A8BA2555}"/>
              </a:ext>
            </a:extLst>
          </p:cNvPr>
          <p:cNvSpPr>
            <a:spLocks noGrp="1"/>
          </p:cNvSpPr>
          <p:nvPr>
            <p:ph type="title"/>
          </p:nvPr>
        </p:nvSpPr>
        <p:spPr/>
        <p:txBody>
          <a:bodyPr>
            <a:normAutofit/>
          </a:bodyPr>
          <a:lstStyle/>
          <a:p>
            <a:pPr marR="0" lvl="0">
              <a:lnSpc>
                <a:spcPct val="80000"/>
              </a:lnSpc>
              <a:buSzPts val="1200"/>
            </a:pPr>
            <a:r>
              <a:rPr lang="en-US" sz="4000" b="1" dirty="0">
                <a:solidFill>
                  <a:srgbClr val="FF0000"/>
                </a:solidFill>
                <a:effectLst/>
                <a:ea typeface="Times New Roman" panose="02020603050405020304" pitchFamily="18" charset="0"/>
              </a:rPr>
              <a:t>I. IGNORANCE KEEPS US FROM HAVING DIRECTION IN LIFE</a:t>
            </a:r>
            <a:endParaRPr lang="en-US" dirty="0"/>
          </a:p>
        </p:txBody>
      </p:sp>
      <p:sp>
        <p:nvSpPr>
          <p:cNvPr id="3" name="Content Placeholder 2">
            <a:extLst>
              <a:ext uri="{FF2B5EF4-FFF2-40B4-BE49-F238E27FC236}">
                <a16:creationId xmlns:a16="http://schemas.microsoft.com/office/drawing/2014/main" id="{443234A2-6A06-2AF2-980B-287EDC0B91F1}"/>
              </a:ext>
            </a:extLst>
          </p:cNvPr>
          <p:cNvSpPr>
            <a:spLocks noGrp="1"/>
          </p:cNvSpPr>
          <p:nvPr>
            <p:ph idx="1"/>
          </p:nvPr>
        </p:nvSpPr>
        <p:spPr/>
        <p:txBody>
          <a:bodyPr>
            <a:noAutofit/>
          </a:bodyPr>
          <a:lstStyle/>
          <a:p>
            <a:pPr marL="457200" lvl="1" indent="-457200">
              <a:buSzPct val="99000"/>
              <a:buFont typeface="Arial" panose="020B0604020202020204" pitchFamily="34" charset="0"/>
              <a:buAutoNum type="alphaUcPeriod"/>
            </a:pPr>
            <a:r>
              <a:rPr lang="en-US" dirty="0">
                <a:ea typeface="Times New Roman" panose="02020603050405020304" pitchFamily="18" charset="0"/>
              </a:rPr>
              <a:t>The Word of God provides direction - Proverbs 3:5–10  Trust in the LORD with all your heart, And lean not on your own understanding; </a:t>
            </a:r>
            <a:r>
              <a:rPr lang="en-US" baseline="30000" dirty="0">
                <a:ea typeface="Times New Roman" panose="02020603050405020304" pitchFamily="18" charset="0"/>
              </a:rPr>
              <a:t>6</a:t>
            </a:r>
            <a:r>
              <a:rPr lang="en-US" dirty="0">
                <a:ea typeface="Times New Roman" panose="02020603050405020304" pitchFamily="18" charset="0"/>
              </a:rPr>
              <a:t> In all your ways acknowledge Him, And He shall direct your paths. </a:t>
            </a:r>
            <a:r>
              <a:rPr lang="en-US" baseline="30000" dirty="0">
                <a:ea typeface="Times New Roman" panose="02020603050405020304" pitchFamily="18" charset="0"/>
              </a:rPr>
              <a:t>7</a:t>
            </a:r>
            <a:r>
              <a:rPr lang="en-US" dirty="0">
                <a:ea typeface="Times New Roman" panose="02020603050405020304" pitchFamily="18" charset="0"/>
              </a:rPr>
              <a:t> Do not be wise in your own eyes; Fear the LORD and depart from evil. </a:t>
            </a:r>
            <a:r>
              <a:rPr lang="en-US" baseline="30000" dirty="0">
                <a:ea typeface="Times New Roman" panose="02020603050405020304" pitchFamily="18" charset="0"/>
              </a:rPr>
              <a:t>8</a:t>
            </a:r>
            <a:r>
              <a:rPr lang="en-US" dirty="0">
                <a:ea typeface="Times New Roman" panose="02020603050405020304" pitchFamily="18" charset="0"/>
              </a:rPr>
              <a:t> It will be health to your flesh, And strength to your bones. </a:t>
            </a:r>
            <a:r>
              <a:rPr lang="en-US" baseline="30000" dirty="0">
                <a:ea typeface="Times New Roman" panose="02020603050405020304" pitchFamily="18" charset="0"/>
              </a:rPr>
              <a:t>9</a:t>
            </a:r>
            <a:r>
              <a:rPr lang="en-US" dirty="0">
                <a:ea typeface="Times New Roman" panose="02020603050405020304" pitchFamily="18" charset="0"/>
              </a:rPr>
              <a:t> Honor the LORD with your possessions, And with the </a:t>
            </a:r>
            <a:r>
              <a:rPr lang="en-US" dirty="0" err="1">
                <a:ea typeface="Times New Roman" panose="02020603050405020304" pitchFamily="18" charset="0"/>
              </a:rPr>
              <a:t>firstfruits</a:t>
            </a:r>
            <a:r>
              <a:rPr lang="en-US" dirty="0">
                <a:ea typeface="Times New Roman" panose="02020603050405020304" pitchFamily="18" charset="0"/>
              </a:rPr>
              <a:t> of all your increase; </a:t>
            </a:r>
            <a:r>
              <a:rPr lang="en-US" baseline="30000" dirty="0">
                <a:ea typeface="Times New Roman" panose="02020603050405020304" pitchFamily="18" charset="0"/>
              </a:rPr>
              <a:t>10</a:t>
            </a:r>
            <a:r>
              <a:rPr lang="en-US" dirty="0">
                <a:ea typeface="Times New Roman" panose="02020603050405020304" pitchFamily="18" charset="0"/>
              </a:rPr>
              <a:t> So your barns will be filled with plenty, And your vats will overflow with new wine.</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751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36FA3-9C68-3A6C-4435-DF8E712609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C3585-6FB4-C683-02C4-2442E401E7E5}"/>
              </a:ext>
            </a:extLst>
          </p:cNvPr>
          <p:cNvSpPr>
            <a:spLocks noGrp="1"/>
          </p:cNvSpPr>
          <p:nvPr>
            <p:ph type="title"/>
          </p:nvPr>
        </p:nvSpPr>
        <p:spPr/>
        <p:txBody>
          <a:bodyPr>
            <a:normAutofit/>
          </a:bodyPr>
          <a:lstStyle/>
          <a:p>
            <a:pPr marR="0" lvl="0">
              <a:lnSpc>
                <a:spcPct val="80000"/>
              </a:lnSpc>
              <a:buSzPts val="1200"/>
            </a:pPr>
            <a:r>
              <a:rPr lang="en-US" sz="4000" b="1" dirty="0">
                <a:solidFill>
                  <a:srgbClr val="FF0000"/>
                </a:solidFill>
                <a:effectLst/>
                <a:ea typeface="Times New Roman" panose="02020603050405020304" pitchFamily="18" charset="0"/>
              </a:rPr>
              <a:t>I. IGNORANCE KEEPS US FROM HAVING DIRECTION IN LIFE</a:t>
            </a:r>
            <a:endParaRPr lang="en-US" dirty="0"/>
          </a:p>
        </p:txBody>
      </p:sp>
      <p:sp>
        <p:nvSpPr>
          <p:cNvPr id="3" name="Content Placeholder 2">
            <a:extLst>
              <a:ext uri="{FF2B5EF4-FFF2-40B4-BE49-F238E27FC236}">
                <a16:creationId xmlns:a16="http://schemas.microsoft.com/office/drawing/2014/main" id="{4875A26F-4BB8-2AB3-2D96-6C57CA171A4D}"/>
              </a:ext>
            </a:extLst>
          </p:cNvPr>
          <p:cNvSpPr>
            <a:spLocks noGrp="1"/>
          </p:cNvSpPr>
          <p:nvPr>
            <p:ph idx="1"/>
          </p:nvPr>
        </p:nvSpPr>
        <p:spPr/>
        <p:txBody>
          <a:bodyPr>
            <a:normAutofit/>
          </a:bodyPr>
          <a:lstStyle/>
          <a:p>
            <a:pPr marL="457200" lvl="1" indent="-457200">
              <a:lnSpc>
                <a:spcPct val="100000"/>
              </a:lnSpc>
              <a:buSzPct val="99000"/>
              <a:buFont typeface="+mj-lt"/>
              <a:buAutoNum type="alphaUcPeriod" startAt="2"/>
            </a:pPr>
            <a:r>
              <a:rPr lang="en-US" dirty="0">
                <a:ea typeface="Times New Roman" panose="02020603050405020304" pitchFamily="18" charset="0"/>
              </a:rPr>
              <a:t>One of the first things we do when we come home at night…turn on the light. </a:t>
            </a:r>
            <a:endParaRPr lang="en-US" dirty="0">
              <a:latin typeface="Times New Roman" panose="02020603050405020304" pitchFamily="18" charset="0"/>
              <a:ea typeface="Times New Roman" panose="02020603050405020304" pitchFamily="18" charset="0"/>
            </a:endParaRPr>
          </a:p>
          <a:p>
            <a:pPr marL="914400" lvl="2" indent="-457200">
              <a:lnSpc>
                <a:spcPct val="100000"/>
              </a:lnSpc>
              <a:buFont typeface="+mj-lt"/>
              <a:buAutoNum type="arabicPeriod"/>
            </a:pPr>
            <a:r>
              <a:rPr lang="en-US" dirty="0">
                <a:ea typeface="Times New Roman" panose="02020603050405020304" pitchFamily="18" charset="0"/>
              </a:rPr>
              <a:t>If you need help in life, turn on the light - Psalm 119:105  Your word is a lamp to my feet And a light to my path.</a:t>
            </a:r>
            <a:endParaRPr lang="en-US" dirty="0">
              <a:latin typeface="Times New Roman" panose="02020603050405020304" pitchFamily="18" charset="0"/>
              <a:ea typeface="Times New Roman" panose="02020603050405020304" pitchFamily="18" charset="0"/>
            </a:endParaRPr>
          </a:p>
          <a:p>
            <a:pPr marL="914400" lvl="2" indent="-457200">
              <a:lnSpc>
                <a:spcPct val="100000"/>
              </a:lnSpc>
              <a:buFont typeface="+mj-lt"/>
              <a:buAutoNum type="arabicPeriod"/>
            </a:pPr>
            <a:r>
              <a:rPr lang="en-US" dirty="0">
                <a:ea typeface="Times New Roman" panose="02020603050405020304" pitchFamily="18" charset="0"/>
              </a:rPr>
              <a:t>God’s book is light…if we don’t turn it on, we’re in the dark and lost.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789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E85AE-74C5-739E-4658-2AF77FB19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4BA93-4344-AFA3-BE8C-6D16BF9A0CAE}"/>
              </a:ext>
            </a:extLst>
          </p:cNvPr>
          <p:cNvSpPr>
            <a:spLocks noGrp="1"/>
          </p:cNvSpPr>
          <p:nvPr>
            <p:ph type="title"/>
          </p:nvPr>
        </p:nvSpPr>
        <p:spPr/>
        <p:txBody>
          <a:bodyPr>
            <a:normAutofit/>
          </a:bodyPr>
          <a:lstStyle/>
          <a:p>
            <a:pPr marR="0" lvl="0">
              <a:lnSpc>
                <a:spcPct val="80000"/>
              </a:lnSpc>
              <a:buSzPts val="1200"/>
            </a:pPr>
            <a:r>
              <a:rPr lang="en-US" sz="4000" b="1" dirty="0">
                <a:solidFill>
                  <a:srgbClr val="FF0000"/>
                </a:solidFill>
                <a:effectLst/>
                <a:ea typeface="Times New Roman" panose="02020603050405020304" pitchFamily="18" charset="0"/>
              </a:rPr>
              <a:t>I. IGNORANCE KEEPS US FROM HAVING DIRECTION IN LIFE</a:t>
            </a:r>
            <a:endParaRPr lang="en-US" dirty="0"/>
          </a:p>
        </p:txBody>
      </p:sp>
      <p:sp>
        <p:nvSpPr>
          <p:cNvPr id="3" name="Content Placeholder 2">
            <a:extLst>
              <a:ext uri="{FF2B5EF4-FFF2-40B4-BE49-F238E27FC236}">
                <a16:creationId xmlns:a16="http://schemas.microsoft.com/office/drawing/2014/main" id="{1A6566A3-47C1-B299-2E7F-F576E5F82731}"/>
              </a:ext>
            </a:extLst>
          </p:cNvPr>
          <p:cNvSpPr>
            <a:spLocks noGrp="1"/>
          </p:cNvSpPr>
          <p:nvPr>
            <p:ph idx="1"/>
          </p:nvPr>
        </p:nvSpPr>
        <p:spPr/>
        <p:txBody>
          <a:bodyPr>
            <a:noAutofit/>
          </a:bodyPr>
          <a:lstStyle/>
          <a:p>
            <a:pPr marL="457200" lvl="1" indent="-457200">
              <a:buSzPct val="99000"/>
              <a:buFont typeface="+mj-lt"/>
              <a:buAutoNum type="alphaUcPeriod" startAt="3"/>
            </a:pPr>
            <a:r>
              <a:rPr lang="en-US" sz="2800" dirty="0">
                <a:ea typeface="Times New Roman" panose="02020603050405020304" pitchFamily="18" charset="0"/>
              </a:rPr>
              <a:t>This is a common thought in Scripture </a:t>
            </a:r>
            <a:endParaRPr lang="en-US" sz="2800" dirty="0">
              <a:latin typeface="Times New Roman" panose="02020603050405020304" pitchFamily="18" charset="0"/>
              <a:ea typeface="Times New Roman" panose="02020603050405020304" pitchFamily="18" charset="0"/>
            </a:endParaRPr>
          </a:p>
          <a:p>
            <a:pPr marL="914400" lvl="2" indent="-457200">
              <a:buFont typeface="+mj-lt"/>
              <a:buAutoNum type="arabicPeriod"/>
            </a:pPr>
            <a:r>
              <a:rPr lang="en-US" sz="2800" dirty="0">
                <a:ea typeface="Times New Roman" panose="02020603050405020304" pitchFamily="18" charset="0"/>
              </a:rPr>
              <a:t>(John 8:12  Then spoke Jesus again unto them, saying, I am the light of the world: he that follows me shall not walk in darkness, but shall have the light of life.; </a:t>
            </a:r>
            <a:endParaRPr lang="en-US" sz="2800" dirty="0">
              <a:latin typeface="Times New Roman" panose="02020603050405020304" pitchFamily="18" charset="0"/>
              <a:ea typeface="Times New Roman" panose="02020603050405020304" pitchFamily="18" charset="0"/>
            </a:endParaRPr>
          </a:p>
          <a:p>
            <a:pPr marL="914400" lvl="2" indent="-457200">
              <a:buFont typeface="+mj-lt"/>
              <a:buAutoNum type="arabicPeriod"/>
            </a:pPr>
            <a:r>
              <a:rPr lang="en-US" sz="2800" dirty="0">
                <a:ea typeface="Times New Roman" panose="02020603050405020304" pitchFamily="18" charset="0"/>
              </a:rPr>
              <a:t>1 John 1:5-7  This then is the message which we have heard of him, and declare unto you, that God is light, and in him is no darkness at all. </a:t>
            </a:r>
            <a:r>
              <a:rPr lang="en-US" sz="2800" baseline="30000" dirty="0">
                <a:ea typeface="Times New Roman" panose="02020603050405020304" pitchFamily="18" charset="0"/>
              </a:rPr>
              <a:t>6</a:t>
            </a:r>
            <a:r>
              <a:rPr lang="en-US" sz="2800" dirty="0">
                <a:ea typeface="Times New Roman" panose="02020603050405020304" pitchFamily="18" charset="0"/>
              </a:rPr>
              <a:t>  If we say that we have fellowship with him, and walk in darkness, we lie, and do not the truth: </a:t>
            </a:r>
            <a:r>
              <a:rPr lang="en-US" sz="2800" baseline="30000" dirty="0">
                <a:ea typeface="Times New Roman" panose="02020603050405020304" pitchFamily="18" charset="0"/>
              </a:rPr>
              <a:t>7</a:t>
            </a:r>
            <a:r>
              <a:rPr lang="en-US" sz="2800" dirty="0">
                <a:ea typeface="Times New Roman" panose="02020603050405020304" pitchFamily="18" charset="0"/>
              </a:rPr>
              <a:t>  But if we walk in the light, as he is in the light, we have fellowship one with another, and the blood of Jesus Christ his Son cleanses us from all sin.</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362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8166F-8D0C-4754-FD55-EC2D94264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33563-8B16-20CE-E214-391BDA0E2DE6}"/>
              </a:ext>
            </a:extLst>
          </p:cNvPr>
          <p:cNvSpPr>
            <a:spLocks noGrp="1"/>
          </p:cNvSpPr>
          <p:nvPr>
            <p:ph type="title"/>
          </p:nvPr>
        </p:nvSpPr>
        <p:spPr/>
        <p:txBody>
          <a:bodyPr>
            <a:normAutofit/>
          </a:bodyPr>
          <a:lstStyle/>
          <a:p>
            <a:pPr marR="0" lvl="0">
              <a:lnSpc>
                <a:spcPct val="80000"/>
              </a:lnSpc>
              <a:buSzPts val="1200"/>
            </a:pPr>
            <a:r>
              <a:rPr lang="en-US" sz="4000" b="1" dirty="0">
                <a:solidFill>
                  <a:srgbClr val="FF0000"/>
                </a:solidFill>
                <a:effectLst/>
                <a:ea typeface="Times New Roman" panose="02020603050405020304" pitchFamily="18" charset="0"/>
              </a:rPr>
              <a:t>I. IGNORANCE KEEPS US FROM HAVING DIRECTION IN LIFE</a:t>
            </a:r>
            <a:endParaRPr lang="en-US" dirty="0"/>
          </a:p>
        </p:txBody>
      </p:sp>
      <p:sp>
        <p:nvSpPr>
          <p:cNvPr id="3" name="Content Placeholder 2">
            <a:extLst>
              <a:ext uri="{FF2B5EF4-FFF2-40B4-BE49-F238E27FC236}">
                <a16:creationId xmlns:a16="http://schemas.microsoft.com/office/drawing/2014/main" id="{BF110478-B86A-F04B-7D20-0EB8F090CE00}"/>
              </a:ext>
            </a:extLst>
          </p:cNvPr>
          <p:cNvSpPr>
            <a:spLocks noGrp="1"/>
          </p:cNvSpPr>
          <p:nvPr>
            <p:ph idx="1"/>
          </p:nvPr>
        </p:nvSpPr>
        <p:spPr/>
        <p:txBody>
          <a:bodyPr>
            <a:noAutofit/>
          </a:bodyPr>
          <a:lstStyle/>
          <a:p>
            <a:pPr marL="457200" lvl="1" indent="-457200">
              <a:spcBef>
                <a:spcPts val="0"/>
              </a:spcBef>
              <a:buSzPct val="99000"/>
              <a:buFont typeface="+mj-lt"/>
              <a:buAutoNum type="alphaUcPeriod" startAt="3"/>
            </a:pPr>
            <a:r>
              <a:rPr lang="en-US" sz="2900" dirty="0">
                <a:ea typeface="Times New Roman" panose="02020603050405020304" pitchFamily="18" charset="0"/>
              </a:rPr>
              <a:t>This is a common thought in Scripture </a:t>
            </a:r>
            <a:endParaRPr lang="en-US" sz="2900" dirty="0">
              <a:latin typeface="Times New Roman" panose="02020603050405020304" pitchFamily="18" charset="0"/>
              <a:ea typeface="Times New Roman" panose="02020603050405020304" pitchFamily="18" charset="0"/>
            </a:endParaRPr>
          </a:p>
          <a:p>
            <a:pPr marL="914400" lvl="2" indent="-457200">
              <a:spcBef>
                <a:spcPts val="0"/>
              </a:spcBef>
              <a:buFont typeface="+mj-lt"/>
              <a:buAutoNum type="arabicPeriod" startAt="3"/>
            </a:pPr>
            <a:r>
              <a:rPr lang="en-US" sz="2900" dirty="0">
                <a:ea typeface="Times New Roman" panose="02020603050405020304" pitchFamily="18" charset="0"/>
              </a:rPr>
              <a:t>A person is either walking in light or fumbling in darkness.</a:t>
            </a:r>
            <a:endParaRPr lang="en-US" sz="2900" dirty="0">
              <a:latin typeface="Times New Roman" panose="02020603050405020304" pitchFamily="18" charset="0"/>
              <a:ea typeface="Times New Roman" panose="02020603050405020304" pitchFamily="18" charset="0"/>
            </a:endParaRPr>
          </a:p>
          <a:p>
            <a:pPr marL="914400" lvl="2" indent="-457200">
              <a:spcBef>
                <a:spcPts val="0"/>
              </a:spcBef>
              <a:buFont typeface="+mj-lt"/>
              <a:buAutoNum type="arabicPeriod" startAt="3"/>
            </a:pPr>
            <a:r>
              <a:rPr lang="en-US" sz="2900" dirty="0">
                <a:ea typeface="Times New Roman" panose="02020603050405020304" pitchFamily="18" charset="0"/>
              </a:rPr>
              <a:t>God intends for us to be the light to other people - Matthew 5:14–15  “You are the light of the world. A city that is set on a hill cannot be hidden. </a:t>
            </a:r>
            <a:r>
              <a:rPr lang="en-US" sz="2900" baseline="30000" dirty="0">
                <a:ea typeface="Times New Roman" panose="02020603050405020304" pitchFamily="18" charset="0"/>
              </a:rPr>
              <a:t>15</a:t>
            </a:r>
            <a:r>
              <a:rPr lang="en-US" sz="2900" dirty="0">
                <a:ea typeface="Times New Roman" panose="02020603050405020304" pitchFamily="18" charset="0"/>
              </a:rPr>
              <a:t> Nor do they light a lamp and put it under a basket, but on a lampstand, and it gives light to all who are in the house.   </a:t>
            </a:r>
            <a:endParaRPr lang="en-US" sz="2900" dirty="0">
              <a:latin typeface="Times New Roman" panose="02020603050405020304" pitchFamily="18" charset="0"/>
              <a:ea typeface="Times New Roman" panose="02020603050405020304" pitchFamily="18" charset="0"/>
            </a:endParaRPr>
          </a:p>
          <a:p>
            <a:pPr marL="914400" lvl="2" indent="-457200">
              <a:spcBef>
                <a:spcPts val="0"/>
              </a:spcBef>
              <a:buFont typeface="+mj-lt"/>
              <a:buAutoNum type="arabicPeriod" startAt="3"/>
            </a:pPr>
            <a:r>
              <a:rPr lang="en-US" sz="2900" dirty="0">
                <a:ea typeface="Times New Roman" panose="02020603050405020304" pitchFamily="18" charset="0"/>
              </a:rPr>
              <a:t>We can’t do that if we are in darkness ourselves! - Ephesians 5:8  For you were once darkness, but now you are light in the Lord. Walk as children of light</a:t>
            </a:r>
            <a:endParaRPr lang="en-US" sz="2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956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EA45A-2D2E-C27F-4A65-39D8B8548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AD4FB8-1680-43B2-4D40-350E06CB6D8D}"/>
              </a:ext>
            </a:extLst>
          </p:cNvPr>
          <p:cNvSpPr>
            <a:spLocks noGrp="1"/>
          </p:cNvSpPr>
          <p:nvPr>
            <p:ph type="title"/>
          </p:nvPr>
        </p:nvSpPr>
        <p:spPr/>
        <p:txBody>
          <a:bodyPr>
            <a:normAutofit/>
          </a:bodyPr>
          <a:lstStyle/>
          <a:p>
            <a:pPr marR="0" lvl="0">
              <a:lnSpc>
                <a:spcPct val="80000"/>
              </a:lnSpc>
              <a:buSzPts val="1200"/>
            </a:pPr>
            <a:r>
              <a:rPr lang="en-US" sz="4000" b="1" dirty="0">
                <a:solidFill>
                  <a:srgbClr val="FF0000"/>
                </a:solidFill>
                <a:effectLst/>
                <a:ea typeface="Times New Roman" panose="02020603050405020304" pitchFamily="18" charset="0"/>
              </a:rPr>
              <a:t>I. IGNORANCE KEEPS US FROM HAVING DIRECTION IN LIFE</a:t>
            </a:r>
            <a:endParaRPr lang="en-US" dirty="0"/>
          </a:p>
        </p:txBody>
      </p:sp>
      <p:sp>
        <p:nvSpPr>
          <p:cNvPr id="3" name="Content Placeholder 2">
            <a:extLst>
              <a:ext uri="{FF2B5EF4-FFF2-40B4-BE49-F238E27FC236}">
                <a16:creationId xmlns:a16="http://schemas.microsoft.com/office/drawing/2014/main" id="{C424E955-F372-7C6D-A50B-2813CB4E7EA9}"/>
              </a:ext>
            </a:extLst>
          </p:cNvPr>
          <p:cNvSpPr>
            <a:spLocks noGrp="1"/>
          </p:cNvSpPr>
          <p:nvPr>
            <p:ph idx="1"/>
          </p:nvPr>
        </p:nvSpPr>
        <p:spPr/>
        <p:txBody>
          <a:bodyPr>
            <a:normAutofit/>
          </a:bodyPr>
          <a:lstStyle/>
          <a:p>
            <a:pPr marL="457200" lvl="1" indent="-457200">
              <a:spcBef>
                <a:spcPts val="0"/>
              </a:spcBef>
              <a:buSzPct val="99000"/>
              <a:buFont typeface="+mj-lt"/>
              <a:buAutoNum type="alphaUcPeriod" startAt="4"/>
            </a:pPr>
            <a:r>
              <a:rPr lang="en-US" sz="2800" dirty="0">
                <a:ea typeface="Times New Roman" panose="02020603050405020304" pitchFamily="18" charset="0"/>
              </a:rPr>
              <a:t>Some are not willing to step in the light - John 3:19  And this is the condemnation, that light is come into the world, and men loved darkness rather than light, because their deeds were evil.</a:t>
            </a:r>
            <a:endParaRPr lang="en-US" sz="2800" dirty="0">
              <a:latin typeface="Times New Roman" panose="02020603050405020304" pitchFamily="18" charset="0"/>
              <a:ea typeface="Times New Roman" panose="02020603050405020304" pitchFamily="18" charset="0"/>
            </a:endParaRPr>
          </a:p>
          <a:p>
            <a:pPr marL="914400" lvl="2" indent="-457200">
              <a:spcBef>
                <a:spcPts val="0"/>
              </a:spcBef>
              <a:buFont typeface="+mj-lt"/>
              <a:buAutoNum type="arabicPeriod"/>
            </a:pPr>
            <a:r>
              <a:rPr lang="en-US" sz="2800" dirty="0">
                <a:ea typeface="Times New Roman" panose="02020603050405020304" pitchFamily="18" charset="0"/>
              </a:rPr>
              <a:t>If our deeds are evil, we tend to hang around in the shadows.</a:t>
            </a:r>
            <a:endParaRPr lang="en-US" sz="2800" dirty="0">
              <a:latin typeface="Times New Roman" panose="02020603050405020304" pitchFamily="18" charset="0"/>
              <a:ea typeface="Times New Roman" panose="02020603050405020304" pitchFamily="18" charset="0"/>
            </a:endParaRPr>
          </a:p>
          <a:p>
            <a:pPr marL="914400" lvl="2" indent="-457200">
              <a:spcBef>
                <a:spcPts val="0"/>
              </a:spcBef>
              <a:buFont typeface="+mj-lt"/>
              <a:buAutoNum type="arabicPeriod"/>
            </a:pPr>
            <a:r>
              <a:rPr lang="en-US" sz="2800" dirty="0">
                <a:ea typeface="Times New Roman" panose="02020603050405020304" pitchFamily="18" charset="0"/>
              </a:rPr>
              <a:t>Light exposes us for what we are and what we are doing.</a:t>
            </a:r>
            <a:endParaRPr lang="en-US" sz="2800" dirty="0">
              <a:latin typeface="Times New Roman" panose="02020603050405020304" pitchFamily="18" charset="0"/>
              <a:ea typeface="Times New Roman" panose="02020603050405020304" pitchFamily="18" charset="0"/>
            </a:endParaRPr>
          </a:p>
          <a:p>
            <a:pPr marL="914400" lvl="2" indent="-457200">
              <a:spcBef>
                <a:spcPts val="0"/>
              </a:spcBef>
              <a:buFont typeface="+mj-lt"/>
              <a:buAutoNum type="arabicPeriod"/>
            </a:pPr>
            <a:r>
              <a:rPr lang="en-US" sz="2800" dirty="0">
                <a:ea typeface="Times New Roman" panose="02020603050405020304" pitchFamily="18" charset="0"/>
              </a:rPr>
              <a:t>Why did those people “not like” and “change truth into a lie”? Because it contradicted their lifestyle - Romans 1:28–32  And even as they did not like to retain God in their knowledge, God gave them over to a debased mind, to do those things which are not fitting; &gt;&gt;&gt;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487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FD617-FE95-CA33-31D2-2D128CABE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A4C88-50D3-0D85-047B-4C4E6464E020}"/>
              </a:ext>
            </a:extLst>
          </p:cNvPr>
          <p:cNvSpPr>
            <a:spLocks noGrp="1"/>
          </p:cNvSpPr>
          <p:nvPr>
            <p:ph type="title"/>
          </p:nvPr>
        </p:nvSpPr>
        <p:spPr/>
        <p:txBody>
          <a:bodyPr>
            <a:normAutofit/>
          </a:bodyPr>
          <a:lstStyle/>
          <a:p>
            <a:pPr marR="0" lvl="0">
              <a:lnSpc>
                <a:spcPct val="80000"/>
              </a:lnSpc>
              <a:buSzPts val="1200"/>
            </a:pPr>
            <a:r>
              <a:rPr lang="en-US" sz="4000" b="1" dirty="0">
                <a:solidFill>
                  <a:srgbClr val="FF0000"/>
                </a:solidFill>
                <a:effectLst/>
                <a:ea typeface="Times New Roman" panose="02020603050405020304" pitchFamily="18" charset="0"/>
              </a:rPr>
              <a:t>I. IGNORANCE KEEPS US FROM HAVING DIRECTION IN LIFE</a:t>
            </a:r>
            <a:endParaRPr lang="en-US" dirty="0"/>
          </a:p>
        </p:txBody>
      </p:sp>
      <p:sp>
        <p:nvSpPr>
          <p:cNvPr id="3" name="Content Placeholder 2">
            <a:extLst>
              <a:ext uri="{FF2B5EF4-FFF2-40B4-BE49-F238E27FC236}">
                <a16:creationId xmlns:a16="http://schemas.microsoft.com/office/drawing/2014/main" id="{041F835D-CC1A-49EA-B658-768B359A2C65}"/>
              </a:ext>
            </a:extLst>
          </p:cNvPr>
          <p:cNvSpPr>
            <a:spLocks noGrp="1"/>
          </p:cNvSpPr>
          <p:nvPr>
            <p:ph idx="1"/>
          </p:nvPr>
        </p:nvSpPr>
        <p:spPr/>
        <p:txBody>
          <a:bodyPr>
            <a:noAutofit/>
          </a:bodyPr>
          <a:lstStyle/>
          <a:p>
            <a:pPr marL="457200" lvl="1" indent="-457200">
              <a:buSzPct val="99000"/>
              <a:buFont typeface="+mj-lt"/>
              <a:buAutoNum type="alphaUcPeriod" startAt="4"/>
            </a:pPr>
            <a:r>
              <a:rPr lang="en-US" sz="2900" dirty="0">
                <a:ea typeface="Times New Roman" panose="02020603050405020304" pitchFamily="18" charset="0"/>
              </a:rPr>
              <a:t>Some are not willing to step in the light </a:t>
            </a:r>
          </a:p>
          <a:p>
            <a:pPr marL="914400" lvl="1" indent="0">
              <a:buSzPct val="99000"/>
              <a:buNone/>
            </a:pPr>
            <a:r>
              <a:rPr lang="en-US" sz="2900" baseline="30000" dirty="0">
                <a:solidFill>
                  <a:prstClr val="black"/>
                </a:solidFill>
                <a:ea typeface="Times New Roman" panose="02020603050405020304" pitchFamily="18" charset="0"/>
              </a:rPr>
              <a:t>29</a:t>
            </a:r>
            <a:r>
              <a:rPr lang="en-US" sz="2900" dirty="0">
                <a:solidFill>
                  <a:prstClr val="black"/>
                </a:solidFill>
                <a:ea typeface="Times New Roman" panose="02020603050405020304" pitchFamily="18" charset="0"/>
              </a:rPr>
              <a:t> being filled with all unrighteousness, sexual immorality, wickedness, covetousness, maliciousness; full of envy, murder, strife, deceit, evil-mindedness; they are whisperers, </a:t>
            </a:r>
            <a:r>
              <a:rPr lang="en-US" sz="2900" baseline="30000" dirty="0">
                <a:solidFill>
                  <a:prstClr val="black"/>
                </a:solidFill>
                <a:ea typeface="Times New Roman" panose="02020603050405020304" pitchFamily="18" charset="0"/>
              </a:rPr>
              <a:t>30</a:t>
            </a:r>
            <a:r>
              <a:rPr lang="en-US" sz="2900" dirty="0">
                <a:solidFill>
                  <a:prstClr val="black"/>
                </a:solidFill>
                <a:ea typeface="Times New Roman" panose="02020603050405020304" pitchFamily="18" charset="0"/>
              </a:rPr>
              <a:t> backbiters, haters of God, violent, proud, boasters, inventors of evil things, disobedient to parents, </a:t>
            </a:r>
            <a:r>
              <a:rPr lang="en-US" sz="2900" baseline="30000" dirty="0">
                <a:solidFill>
                  <a:prstClr val="black"/>
                </a:solidFill>
                <a:ea typeface="Times New Roman" panose="02020603050405020304" pitchFamily="18" charset="0"/>
              </a:rPr>
              <a:t>31</a:t>
            </a:r>
            <a:r>
              <a:rPr lang="en-US" sz="2900" dirty="0">
                <a:solidFill>
                  <a:prstClr val="black"/>
                </a:solidFill>
                <a:ea typeface="Times New Roman" panose="02020603050405020304" pitchFamily="18" charset="0"/>
              </a:rPr>
              <a:t> undiscerning, untrustworthy, unloving, unforgiving, unmerciful; </a:t>
            </a:r>
            <a:r>
              <a:rPr lang="en-US" sz="2900" baseline="30000" dirty="0">
                <a:solidFill>
                  <a:prstClr val="black"/>
                </a:solidFill>
                <a:ea typeface="Times New Roman" panose="02020603050405020304" pitchFamily="18" charset="0"/>
              </a:rPr>
              <a:t>32</a:t>
            </a:r>
            <a:r>
              <a:rPr lang="en-US" sz="2900" dirty="0">
                <a:solidFill>
                  <a:prstClr val="black"/>
                </a:solidFill>
                <a:ea typeface="Times New Roman" panose="02020603050405020304" pitchFamily="18" charset="0"/>
              </a:rPr>
              <a:t> who, knowing the righteous judgment of God, that those who practice such things are deserving of death, not only do the same but also approve of those who practice them.</a:t>
            </a:r>
            <a:endParaRPr lang="en-US" sz="2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578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60BD7-B899-FD91-80C9-27CFC6539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63D76-16A2-A0E2-E0F8-0CA625D165E2}"/>
              </a:ext>
            </a:extLst>
          </p:cNvPr>
          <p:cNvSpPr>
            <a:spLocks noGrp="1"/>
          </p:cNvSpPr>
          <p:nvPr>
            <p:ph type="title"/>
          </p:nvPr>
        </p:nvSpPr>
        <p:spPr/>
        <p:txBody>
          <a:bodyPr>
            <a:normAutofit/>
          </a:bodyPr>
          <a:lstStyle/>
          <a:p>
            <a:pPr marR="0" lvl="0">
              <a:lnSpc>
                <a:spcPct val="80000"/>
              </a:lnSpc>
              <a:buSzPts val="1200"/>
            </a:pPr>
            <a:r>
              <a:rPr lang="en-US" sz="4000" b="1" dirty="0">
                <a:solidFill>
                  <a:srgbClr val="FF0000"/>
                </a:solidFill>
                <a:effectLst/>
                <a:ea typeface="Times New Roman" panose="02020603050405020304" pitchFamily="18" charset="0"/>
              </a:rPr>
              <a:t>I. IGNORANCE KEEPS US FROM HAVING DIRECTION IN LIFE</a:t>
            </a:r>
            <a:endParaRPr lang="en-US" dirty="0"/>
          </a:p>
        </p:txBody>
      </p:sp>
      <p:sp>
        <p:nvSpPr>
          <p:cNvPr id="3" name="Content Placeholder 2">
            <a:extLst>
              <a:ext uri="{FF2B5EF4-FFF2-40B4-BE49-F238E27FC236}">
                <a16:creationId xmlns:a16="http://schemas.microsoft.com/office/drawing/2014/main" id="{AB745952-57D2-4F85-DB3B-5A00CF2CEDD5}"/>
              </a:ext>
            </a:extLst>
          </p:cNvPr>
          <p:cNvSpPr>
            <a:spLocks noGrp="1"/>
          </p:cNvSpPr>
          <p:nvPr>
            <p:ph idx="1"/>
          </p:nvPr>
        </p:nvSpPr>
        <p:spPr/>
        <p:txBody>
          <a:bodyPr>
            <a:noAutofit/>
          </a:bodyPr>
          <a:lstStyle/>
          <a:p>
            <a:pPr marL="457200" lvl="1" indent="-457200">
              <a:lnSpc>
                <a:spcPct val="85000"/>
              </a:lnSpc>
              <a:spcBef>
                <a:spcPts val="0"/>
              </a:spcBef>
              <a:buSzPct val="99000"/>
              <a:buFont typeface="+mj-lt"/>
              <a:buAutoNum type="alphaUcPeriod" startAt="4"/>
            </a:pPr>
            <a:r>
              <a:rPr lang="en-US" sz="2800" dirty="0">
                <a:ea typeface="Times New Roman" panose="02020603050405020304" pitchFamily="18" charset="0"/>
              </a:rPr>
              <a:t>Some are not willing to step in the light</a:t>
            </a:r>
            <a:endParaRPr lang="en-US" sz="2800" dirty="0">
              <a:latin typeface="Times New Roman" panose="02020603050405020304" pitchFamily="18" charset="0"/>
              <a:ea typeface="Times New Roman" panose="02020603050405020304" pitchFamily="18" charset="0"/>
            </a:endParaRPr>
          </a:p>
          <a:p>
            <a:pPr marL="914400" lvl="2" indent="-457200">
              <a:lnSpc>
                <a:spcPct val="85000"/>
              </a:lnSpc>
              <a:spcBef>
                <a:spcPts val="0"/>
              </a:spcBef>
              <a:buFont typeface="+mj-lt"/>
              <a:buAutoNum type="arabicPeriod" startAt="4"/>
            </a:pPr>
            <a:r>
              <a:rPr lang="en-US" sz="2800" dirty="0">
                <a:ea typeface="Times New Roman" panose="02020603050405020304" pitchFamily="18" charset="0"/>
              </a:rPr>
              <a:t>So they’ve closed their eyes </a:t>
            </a:r>
            <a:endParaRPr lang="en-US" sz="2800" dirty="0">
              <a:latin typeface="Times New Roman" panose="02020603050405020304" pitchFamily="18" charset="0"/>
              <a:ea typeface="Times New Roman" panose="02020603050405020304" pitchFamily="18" charset="0"/>
            </a:endParaRPr>
          </a:p>
          <a:p>
            <a:pPr marL="1196975" marR="0" lvl="0" indent="-342900">
              <a:lnSpc>
                <a:spcPct val="85000"/>
              </a:lnSpc>
              <a:spcBef>
                <a:spcPts val="0"/>
              </a:spcBef>
              <a:buFont typeface="+mj-lt"/>
              <a:buAutoNum type="alphaLcPeriod"/>
            </a:pPr>
            <a:r>
              <a:rPr lang="en-US" sz="2800" dirty="0">
                <a:ea typeface="Times New Roman" panose="02020603050405020304" pitchFamily="18" charset="0"/>
              </a:rPr>
              <a:t>Following the blind - Matthew 15:13–14  But He answered and said, “Every plant which My heavenly Father has not planted will be uprooted. </a:t>
            </a:r>
            <a:r>
              <a:rPr lang="en-US" sz="2800" baseline="30000" dirty="0">
                <a:ea typeface="Times New Roman" panose="02020603050405020304" pitchFamily="18" charset="0"/>
              </a:rPr>
              <a:t>14</a:t>
            </a:r>
            <a:r>
              <a:rPr lang="en-US" sz="2800" dirty="0">
                <a:ea typeface="Times New Roman" panose="02020603050405020304" pitchFamily="18" charset="0"/>
              </a:rPr>
              <a:t> Let them alone. They are blind leaders of the blind. And if the blind leads the blind, both will fall into a ditch.</a:t>
            </a:r>
            <a:endParaRPr lang="en-US" sz="2800" dirty="0">
              <a:latin typeface="Times New Roman" panose="02020603050405020304" pitchFamily="18" charset="0"/>
              <a:ea typeface="Times New Roman" panose="02020603050405020304" pitchFamily="18" charset="0"/>
            </a:endParaRPr>
          </a:p>
          <a:p>
            <a:pPr marL="1196975" marR="0" lvl="0" indent="-342900">
              <a:lnSpc>
                <a:spcPct val="85000"/>
              </a:lnSpc>
              <a:spcBef>
                <a:spcPts val="0"/>
              </a:spcBef>
              <a:buFont typeface="+mj-lt"/>
              <a:buAutoNum type="alphaLcPeriod"/>
            </a:pPr>
            <a:r>
              <a:rPr lang="en-US" sz="2800" dirty="0">
                <a:ea typeface="Times New Roman" panose="02020603050405020304" pitchFamily="18" charset="0"/>
              </a:rPr>
              <a:t>Satan blinds their eyes - 2 Corinthians 4:3–4  But even if our gospel is veiled, it is veiled to those who are perishing, </a:t>
            </a:r>
            <a:r>
              <a:rPr lang="en-US" sz="2800" baseline="30000" dirty="0">
                <a:ea typeface="Times New Roman" panose="02020603050405020304" pitchFamily="18" charset="0"/>
              </a:rPr>
              <a:t>4</a:t>
            </a:r>
            <a:r>
              <a:rPr lang="en-US" sz="2800" dirty="0">
                <a:ea typeface="Times New Roman" panose="02020603050405020304" pitchFamily="18" charset="0"/>
              </a:rPr>
              <a:t> whose minds the god of this age has blinded, who do not believe, lest the light of the gospel of the glory of Christ, who is the image of God, should shine on them.</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374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5CD2B-B2D5-FF12-FC50-69662C766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BCE1A-832C-761B-DB40-EB54CEA22138}"/>
              </a:ext>
            </a:extLst>
          </p:cNvPr>
          <p:cNvSpPr>
            <a:spLocks noGrp="1"/>
          </p:cNvSpPr>
          <p:nvPr>
            <p:ph type="title"/>
          </p:nvPr>
        </p:nvSpPr>
        <p:spPr/>
        <p:txBody>
          <a:bodyPr>
            <a:normAutofit/>
          </a:bodyPr>
          <a:lstStyle/>
          <a:p>
            <a:pPr marR="0" lvl="0">
              <a:lnSpc>
                <a:spcPct val="80000"/>
              </a:lnSpc>
              <a:buSzPts val="1200"/>
            </a:pPr>
            <a:r>
              <a:rPr lang="en-US" sz="4000" b="1" dirty="0">
                <a:solidFill>
                  <a:srgbClr val="FF0000"/>
                </a:solidFill>
                <a:effectLst/>
                <a:ea typeface="Times New Roman" panose="02020603050405020304" pitchFamily="18" charset="0"/>
              </a:rPr>
              <a:t>I. IGNORANCE KEEPS US FROM HAVING DIRECTION IN LIFE</a:t>
            </a:r>
            <a:endParaRPr lang="en-US" dirty="0"/>
          </a:p>
        </p:txBody>
      </p:sp>
      <p:sp>
        <p:nvSpPr>
          <p:cNvPr id="3" name="Content Placeholder 2">
            <a:extLst>
              <a:ext uri="{FF2B5EF4-FFF2-40B4-BE49-F238E27FC236}">
                <a16:creationId xmlns:a16="http://schemas.microsoft.com/office/drawing/2014/main" id="{CB29A30A-414D-A225-9956-C17D8A1DBD80}"/>
              </a:ext>
            </a:extLst>
          </p:cNvPr>
          <p:cNvSpPr>
            <a:spLocks noGrp="1"/>
          </p:cNvSpPr>
          <p:nvPr>
            <p:ph idx="1"/>
          </p:nvPr>
        </p:nvSpPr>
        <p:spPr/>
        <p:txBody>
          <a:bodyPr>
            <a:normAutofit/>
          </a:bodyPr>
          <a:lstStyle/>
          <a:p>
            <a:pPr marL="457200" lvl="1" indent="-457200">
              <a:lnSpc>
                <a:spcPct val="100000"/>
              </a:lnSpc>
              <a:buSzPct val="99000"/>
              <a:buFont typeface="+mj-lt"/>
              <a:buAutoNum type="alphaUcPeriod" startAt="5"/>
            </a:pPr>
            <a:r>
              <a:rPr lang="en-US" dirty="0">
                <a:ea typeface="Times New Roman" panose="02020603050405020304" pitchFamily="18" charset="0"/>
              </a:rPr>
              <a:t>The key to a better society is simply God’s Word - Psalms 19:7-8  The law of the LORD is perfect, converting the soul: the testimony of the LORD is sure, making wise the simple. </a:t>
            </a:r>
            <a:r>
              <a:rPr lang="en-US" baseline="30000" dirty="0">
                <a:ea typeface="Times New Roman" panose="02020603050405020304" pitchFamily="18" charset="0"/>
              </a:rPr>
              <a:t>8</a:t>
            </a:r>
            <a:r>
              <a:rPr lang="en-US" dirty="0">
                <a:ea typeface="Times New Roman" panose="02020603050405020304" pitchFamily="18" charset="0"/>
              </a:rPr>
              <a:t>  The statutes of the LORD are right, rejoicing the heart: the commandment of the LORD is pure, enlightening the eyes.</a:t>
            </a:r>
            <a:endParaRPr lang="en-US" dirty="0">
              <a:latin typeface="Times New Roman" panose="02020603050405020304" pitchFamily="18" charset="0"/>
              <a:ea typeface="Times New Roman" panose="02020603050405020304" pitchFamily="18" charset="0"/>
            </a:endParaRPr>
          </a:p>
          <a:p>
            <a:pPr marL="457200" lvl="1" indent="-457200">
              <a:lnSpc>
                <a:spcPct val="100000"/>
              </a:lnSpc>
              <a:buSzPct val="99000"/>
              <a:buFont typeface="+mj-lt"/>
              <a:buAutoNum type="alphaUcPeriod" startAt="6"/>
            </a:pPr>
            <a:r>
              <a:rPr lang="en-US" dirty="0">
                <a:ea typeface="Times New Roman" panose="02020603050405020304" pitchFamily="18" charset="0"/>
              </a:rPr>
              <a:t>Some say we’re blinded by the Bible…they have no idea what “enlightenment” is.</a:t>
            </a:r>
            <a:endParaRPr lang="en-US" dirty="0"/>
          </a:p>
        </p:txBody>
      </p:sp>
    </p:spTree>
    <p:extLst>
      <p:ext uri="{BB962C8B-B14F-4D97-AF65-F5344CB8AC3E}">
        <p14:creationId xmlns:p14="http://schemas.microsoft.com/office/powerpoint/2010/main" val="260351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8310-CBBE-B29F-261B-63C54E1A2B4E}"/>
              </a:ext>
            </a:extLst>
          </p:cNvPr>
          <p:cNvSpPr>
            <a:spLocks noGrp="1"/>
          </p:cNvSpPr>
          <p:nvPr>
            <p:ph type="title"/>
          </p:nvPr>
        </p:nvSpPr>
        <p:spPr/>
        <p:txBody>
          <a:bodyPr>
            <a:normAutofit/>
          </a:bodyPr>
          <a:lstStyle/>
          <a:p>
            <a:pPr marL="0" marR="0" lvl="0" indent="0">
              <a:lnSpc>
                <a:spcPct val="80000"/>
              </a:lnSpc>
              <a:buSzPts val="1200"/>
              <a:buFont typeface="Arial" panose="020B0604020202020204" pitchFamily="34" charset="0"/>
              <a:buNone/>
            </a:pPr>
            <a:r>
              <a:rPr lang="en-US" sz="4000" b="1" dirty="0">
                <a:solidFill>
                  <a:srgbClr val="FF0000"/>
                </a:solidFill>
                <a:effectLst/>
                <a:ea typeface="Times New Roman" panose="02020603050405020304" pitchFamily="18" charset="0"/>
              </a:rPr>
              <a:t>II. IGNORANCE CAUSES A LACK OF SPIRITUAL FOOD</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86147A03-B39B-1D20-2687-2E0177784F8B}"/>
              </a:ext>
            </a:extLst>
          </p:cNvPr>
          <p:cNvSpPr>
            <a:spLocks noGrp="1"/>
          </p:cNvSpPr>
          <p:nvPr>
            <p:ph idx="1"/>
          </p:nvPr>
        </p:nvSpPr>
        <p:spPr/>
        <p:txBody>
          <a:bodyPr>
            <a:normAutofit/>
          </a:bodyPr>
          <a:lstStyle/>
          <a:p>
            <a:pPr marL="457200" lvl="1" indent="-457200">
              <a:buSzPct val="99000"/>
              <a:buFont typeface="Arial" panose="020B0604020202020204" pitchFamily="34" charset="0"/>
              <a:buAutoNum type="alphaUcPeriod"/>
            </a:pPr>
            <a:r>
              <a:rPr lang="en-US" dirty="0">
                <a:ea typeface="Times New Roman" panose="02020603050405020304" pitchFamily="18" charset="0"/>
              </a:rPr>
              <a:t>We have enough food—I don’t like to miss a meal—but what if we didn’t?</a:t>
            </a:r>
            <a:endParaRPr lang="en-US" dirty="0">
              <a:latin typeface="Times New Roman" panose="02020603050405020304" pitchFamily="18" charset="0"/>
              <a:ea typeface="Times New Roman" panose="02020603050405020304" pitchFamily="18" charset="0"/>
            </a:endParaRPr>
          </a:p>
          <a:p>
            <a:pPr marL="914400" lvl="2" indent="-457200">
              <a:buFont typeface="+mj-lt"/>
              <a:buAutoNum type="arabicPeriod"/>
            </a:pPr>
            <a:r>
              <a:rPr lang="en-US" dirty="0">
                <a:ea typeface="Times New Roman" panose="02020603050405020304" pitchFamily="18" charset="0"/>
              </a:rPr>
              <a:t>We are concerned with growth; if children don’t grow, worried—some parents even give hormone pills to make their children taller.</a:t>
            </a:r>
            <a:endParaRPr lang="en-US" dirty="0">
              <a:latin typeface="Times New Roman" panose="02020603050405020304" pitchFamily="18" charset="0"/>
              <a:ea typeface="Times New Roman" panose="02020603050405020304" pitchFamily="18" charset="0"/>
            </a:endParaRPr>
          </a:p>
          <a:p>
            <a:pPr marL="914400" lvl="2" indent="-457200">
              <a:buFont typeface="+mj-lt"/>
              <a:buAutoNum type="arabicPeriod"/>
            </a:pPr>
            <a:r>
              <a:rPr lang="en-US" dirty="0">
                <a:ea typeface="Times New Roman" panose="02020603050405020304" pitchFamily="18" charset="0"/>
              </a:rPr>
              <a:t>When someone gets sick, we’re encouraged when they regain their appetite.</a:t>
            </a:r>
            <a:endParaRPr lang="en-US" dirty="0">
              <a:latin typeface="Times New Roman" panose="02020603050405020304" pitchFamily="18" charset="0"/>
              <a:ea typeface="Times New Roman" panose="02020603050405020304" pitchFamily="18" charset="0"/>
            </a:endParaRPr>
          </a:p>
          <a:p>
            <a:pPr marL="457200" lvl="1" indent="-457200">
              <a:buSzPct val="99000"/>
              <a:buFont typeface="Arial" panose="020B0604020202020204" pitchFamily="34" charset="0"/>
              <a:buAutoNum type="alphaUcPeriod"/>
            </a:pPr>
            <a:r>
              <a:rPr lang="en-US" dirty="0">
                <a:ea typeface="Times New Roman" panose="02020603050405020304" pitchFamily="18" charset="0"/>
              </a:rPr>
              <a:t>Indian story—in every person, there are two dogs fighting—one good, one bad. Which will win? </a:t>
            </a:r>
            <a:r>
              <a:rPr lang="en-US" i="1" dirty="0">
                <a:ea typeface="Times New Roman" panose="02020603050405020304" pitchFamily="18" charset="0"/>
              </a:rPr>
              <a:t>Whichever one you feed</a:t>
            </a:r>
            <a:r>
              <a:rPr lang="en-US" dirty="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815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3390C-8187-FB2E-B2A0-33AAF62DE3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8FD10-4EB0-ADA8-DE6D-79DCDC94CA37}"/>
              </a:ext>
            </a:extLst>
          </p:cNvPr>
          <p:cNvSpPr>
            <a:spLocks noGrp="1"/>
          </p:cNvSpPr>
          <p:nvPr>
            <p:ph type="title"/>
          </p:nvPr>
        </p:nvSpPr>
        <p:spPr/>
        <p:txBody>
          <a:bodyPr>
            <a:normAutofit/>
          </a:bodyPr>
          <a:lstStyle/>
          <a:p>
            <a:pPr marL="0" marR="0" lvl="0" indent="0">
              <a:lnSpc>
                <a:spcPct val="80000"/>
              </a:lnSpc>
              <a:buSzPts val="1200"/>
              <a:buFont typeface="Arial" panose="020B0604020202020204" pitchFamily="34" charset="0"/>
              <a:buNone/>
            </a:pPr>
            <a:r>
              <a:rPr lang="en-US" sz="4000" b="1" dirty="0">
                <a:solidFill>
                  <a:srgbClr val="FF0000"/>
                </a:solidFill>
                <a:effectLst/>
                <a:ea typeface="Times New Roman" panose="02020603050405020304" pitchFamily="18" charset="0"/>
              </a:rPr>
              <a:t>II. IGNORANCE CAUSES A LACK OF SPIRITUAL FOOD</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892F4F43-6434-AAD4-E3B9-1A80223FB1D0}"/>
              </a:ext>
            </a:extLst>
          </p:cNvPr>
          <p:cNvSpPr>
            <a:spLocks noGrp="1"/>
          </p:cNvSpPr>
          <p:nvPr>
            <p:ph idx="1"/>
          </p:nvPr>
        </p:nvSpPr>
        <p:spPr/>
        <p:txBody>
          <a:bodyPr>
            <a:noAutofit/>
          </a:bodyPr>
          <a:lstStyle/>
          <a:p>
            <a:pPr marL="457200" lvl="1" indent="-457200">
              <a:spcBef>
                <a:spcPts val="0"/>
              </a:spcBef>
              <a:buSzPct val="99000"/>
              <a:buFont typeface="+mj-lt"/>
              <a:buAutoNum type="alphaUcPeriod" startAt="3"/>
            </a:pPr>
            <a:r>
              <a:rPr lang="en-US" sz="3000" dirty="0">
                <a:ea typeface="Times New Roman" panose="02020603050405020304" pitchFamily="18" charset="0"/>
              </a:rPr>
              <a:t>Israel was feeding the bad dog and eventually perished due to a lack of knowledge.</a:t>
            </a:r>
            <a:endParaRPr lang="en-US" sz="3000" dirty="0">
              <a:latin typeface="Times New Roman" panose="02020603050405020304" pitchFamily="18" charset="0"/>
              <a:ea typeface="Times New Roman" panose="02020603050405020304" pitchFamily="18" charset="0"/>
            </a:endParaRPr>
          </a:p>
          <a:p>
            <a:pPr marL="914400" lvl="2" indent="-457200">
              <a:spcBef>
                <a:spcPts val="0"/>
              </a:spcBef>
              <a:buFont typeface="+mj-lt"/>
              <a:buAutoNum type="arabicPeriod"/>
            </a:pPr>
            <a:r>
              <a:rPr lang="en-US" sz="3000" dirty="0">
                <a:ea typeface="Times New Roman" panose="02020603050405020304" pitchFamily="18" charset="0"/>
              </a:rPr>
              <a:t>Hebrews 5:11-14  Of whom we have many things to say, and hard to be uttered, seeing you are dull of hearing. </a:t>
            </a:r>
            <a:r>
              <a:rPr lang="en-US" sz="3000" baseline="30000" dirty="0">
                <a:ea typeface="Times New Roman" panose="02020603050405020304" pitchFamily="18" charset="0"/>
              </a:rPr>
              <a:t>12</a:t>
            </a:r>
            <a:r>
              <a:rPr lang="en-US" sz="3000" dirty="0">
                <a:ea typeface="Times New Roman" panose="02020603050405020304" pitchFamily="18" charset="0"/>
              </a:rPr>
              <a:t>  For when for the time you ought to be teachers, you have need that one teach you again which be the first principles of the oracles of God; and are become such as have need of milk, and not of strong meat. </a:t>
            </a:r>
            <a:r>
              <a:rPr lang="en-US" sz="3000" baseline="30000" dirty="0">
                <a:ea typeface="Times New Roman" panose="02020603050405020304" pitchFamily="18" charset="0"/>
              </a:rPr>
              <a:t>13</a:t>
            </a:r>
            <a:r>
              <a:rPr lang="en-US" sz="3000" dirty="0">
                <a:ea typeface="Times New Roman" panose="02020603050405020304" pitchFamily="18" charset="0"/>
              </a:rPr>
              <a:t>  For every one that uses milk is unskilled in the word of righteousness: for he is a babe. &gt;&gt;&gt;</a:t>
            </a:r>
            <a:endParaRPr lang="en-US" sz="3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236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BCB9B-F73D-3EEE-1FA2-F1EE245A5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3D22B-A4D6-49C5-D7D1-F68C949D30DE}"/>
              </a:ext>
            </a:extLst>
          </p:cNvPr>
          <p:cNvSpPr>
            <a:spLocks noGrp="1"/>
          </p:cNvSpPr>
          <p:nvPr>
            <p:ph type="title"/>
          </p:nvPr>
        </p:nvSpPr>
        <p:spPr/>
        <p:txBody>
          <a:bodyPr>
            <a:normAutofit/>
          </a:bodyPr>
          <a:lstStyle/>
          <a:p>
            <a:pPr marL="0" marR="0" lvl="0" indent="0">
              <a:lnSpc>
                <a:spcPct val="80000"/>
              </a:lnSpc>
              <a:buSzPts val="1200"/>
              <a:buFont typeface="Arial" panose="020B0604020202020204" pitchFamily="34" charset="0"/>
              <a:buNone/>
            </a:pPr>
            <a:r>
              <a:rPr lang="en-US" sz="4000" b="1" dirty="0">
                <a:solidFill>
                  <a:srgbClr val="FF0000"/>
                </a:solidFill>
                <a:effectLst/>
                <a:ea typeface="Times New Roman" panose="02020603050405020304" pitchFamily="18" charset="0"/>
              </a:rPr>
              <a:t>II. IGNORANCE CAUSES A LACK OF SPIRITUAL FOOD</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AA1835FC-E526-87AD-C9BE-55AAFD66A4C6}"/>
              </a:ext>
            </a:extLst>
          </p:cNvPr>
          <p:cNvSpPr>
            <a:spLocks noGrp="1"/>
          </p:cNvSpPr>
          <p:nvPr>
            <p:ph idx="1"/>
          </p:nvPr>
        </p:nvSpPr>
        <p:spPr/>
        <p:txBody>
          <a:bodyPr>
            <a:noAutofit/>
          </a:bodyPr>
          <a:lstStyle/>
          <a:p>
            <a:pPr marL="457200" lvl="1" indent="-457200">
              <a:spcBef>
                <a:spcPts val="0"/>
              </a:spcBef>
              <a:buSzPct val="99000"/>
              <a:buFont typeface="+mj-lt"/>
              <a:buAutoNum type="alphaUcPeriod" startAt="3"/>
            </a:pPr>
            <a:r>
              <a:rPr lang="en-US" sz="3100" dirty="0">
                <a:ea typeface="Times New Roman" panose="02020603050405020304" pitchFamily="18" charset="0"/>
              </a:rPr>
              <a:t>Israel was feeding the bad dog and eventually perished due to a lack of knowledge.</a:t>
            </a:r>
            <a:endParaRPr lang="en-US" sz="3100" dirty="0">
              <a:latin typeface="Times New Roman" panose="02020603050405020304" pitchFamily="18" charset="0"/>
              <a:ea typeface="Times New Roman" panose="02020603050405020304" pitchFamily="18" charset="0"/>
            </a:endParaRPr>
          </a:p>
          <a:p>
            <a:pPr marL="914400" lvl="2" indent="0">
              <a:spcBef>
                <a:spcPts val="0"/>
              </a:spcBef>
              <a:buNone/>
            </a:pPr>
            <a:r>
              <a:rPr lang="en-US" sz="3100" baseline="30000" dirty="0">
                <a:solidFill>
                  <a:prstClr val="black"/>
                </a:solidFill>
                <a:ea typeface="Times New Roman" panose="02020603050405020304" pitchFamily="18" charset="0"/>
              </a:rPr>
              <a:t>14</a:t>
            </a:r>
            <a:r>
              <a:rPr lang="en-US" sz="3100" dirty="0">
                <a:solidFill>
                  <a:prstClr val="black"/>
                </a:solidFill>
                <a:ea typeface="Times New Roman" panose="02020603050405020304" pitchFamily="18" charset="0"/>
              </a:rPr>
              <a:t>  But strong meat belongs to them that are of full age, even those who by reason of use have their senses exercised to discern both good and evil.</a:t>
            </a:r>
            <a:endParaRPr lang="en-US" sz="3100" dirty="0">
              <a:solidFill>
                <a:prstClr val="black"/>
              </a:solidFill>
              <a:latin typeface="Times New Roman" panose="02020603050405020304" pitchFamily="18" charset="0"/>
              <a:ea typeface="Times New Roman" panose="02020603050405020304" pitchFamily="18" charset="0"/>
            </a:endParaRPr>
          </a:p>
          <a:p>
            <a:pPr marL="914400" lvl="2" indent="-457200">
              <a:spcBef>
                <a:spcPts val="0"/>
              </a:spcBef>
              <a:buFont typeface="+mj-lt"/>
              <a:buAutoNum type="arabicPeriod" startAt="2"/>
            </a:pPr>
            <a:r>
              <a:rPr lang="en-US" sz="3100" dirty="0">
                <a:solidFill>
                  <a:prstClr val="black"/>
                </a:solidFill>
                <a:ea typeface="Times New Roman" panose="02020603050405020304" pitchFamily="18" charset="0"/>
              </a:rPr>
              <a:t>When we grow spiritually, we can better discern between right and wrong.</a:t>
            </a:r>
            <a:endParaRPr lang="en-US" sz="3100" dirty="0">
              <a:solidFill>
                <a:prstClr val="black"/>
              </a:solidFill>
              <a:latin typeface="Times New Roman" panose="02020603050405020304" pitchFamily="18" charset="0"/>
              <a:ea typeface="Times New Roman" panose="02020603050405020304" pitchFamily="18" charset="0"/>
            </a:endParaRPr>
          </a:p>
          <a:p>
            <a:pPr marL="914400" lvl="2" indent="-457200">
              <a:spcBef>
                <a:spcPts val="0"/>
              </a:spcBef>
              <a:buFont typeface="+mj-lt"/>
              <a:buAutoNum type="arabicPeriod" startAt="2"/>
            </a:pPr>
            <a:r>
              <a:rPr lang="en-US" sz="3100" dirty="0">
                <a:solidFill>
                  <a:prstClr val="black"/>
                </a:solidFill>
                <a:ea typeface="Times New Roman" panose="02020603050405020304" pitchFamily="18" charset="0"/>
              </a:rPr>
              <a:t>Staying a physical baby is dangerous—young children don’t realize dangers.</a:t>
            </a:r>
            <a:endParaRPr lang="en-US" sz="3100" dirty="0">
              <a:solidFill>
                <a:prstClr val="black"/>
              </a:solidFill>
              <a:latin typeface="Times New Roman" panose="02020603050405020304" pitchFamily="18" charset="0"/>
              <a:ea typeface="Times New Roman" panose="02020603050405020304" pitchFamily="18" charset="0"/>
            </a:endParaRPr>
          </a:p>
          <a:p>
            <a:pPr marL="914400" lvl="2" indent="-457200">
              <a:spcBef>
                <a:spcPts val="0"/>
              </a:spcBef>
              <a:buFont typeface="+mj-lt"/>
              <a:buAutoNum type="arabicPeriod" startAt="2"/>
            </a:pPr>
            <a:r>
              <a:rPr lang="en-US" sz="3100" dirty="0">
                <a:solidFill>
                  <a:prstClr val="black"/>
                </a:solidFill>
                <a:ea typeface="Times New Roman" panose="02020603050405020304" pitchFamily="18" charset="0"/>
              </a:rPr>
              <a:t>Older Christians “ought” to have this knowledge to teach the babes (v. 12).</a:t>
            </a:r>
            <a:endParaRPr lang="en-US" sz="31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011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41F99-6956-DBC5-FB4D-70F7D61B6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E018B-C6B0-A35E-594B-5B64B41C5AED}"/>
              </a:ext>
            </a:extLst>
          </p:cNvPr>
          <p:cNvSpPr>
            <a:spLocks noGrp="1"/>
          </p:cNvSpPr>
          <p:nvPr>
            <p:ph type="title"/>
          </p:nvPr>
        </p:nvSpPr>
        <p:spPr/>
        <p:txBody>
          <a:bodyPr>
            <a:normAutofit/>
          </a:bodyPr>
          <a:lstStyle/>
          <a:p>
            <a:pPr marL="0" marR="0" lvl="0" indent="0">
              <a:lnSpc>
                <a:spcPct val="80000"/>
              </a:lnSpc>
              <a:buSzPts val="1200"/>
              <a:buFont typeface="Arial" panose="020B0604020202020204" pitchFamily="34" charset="0"/>
              <a:buNone/>
            </a:pPr>
            <a:r>
              <a:rPr lang="en-US" sz="4000" b="1" dirty="0">
                <a:solidFill>
                  <a:srgbClr val="FF0000"/>
                </a:solidFill>
                <a:effectLst/>
                <a:ea typeface="Times New Roman" panose="02020603050405020304" pitchFamily="18" charset="0"/>
              </a:rPr>
              <a:t>II. IGNORANCE CAUSES A LACK OF SPIRITUAL FOOD</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C822584-66B5-2E81-4A99-3EF68FE3DBB3}"/>
              </a:ext>
            </a:extLst>
          </p:cNvPr>
          <p:cNvSpPr>
            <a:spLocks noGrp="1"/>
          </p:cNvSpPr>
          <p:nvPr>
            <p:ph idx="1"/>
          </p:nvPr>
        </p:nvSpPr>
        <p:spPr/>
        <p:txBody>
          <a:bodyPr>
            <a:normAutofit/>
          </a:bodyPr>
          <a:lstStyle/>
          <a:p>
            <a:pPr marL="457200" lvl="1" indent="-457200">
              <a:buSzPct val="99000"/>
              <a:buFont typeface="+mj-lt"/>
              <a:buAutoNum type="alphaUcPeriod" startAt="4"/>
            </a:pPr>
            <a:r>
              <a:rPr lang="en-US" dirty="0">
                <a:ea typeface="Times New Roman" panose="02020603050405020304" pitchFamily="18" charset="0"/>
              </a:rPr>
              <a:t>What makes up your spiritual diet?</a:t>
            </a:r>
            <a:endParaRPr lang="en-US" dirty="0">
              <a:latin typeface="Times New Roman" panose="02020603050405020304" pitchFamily="18" charset="0"/>
              <a:ea typeface="Times New Roman" panose="02020603050405020304" pitchFamily="18" charset="0"/>
            </a:endParaRPr>
          </a:p>
          <a:p>
            <a:pPr marL="914400" lvl="2" indent="-457200">
              <a:buFont typeface="+mj-lt"/>
              <a:buAutoNum type="arabicPeriod"/>
            </a:pPr>
            <a:r>
              <a:rPr lang="en-US" dirty="0">
                <a:ea typeface="Times New Roman" panose="02020603050405020304" pitchFamily="18" charset="0"/>
              </a:rPr>
              <a:t>It’s easy to get junk food, but our bodies don’t need that—need a good diet.</a:t>
            </a:r>
            <a:endParaRPr lang="en-US" dirty="0">
              <a:latin typeface="Times New Roman" panose="02020603050405020304" pitchFamily="18" charset="0"/>
              <a:ea typeface="Times New Roman" panose="02020603050405020304" pitchFamily="18" charset="0"/>
            </a:endParaRPr>
          </a:p>
          <a:p>
            <a:pPr marL="914400" lvl="2" indent="-457200">
              <a:buFont typeface="+mj-lt"/>
              <a:buAutoNum type="arabicPeriod"/>
            </a:pPr>
            <a:r>
              <a:rPr lang="en-US" dirty="0">
                <a:ea typeface="Times New Roman" panose="02020603050405020304" pitchFamily="18" charset="0"/>
              </a:rPr>
              <a:t>Our diets should consist of the Word </a:t>
            </a:r>
            <a:endParaRPr lang="en-US" dirty="0">
              <a:latin typeface="Times New Roman" panose="02020603050405020304" pitchFamily="18" charset="0"/>
              <a:ea typeface="Times New Roman" panose="02020603050405020304" pitchFamily="18" charset="0"/>
            </a:endParaRPr>
          </a:p>
          <a:p>
            <a:pPr marL="1371600" lvl="3" indent="-457200">
              <a:buFont typeface="+mj-lt"/>
              <a:buAutoNum type="alphaLcPeriod"/>
            </a:pPr>
            <a:r>
              <a:rPr lang="en-US" dirty="0">
                <a:ea typeface="Times New Roman" panose="02020603050405020304" pitchFamily="18" charset="0"/>
              </a:rPr>
              <a:t>1 Peter 2:2  as newborn babes, desire the pure milk of the word, that you may grow thereby,</a:t>
            </a:r>
            <a:endParaRPr lang="en-US" dirty="0">
              <a:latin typeface="Times New Roman" panose="02020603050405020304" pitchFamily="18" charset="0"/>
              <a:ea typeface="Times New Roman" panose="02020603050405020304" pitchFamily="18" charset="0"/>
            </a:endParaRPr>
          </a:p>
          <a:p>
            <a:pPr marL="1371600" lvl="3" indent="-457200">
              <a:buFont typeface="+mj-lt"/>
              <a:buAutoNum type="alphaLcPeriod"/>
            </a:pPr>
            <a:r>
              <a:rPr lang="en-US" dirty="0">
                <a:ea typeface="Times New Roman" panose="02020603050405020304" pitchFamily="18" charset="0"/>
              </a:rPr>
              <a:t>Acts 20:32  “So now, brethren, I commend you to God and to the word of His grace, which is able to build you up and give you an inheritance among all those who are sanctified.</a:t>
            </a:r>
            <a:endParaRPr lang="en-US" dirty="0"/>
          </a:p>
        </p:txBody>
      </p:sp>
    </p:spTree>
    <p:extLst>
      <p:ext uri="{BB962C8B-B14F-4D97-AF65-F5344CB8AC3E}">
        <p14:creationId xmlns:p14="http://schemas.microsoft.com/office/powerpoint/2010/main" val="385342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D7EE-88A8-33AB-4DFE-10CCC0891767}"/>
              </a:ext>
            </a:extLst>
          </p:cNvPr>
          <p:cNvSpPr>
            <a:spLocks noGrp="1"/>
          </p:cNvSpPr>
          <p:nvPr>
            <p:ph type="title"/>
          </p:nvPr>
        </p:nvSpPr>
        <p:spPr/>
        <p:txBody>
          <a:bodyPr>
            <a:normAutofit/>
          </a:bodyPr>
          <a:lstStyle/>
          <a:p>
            <a:pPr marL="0" marR="0" lvl="0" indent="0">
              <a:lnSpc>
                <a:spcPct val="80000"/>
              </a:lnSpc>
              <a:buSzPts val="1200"/>
              <a:buFont typeface="Arial" panose="020B0604020202020204" pitchFamily="34" charset="0"/>
              <a:buNone/>
            </a:pPr>
            <a:r>
              <a:rPr lang="en-US" sz="4000" b="1" dirty="0">
                <a:solidFill>
                  <a:srgbClr val="FF0000"/>
                </a:solidFill>
                <a:effectLst/>
                <a:ea typeface="Times New Roman" panose="02020603050405020304" pitchFamily="18" charset="0"/>
              </a:rPr>
              <a:t>III.</a:t>
            </a:r>
            <a:r>
              <a:rPr lang="en-US" sz="4000" b="1" baseline="0" dirty="0">
                <a:solidFill>
                  <a:srgbClr val="FF0000"/>
                </a:solidFill>
                <a:effectLst/>
                <a:ea typeface="Times New Roman" panose="02020603050405020304" pitchFamily="18" charset="0"/>
              </a:rPr>
              <a:t> </a:t>
            </a:r>
            <a:r>
              <a:rPr lang="en-US" sz="4000" b="1" dirty="0">
                <a:solidFill>
                  <a:srgbClr val="FF0000"/>
                </a:solidFill>
                <a:effectLst/>
                <a:ea typeface="Times New Roman" panose="02020603050405020304" pitchFamily="18" charset="0"/>
              </a:rPr>
              <a:t>IGNORANCE CAUSES US TO MISS SALVATION</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B8BA45A0-1A59-F92B-19CC-0C8ECCB23EB3}"/>
              </a:ext>
            </a:extLst>
          </p:cNvPr>
          <p:cNvSpPr>
            <a:spLocks noGrp="1"/>
          </p:cNvSpPr>
          <p:nvPr>
            <p:ph idx="1"/>
          </p:nvPr>
        </p:nvSpPr>
        <p:spPr/>
        <p:txBody>
          <a:bodyPr>
            <a:normAutofit fontScale="92500"/>
          </a:bodyPr>
          <a:lstStyle/>
          <a:p>
            <a:pPr marL="457200" lvl="1" indent="-457200">
              <a:spcBef>
                <a:spcPts val="0"/>
              </a:spcBef>
              <a:buSzPct val="99000"/>
              <a:buFont typeface="Arial" panose="020B0604020202020204" pitchFamily="34" charset="0"/>
              <a:buAutoNum type="alphaUcPeriod"/>
            </a:pPr>
            <a:r>
              <a:rPr lang="en-US" sz="3400" dirty="0">
                <a:ea typeface="Times New Roman" panose="02020603050405020304" pitchFamily="18" charset="0"/>
              </a:rPr>
              <a:t>It is the Gospel that saves us </a:t>
            </a:r>
            <a:endParaRPr lang="en-US" sz="3400" dirty="0">
              <a:latin typeface="Times New Roman" panose="02020603050405020304" pitchFamily="18" charset="0"/>
              <a:ea typeface="Times New Roman" panose="02020603050405020304" pitchFamily="18" charset="0"/>
            </a:endParaRPr>
          </a:p>
          <a:p>
            <a:pPr marL="914400" lvl="2" indent="-457200">
              <a:spcBef>
                <a:spcPts val="0"/>
              </a:spcBef>
              <a:buFont typeface="+mj-lt"/>
              <a:buAutoNum type="arabicPeriod"/>
            </a:pPr>
            <a:r>
              <a:rPr lang="en-US" sz="3400" dirty="0">
                <a:ea typeface="Times New Roman" panose="02020603050405020304" pitchFamily="18" charset="0"/>
              </a:rPr>
              <a:t>Ephesians 1:13–14  In Him you also trusted, after you heard the word of truth, the gospel of your salvation; in whom also, having believed, you were sealed with the Holy Spirit of promise, </a:t>
            </a:r>
            <a:r>
              <a:rPr lang="en-US" sz="3400" baseline="30000" dirty="0">
                <a:ea typeface="Times New Roman" panose="02020603050405020304" pitchFamily="18" charset="0"/>
              </a:rPr>
              <a:t>14</a:t>
            </a:r>
            <a:r>
              <a:rPr lang="en-US" sz="3400" dirty="0">
                <a:ea typeface="Times New Roman" panose="02020603050405020304" pitchFamily="18" charset="0"/>
              </a:rPr>
              <a:t> who is the guarantee of our inheritance until the redemption of the purchased possession, to the praise of His glory.</a:t>
            </a:r>
            <a:endParaRPr lang="en-US" sz="3400" dirty="0">
              <a:latin typeface="Times New Roman" panose="02020603050405020304" pitchFamily="18" charset="0"/>
              <a:ea typeface="Times New Roman" panose="02020603050405020304" pitchFamily="18" charset="0"/>
            </a:endParaRPr>
          </a:p>
          <a:p>
            <a:pPr marL="914400" lvl="2" indent="-457200">
              <a:spcBef>
                <a:spcPts val="0"/>
              </a:spcBef>
              <a:buFont typeface="+mj-lt"/>
              <a:buAutoNum type="arabicPeriod"/>
            </a:pPr>
            <a:r>
              <a:rPr lang="en-US" sz="3400" dirty="0">
                <a:ea typeface="Times New Roman" panose="02020603050405020304" pitchFamily="18" charset="0"/>
              </a:rPr>
              <a:t>James 1:21  Therefore lay aside all filthiness and overflow of wickedness, and receive with meekness the implanted word, which is able to save your souls.</a:t>
            </a:r>
            <a:endParaRPr lang="en-US" sz="3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172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5E9B5-A706-BF7E-BEFA-024D9F746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D75C40-7250-CC46-83BD-3CEA65642769}"/>
              </a:ext>
            </a:extLst>
          </p:cNvPr>
          <p:cNvSpPr>
            <a:spLocks noGrp="1"/>
          </p:cNvSpPr>
          <p:nvPr>
            <p:ph type="title"/>
          </p:nvPr>
        </p:nvSpPr>
        <p:spPr/>
        <p:txBody>
          <a:bodyPr>
            <a:normAutofit/>
          </a:bodyPr>
          <a:lstStyle/>
          <a:p>
            <a:pPr marL="0" marR="0" lvl="0" indent="0">
              <a:lnSpc>
                <a:spcPct val="80000"/>
              </a:lnSpc>
              <a:buSzPts val="1200"/>
              <a:buFont typeface="Arial" panose="020B0604020202020204" pitchFamily="34" charset="0"/>
              <a:buNone/>
            </a:pPr>
            <a:r>
              <a:rPr lang="en-US" sz="4000" b="1" dirty="0">
                <a:solidFill>
                  <a:srgbClr val="FF0000"/>
                </a:solidFill>
                <a:effectLst/>
                <a:ea typeface="Times New Roman" panose="02020603050405020304" pitchFamily="18" charset="0"/>
              </a:rPr>
              <a:t>III.</a:t>
            </a:r>
            <a:r>
              <a:rPr lang="en-US" sz="4000" b="1" baseline="0" dirty="0">
                <a:solidFill>
                  <a:srgbClr val="FF0000"/>
                </a:solidFill>
                <a:effectLst/>
                <a:ea typeface="Times New Roman" panose="02020603050405020304" pitchFamily="18" charset="0"/>
              </a:rPr>
              <a:t> </a:t>
            </a:r>
            <a:r>
              <a:rPr lang="en-US" sz="4000" b="1" dirty="0">
                <a:solidFill>
                  <a:srgbClr val="FF0000"/>
                </a:solidFill>
                <a:effectLst/>
                <a:ea typeface="Times New Roman" panose="02020603050405020304" pitchFamily="18" charset="0"/>
              </a:rPr>
              <a:t>IGNORANCE CAUSES US TO MISS SALVATION</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B3DA778-8A65-813B-8FC0-B3B714383A8E}"/>
              </a:ext>
            </a:extLst>
          </p:cNvPr>
          <p:cNvSpPr>
            <a:spLocks noGrp="1"/>
          </p:cNvSpPr>
          <p:nvPr>
            <p:ph idx="1"/>
          </p:nvPr>
        </p:nvSpPr>
        <p:spPr/>
        <p:txBody>
          <a:bodyPr>
            <a:normAutofit fontScale="85000" lnSpcReduction="20000"/>
          </a:bodyPr>
          <a:lstStyle/>
          <a:p>
            <a:pPr marL="457200" lvl="1" indent="-457200">
              <a:lnSpc>
                <a:spcPct val="105000"/>
              </a:lnSpc>
              <a:spcBef>
                <a:spcPts val="0"/>
              </a:spcBef>
              <a:buFont typeface="+mj-lt"/>
              <a:buAutoNum type="alphaUcPeriod" startAt="2"/>
            </a:pPr>
            <a:r>
              <a:rPr lang="en-US" sz="3400" dirty="0">
                <a:ea typeface="Times New Roman" panose="02020603050405020304" pitchFamily="18" charset="0"/>
              </a:rPr>
              <a:t>But how? - James 1:22  But be doers of the word, and not hearers only, deceiving yourselves.</a:t>
            </a:r>
            <a:endParaRPr lang="en-US" sz="3400" dirty="0">
              <a:latin typeface="Times New Roman" panose="02020603050405020304" pitchFamily="18" charset="0"/>
              <a:ea typeface="Times New Roman" panose="02020603050405020304" pitchFamily="18" charset="0"/>
            </a:endParaRPr>
          </a:p>
          <a:p>
            <a:pPr marL="914400" marR="0" lvl="0" indent="-457200">
              <a:lnSpc>
                <a:spcPct val="105000"/>
              </a:lnSpc>
              <a:spcBef>
                <a:spcPts val="0"/>
              </a:spcBef>
              <a:buFont typeface="+mj-lt"/>
              <a:buAutoNum type="arabicPeriod"/>
            </a:pPr>
            <a:r>
              <a:rPr lang="en-US" sz="3400" dirty="0">
                <a:ea typeface="Times New Roman" panose="02020603050405020304" pitchFamily="18" charset="0"/>
              </a:rPr>
              <a:t>John 8:31–32  Then Jesus said to those Jews who believed Him, “If you abide in My word, you are My disciples indeed. </a:t>
            </a:r>
            <a:r>
              <a:rPr lang="en-US" sz="3400" baseline="30000" dirty="0">
                <a:ea typeface="Times New Roman" panose="02020603050405020304" pitchFamily="18" charset="0"/>
              </a:rPr>
              <a:t>32</a:t>
            </a:r>
            <a:r>
              <a:rPr lang="en-US" sz="3400" dirty="0">
                <a:ea typeface="Times New Roman" panose="02020603050405020304" pitchFamily="18" charset="0"/>
              </a:rPr>
              <a:t> And you shall know the truth, and the truth shall make you free.”</a:t>
            </a:r>
            <a:endParaRPr lang="en-US" sz="3400" dirty="0">
              <a:latin typeface="Times New Roman" panose="02020603050405020304" pitchFamily="18" charset="0"/>
              <a:ea typeface="Times New Roman" panose="02020603050405020304" pitchFamily="18" charset="0"/>
            </a:endParaRPr>
          </a:p>
          <a:p>
            <a:pPr marL="914400" marR="0" lvl="0" indent="-457200">
              <a:lnSpc>
                <a:spcPct val="105000"/>
              </a:lnSpc>
              <a:spcBef>
                <a:spcPts val="0"/>
              </a:spcBef>
              <a:buFont typeface="+mj-lt"/>
              <a:buAutoNum type="arabicPeriod"/>
            </a:pPr>
            <a:r>
              <a:rPr lang="en-US" sz="3400" dirty="0">
                <a:ea typeface="Times New Roman" panose="02020603050405020304" pitchFamily="18" charset="0"/>
              </a:rPr>
              <a:t>John 17:16–19  They are not of the world, just as I am not of the world. </a:t>
            </a:r>
            <a:r>
              <a:rPr lang="en-US" sz="3400" baseline="30000" dirty="0">
                <a:ea typeface="Times New Roman" panose="02020603050405020304" pitchFamily="18" charset="0"/>
              </a:rPr>
              <a:t>17</a:t>
            </a:r>
            <a:r>
              <a:rPr lang="en-US" sz="3400" dirty="0">
                <a:ea typeface="Times New Roman" panose="02020603050405020304" pitchFamily="18" charset="0"/>
              </a:rPr>
              <a:t> Sanctify them by Your truth. Your word is truth. </a:t>
            </a:r>
            <a:r>
              <a:rPr lang="en-US" sz="3400" baseline="30000" dirty="0">
                <a:ea typeface="Times New Roman" panose="02020603050405020304" pitchFamily="18" charset="0"/>
              </a:rPr>
              <a:t>18</a:t>
            </a:r>
            <a:r>
              <a:rPr lang="en-US" sz="3400" dirty="0">
                <a:ea typeface="Times New Roman" panose="02020603050405020304" pitchFamily="18" charset="0"/>
              </a:rPr>
              <a:t> As You sent Me into the world, I also have sent them into the world. </a:t>
            </a:r>
            <a:r>
              <a:rPr lang="en-US" sz="3400" baseline="30000" dirty="0">
                <a:ea typeface="Times New Roman" panose="02020603050405020304" pitchFamily="18" charset="0"/>
              </a:rPr>
              <a:t>19</a:t>
            </a:r>
            <a:r>
              <a:rPr lang="en-US" sz="3400" dirty="0">
                <a:ea typeface="Times New Roman" panose="02020603050405020304" pitchFamily="18" charset="0"/>
              </a:rPr>
              <a:t> And for their sakes I sanctify Myself, that they also may be sanctified by the truth.</a:t>
            </a:r>
            <a:endParaRPr lang="en-US" dirty="0"/>
          </a:p>
        </p:txBody>
      </p:sp>
    </p:spTree>
    <p:extLst>
      <p:ext uri="{BB962C8B-B14F-4D97-AF65-F5344CB8AC3E}">
        <p14:creationId xmlns:p14="http://schemas.microsoft.com/office/powerpoint/2010/main" val="101454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728A-4FC2-15B7-F9B8-F25389BB4101}"/>
              </a:ext>
            </a:extLst>
          </p:cNvPr>
          <p:cNvSpPr>
            <a:spLocks noGrp="1"/>
          </p:cNvSpPr>
          <p:nvPr>
            <p:ph type="title"/>
          </p:nvPr>
        </p:nvSpPr>
        <p:spPr/>
        <p:txBody>
          <a:bodyPr>
            <a:normAutofit/>
          </a:bodyPr>
          <a:lstStyle/>
          <a:p>
            <a:pPr marL="0" marR="0">
              <a:buNone/>
            </a:pPr>
            <a:r>
              <a:rPr lang="en-US" sz="3600" b="1" dirty="0">
                <a:solidFill>
                  <a:srgbClr val="FF0000"/>
                </a:solidFill>
                <a:effectLst/>
                <a:ea typeface="Times New Roman" panose="02020603050405020304" pitchFamily="18" charset="0"/>
              </a:rPr>
              <a:t>DO YOU THINK IGNORANCE IS BLISS?</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F2C6729E-C980-B85B-3E39-F875ECE2D6F3}"/>
              </a:ext>
            </a:extLst>
          </p:cNvPr>
          <p:cNvSpPr>
            <a:spLocks noGrp="1"/>
          </p:cNvSpPr>
          <p:nvPr>
            <p:ph idx="1"/>
          </p:nvPr>
        </p:nvSpPr>
        <p:spPr/>
        <p:txBody>
          <a:bodyPr>
            <a:normAutofit fontScale="85000" lnSpcReduction="10000"/>
          </a:bodyPr>
          <a:lstStyle/>
          <a:p>
            <a:pPr marL="457200" marR="0" lvl="0" indent="-457200">
              <a:spcBef>
                <a:spcPts val="0"/>
              </a:spcBef>
              <a:buFont typeface="+mj-lt"/>
              <a:buAutoNum type="alphaUcPeriod"/>
            </a:pPr>
            <a:r>
              <a:rPr lang="en-US" sz="3300" dirty="0">
                <a:ea typeface="Times New Roman" panose="02020603050405020304" pitchFamily="18" charset="0"/>
              </a:rPr>
              <a:t>Hosea loved his wife, though she had committed adultery—in fact, he bought her out of slavery.</a:t>
            </a:r>
            <a:endParaRPr lang="en-US" sz="3300" dirty="0">
              <a:latin typeface="Times New Roman" panose="02020603050405020304" pitchFamily="18" charset="0"/>
              <a:ea typeface="Times New Roman" panose="02020603050405020304" pitchFamily="18" charset="0"/>
            </a:endParaRPr>
          </a:p>
          <a:p>
            <a:pPr marL="457200" marR="0" lvl="0" indent="-457200">
              <a:spcBef>
                <a:spcPts val="0"/>
              </a:spcBef>
              <a:buFont typeface="+mj-lt"/>
              <a:buAutoNum type="alphaUcPeriod"/>
            </a:pPr>
            <a:r>
              <a:rPr lang="en-US" sz="3300" dirty="0">
                <a:ea typeface="Times New Roman" panose="02020603050405020304" pitchFamily="18" charset="0"/>
              </a:rPr>
              <a:t>So, too, does God love us, that he bought us out of the bondage of sin with the blood of His Son.</a:t>
            </a:r>
            <a:endParaRPr lang="en-US" sz="3300" dirty="0">
              <a:latin typeface="Times New Roman" panose="02020603050405020304" pitchFamily="18" charset="0"/>
              <a:ea typeface="Times New Roman" panose="02020603050405020304" pitchFamily="18" charset="0"/>
            </a:endParaRPr>
          </a:p>
          <a:p>
            <a:pPr marL="457200" marR="0" lvl="0" indent="-457200">
              <a:spcBef>
                <a:spcPts val="0"/>
              </a:spcBef>
              <a:buFont typeface="+mj-lt"/>
              <a:buAutoNum type="alphaUcPeriod"/>
            </a:pPr>
            <a:r>
              <a:rPr lang="en-US" sz="3300" dirty="0">
                <a:ea typeface="Times New Roman" panose="02020603050405020304" pitchFamily="18" charset="0"/>
              </a:rPr>
              <a:t>1 John 5:11–13  And this is the testimony: that God has given us eternal life, and this life is in His Son. </a:t>
            </a:r>
            <a:r>
              <a:rPr lang="en-US" sz="3300" baseline="30000" dirty="0">
                <a:ea typeface="Times New Roman" panose="02020603050405020304" pitchFamily="18" charset="0"/>
              </a:rPr>
              <a:t>12</a:t>
            </a:r>
            <a:r>
              <a:rPr lang="en-US" sz="3300" dirty="0">
                <a:ea typeface="Times New Roman" panose="02020603050405020304" pitchFamily="18" charset="0"/>
              </a:rPr>
              <a:t> He who has the Son has life; he who does not have the Son of God does not have life. </a:t>
            </a:r>
            <a:r>
              <a:rPr lang="en-US" sz="3300" baseline="30000" dirty="0">
                <a:ea typeface="Times New Roman" panose="02020603050405020304" pitchFamily="18" charset="0"/>
              </a:rPr>
              <a:t>13</a:t>
            </a:r>
            <a:r>
              <a:rPr lang="en-US" sz="3300" dirty="0">
                <a:ea typeface="Times New Roman" panose="02020603050405020304" pitchFamily="18" charset="0"/>
              </a:rPr>
              <a:t> These things I have written to you who believe in the name of the Son of God, that you may know that you have eternal life, and that you may continue to believe in the name of the Son of God.</a:t>
            </a:r>
            <a:endParaRPr lang="en-US" sz="3300" dirty="0">
              <a:latin typeface="Times New Roman" panose="02020603050405020304" pitchFamily="18" charset="0"/>
              <a:ea typeface="Times New Roman" panose="02020603050405020304" pitchFamily="18" charset="0"/>
            </a:endParaRPr>
          </a:p>
          <a:p>
            <a:pPr marL="457200" marR="0" lvl="0" indent="-457200">
              <a:spcBef>
                <a:spcPts val="0"/>
              </a:spcBef>
              <a:buFont typeface="+mj-lt"/>
              <a:buAutoNum type="alphaUcPeriod"/>
            </a:pPr>
            <a:r>
              <a:rPr lang="en-US" sz="3300" dirty="0">
                <a:ea typeface="Times New Roman" panose="02020603050405020304" pitchFamily="18" charset="0"/>
              </a:rPr>
              <a:t>Don’t allow ignorance to keep you our of heaven.</a:t>
            </a:r>
            <a:endParaRPr lang="en-US" sz="3300" dirty="0">
              <a:latin typeface="Times New Roman" panose="02020603050405020304" pitchFamily="18" charset="0"/>
              <a:ea typeface="Times New Roman" panose="02020603050405020304" pitchFamily="18" charset="0"/>
            </a:endParaRPr>
          </a:p>
          <a:p>
            <a:pPr marL="457200" marR="0" lvl="0" indent="-457200">
              <a:spcBef>
                <a:spcPts val="0"/>
              </a:spcBef>
              <a:buFont typeface="+mj-lt"/>
              <a:buAutoNum type="alphaUcPeriod"/>
            </a:pPr>
            <a:r>
              <a:rPr lang="en-US" sz="3300" dirty="0">
                <a:ea typeface="Times New Roman" panose="02020603050405020304" pitchFamily="18" charset="0"/>
              </a:rPr>
              <a:t>Ignorance is not bliss</a:t>
            </a:r>
            <a:endParaRPr lang="en-US" dirty="0"/>
          </a:p>
        </p:txBody>
      </p:sp>
    </p:spTree>
    <p:extLst>
      <p:ext uri="{BB962C8B-B14F-4D97-AF65-F5344CB8AC3E}">
        <p14:creationId xmlns:p14="http://schemas.microsoft.com/office/powerpoint/2010/main" val="134693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5620214" y="2403764"/>
            <a:ext cx="3144644" cy="2050472"/>
          </a:xfrm>
        </p:spPr>
        <p:txBody>
          <a:bodyPr>
            <a:normAutofit/>
          </a:bodyPr>
          <a:lstStyle/>
          <a:p>
            <a:pPr algn="ctr"/>
            <a:r>
              <a:rPr lang="en-US" sz="3200" b="1" dirty="0">
                <a:solidFill>
                  <a:srgbClr val="663300"/>
                </a:solidFill>
                <a:latin typeface="Arial" panose="020B0604020202020204" pitchFamily="34" charset="0"/>
                <a:cs typeface="Arial" panose="020B0604020202020204" pitchFamily="34" charset="0"/>
              </a:rPr>
              <a:t>TONIGHT’S </a:t>
            </a:r>
            <a:br>
              <a:rPr lang="en-US" sz="3200" b="1" dirty="0">
                <a:solidFill>
                  <a:srgbClr val="663300"/>
                </a:solidFill>
                <a:latin typeface="Arial" panose="020B0604020202020204" pitchFamily="34" charset="0"/>
                <a:cs typeface="Arial" panose="020B0604020202020204" pitchFamily="34" charset="0"/>
              </a:rPr>
            </a:br>
            <a:r>
              <a:rPr lang="en-US" sz="3200" b="1" dirty="0">
                <a:solidFill>
                  <a:srgbClr val="663300"/>
                </a:solidFill>
                <a:latin typeface="Arial" panose="020B0604020202020204" pitchFamily="34" charset="0"/>
                <a:cs typeface="Arial" panose="020B0604020202020204" pitchFamily="34" charset="0"/>
              </a:rPr>
              <a:t>SERMON</a:t>
            </a:r>
            <a:br>
              <a:rPr lang="en-US" sz="3200" b="1" dirty="0">
                <a:solidFill>
                  <a:srgbClr val="663300"/>
                </a:solidFill>
                <a:latin typeface="Arial" panose="020B0604020202020204" pitchFamily="34" charset="0"/>
                <a:cs typeface="Arial" panose="020B0604020202020204" pitchFamily="34" charset="0"/>
              </a:rPr>
            </a:br>
            <a:r>
              <a:rPr lang="en-US" sz="3200" b="1" dirty="0">
                <a:solidFill>
                  <a:srgbClr val="663300"/>
                </a:solidFill>
                <a:latin typeface="Arial" panose="020B0604020202020204" pitchFamily="34" charset="0"/>
                <a:cs typeface="Arial" panose="020B0604020202020204" pitchFamily="34" charset="0"/>
              </a:rPr>
              <a:t>RACISM IS RIDICULOUS 2</a:t>
            </a:r>
          </a:p>
        </p:txBody>
      </p:sp>
      <p:pic>
        <p:nvPicPr>
          <p:cNvPr id="3" name="Picture 2">
            <a:extLst>
              <a:ext uri="{FF2B5EF4-FFF2-40B4-BE49-F238E27FC236}">
                <a16:creationId xmlns:a16="http://schemas.microsoft.com/office/drawing/2014/main" id="{4D541394-6910-6CDE-F8DB-05C10C7F9227}"/>
              </a:ext>
            </a:extLst>
          </p:cNvPr>
          <p:cNvPicPr>
            <a:picLocks noChangeAspect="1"/>
          </p:cNvPicPr>
          <p:nvPr/>
        </p:nvPicPr>
        <p:blipFill>
          <a:blip r:embed="rId3"/>
          <a:stretch>
            <a:fillRect/>
          </a:stretch>
        </p:blipFill>
        <p:spPr>
          <a:xfrm>
            <a:off x="912408" y="0"/>
            <a:ext cx="4419867" cy="6858000"/>
          </a:xfrm>
          <a:prstGeom prst="rect">
            <a:avLst/>
          </a:prstGeom>
        </p:spPr>
      </p:pic>
    </p:spTree>
    <p:extLst>
      <p:ext uri="{BB962C8B-B14F-4D97-AF65-F5344CB8AC3E}">
        <p14:creationId xmlns:p14="http://schemas.microsoft.com/office/powerpoint/2010/main" val="414749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BB3C-7742-6D64-65BF-52287B688E30}"/>
              </a:ext>
            </a:extLst>
          </p:cNvPr>
          <p:cNvSpPr>
            <a:spLocks noGrp="1"/>
          </p:cNvSpPr>
          <p:nvPr>
            <p:ph type="title"/>
          </p:nvPr>
        </p:nvSpPr>
        <p:spPr>
          <a:xfrm>
            <a:off x="223024" y="0"/>
            <a:ext cx="8631044" cy="6858000"/>
          </a:xfrm>
        </p:spPr>
        <p:txBody>
          <a:bodyPr>
            <a:noAutofit/>
          </a:bodyPr>
          <a:lstStyle/>
          <a:p>
            <a:pPr lvl="0">
              <a:lnSpc>
                <a:spcPct val="85000"/>
              </a:lnSpc>
            </a:pPr>
            <a:r>
              <a:rPr lang="en-US" sz="3200" dirty="0">
                <a:solidFill>
                  <a:prstClr val="black"/>
                </a:solidFill>
                <a:ea typeface="Times New Roman" panose="02020603050405020304" pitchFamily="18" charset="0"/>
              </a:rPr>
              <a:t>Hosea 4:6–10  My people are destroyed for lack of knowledge. Because you have rejected knowledge, I also will reject you from being priest for Me; Because you have forgotten the law of your God, I also will forget your children. </a:t>
            </a:r>
            <a:r>
              <a:rPr lang="en-US" sz="3200" baseline="30000" dirty="0">
                <a:solidFill>
                  <a:prstClr val="black"/>
                </a:solidFill>
                <a:ea typeface="Times New Roman" panose="02020603050405020304" pitchFamily="18" charset="0"/>
              </a:rPr>
              <a:t>7</a:t>
            </a:r>
            <a:r>
              <a:rPr lang="en-US" sz="3200" dirty="0">
                <a:solidFill>
                  <a:prstClr val="black"/>
                </a:solidFill>
                <a:ea typeface="Times New Roman" panose="02020603050405020304" pitchFamily="18" charset="0"/>
              </a:rPr>
              <a:t> “The more they increased, The more they sinned against Me; I will change their glory into shame. </a:t>
            </a:r>
            <a:r>
              <a:rPr lang="en-US" sz="3200" baseline="30000" dirty="0">
                <a:solidFill>
                  <a:prstClr val="black"/>
                </a:solidFill>
                <a:ea typeface="Times New Roman" panose="02020603050405020304" pitchFamily="18" charset="0"/>
              </a:rPr>
              <a:t>8</a:t>
            </a:r>
            <a:r>
              <a:rPr lang="en-US" sz="3200" dirty="0">
                <a:solidFill>
                  <a:prstClr val="black"/>
                </a:solidFill>
                <a:ea typeface="Times New Roman" panose="02020603050405020304" pitchFamily="18" charset="0"/>
              </a:rPr>
              <a:t> They eat up the sin of My people; They set their heart on their iniquity. </a:t>
            </a:r>
            <a:r>
              <a:rPr lang="en-US" sz="3200" baseline="30000" dirty="0">
                <a:solidFill>
                  <a:prstClr val="black"/>
                </a:solidFill>
                <a:ea typeface="Times New Roman" panose="02020603050405020304" pitchFamily="18" charset="0"/>
              </a:rPr>
              <a:t>9</a:t>
            </a:r>
            <a:r>
              <a:rPr lang="en-US" sz="3200" dirty="0">
                <a:solidFill>
                  <a:prstClr val="black"/>
                </a:solidFill>
                <a:ea typeface="Times New Roman" panose="02020603050405020304" pitchFamily="18" charset="0"/>
              </a:rPr>
              <a:t> And it shall be: like people, like priest. So I will punish them for their ways, And reward them for their deeds. </a:t>
            </a:r>
            <a:r>
              <a:rPr lang="en-US" sz="3200" baseline="30000" dirty="0">
                <a:solidFill>
                  <a:prstClr val="black"/>
                </a:solidFill>
                <a:ea typeface="Times New Roman" panose="02020603050405020304" pitchFamily="18" charset="0"/>
              </a:rPr>
              <a:t>10</a:t>
            </a:r>
            <a:r>
              <a:rPr lang="en-US" sz="3200" dirty="0">
                <a:solidFill>
                  <a:prstClr val="black"/>
                </a:solidFill>
                <a:ea typeface="Times New Roman" panose="02020603050405020304" pitchFamily="18" charset="0"/>
              </a:rPr>
              <a:t> For they shall eat, but not have enough; They shall commit harlotry, but not increase; Because they have ceased obeying the LORD.</a:t>
            </a:r>
            <a:endParaRPr lang="en-US" sz="3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812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8559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43946</TotalTime>
  <Words>2357</Words>
  <Application>Microsoft Office PowerPoint</Application>
  <PresentationFormat>On-screen Show (4:3)</PresentationFormat>
  <Paragraphs>92</Paragraphs>
  <Slides>30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Bazooka</vt:lpstr>
      <vt:lpstr>Calibri</vt:lpstr>
      <vt:lpstr>Calibri Light</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Hosea 4:6–10  My people are destroyed for lack of knowledge. Because you have rejected knowledge, I also will reject you from being priest for Me; Because you have forgotten the law of your God, I also will forget your children. 7 “The more they increased, The more they sinned against Me; I will change their glory into shame. 8 They eat up the sin of My people; They set their heart on their iniquity. 9 And it shall be: like people, like priest. So I will punish them for their ways, And reward them for their deeds. 10 For they shall eat, but not have enough; They shall commit harlotry, but not increase; Because they have ceased obeying the LORD.</vt:lpstr>
      <vt:lpstr>PowerPoint Presentation</vt:lpstr>
      <vt:lpstr>IGNORANCE IS NOT BLISS</vt:lpstr>
      <vt:lpstr>HOSEA</vt:lpstr>
      <vt:lpstr>HOSEA</vt:lpstr>
      <vt:lpstr>HOSEA</vt:lpstr>
      <vt:lpstr>I. IGNORANCE KEEPS US FROM HAVING DIRECTION IN LIFE</vt:lpstr>
      <vt:lpstr>I. IGNORANCE KEEPS US FROM HAVING DIRECTION IN LIFE</vt:lpstr>
      <vt:lpstr>I. IGNORANCE KEEPS US FROM HAVING DIRECTION IN LIFE</vt:lpstr>
      <vt:lpstr>I. IGNORANCE KEEPS US FROM HAVING DIRECTION IN LIFE</vt:lpstr>
      <vt:lpstr>I. IGNORANCE KEEPS US FROM HAVING DIRECTION IN LIFE</vt:lpstr>
      <vt:lpstr>I. IGNORANCE KEEPS US FROM HAVING DIRECTION IN LIFE</vt:lpstr>
      <vt:lpstr>I. IGNORANCE KEEPS US FROM HAVING DIRECTION IN LIFE</vt:lpstr>
      <vt:lpstr>I. IGNORANCE KEEPS US FROM HAVING DIRECTION IN LIFE</vt:lpstr>
      <vt:lpstr>II. IGNORANCE CAUSES A LACK OF SPIRITUAL FOOD</vt:lpstr>
      <vt:lpstr>II. IGNORANCE CAUSES A LACK OF SPIRITUAL FOOD</vt:lpstr>
      <vt:lpstr>II. IGNORANCE CAUSES A LACK OF SPIRITUAL FOOD</vt:lpstr>
      <vt:lpstr>II. IGNORANCE CAUSES A LACK OF SPIRITUAL FOOD</vt:lpstr>
      <vt:lpstr>III. IGNORANCE CAUSES US TO MISS SALVATION</vt:lpstr>
      <vt:lpstr>III. IGNORANCE CAUSES US TO MISS SALVATION</vt:lpstr>
      <vt:lpstr>DO YOU THINK IGNORANCE IS BLISS?</vt:lpstr>
      <vt:lpstr>SINGING</vt:lpstr>
      <vt:lpstr>TONIGHT’S  SERMON RACISM IS RIDICULOUS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2021-03-15T23:58:02Z</dcterms:created>
  <dcterms:modified xsi:type="dcterms:W3CDTF">2025-06-10T01:21:47Z</dcterms:modified>
</cp:coreProperties>
</file>