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6" r:id="rId1"/>
    <p:sldMasterId id="2147483668" r:id="rId2"/>
    <p:sldMasterId id="2147483672" r:id="rId3"/>
  </p:sldMasterIdLst>
  <p:notesMasterIdLst>
    <p:notesMasterId r:id="rId29"/>
  </p:notesMasterIdLst>
  <p:sldIdLst>
    <p:sldId id="425" r:id="rId4"/>
    <p:sldId id="361" r:id="rId5"/>
    <p:sldId id="331" r:id="rId6"/>
    <p:sldId id="378" r:id="rId7"/>
    <p:sldId id="486" r:id="rId8"/>
    <p:sldId id="389" r:id="rId9"/>
    <p:sldId id="487" r:id="rId10"/>
    <p:sldId id="494" r:id="rId11"/>
    <p:sldId id="493" r:id="rId12"/>
    <p:sldId id="495" r:id="rId13"/>
    <p:sldId id="492" r:id="rId14"/>
    <p:sldId id="496" r:id="rId15"/>
    <p:sldId id="497" r:id="rId16"/>
    <p:sldId id="498" r:id="rId17"/>
    <p:sldId id="491" r:id="rId18"/>
    <p:sldId id="499" r:id="rId19"/>
    <p:sldId id="490" r:id="rId20"/>
    <p:sldId id="489" r:id="rId21"/>
    <p:sldId id="500" r:id="rId22"/>
    <p:sldId id="488" r:id="rId23"/>
    <p:sldId id="447" r:id="rId24"/>
    <p:sldId id="291" r:id="rId25"/>
    <p:sldId id="284" r:id="rId26"/>
    <p:sldId id="448" r:id="rId27"/>
    <p:sldId id="405"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C71647-2E78-4EA2-8E96-E1519945DC05}">
          <p14:sldIdLst>
            <p14:sldId id="425"/>
            <p14:sldId id="361"/>
            <p14:sldId id="331"/>
            <p14:sldId id="378"/>
            <p14:sldId id="486"/>
            <p14:sldId id="389"/>
            <p14:sldId id="487"/>
            <p14:sldId id="494"/>
            <p14:sldId id="493"/>
            <p14:sldId id="495"/>
            <p14:sldId id="492"/>
            <p14:sldId id="496"/>
            <p14:sldId id="497"/>
            <p14:sldId id="498"/>
            <p14:sldId id="491"/>
            <p14:sldId id="499"/>
            <p14:sldId id="490"/>
            <p14:sldId id="489"/>
            <p14:sldId id="500"/>
            <p14:sldId id="488"/>
          </p14:sldIdLst>
        </p14:section>
        <p14:section name="Untitled Section" id="{050467D7-F11F-403E-A584-099E42E2F7E3}">
          <p14:sldIdLst>
            <p14:sldId id="447"/>
            <p14:sldId id="291"/>
            <p14:sldId id="284"/>
            <p14:sldId id="448"/>
            <p14:sldId id="4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336600"/>
    <a:srgbClr val="0000CC"/>
    <a:srgbClr val="74450A"/>
    <a:srgbClr val="74350A"/>
    <a:srgbClr val="512507"/>
    <a:srgbClr val="996600"/>
    <a:srgbClr val="C09200"/>
    <a:srgbClr val="D6A3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050D7A-4D85-422E-B0A5-8492DC20F77E}" v="490" dt="2025-06-14T00:15:54.5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7" d="100"/>
          <a:sy n="67" d="100"/>
        </p:scale>
        <p:origin x="1512" y="288"/>
      </p:cViewPr>
      <p:guideLst/>
    </p:cSldViewPr>
  </p:slideViewPr>
  <p:outlineViewPr>
    <p:cViewPr>
      <p:scale>
        <a:sx n="33" d="100"/>
        <a:sy n="33" d="100"/>
      </p:scale>
      <p:origin x="0" y="-14724"/>
    </p:cViewPr>
  </p:outlineViewPr>
  <p:notesTextViewPr>
    <p:cViewPr>
      <p:scale>
        <a:sx n="1" d="1"/>
        <a:sy n="1" d="1"/>
      </p:scale>
      <p:origin x="0" y="0"/>
    </p:cViewPr>
  </p:notesTextViewPr>
  <p:sorterViewPr>
    <p:cViewPr varScale="1">
      <p:scale>
        <a:sx n="100" d="100"/>
        <a:sy n="100" d="100"/>
      </p:scale>
      <p:origin x="0" y="-14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7DF79-1B8E-4510-A038-C21A4B598AFD}" type="datetimeFigureOut">
              <a:rPr lang="en-US" smtClean="0"/>
              <a:t>6/16/2025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B8DFF-69BA-4FFA-A327-4F676D3F4D2B}" type="slidenum">
              <a:rPr lang="en-US" smtClean="0"/>
              <a:t>‹#›</a:t>
            </a:fld>
            <a:endParaRPr lang="en-US"/>
          </a:p>
        </p:txBody>
      </p:sp>
    </p:spTree>
    <p:extLst>
      <p:ext uri="{BB962C8B-B14F-4D97-AF65-F5344CB8AC3E}">
        <p14:creationId xmlns:p14="http://schemas.microsoft.com/office/powerpoint/2010/main" val="423508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89004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DB8DFF-69BA-4FFA-A327-4F676D3F4D2B}" type="slidenum">
              <a:rPr lang="en-US" smtClean="0"/>
              <a:t>25</a:t>
            </a:fld>
            <a:endParaRPr lang="en-US"/>
          </a:p>
        </p:txBody>
      </p:sp>
    </p:spTree>
    <p:extLst>
      <p:ext uri="{BB962C8B-B14F-4D97-AF65-F5344CB8AC3E}">
        <p14:creationId xmlns:p14="http://schemas.microsoft.com/office/powerpoint/2010/main" val="351143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8829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68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408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889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44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6/16/2025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070391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6/16/2025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378712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6/16/2025</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311793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6/16/2025</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732378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6/16/2025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29702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6/16/2025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77613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57655" y="1367603"/>
            <a:ext cx="8986345" cy="5532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6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6/16/2025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296654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6/16/2025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747073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989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7027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5118D96-50EB-4CDF-94A4-F5283BC98F77}" type="datetimeFigureOut">
              <a:rPr lang="en-US" smtClean="0"/>
              <a:t>6/16/2025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DD84C1A-E1E2-4E74-93E2-8D35E4CE7AFF}" type="slidenum">
              <a:rPr lang="en-US" smtClean="0"/>
              <a:t>‹#›</a:t>
            </a:fld>
            <a:endParaRPr lang="en-US"/>
          </a:p>
        </p:txBody>
      </p:sp>
    </p:spTree>
    <p:extLst>
      <p:ext uri="{BB962C8B-B14F-4D97-AF65-F5344CB8AC3E}">
        <p14:creationId xmlns:p14="http://schemas.microsoft.com/office/powerpoint/2010/main" val="132678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6/16/2025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020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6/16/2025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0767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6/16/2025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513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6/16/2025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2355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7655" y="1325562"/>
            <a:ext cx="8986345" cy="55324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75373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2" r:id="rId4"/>
    <p:sldLayoutId id="2147483663" r:id="rId5"/>
    <p:sldLayoutId id="2147483664" r:id="rId6"/>
    <p:sldLayoutId id="2147483665" r:id="rId7"/>
    <p:sldLayoutId id="2147483666" r:id="rId8"/>
    <p:sldLayoutId id="2147483667" r:id="rId9"/>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6/16/2025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1405953961"/>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287667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oliviart-gr.blogspot.com/2013/0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4" name="Picture 3" descr="A close up of a flower&#10;&#10;AI-generated content may be incorrect.">
            <a:extLst>
              <a:ext uri="{FF2B5EF4-FFF2-40B4-BE49-F238E27FC236}">
                <a16:creationId xmlns:a16="http://schemas.microsoft.com/office/drawing/2014/main" id="{82B2FB73-E19C-FD62-98BB-5BC1FC05005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9144000" cy="6858000"/>
          </a:xfrm>
          <a:prstGeom prst="rect">
            <a:avLst/>
          </a:prstGeom>
        </p:spPr>
      </p:pic>
      <p:sp useBgFill="1">
        <p:nvSpPr>
          <p:cNvPr id="2059" name="Rectangle 205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646" y="4409267"/>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090FF71-C40A-5084-D520-7FF261811A9C}"/>
              </a:ext>
            </a:extLst>
          </p:cNvPr>
          <p:cNvSpPr txBox="1"/>
          <p:nvPr/>
        </p:nvSpPr>
        <p:spPr>
          <a:xfrm>
            <a:off x="-15991" y="0"/>
            <a:ext cx="9159991" cy="1077218"/>
          </a:xfrm>
          <a:prstGeom prst="rect">
            <a:avLst/>
          </a:prstGeom>
          <a:solidFill>
            <a:schemeClr val="tx1">
              <a:alpha val="36000"/>
            </a:schemeClr>
          </a:solid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WELCOME TO THE JACKSON STREET CHURCH OF CHRIST</a:t>
            </a:r>
          </a:p>
        </p:txBody>
      </p:sp>
      <p:sp>
        <p:nvSpPr>
          <p:cNvPr id="9" name="TextBox 8">
            <a:extLst>
              <a:ext uri="{FF2B5EF4-FFF2-40B4-BE49-F238E27FC236}">
                <a16:creationId xmlns:a16="http://schemas.microsoft.com/office/drawing/2014/main" id="{5F0A9FE8-B8BB-C06B-E180-9D53526E1A04}"/>
              </a:ext>
            </a:extLst>
          </p:cNvPr>
          <p:cNvSpPr txBox="1"/>
          <p:nvPr/>
        </p:nvSpPr>
        <p:spPr>
          <a:xfrm>
            <a:off x="0" y="6334780"/>
            <a:ext cx="9144000" cy="523220"/>
          </a:xfrm>
          <a:prstGeom prst="rect">
            <a:avLst/>
          </a:prstGeom>
          <a:solidFill>
            <a:srgbClr val="003300">
              <a:alpha val="32000"/>
            </a:srgbClr>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PLEASE SILENCE CELLPHONES</a:t>
            </a:r>
          </a:p>
        </p:txBody>
      </p:sp>
    </p:spTree>
    <p:extLst>
      <p:ext uri="{BB962C8B-B14F-4D97-AF65-F5344CB8AC3E}">
        <p14:creationId xmlns:p14="http://schemas.microsoft.com/office/powerpoint/2010/main" val="3279886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D8FAB-73A7-BC44-85A7-6DABACC9C6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23D2E9-DD70-E120-8573-0555A8B29EE3}"/>
              </a:ext>
            </a:extLst>
          </p:cNvPr>
          <p:cNvSpPr>
            <a:spLocks noGrp="1"/>
          </p:cNvSpPr>
          <p:nvPr>
            <p:ph type="title"/>
          </p:nvPr>
        </p:nvSpPr>
        <p:spPr/>
        <p:txBody>
          <a:bodyPr>
            <a:normAutofit/>
          </a:bodyPr>
          <a:lstStyle/>
          <a:p>
            <a:pPr marL="342900" marR="0" lvl="0" indent="-342900">
              <a:lnSpc>
                <a:spcPct val="80000"/>
              </a:lnSpc>
              <a:buFont typeface="+mj-lt"/>
              <a:buAutoNum type="romanUcPeriod"/>
              <a:tabLst>
                <a:tab pos="228600" algn="l"/>
                <a:tab pos="457200" algn="l"/>
                <a:tab pos="685800" algn="l"/>
                <a:tab pos="914400" algn="l"/>
                <a:tab pos="1143000" algn="l"/>
                <a:tab pos="1371600" algn="l"/>
                <a:tab pos="1600200" algn="l"/>
                <a:tab pos="228600" algn="l"/>
                <a:tab pos="457200" algn="l"/>
                <a:tab pos="914400" algn="l"/>
                <a:tab pos="1143000" algn="l"/>
                <a:tab pos="1371600" algn="l"/>
                <a:tab pos="1600200" algn="l"/>
              </a:tabLst>
            </a:pPr>
            <a:r>
              <a:rPr lang="en-US" sz="4000" b="1" dirty="0">
                <a:solidFill>
                  <a:srgbClr val="FF0000"/>
                </a:solidFill>
                <a:effectLst/>
                <a:ea typeface="Times New Roman" panose="02020603050405020304" pitchFamily="18" charset="0"/>
                <a:cs typeface="Times New Roman" panose="02020603050405020304" pitchFamily="18" charset="0"/>
              </a:rPr>
              <a:t>HIS DEATH WAS FOR ALL WHO HAVE EVER LIVED</a:t>
            </a:r>
            <a:endParaRPr lang="en-US" sz="4000" dirty="0">
              <a:solidFill>
                <a:srgbClr val="FF0000"/>
              </a:solidFill>
            </a:endParaRPr>
          </a:p>
        </p:txBody>
      </p:sp>
      <p:sp>
        <p:nvSpPr>
          <p:cNvPr id="3" name="Content Placeholder 2">
            <a:extLst>
              <a:ext uri="{FF2B5EF4-FFF2-40B4-BE49-F238E27FC236}">
                <a16:creationId xmlns:a16="http://schemas.microsoft.com/office/drawing/2014/main" id="{B2531422-948C-39F4-CB17-22185483D01A}"/>
              </a:ext>
            </a:extLst>
          </p:cNvPr>
          <p:cNvSpPr>
            <a:spLocks noGrp="1"/>
          </p:cNvSpPr>
          <p:nvPr>
            <p:ph idx="1"/>
          </p:nvPr>
        </p:nvSpPr>
        <p:spPr>
          <a:xfrm>
            <a:off x="157655" y="1153887"/>
            <a:ext cx="8986345" cy="5746154"/>
          </a:xfrm>
        </p:spPr>
        <p:txBody>
          <a:bodyPr>
            <a:noAutofit/>
          </a:bodyPr>
          <a:lstStyle/>
          <a:p>
            <a:pPr marL="457200" marR="0" lvl="0" indent="-457200">
              <a:lnSpc>
                <a:spcPct val="100000"/>
              </a:lnSpc>
              <a:buFont typeface="+mj-lt"/>
              <a:buAutoNum type="alphaUcPeriod" startAt="4"/>
              <a:tabLst>
                <a:tab pos="228600" algn="l"/>
                <a:tab pos="685800" algn="l"/>
                <a:tab pos="914400" algn="l"/>
                <a:tab pos="1143000" algn="l"/>
                <a:tab pos="1371600" algn="l"/>
                <a:tab pos="1600200" algn="l"/>
                <a:tab pos="228600" algn="l"/>
              </a:tabLst>
            </a:pPr>
            <a:r>
              <a:rPr lang="en-US" sz="3000" dirty="0">
                <a:ea typeface="Times New Roman" panose="02020603050405020304" pitchFamily="18" charset="0"/>
                <a:cs typeface="Times New Roman" panose="02020603050405020304" pitchFamily="18" charset="0"/>
              </a:rPr>
              <a:t>Ransom for all - 1 Tim 2:6  who gave Himself a ransom for all, to be testified in due time,</a:t>
            </a:r>
          </a:p>
          <a:p>
            <a:pPr marL="457200" marR="0" lvl="0" indent="-457200">
              <a:lnSpc>
                <a:spcPct val="100000"/>
              </a:lnSpc>
              <a:buFont typeface="+mj-lt"/>
              <a:buAutoNum type="alphaUcPeriod" startAt="4"/>
              <a:tabLst>
                <a:tab pos="228600" algn="l"/>
                <a:tab pos="685800" algn="l"/>
                <a:tab pos="914400" algn="l"/>
                <a:tab pos="1143000" algn="l"/>
                <a:tab pos="1371600" algn="l"/>
                <a:tab pos="1600200" algn="l"/>
                <a:tab pos="228600" algn="l"/>
              </a:tabLst>
            </a:pPr>
            <a:r>
              <a:rPr lang="en-US" sz="3000" dirty="0">
                <a:ea typeface="Times New Roman" panose="02020603050405020304" pitchFamily="18" charset="0"/>
                <a:cs typeface="Times New Roman" panose="02020603050405020304" pitchFamily="18" charset="0"/>
              </a:rPr>
              <a:t>Redemption of those under the first covenant - Hebrews 9:15  And for this reason He is the Mediator of the new covenant, by means of death, </a:t>
            </a:r>
            <a:r>
              <a:rPr lang="en-US" sz="3000" dirty="0">
                <a:highlight>
                  <a:srgbClr val="FFFF00"/>
                </a:highlight>
                <a:ea typeface="Times New Roman" panose="02020603050405020304" pitchFamily="18" charset="0"/>
                <a:cs typeface="Times New Roman" panose="02020603050405020304" pitchFamily="18" charset="0"/>
              </a:rPr>
              <a:t>for the redemption of the transgressions under the first covenant</a:t>
            </a:r>
            <a:r>
              <a:rPr lang="en-US" sz="3000" dirty="0">
                <a:ea typeface="Times New Roman" panose="02020603050405020304" pitchFamily="18" charset="0"/>
                <a:cs typeface="Times New Roman" panose="02020603050405020304" pitchFamily="18" charset="0"/>
              </a:rPr>
              <a:t>, that those who are called may receive the promise of the eternal inheritance.</a:t>
            </a:r>
          </a:p>
          <a:p>
            <a:pPr marL="457200" marR="0" lvl="0" indent="-457200">
              <a:lnSpc>
                <a:spcPct val="100000"/>
              </a:lnSpc>
              <a:buFont typeface="+mj-lt"/>
              <a:buAutoNum type="alphaUcPeriod" startAt="4"/>
              <a:tabLst>
                <a:tab pos="228600" algn="l"/>
                <a:tab pos="685800" algn="l"/>
                <a:tab pos="914400" algn="l"/>
                <a:tab pos="1143000" algn="l"/>
                <a:tab pos="1371600" algn="l"/>
                <a:tab pos="1600200" algn="l"/>
                <a:tab pos="228600" algn="l"/>
              </a:tabLst>
            </a:pPr>
            <a:r>
              <a:rPr lang="en-US" sz="3000" dirty="0">
                <a:ea typeface="Times New Roman" panose="02020603050405020304" pitchFamily="18" charset="0"/>
                <a:cs typeface="Times New Roman" panose="02020603050405020304" pitchFamily="18" charset="0"/>
              </a:rPr>
              <a:t>The people under the OT benefited from the death of Jesus. Those born 2,000 years later benefit as well.  No other death could do that. </a:t>
            </a:r>
            <a:endParaRPr lang="en-US" sz="3000" dirty="0"/>
          </a:p>
        </p:txBody>
      </p:sp>
    </p:spTree>
    <p:extLst>
      <p:ext uri="{BB962C8B-B14F-4D97-AF65-F5344CB8AC3E}">
        <p14:creationId xmlns:p14="http://schemas.microsoft.com/office/powerpoint/2010/main" val="107015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22922-ADF8-8DF3-2B90-B5E3C8A0CB97}"/>
              </a:ext>
            </a:extLst>
          </p:cNvPr>
          <p:cNvSpPr>
            <a:spLocks noGrp="1"/>
          </p:cNvSpPr>
          <p:nvPr>
            <p:ph type="title"/>
          </p:nvPr>
        </p:nvSpPr>
        <p:spPr>
          <a:xfrm>
            <a:off x="0" y="0"/>
            <a:ext cx="9144000" cy="805543"/>
          </a:xfrm>
        </p:spPr>
        <p:txBody>
          <a:bodyPr>
            <a:normAutofit/>
          </a:bodyPr>
          <a:lstStyle/>
          <a:p>
            <a:pPr marL="0" marR="0" lvl="0" indent="0">
              <a:buFont typeface="+mj-lt"/>
              <a:buNone/>
              <a:tabLst>
                <a:tab pos="228600" algn="l"/>
                <a:tab pos="457200" algn="l"/>
                <a:tab pos="685800" algn="l"/>
                <a:tab pos="914400" algn="l"/>
                <a:tab pos="1143000" algn="l"/>
                <a:tab pos="1371600" algn="l"/>
                <a:tab pos="1600200" algn="l"/>
                <a:tab pos="228600" algn="l"/>
                <a:tab pos="457200" algn="l"/>
                <a:tab pos="914400" algn="l"/>
                <a:tab pos="1143000" algn="l"/>
                <a:tab pos="1371600" algn="l"/>
                <a:tab pos="1600200" algn="l"/>
              </a:tabLst>
            </a:pPr>
            <a: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II. HIS DEATH WAS ONCE FOR ALL</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EDE8500-231A-AAA2-8A90-27D20F1106F1}"/>
              </a:ext>
            </a:extLst>
          </p:cNvPr>
          <p:cNvSpPr>
            <a:spLocks noGrp="1"/>
          </p:cNvSpPr>
          <p:nvPr>
            <p:ph idx="1"/>
          </p:nvPr>
        </p:nvSpPr>
        <p:spPr>
          <a:xfrm>
            <a:off x="157655" y="805543"/>
            <a:ext cx="8986345" cy="6094497"/>
          </a:xfrm>
        </p:spPr>
        <p:txBody>
          <a:bodyPr>
            <a:normAutofit fontScale="92500" lnSpcReduction="10000"/>
          </a:bodyPr>
          <a:lstStyle/>
          <a:p>
            <a:pPr marL="457200" marR="0" lvl="0" indent="-457200">
              <a:buFont typeface="+mj-lt"/>
              <a:buAutoNum type="alphaUcPeriod"/>
              <a:tabLst>
                <a:tab pos="228600" algn="l"/>
                <a:tab pos="457200" algn="l"/>
                <a:tab pos="685800" algn="l"/>
                <a:tab pos="914400" algn="l"/>
                <a:tab pos="1143000" algn="l"/>
                <a:tab pos="1371600" algn="l"/>
                <a:tab pos="1600200" algn="l"/>
                <a:tab pos="228600" algn="l"/>
                <a:tab pos="457200" algn="l"/>
                <a:tab pos="1143000" algn="l"/>
                <a:tab pos="1371600" algn="l"/>
                <a:tab pos="1600200" algn="l"/>
              </a:tabLst>
            </a:pPr>
            <a:r>
              <a:rPr lang="en-US" dirty="0">
                <a:ea typeface="Times New Roman" panose="02020603050405020304" pitchFamily="18" charset="0"/>
                <a:cs typeface="Times New Roman" panose="02020603050405020304" pitchFamily="18" charset="0"/>
              </a:rPr>
              <a:t>Heb 7:26-27  For such a High Priest was fitting for us, who is holy, harmless, undefiled, separate from sinners, and has become higher than the heavens; {27} who does not need daily, as those high priests, to offer up sacrifices, first for His own sins and then for the people's, for this </a:t>
            </a:r>
            <a:r>
              <a:rPr lang="en-US" dirty="0">
                <a:highlight>
                  <a:srgbClr val="FFFF00"/>
                </a:highlight>
                <a:ea typeface="Times New Roman" panose="02020603050405020304" pitchFamily="18" charset="0"/>
                <a:cs typeface="Times New Roman" panose="02020603050405020304" pitchFamily="18" charset="0"/>
              </a:rPr>
              <a:t>He did once for all when He offered up Himself</a:t>
            </a:r>
            <a:r>
              <a:rPr lang="en-US" dirty="0">
                <a:ea typeface="Times New Roman" panose="02020603050405020304" pitchFamily="18" charset="0"/>
                <a:cs typeface="Times New Roman" panose="02020603050405020304" pitchFamily="18" charset="0"/>
              </a:rPr>
              <a:t>.</a:t>
            </a:r>
          </a:p>
          <a:p>
            <a:pPr marL="457200" marR="0" lvl="0" indent="-457200">
              <a:buFont typeface="+mj-lt"/>
              <a:buAutoNum type="alphaUcPeriod"/>
              <a:tabLst>
                <a:tab pos="228600" algn="l"/>
                <a:tab pos="457200" algn="l"/>
                <a:tab pos="685800" algn="l"/>
                <a:tab pos="914400" algn="l"/>
                <a:tab pos="1143000" algn="l"/>
                <a:tab pos="1371600" algn="l"/>
                <a:tab pos="1600200" algn="l"/>
                <a:tab pos="228600" algn="l"/>
                <a:tab pos="457200" algn="l"/>
                <a:tab pos="1143000" algn="l"/>
                <a:tab pos="1371600" algn="l"/>
                <a:tab pos="1600200" algn="l"/>
              </a:tabLst>
            </a:pPr>
            <a:r>
              <a:rPr lang="en-US" dirty="0">
                <a:ea typeface="Times New Roman" panose="02020603050405020304" pitchFamily="18" charset="0"/>
                <a:cs typeface="Times New Roman" panose="02020603050405020304" pitchFamily="18" charset="0"/>
              </a:rPr>
              <a:t>Heb 9:12  Not with the blood of goats and calves, but </a:t>
            </a:r>
            <a:r>
              <a:rPr lang="en-US" dirty="0">
                <a:highlight>
                  <a:srgbClr val="FFFF00"/>
                </a:highlight>
                <a:ea typeface="Times New Roman" panose="02020603050405020304" pitchFamily="18" charset="0"/>
                <a:cs typeface="Times New Roman" panose="02020603050405020304" pitchFamily="18" charset="0"/>
              </a:rPr>
              <a:t>with His own blood He entered the Most Holy Place once for all</a:t>
            </a:r>
            <a:r>
              <a:rPr lang="en-US" dirty="0">
                <a:ea typeface="Times New Roman" panose="02020603050405020304" pitchFamily="18" charset="0"/>
                <a:cs typeface="Times New Roman" panose="02020603050405020304" pitchFamily="18" charset="0"/>
              </a:rPr>
              <a:t>, having obtained eternal redemption.</a:t>
            </a:r>
          </a:p>
          <a:p>
            <a:pPr marL="457200" marR="0" lvl="0" indent="-457200">
              <a:buFont typeface="+mj-lt"/>
              <a:buAutoNum type="alphaUcPeriod"/>
              <a:tabLst>
                <a:tab pos="228600" algn="l"/>
                <a:tab pos="457200" algn="l"/>
                <a:tab pos="685800" algn="l"/>
                <a:tab pos="914400" algn="l"/>
                <a:tab pos="1143000" algn="l"/>
                <a:tab pos="1371600" algn="l"/>
                <a:tab pos="1600200" algn="l"/>
                <a:tab pos="228600" algn="l"/>
                <a:tab pos="457200" algn="l"/>
                <a:tab pos="1143000" algn="l"/>
                <a:tab pos="1371600" algn="l"/>
                <a:tab pos="1600200" algn="l"/>
              </a:tabLst>
            </a:pPr>
            <a:r>
              <a:rPr lang="en-US" dirty="0">
                <a:ea typeface="Times New Roman" panose="02020603050405020304" pitchFamily="18" charset="0"/>
                <a:cs typeface="Times New Roman" panose="02020603050405020304" pitchFamily="18" charset="0"/>
              </a:rPr>
              <a:t>1 Peter 3:18  For </a:t>
            </a:r>
            <a:r>
              <a:rPr lang="en-US" dirty="0">
                <a:highlight>
                  <a:srgbClr val="FFFF00"/>
                </a:highlight>
                <a:ea typeface="Times New Roman" panose="02020603050405020304" pitchFamily="18" charset="0"/>
                <a:cs typeface="Times New Roman" panose="02020603050405020304" pitchFamily="18" charset="0"/>
              </a:rPr>
              <a:t>Christ also suffered once for sins</a:t>
            </a:r>
            <a:r>
              <a:rPr lang="en-US" dirty="0">
                <a:ea typeface="Times New Roman" panose="02020603050405020304" pitchFamily="18" charset="0"/>
                <a:cs typeface="Times New Roman" panose="02020603050405020304" pitchFamily="18" charset="0"/>
              </a:rPr>
              <a:t>, the just for the unjust, that He might bring us to God, being put to death in the flesh but made alive by the Spirit, </a:t>
            </a:r>
          </a:p>
        </p:txBody>
      </p:sp>
    </p:spTree>
    <p:extLst>
      <p:ext uri="{BB962C8B-B14F-4D97-AF65-F5344CB8AC3E}">
        <p14:creationId xmlns:p14="http://schemas.microsoft.com/office/powerpoint/2010/main" val="220096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0C319-19D0-792C-7CA2-FB6BCD9EB8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443867-6E30-8662-DDBD-EE5CB8AFC677}"/>
              </a:ext>
            </a:extLst>
          </p:cNvPr>
          <p:cNvSpPr>
            <a:spLocks noGrp="1"/>
          </p:cNvSpPr>
          <p:nvPr>
            <p:ph type="title"/>
          </p:nvPr>
        </p:nvSpPr>
        <p:spPr>
          <a:xfrm>
            <a:off x="0" y="0"/>
            <a:ext cx="9144000" cy="805543"/>
          </a:xfrm>
        </p:spPr>
        <p:txBody>
          <a:bodyPr>
            <a:normAutofit/>
          </a:bodyPr>
          <a:lstStyle/>
          <a:p>
            <a:pPr marL="0" marR="0" lvl="0" indent="0">
              <a:buFont typeface="+mj-lt"/>
              <a:buNone/>
              <a:tabLst>
                <a:tab pos="228600" algn="l"/>
                <a:tab pos="457200" algn="l"/>
                <a:tab pos="685800" algn="l"/>
                <a:tab pos="914400" algn="l"/>
                <a:tab pos="1143000" algn="l"/>
                <a:tab pos="1371600" algn="l"/>
                <a:tab pos="1600200" algn="l"/>
                <a:tab pos="228600" algn="l"/>
                <a:tab pos="457200" algn="l"/>
                <a:tab pos="914400" algn="l"/>
                <a:tab pos="1143000" algn="l"/>
                <a:tab pos="1371600" algn="l"/>
                <a:tab pos="1600200" algn="l"/>
              </a:tabLst>
            </a:pPr>
            <a: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II. HIS DEATH WAS ONCE FOR ALL</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C1D287B-C8D9-82C1-37D7-A93E0611F9E5}"/>
              </a:ext>
            </a:extLst>
          </p:cNvPr>
          <p:cNvSpPr>
            <a:spLocks noGrp="1"/>
          </p:cNvSpPr>
          <p:nvPr>
            <p:ph idx="1"/>
          </p:nvPr>
        </p:nvSpPr>
        <p:spPr>
          <a:xfrm>
            <a:off x="157655" y="805543"/>
            <a:ext cx="8986345" cy="6094497"/>
          </a:xfrm>
        </p:spPr>
        <p:txBody>
          <a:bodyPr>
            <a:normAutofit fontScale="92500" lnSpcReduction="10000"/>
          </a:bodyPr>
          <a:lstStyle/>
          <a:p>
            <a:pPr marL="457200" marR="0" lvl="0" indent="-457200">
              <a:buFont typeface="+mj-lt"/>
              <a:buAutoNum type="alphaUcPeriod" startAt="4"/>
              <a:tabLst>
                <a:tab pos="228600" algn="l"/>
                <a:tab pos="685800" algn="l"/>
                <a:tab pos="696913" algn="l"/>
                <a:tab pos="914400" algn="l"/>
                <a:tab pos="1143000" algn="l"/>
                <a:tab pos="1371600" algn="l"/>
                <a:tab pos="1600200" algn="l"/>
                <a:tab pos="228600" algn="l"/>
                <a:tab pos="1143000" algn="l"/>
                <a:tab pos="1371600" algn="l"/>
                <a:tab pos="1600200" algn="l"/>
              </a:tabLst>
            </a:pPr>
            <a:r>
              <a:rPr lang="en-US" dirty="0">
                <a:ea typeface="Times New Roman" panose="02020603050405020304" pitchFamily="18" charset="0"/>
                <a:cs typeface="Times New Roman" panose="02020603050405020304" pitchFamily="18" charset="0"/>
              </a:rPr>
              <a:t>Hebrews 9:24–28  For Christ has not entered the holy places made with hands, which are copies of the true, but into heaven itself, now to appear in the presence of God for us; </a:t>
            </a:r>
            <a:r>
              <a:rPr lang="en-US" baseline="30000" dirty="0">
                <a:ea typeface="Times New Roman" panose="02020603050405020304" pitchFamily="18" charset="0"/>
                <a:cs typeface="Times New Roman" panose="02020603050405020304" pitchFamily="18" charset="0"/>
              </a:rPr>
              <a:t>25</a:t>
            </a:r>
            <a:r>
              <a:rPr lang="en-US" dirty="0">
                <a:ea typeface="Times New Roman" panose="02020603050405020304" pitchFamily="18" charset="0"/>
                <a:cs typeface="Times New Roman" panose="02020603050405020304" pitchFamily="18" charset="0"/>
              </a:rPr>
              <a:t> not that He should offer Himself often, as the high priest enters the Most Holy Place every year with blood of another—</a:t>
            </a:r>
            <a:r>
              <a:rPr lang="en-US" baseline="30000" dirty="0">
                <a:ea typeface="Times New Roman" panose="02020603050405020304" pitchFamily="18" charset="0"/>
                <a:cs typeface="Times New Roman" panose="02020603050405020304" pitchFamily="18" charset="0"/>
              </a:rPr>
              <a:t>26</a:t>
            </a:r>
            <a:r>
              <a:rPr lang="en-US" dirty="0">
                <a:ea typeface="Times New Roman" panose="02020603050405020304" pitchFamily="18" charset="0"/>
                <a:cs typeface="Times New Roman" panose="02020603050405020304" pitchFamily="18" charset="0"/>
              </a:rPr>
              <a:t> He then would have had to suffer often since the foundation of the world; but now, </a:t>
            </a:r>
            <a:r>
              <a:rPr lang="en-US" dirty="0">
                <a:highlight>
                  <a:srgbClr val="FFFF00"/>
                </a:highlight>
                <a:ea typeface="Times New Roman" panose="02020603050405020304" pitchFamily="18" charset="0"/>
                <a:cs typeface="Times New Roman" panose="02020603050405020304" pitchFamily="18" charset="0"/>
              </a:rPr>
              <a:t>once at the end of the ages, He has appeared to put away sin by the sacrifice of Himself</a:t>
            </a:r>
            <a:r>
              <a:rPr lang="en-US" dirty="0">
                <a:ea typeface="Times New Roman" panose="02020603050405020304" pitchFamily="18" charset="0"/>
                <a:cs typeface="Times New Roman" panose="02020603050405020304" pitchFamily="18" charset="0"/>
              </a:rPr>
              <a:t>. </a:t>
            </a:r>
            <a:r>
              <a:rPr lang="en-US" baseline="30000" dirty="0">
                <a:ea typeface="Times New Roman" panose="02020603050405020304" pitchFamily="18" charset="0"/>
                <a:cs typeface="Times New Roman" panose="02020603050405020304" pitchFamily="18" charset="0"/>
              </a:rPr>
              <a:t>27</a:t>
            </a:r>
            <a:r>
              <a:rPr lang="en-US" dirty="0">
                <a:ea typeface="Times New Roman" panose="02020603050405020304" pitchFamily="18" charset="0"/>
                <a:cs typeface="Times New Roman" panose="02020603050405020304" pitchFamily="18" charset="0"/>
              </a:rPr>
              <a:t> And as it is appointed for men to die once, but after this the judgment, </a:t>
            </a:r>
            <a:r>
              <a:rPr lang="en-US" baseline="30000" dirty="0">
                <a:ea typeface="Times New Roman" panose="02020603050405020304" pitchFamily="18" charset="0"/>
                <a:cs typeface="Times New Roman" panose="02020603050405020304" pitchFamily="18" charset="0"/>
              </a:rPr>
              <a:t>28</a:t>
            </a:r>
            <a:r>
              <a:rPr lang="en-US" dirty="0">
                <a:ea typeface="Times New Roman" panose="02020603050405020304" pitchFamily="18" charset="0"/>
                <a:cs typeface="Times New Roman" panose="02020603050405020304" pitchFamily="18" charset="0"/>
              </a:rPr>
              <a:t> so </a:t>
            </a:r>
            <a:r>
              <a:rPr lang="en-US" dirty="0">
                <a:highlight>
                  <a:srgbClr val="FFFF00"/>
                </a:highlight>
                <a:ea typeface="Times New Roman" panose="02020603050405020304" pitchFamily="18" charset="0"/>
                <a:cs typeface="Times New Roman" panose="02020603050405020304" pitchFamily="18" charset="0"/>
              </a:rPr>
              <a:t>Christ was offered once to bear the sins of many</a:t>
            </a:r>
            <a:r>
              <a:rPr lang="en-US" dirty="0">
                <a:ea typeface="Times New Roman" panose="02020603050405020304" pitchFamily="18" charset="0"/>
                <a:cs typeface="Times New Roman" panose="02020603050405020304" pitchFamily="18" charset="0"/>
              </a:rPr>
              <a:t>. To those who eagerly wait for Him He will appear a second time, apart from sin, for salvation.</a:t>
            </a:r>
          </a:p>
        </p:txBody>
      </p:sp>
    </p:spTree>
    <p:extLst>
      <p:ext uri="{BB962C8B-B14F-4D97-AF65-F5344CB8AC3E}">
        <p14:creationId xmlns:p14="http://schemas.microsoft.com/office/powerpoint/2010/main" val="2888968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73BE2-A94A-C765-522E-B0C4459844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A77E1C-9869-8DEB-3D8D-0BDF5ADCE223}"/>
              </a:ext>
            </a:extLst>
          </p:cNvPr>
          <p:cNvSpPr>
            <a:spLocks noGrp="1"/>
          </p:cNvSpPr>
          <p:nvPr>
            <p:ph type="title"/>
          </p:nvPr>
        </p:nvSpPr>
        <p:spPr>
          <a:xfrm>
            <a:off x="0" y="0"/>
            <a:ext cx="9144000" cy="805543"/>
          </a:xfrm>
        </p:spPr>
        <p:txBody>
          <a:bodyPr>
            <a:normAutofit/>
          </a:bodyPr>
          <a:lstStyle/>
          <a:p>
            <a:pPr marL="0" marR="0" lvl="0" indent="0">
              <a:buFont typeface="+mj-lt"/>
              <a:buNone/>
              <a:tabLst>
                <a:tab pos="228600" algn="l"/>
                <a:tab pos="457200" algn="l"/>
                <a:tab pos="685800" algn="l"/>
                <a:tab pos="914400" algn="l"/>
                <a:tab pos="1143000" algn="l"/>
                <a:tab pos="1371600" algn="l"/>
                <a:tab pos="1600200" algn="l"/>
                <a:tab pos="228600" algn="l"/>
                <a:tab pos="457200" algn="l"/>
                <a:tab pos="914400" algn="l"/>
                <a:tab pos="1143000" algn="l"/>
                <a:tab pos="1371600" algn="l"/>
                <a:tab pos="1600200" algn="l"/>
              </a:tabLst>
            </a:pPr>
            <a: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II. HIS DEATH WAS ONCE FOR ALL</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AD3E858-109E-9B54-4385-C5587A6F687C}"/>
              </a:ext>
            </a:extLst>
          </p:cNvPr>
          <p:cNvSpPr>
            <a:spLocks noGrp="1"/>
          </p:cNvSpPr>
          <p:nvPr>
            <p:ph idx="1"/>
          </p:nvPr>
        </p:nvSpPr>
        <p:spPr>
          <a:xfrm>
            <a:off x="157655" y="805543"/>
            <a:ext cx="8986345" cy="6094497"/>
          </a:xfrm>
        </p:spPr>
        <p:txBody>
          <a:bodyPr>
            <a:noAutofit/>
          </a:bodyPr>
          <a:lstStyle/>
          <a:p>
            <a:pPr marL="514350" marR="0" lvl="0" indent="-514350">
              <a:buFont typeface="+mj-lt"/>
              <a:buAutoNum type="alphaUcPeriod" startAt="5"/>
              <a:tabLst>
                <a:tab pos="228600" algn="l"/>
                <a:tab pos="457200" algn="l"/>
                <a:tab pos="685800" algn="l"/>
                <a:tab pos="914400" algn="l"/>
                <a:tab pos="1143000" algn="l"/>
                <a:tab pos="1371600" algn="l"/>
                <a:tab pos="1600200" algn="l"/>
                <a:tab pos="228600" algn="l"/>
                <a:tab pos="457200" algn="l"/>
                <a:tab pos="1143000" algn="l"/>
                <a:tab pos="1371600" algn="l"/>
                <a:tab pos="1600200" algn="l"/>
              </a:tabLst>
            </a:pPr>
            <a:r>
              <a:rPr lang="en-US" sz="2800" dirty="0">
                <a:ea typeface="Times New Roman" panose="02020603050405020304" pitchFamily="18" charset="0"/>
                <a:cs typeface="Times New Roman" panose="02020603050405020304" pitchFamily="18" charset="0"/>
              </a:rPr>
              <a:t>We see the significance of this one offering in Hebrews 10:1–10  For the law, having a shadow of the good things to come, and not the very image of the things, can never with these same sacrifices, which they offer continually year by year, make those who approach perfect. </a:t>
            </a:r>
            <a:r>
              <a:rPr lang="en-US" sz="2800" baseline="30000" dirty="0">
                <a:ea typeface="Times New Roman" panose="02020603050405020304" pitchFamily="18" charset="0"/>
                <a:cs typeface="Times New Roman" panose="02020603050405020304" pitchFamily="18" charset="0"/>
              </a:rPr>
              <a:t>2</a:t>
            </a:r>
            <a:r>
              <a:rPr lang="en-US" sz="2800" dirty="0">
                <a:ea typeface="Times New Roman" panose="02020603050405020304" pitchFamily="18" charset="0"/>
                <a:cs typeface="Times New Roman" panose="02020603050405020304" pitchFamily="18" charset="0"/>
              </a:rPr>
              <a:t> For then would they not have ceased to be offered? For the worshipers, once purified, would have had no more consciousness of sins. </a:t>
            </a:r>
            <a:r>
              <a:rPr lang="en-US" sz="2800" baseline="30000" dirty="0">
                <a:ea typeface="Times New Roman" panose="02020603050405020304" pitchFamily="18" charset="0"/>
                <a:cs typeface="Times New Roman" panose="02020603050405020304" pitchFamily="18" charset="0"/>
              </a:rPr>
              <a:t>3</a:t>
            </a:r>
            <a:r>
              <a:rPr lang="en-US" sz="2800" dirty="0">
                <a:ea typeface="Times New Roman" panose="02020603050405020304" pitchFamily="18" charset="0"/>
                <a:cs typeface="Times New Roman" panose="02020603050405020304" pitchFamily="18" charset="0"/>
              </a:rPr>
              <a:t> But in those sacrifices there is a reminder of sins every year. </a:t>
            </a:r>
            <a:r>
              <a:rPr lang="en-US" sz="2800" baseline="30000" dirty="0">
                <a:ea typeface="Times New Roman" panose="02020603050405020304" pitchFamily="18" charset="0"/>
                <a:cs typeface="Times New Roman" panose="02020603050405020304" pitchFamily="18" charset="0"/>
              </a:rPr>
              <a:t>4</a:t>
            </a:r>
            <a:r>
              <a:rPr lang="en-US" sz="2800" dirty="0">
                <a:ea typeface="Times New Roman" panose="02020603050405020304" pitchFamily="18" charset="0"/>
                <a:cs typeface="Times New Roman" panose="02020603050405020304" pitchFamily="18" charset="0"/>
              </a:rPr>
              <a:t> For it is not possible that the blood of bulls and goats could take away sins. </a:t>
            </a:r>
            <a:r>
              <a:rPr lang="en-US" sz="2800" baseline="30000" dirty="0">
                <a:ea typeface="Times New Roman" panose="02020603050405020304" pitchFamily="18" charset="0"/>
                <a:cs typeface="Times New Roman" panose="02020603050405020304" pitchFamily="18" charset="0"/>
              </a:rPr>
              <a:t>5</a:t>
            </a:r>
            <a:r>
              <a:rPr lang="en-US" sz="2800" dirty="0">
                <a:ea typeface="Times New Roman" panose="02020603050405020304" pitchFamily="18" charset="0"/>
                <a:cs typeface="Times New Roman" panose="02020603050405020304" pitchFamily="18" charset="0"/>
              </a:rPr>
              <a:t> Therefore, when He came into the world, He said: “Sacrifice and offering You did not desire, But a body You have prepared for Me. &gt;&gt;&gt;</a:t>
            </a:r>
            <a:endParaRPr lang="en-US" sz="2800" dirty="0"/>
          </a:p>
        </p:txBody>
      </p:sp>
    </p:spTree>
    <p:extLst>
      <p:ext uri="{BB962C8B-B14F-4D97-AF65-F5344CB8AC3E}">
        <p14:creationId xmlns:p14="http://schemas.microsoft.com/office/powerpoint/2010/main" val="1711458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E32B6-EF0D-3285-E5BC-2C2E93D91A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704382-711C-EF71-0853-BF79B419AE66}"/>
              </a:ext>
            </a:extLst>
          </p:cNvPr>
          <p:cNvSpPr>
            <a:spLocks noGrp="1"/>
          </p:cNvSpPr>
          <p:nvPr>
            <p:ph type="title"/>
          </p:nvPr>
        </p:nvSpPr>
        <p:spPr>
          <a:xfrm>
            <a:off x="0" y="0"/>
            <a:ext cx="9144000" cy="805543"/>
          </a:xfrm>
        </p:spPr>
        <p:txBody>
          <a:bodyPr>
            <a:normAutofit/>
          </a:bodyPr>
          <a:lstStyle/>
          <a:p>
            <a:pPr marL="0" marR="0" lvl="0" indent="0">
              <a:buFont typeface="+mj-lt"/>
              <a:buNone/>
              <a:tabLst>
                <a:tab pos="228600" algn="l"/>
                <a:tab pos="457200" algn="l"/>
                <a:tab pos="685800" algn="l"/>
                <a:tab pos="914400" algn="l"/>
                <a:tab pos="1143000" algn="l"/>
                <a:tab pos="1371600" algn="l"/>
                <a:tab pos="1600200" algn="l"/>
                <a:tab pos="228600" algn="l"/>
                <a:tab pos="457200" algn="l"/>
                <a:tab pos="914400" algn="l"/>
                <a:tab pos="1143000" algn="l"/>
                <a:tab pos="1371600" algn="l"/>
                <a:tab pos="1600200" algn="l"/>
              </a:tabLst>
            </a:pPr>
            <a: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II. HIS DEATH WAS ONCE FOR ALL</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751FECA-3D88-C233-EC62-D43497F47C58}"/>
              </a:ext>
            </a:extLst>
          </p:cNvPr>
          <p:cNvSpPr>
            <a:spLocks noGrp="1"/>
          </p:cNvSpPr>
          <p:nvPr>
            <p:ph idx="1"/>
          </p:nvPr>
        </p:nvSpPr>
        <p:spPr>
          <a:xfrm>
            <a:off x="157655" y="805543"/>
            <a:ext cx="8986345" cy="6094497"/>
          </a:xfrm>
        </p:spPr>
        <p:txBody>
          <a:bodyPr>
            <a:noAutofit/>
          </a:bodyPr>
          <a:lstStyle/>
          <a:p>
            <a:pPr marL="457200" marR="0" lvl="0" indent="0">
              <a:lnSpc>
                <a:spcPct val="80000"/>
              </a:lnSpc>
              <a:buNone/>
              <a:tabLst>
                <a:tab pos="228600" algn="l"/>
                <a:tab pos="457200" algn="l"/>
                <a:tab pos="685800" algn="l"/>
                <a:tab pos="914400" algn="l"/>
                <a:tab pos="1143000" algn="l"/>
                <a:tab pos="1371600" algn="l"/>
                <a:tab pos="1600200" algn="l"/>
                <a:tab pos="228600" algn="l"/>
                <a:tab pos="457200" algn="l"/>
                <a:tab pos="1143000" algn="l"/>
                <a:tab pos="1371600" algn="l"/>
                <a:tab pos="1600200" algn="l"/>
              </a:tabLst>
            </a:pPr>
            <a:r>
              <a:rPr lang="en-US" baseline="30000" dirty="0">
                <a:solidFill>
                  <a:prstClr val="black"/>
                </a:solidFill>
                <a:ea typeface="Times New Roman" panose="02020603050405020304" pitchFamily="18" charset="0"/>
                <a:cs typeface="Times New Roman" panose="02020603050405020304" pitchFamily="18" charset="0"/>
              </a:rPr>
              <a:t>6</a:t>
            </a:r>
            <a:r>
              <a:rPr lang="en-US" dirty="0">
                <a:solidFill>
                  <a:prstClr val="black"/>
                </a:solidFill>
                <a:ea typeface="Times New Roman" panose="02020603050405020304" pitchFamily="18" charset="0"/>
                <a:cs typeface="Times New Roman" panose="02020603050405020304" pitchFamily="18" charset="0"/>
              </a:rPr>
              <a:t> In burnt offerings and sacrifices for sin You had no pleasure. </a:t>
            </a:r>
            <a:r>
              <a:rPr lang="en-US" baseline="30000" dirty="0">
                <a:solidFill>
                  <a:prstClr val="black"/>
                </a:solidFill>
                <a:ea typeface="Times New Roman" panose="02020603050405020304" pitchFamily="18" charset="0"/>
                <a:cs typeface="Times New Roman" panose="02020603050405020304" pitchFamily="18" charset="0"/>
              </a:rPr>
              <a:t>7</a:t>
            </a:r>
            <a:r>
              <a:rPr lang="en-US" dirty="0">
                <a:solidFill>
                  <a:prstClr val="black"/>
                </a:solidFill>
                <a:ea typeface="Times New Roman" panose="02020603050405020304" pitchFamily="18" charset="0"/>
                <a:cs typeface="Times New Roman" panose="02020603050405020304" pitchFamily="18" charset="0"/>
              </a:rPr>
              <a:t> Then I said, ‘Behold, I have come— In the volume of the book it is written of Me— To do Your will, O God.’ ” </a:t>
            </a:r>
            <a:r>
              <a:rPr lang="en-US" baseline="30000" dirty="0">
                <a:solidFill>
                  <a:prstClr val="black"/>
                </a:solidFill>
                <a:ea typeface="Times New Roman" panose="02020603050405020304" pitchFamily="18" charset="0"/>
                <a:cs typeface="Times New Roman" panose="02020603050405020304" pitchFamily="18" charset="0"/>
              </a:rPr>
              <a:t>8</a:t>
            </a:r>
            <a:r>
              <a:rPr lang="en-US" dirty="0">
                <a:solidFill>
                  <a:prstClr val="black"/>
                </a:solidFill>
                <a:ea typeface="Times New Roman" panose="02020603050405020304" pitchFamily="18" charset="0"/>
                <a:cs typeface="Times New Roman" panose="02020603050405020304" pitchFamily="18" charset="0"/>
              </a:rPr>
              <a:t> Previously saying, “Sacrifice and offering, burnt offerings, and offerings for sin You did not desire, nor had pleasure in them” which are offered according to the law, </a:t>
            </a:r>
            <a:r>
              <a:rPr lang="en-US" baseline="30000" dirty="0">
                <a:solidFill>
                  <a:prstClr val="black"/>
                </a:solidFill>
                <a:ea typeface="Times New Roman" panose="02020603050405020304" pitchFamily="18" charset="0"/>
                <a:cs typeface="Times New Roman" panose="02020603050405020304" pitchFamily="18" charset="0"/>
              </a:rPr>
              <a:t>9</a:t>
            </a:r>
            <a:r>
              <a:rPr lang="en-US" dirty="0">
                <a:solidFill>
                  <a:prstClr val="black"/>
                </a:solidFill>
                <a:ea typeface="Times New Roman" panose="02020603050405020304" pitchFamily="18" charset="0"/>
                <a:cs typeface="Times New Roman" panose="02020603050405020304" pitchFamily="18" charset="0"/>
              </a:rPr>
              <a:t> then He said, “Behold, I have come to do Your will, O God.” He takes away the first that He may establish the second. </a:t>
            </a:r>
            <a:r>
              <a:rPr lang="en-US" baseline="30000" dirty="0">
                <a:solidFill>
                  <a:prstClr val="black"/>
                </a:solidFill>
                <a:ea typeface="Times New Roman" panose="02020603050405020304" pitchFamily="18" charset="0"/>
                <a:cs typeface="Times New Roman" panose="02020603050405020304" pitchFamily="18" charset="0"/>
              </a:rPr>
              <a:t>10</a:t>
            </a:r>
            <a:r>
              <a:rPr lang="en-US" dirty="0">
                <a:solidFill>
                  <a:prstClr val="black"/>
                </a:solidFill>
                <a:ea typeface="Times New Roman" panose="02020603050405020304" pitchFamily="18" charset="0"/>
                <a:cs typeface="Times New Roman" panose="02020603050405020304" pitchFamily="18" charset="0"/>
              </a:rPr>
              <a:t> By that will we have been sanctified </a:t>
            </a:r>
            <a:r>
              <a:rPr lang="en-US" dirty="0">
                <a:solidFill>
                  <a:prstClr val="black"/>
                </a:solidFill>
                <a:highlight>
                  <a:srgbClr val="FFFF00"/>
                </a:highlight>
                <a:ea typeface="Times New Roman" panose="02020603050405020304" pitchFamily="18" charset="0"/>
                <a:cs typeface="Times New Roman" panose="02020603050405020304" pitchFamily="18" charset="0"/>
              </a:rPr>
              <a:t>through the offering of the body of Jesus Christ once for all</a:t>
            </a:r>
            <a:r>
              <a:rPr lang="en-US" dirty="0">
                <a:solidFill>
                  <a:prstClr val="black"/>
                </a:solidFill>
                <a:ea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4006649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C784E-ABE3-4595-A91A-6A2861140DEC}"/>
              </a:ext>
            </a:extLst>
          </p:cNvPr>
          <p:cNvSpPr>
            <a:spLocks noGrp="1"/>
          </p:cNvSpPr>
          <p:nvPr>
            <p:ph type="title"/>
          </p:nvPr>
        </p:nvSpPr>
        <p:spPr>
          <a:xfrm>
            <a:off x="0" y="1"/>
            <a:ext cx="9144000" cy="1001486"/>
          </a:xfrm>
        </p:spPr>
        <p:txBody>
          <a:bodyPr>
            <a:normAutofit/>
          </a:bodyPr>
          <a:lstStyle/>
          <a:p>
            <a:pPr marL="0" marR="0" lvl="0" indent="0">
              <a:buFont typeface="+mj-lt"/>
              <a:buNone/>
              <a:tabLst>
                <a:tab pos="228600" algn="l"/>
                <a:tab pos="457200" algn="l"/>
                <a:tab pos="685800" algn="l"/>
                <a:tab pos="914400" algn="l"/>
                <a:tab pos="1143000" algn="l"/>
                <a:tab pos="1371600" algn="l"/>
                <a:tab pos="1600200" algn="l"/>
                <a:tab pos="228600" algn="l"/>
                <a:tab pos="457200" algn="l"/>
                <a:tab pos="914400" algn="l"/>
                <a:tab pos="1143000" algn="l"/>
                <a:tab pos="1371600" algn="l"/>
                <a:tab pos="1600200" algn="l"/>
              </a:tabLst>
            </a:pPr>
            <a: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III. HIS DEATH CONQUERED SATAN</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0992065-F5FD-D550-05D8-BE801A0570EC}"/>
              </a:ext>
            </a:extLst>
          </p:cNvPr>
          <p:cNvSpPr>
            <a:spLocks noGrp="1"/>
          </p:cNvSpPr>
          <p:nvPr>
            <p:ph idx="1"/>
          </p:nvPr>
        </p:nvSpPr>
        <p:spPr>
          <a:xfrm>
            <a:off x="157655" y="1001487"/>
            <a:ext cx="8986345" cy="5898553"/>
          </a:xfrm>
        </p:spPr>
        <p:txBody>
          <a:bodyPr>
            <a:normAutofit/>
          </a:bodyPr>
          <a:lstStyle/>
          <a:p>
            <a:pPr marL="457200" marR="0" lvl="0" indent="-457200">
              <a:lnSpc>
                <a:spcPct val="100000"/>
              </a:lnSpc>
              <a:buFont typeface="+mj-lt"/>
              <a:buAutoNum type="alphaUcPeriod"/>
              <a:tabLst>
                <a:tab pos="228600" algn="l"/>
                <a:tab pos="457200" algn="l"/>
                <a:tab pos="685800" algn="l"/>
                <a:tab pos="914400" algn="l"/>
                <a:tab pos="1143000" algn="l"/>
                <a:tab pos="1371600" algn="l"/>
                <a:tab pos="1600200" algn="l"/>
                <a:tab pos="228600" algn="l"/>
                <a:tab pos="457200" algn="l"/>
                <a:tab pos="685800" algn="l"/>
                <a:tab pos="1143000" algn="l"/>
                <a:tab pos="1371600" algn="l"/>
                <a:tab pos="1600200" algn="l"/>
              </a:tabLst>
            </a:pPr>
            <a:r>
              <a:rPr lang="en-US" dirty="0">
                <a:ea typeface="Times New Roman" panose="02020603050405020304" pitchFamily="18" charset="0"/>
                <a:cs typeface="Times New Roman" panose="02020603050405020304" pitchFamily="18" charset="0"/>
              </a:rPr>
              <a:t>Prophesied from the beginning - Gen 3:15  And I will put enmity Between you and the woman, And between your seed and her Seed; </a:t>
            </a:r>
            <a:r>
              <a:rPr lang="en-US" dirty="0">
                <a:highlight>
                  <a:srgbClr val="FFFF00"/>
                </a:highlight>
                <a:ea typeface="Times New Roman" panose="02020603050405020304" pitchFamily="18" charset="0"/>
                <a:cs typeface="Times New Roman" panose="02020603050405020304" pitchFamily="18" charset="0"/>
              </a:rPr>
              <a:t>He shall bruise your head</a:t>
            </a:r>
            <a:r>
              <a:rPr lang="en-US" dirty="0">
                <a:ea typeface="Times New Roman" panose="02020603050405020304" pitchFamily="18" charset="0"/>
                <a:cs typeface="Times New Roman" panose="02020603050405020304" pitchFamily="18" charset="0"/>
              </a:rPr>
              <a:t>, And you shall bruise His heel.”</a:t>
            </a:r>
          </a:p>
          <a:p>
            <a:pPr marL="457200" marR="0" lvl="0" indent="-457200">
              <a:lnSpc>
                <a:spcPct val="100000"/>
              </a:lnSpc>
              <a:buFont typeface="+mj-lt"/>
              <a:buAutoNum type="alphaUcPeriod"/>
              <a:tabLst>
                <a:tab pos="228600" algn="l"/>
                <a:tab pos="457200" algn="l"/>
                <a:tab pos="685800" algn="l"/>
                <a:tab pos="914400" algn="l"/>
                <a:tab pos="1143000" algn="l"/>
                <a:tab pos="1371600" algn="l"/>
                <a:tab pos="1600200" algn="l"/>
                <a:tab pos="228600" algn="l"/>
                <a:tab pos="457200" algn="l"/>
                <a:tab pos="685800" algn="l"/>
                <a:tab pos="1143000" algn="l"/>
                <a:tab pos="1371600" algn="l"/>
                <a:tab pos="1600200" algn="l"/>
              </a:tabLst>
            </a:pPr>
            <a:r>
              <a:rPr lang="en-US" dirty="0">
                <a:ea typeface="Times New Roman" panose="02020603050405020304" pitchFamily="18" charset="0"/>
                <a:cs typeface="Times New Roman" panose="02020603050405020304" pitchFamily="18" charset="0"/>
              </a:rPr>
              <a:t>His death destroyed Satan’s works - 1 John 3:8  He who sins is of the devil, for the devil has sinned from the beginning. For this purpose the Son of God was manifested, that </a:t>
            </a:r>
            <a:r>
              <a:rPr lang="en-US" dirty="0">
                <a:highlight>
                  <a:srgbClr val="FFFF00"/>
                </a:highlight>
                <a:ea typeface="Times New Roman" panose="02020603050405020304" pitchFamily="18" charset="0"/>
                <a:cs typeface="Times New Roman" panose="02020603050405020304" pitchFamily="18" charset="0"/>
              </a:rPr>
              <a:t>He might destroy the works of the devil</a:t>
            </a:r>
            <a:r>
              <a:rPr lang="en-US" dirty="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703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D99FD-5E45-89EF-0E59-337283D273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4F406-C18B-A51B-6737-7A5574D95428}"/>
              </a:ext>
            </a:extLst>
          </p:cNvPr>
          <p:cNvSpPr>
            <a:spLocks noGrp="1"/>
          </p:cNvSpPr>
          <p:nvPr>
            <p:ph type="title"/>
          </p:nvPr>
        </p:nvSpPr>
        <p:spPr>
          <a:xfrm>
            <a:off x="0" y="1"/>
            <a:ext cx="9144000" cy="1001486"/>
          </a:xfrm>
        </p:spPr>
        <p:txBody>
          <a:bodyPr>
            <a:normAutofit/>
          </a:bodyPr>
          <a:lstStyle/>
          <a:p>
            <a:pPr marL="0" marR="0" lvl="0" indent="0">
              <a:buFont typeface="+mj-lt"/>
              <a:buNone/>
              <a:tabLst>
                <a:tab pos="228600" algn="l"/>
                <a:tab pos="457200" algn="l"/>
                <a:tab pos="685800" algn="l"/>
                <a:tab pos="914400" algn="l"/>
                <a:tab pos="1143000" algn="l"/>
                <a:tab pos="1371600" algn="l"/>
                <a:tab pos="1600200" algn="l"/>
                <a:tab pos="228600" algn="l"/>
                <a:tab pos="457200" algn="l"/>
                <a:tab pos="914400" algn="l"/>
                <a:tab pos="1143000" algn="l"/>
                <a:tab pos="1371600" algn="l"/>
                <a:tab pos="1600200" algn="l"/>
              </a:tabLst>
            </a:pPr>
            <a: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III. HIS DEATH CONQUERED SATAN</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BCF8FA2-E73E-E602-006D-28D7FF3CC183}"/>
              </a:ext>
            </a:extLst>
          </p:cNvPr>
          <p:cNvSpPr>
            <a:spLocks noGrp="1"/>
          </p:cNvSpPr>
          <p:nvPr>
            <p:ph idx="1"/>
          </p:nvPr>
        </p:nvSpPr>
        <p:spPr>
          <a:xfrm>
            <a:off x="157655" y="1001487"/>
            <a:ext cx="8986345" cy="5898553"/>
          </a:xfrm>
        </p:spPr>
        <p:txBody>
          <a:bodyPr>
            <a:normAutofit/>
          </a:bodyPr>
          <a:lstStyle/>
          <a:p>
            <a:pPr marL="457200" marR="0" lvl="0" indent="-457200">
              <a:buFont typeface="+mj-lt"/>
              <a:buAutoNum type="alphaUcPeriod" startAt="3"/>
              <a:tabLst>
                <a:tab pos="228600" algn="l"/>
                <a:tab pos="685800" algn="l"/>
                <a:tab pos="914400" algn="l"/>
                <a:tab pos="1143000" algn="l"/>
                <a:tab pos="1371600" algn="l"/>
                <a:tab pos="1600200" algn="l"/>
                <a:tab pos="228600" algn="l"/>
                <a:tab pos="685800" algn="l"/>
                <a:tab pos="1143000" algn="l"/>
                <a:tab pos="1371600" algn="l"/>
                <a:tab pos="1600200" algn="l"/>
              </a:tabLst>
            </a:pPr>
            <a:r>
              <a:rPr lang="en-US" dirty="0">
                <a:ea typeface="Times New Roman" panose="02020603050405020304" pitchFamily="18" charset="0"/>
                <a:cs typeface="Times New Roman" panose="02020603050405020304" pitchFamily="18" charset="0"/>
              </a:rPr>
              <a:t>His death destroyed Satan - Heb 2:14  Inasmuch then as the children have partaken of flesh and blood, He Himself likewise shared in the same, that </a:t>
            </a:r>
            <a:r>
              <a:rPr lang="en-US" dirty="0">
                <a:highlight>
                  <a:srgbClr val="FFFF00"/>
                </a:highlight>
                <a:ea typeface="Times New Roman" panose="02020603050405020304" pitchFamily="18" charset="0"/>
                <a:cs typeface="Times New Roman" panose="02020603050405020304" pitchFamily="18" charset="0"/>
              </a:rPr>
              <a:t>through death He might destroy him who had the power of death, that is, the devil</a:t>
            </a:r>
            <a:r>
              <a:rPr lang="en-US" dirty="0">
                <a:ea typeface="Times New Roman" panose="02020603050405020304" pitchFamily="18" charset="0"/>
                <a:cs typeface="Times New Roman" panose="02020603050405020304" pitchFamily="18" charset="0"/>
              </a:rPr>
              <a:t>,</a:t>
            </a:r>
          </a:p>
          <a:p>
            <a:pPr marL="457200" marR="0" lvl="0" indent="-457200">
              <a:buFont typeface="+mj-lt"/>
              <a:buAutoNum type="alphaUcPeriod" startAt="3"/>
              <a:tabLst>
                <a:tab pos="228600" algn="l"/>
                <a:tab pos="685800" algn="l"/>
                <a:tab pos="914400" algn="l"/>
                <a:tab pos="1143000" algn="l"/>
                <a:tab pos="1371600" algn="l"/>
                <a:tab pos="1600200" algn="l"/>
                <a:tab pos="228600" algn="l"/>
                <a:tab pos="685800" algn="l"/>
                <a:tab pos="1143000" algn="l"/>
                <a:tab pos="1371600" algn="l"/>
                <a:tab pos="1600200" algn="l"/>
              </a:tabLst>
            </a:pPr>
            <a:r>
              <a:rPr lang="en-US" dirty="0">
                <a:ea typeface="Times New Roman" panose="02020603050405020304" pitchFamily="18" charset="0"/>
                <a:cs typeface="Times New Roman" panose="02020603050405020304" pitchFamily="18" charset="0"/>
              </a:rPr>
              <a:t>We already know the outcome. Satan’s fate is sealed.</a:t>
            </a:r>
          </a:p>
          <a:p>
            <a:pPr marL="457200" marR="0" lvl="0" indent="-457200">
              <a:buFont typeface="+mj-lt"/>
              <a:buAutoNum type="alphaUcPeriod" startAt="3"/>
              <a:tabLst>
                <a:tab pos="228600" algn="l"/>
                <a:tab pos="685800" algn="l"/>
                <a:tab pos="914400" algn="l"/>
                <a:tab pos="1143000" algn="l"/>
                <a:tab pos="1371600" algn="l"/>
                <a:tab pos="1600200" algn="l"/>
                <a:tab pos="228600" algn="l"/>
                <a:tab pos="685800" algn="l"/>
                <a:tab pos="1143000" algn="l"/>
                <a:tab pos="1371600" algn="l"/>
                <a:tab pos="1600200" algn="l"/>
              </a:tabLst>
            </a:pPr>
            <a:r>
              <a:rPr lang="en-US" dirty="0">
                <a:ea typeface="Times New Roman" panose="02020603050405020304" pitchFamily="18" charset="0"/>
                <a:cs typeface="Times New Roman" panose="02020603050405020304" pitchFamily="18" charset="0"/>
              </a:rPr>
              <a:t>His doom is declared Mat 25:41  “Then He will also say to those on the left hand, ‘</a:t>
            </a:r>
            <a:r>
              <a:rPr lang="en-US" dirty="0">
                <a:highlight>
                  <a:srgbClr val="FFFF00"/>
                </a:highlight>
                <a:ea typeface="Times New Roman" panose="02020603050405020304" pitchFamily="18" charset="0"/>
                <a:cs typeface="Times New Roman" panose="02020603050405020304" pitchFamily="18" charset="0"/>
              </a:rPr>
              <a:t>Depart from Me, you cursed, into the everlasting fire prepared for the devil and his angels</a:t>
            </a:r>
            <a:r>
              <a:rPr lang="en-US" dirty="0">
                <a:ea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38919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99CE8-80C7-20C7-009D-F7B96E9AB973}"/>
              </a:ext>
            </a:extLst>
          </p:cNvPr>
          <p:cNvSpPr>
            <a:spLocks noGrp="1"/>
          </p:cNvSpPr>
          <p:nvPr>
            <p:ph type="title"/>
          </p:nvPr>
        </p:nvSpPr>
        <p:spPr>
          <a:xfrm>
            <a:off x="0" y="0"/>
            <a:ext cx="9144000" cy="1367603"/>
          </a:xfrm>
        </p:spPr>
        <p:txBody>
          <a:bodyPr>
            <a:normAutofit/>
          </a:bodyPr>
          <a:lstStyle/>
          <a:p>
            <a:pPr marL="0" marR="0" lvl="0" indent="0">
              <a:lnSpc>
                <a:spcPct val="80000"/>
              </a:lnSpc>
              <a:buFont typeface="+mj-lt"/>
              <a:buNone/>
              <a:tabLst>
                <a:tab pos="228600" algn="l"/>
                <a:tab pos="457200" algn="l"/>
                <a:tab pos="685800" algn="l"/>
                <a:tab pos="914400" algn="l"/>
                <a:tab pos="1143000" algn="l"/>
                <a:tab pos="1371600" algn="l"/>
                <a:tab pos="1600200" algn="l"/>
                <a:tab pos="228600" algn="l"/>
                <a:tab pos="457200" algn="l"/>
                <a:tab pos="914400" algn="l"/>
                <a:tab pos="1143000" algn="l"/>
                <a:tab pos="1371600" algn="l"/>
                <a:tab pos="1600200" algn="l"/>
              </a:tabLst>
            </a:pPr>
            <a: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IV. HIS DEATH FOR US </a:t>
            </a:r>
            <a:b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SANCTIFIED US ALL</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78714FA-E891-7677-0065-F8DF4DB4CA7E}"/>
              </a:ext>
            </a:extLst>
          </p:cNvPr>
          <p:cNvSpPr>
            <a:spLocks noGrp="1"/>
          </p:cNvSpPr>
          <p:nvPr>
            <p:ph idx="1"/>
          </p:nvPr>
        </p:nvSpPr>
        <p:spPr>
          <a:xfrm>
            <a:off x="157655" y="1197429"/>
            <a:ext cx="8986345" cy="5702611"/>
          </a:xfrm>
        </p:spPr>
        <p:txBody>
          <a:bodyPr>
            <a:normAutofit fontScale="85000" lnSpcReduction="10000"/>
          </a:bodyPr>
          <a:lstStyle/>
          <a:p>
            <a:pPr marL="457200" marR="0" lvl="0" indent="-457200">
              <a:buFont typeface="+mj-lt"/>
              <a:buAutoNum type="alphaUcPeriod"/>
              <a:tabLst>
                <a:tab pos="228600" algn="l"/>
                <a:tab pos="685800" algn="l"/>
                <a:tab pos="914400" algn="l"/>
                <a:tab pos="1143000" algn="l"/>
                <a:tab pos="1371600" algn="l"/>
                <a:tab pos="1600200" algn="l"/>
              </a:tabLst>
            </a:pPr>
            <a:r>
              <a:rPr lang="en-US" dirty="0">
                <a:ea typeface="Times New Roman" panose="02020603050405020304" pitchFamily="18" charset="0"/>
                <a:cs typeface="Times New Roman" panose="02020603050405020304" pitchFamily="18" charset="0"/>
              </a:rPr>
              <a:t>Through the offering of Jesus’ body - Heb 10:10  By that will </a:t>
            </a:r>
            <a:r>
              <a:rPr lang="en-US" dirty="0">
                <a:highlight>
                  <a:srgbClr val="FFFF00"/>
                </a:highlight>
                <a:ea typeface="Times New Roman" panose="02020603050405020304" pitchFamily="18" charset="0"/>
                <a:cs typeface="Times New Roman" panose="02020603050405020304" pitchFamily="18" charset="0"/>
              </a:rPr>
              <a:t>we have been sanctified through the offering of the body of Jesus Christ once for all.</a:t>
            </a:r>
            <a:endParaRPr lang="en-US" dirty="0">
              <a:ea typeface="Times New Roman" panose="02020603050405020304" pitchFamily="18" charset="0"/>
              <a:cs typeface="Times New Roman" panose="02020603050405020304" pitchFamily="18" charset="0"/>
            </a:endParaRPr>
          </a:p>
          <a:p>
            <a:pPr marL="457200" marR="0" lvl="0" indent="-457200">
              <a:buFont typeface="+mj-lt"/>
              <a:buAutoNum type="alphaUcPeriod"/>
              <a:tabLst>
                <a:tab pos="228600" algn="l"/>
                <a:tab pos="685800" algn="l"/>
                <a:tab pos="914400" algn="l"/>
                <a:tab pos="1143000" algn="l"/>
                <a:tab pos="1371600" algn="l"/>
                <a:tab pos="1600200" algn="l"/>
              </a:tabLst>
            </a:pPr>
            <a:r>
              <a:rPr lang="en-US" dirty="0">
                <a:ea typeface="Times New Roman" panose="02020603050405020304" pitchFamily="18" charset="0"/>
                <a:cs typeface="Times New Roman" panose="02020603050405020304" pitchFamily="18" charset="0"/>
              </a:rPr>
              <a:t>By one offering - Hebrews 10:14  For by one offering He has </a:t>
            </a:r>
            <a:r>
              <a:rPr lang="en-US" dirty="0">
                <a:highlight>
                  <a:srgbClr val="FFFF00"/>
                </a:highlight>
                <a:ea typeface="Times New Roman" panose="02020603050405020304" pitchFamily="18" charset="0"/>
                <a:cs typeface="Times New Roman" panose="02020603050405020304" pitchFamily="18" charset="0"/>
              </a:rPr>
              <a:t>perfected forever those who are being sanctified</a:t>
            </a:r>
            <a:r>
              <a:rPr lang="en-US" dirty="0">
                <a:ea typeface="Times New Roman" panose="02020603050405020304" pitchFamily="18" charset="0"/>
                <a:cs typeface="Times New Roman" panose="02020603050405020304" pitchFamily="18" charset="0"/>
              </a:rPr>
              <a:t>.</a:t>
            </a:r>
          </a:p>
          <a:p>
            <a:pPr marL="457200" marR="0" lvl="0" indent="-457200">
              <a:buFont typeface="+mj-lt"/>
              <a:buAutoNum type="alphaUcPeriod"/>
              <a:tabLst>
                <a:tab pos="228600" algn="l"/>
                <a:tab pos="685800" algn="l"/>
                <a:tab pos="914400" algn="l"/>
                <a:tab pos="1143000" algn="l"/>
                <a:tab pos="1371600" algn="l"/>
                <a:tab pos="1600200" algn="l"/>
              </a:tabLst>
            </a:pPr>
            <a:r>
              <a:rPr lang="en-US" dirty="0">
                <a:ea typeface="Times New Roman" panose="02020603050405020304" pitchFamily="18" charset="0"/>
                <a:cs typeface="Times New Roman" panose="02020603050405020304" pitchFamily="18" charset="0"/>
              </a:rPr>
              <a:t>With His own blood - Heb 13:12  Therefore Jesus also, that He might </a:t>
            </a:r>
            <a:r>
              <a:rPr lang="en-US" dirty="0">
                <a:highlight>
                  <a:srgbClr val="FFFF00"/>
                </a:highlight>
                <a:ea typeface="Times New Roman" panose="02020603050405020304" pitchFamily="18" charset="0"/>
                <a:cs typeface="Times New Roman" panose="02020603050405020304" pitchFamily="18" charset="0"/>
              </a:rPr>
              <a:t>sanctify the people</a:t>
            </a:r>
            <a:r>
              <a:rPr lang="en-US" dirty="0">
                <a:ea typeface="Times New Roman" panose="02020603050405020304" pitchFamily="18" charset="0"/>
                <a:cs typeface="Times New Roman" panose="02020603050405020304" pitchFamily="18" charset="0"/>
              </a:rPr>
              <a:t> with His own blood, </a:t>
            </a:r>
            <a:r>
              <a:rPr lang="en-US" dirty="0">
                <a:highlight>
                  <a:srgbClr val="FFFF00"/>
                </a:highlight>
                <a:ea typeface="Times New Roman" panose="02020603050405020304" pitchFamily="18" charset="0"/>
                <a:cs typeface="Times New Roman" panose="02020603050405020304" pitchFamily="18" charset="0"/>
              </a:rPr>
              <a:t>suffered</a:t>
            </a:r>
            <a:r>
              <a:rPr lang="en-US" dirty="0">
                <a:ea typeface="Times New Roman" panose="02020603050405020304" pitchFamily="18" charset="0"/>
                <a:cs typeface="Times New Roman" panose="02020603050405020304" pitchFamily="18" charset="0"/>
              </a:rPr>
              <a:t> outside the gate.</a:t>
            </a:r>
          </a:p>
          <a:p>
            <a:pPr marL="457200" marR="0" lvl="0" indent="-457200">
              <a:buFont typeface="+mj-lt"/>
              <a:buAutoNum type="alphaUcPeriod"/>
              <a:tabLst>
                <a:tab pos="228600" algn="l"/>
                <a:tab pos="685800" algn="l"/>
                <a:tab pos="914400" algn="l"/>
                <a:tab pos="1143000" algn="l"/>
                <a:tab pos="1371600" algn="l"/>
                <a:tab pos="1600200" algn="l"/>
              </a:tabLst>
            </a:pPr>
            <a:r>
              <a:rPr lang="en-US" dirty="0">
                <a:ea typeface="Times New Roman" panose="02020603050405020304" pitchFamily="18" charset="0"/>
                <a:cs typeface="Times New Roman" panose="02020603050405020304" pitchFamily="18" charset="0"/>
              </a:rPr>
              <a:t>Gave Himself to sanctify and cleanse - Ephesians 5:25–27  Husbands, love your wives, just as Christ also loved the church and </a:t>
            </a:r>
            <a:r>
              <a:rPr lang="en-US" dirty="0">
                <a:highlight>
                  <a:srgbClr val="FFFF00"/>
                </a:highlight>
                <a:ea typeface="Times New Roman" panose="02020603050405020304" pitchFamily="18" charset="0"/>
                <a:cs typeface="Times New Roman" panose="02020603050405020304" pitchFamily="18" charset="0"/>
              </a:rPr>
              <a:t>gave Himself for her, </a:t>
            </a:r>
            <a:r>
              <a:rPr lang="en-US" baseline="30000" dirty="0">
                <a:highlight>
                  <a:srgbClr val="FFFF00"/>
                </a:highlight>
                <a:ea typeface="Times New Roman" panose="02020603050405020304" pitchFamily="18" charset="0"/>
                <a:cs typeface="Times New Roman" panose="02020603050405020304" pitchFamily="18" charset="0"/>
              </a:rPr>
              <a:t>26</a:t>
            </a:r>
            <a:r>
              <a:rPr lang="en-US" dirty="0">
                <a:highlight>
                  <a:srgbClr val="FFFF00"/>
                </a:highlight>
                <a:ea typeface="Times New Roman" panose="02020603050405020304" pitchFamily="18" charset="0"/>
                <a:cs typeface="Times New Roman" panose="02020603050405020304" pitchFamily="18" charset="0"/>
              </a:rPr>
              <a:t> that He might sanctify and cleanse her</a:t>
            </a:r>
            <a:r>
              <a:rPr lang="en-US" dirty="0">
                <a:ea typeface="Times New Roman" panose="02020603050405020304" pitchFamily="18" charset="0"/>
                <a:cs typeface="Times New Roman" panose="02020603050405020304" pitchFamily="18" charset="0"/>
              </a:rPr>
              <a:t> with the washing of water by the word, </a:t>
            </a:r>
            <a:r>
              <a:rPr lang="en-US" baseline="30000" dirty="0">
                <a:ea typeface="Times New Roman" panose="02020603050405020304" pitchFamily="18" charset="0"/>
                <a:cs typeface="Times New Roman" panose="02020603050405020304" pitchFamily="18" charset="0"/>
              </a:rPr>
              <a:t>27</a:t>
            </a:r>
            <a:r>
              <a:rPr lang="en-US" dirty="0">
                <a:ea typeface="Times New Roman" panose="02020603050405020304" pitchFamily="18" charset="0"/>
                <a:cs typeface="Times New Roman" panose="02020603050405020304" pitchFamily="18" charset="0"/>
              </a:rPr>
              <a:t> that He might present her to Himself a glorious church, not having spot or wrinkle or any such thing, but that she should be holy and without blemish.</a:t>
            </a:r>
            <a:endParaRPr lang="en-US" dirty="0"/>
          </a:p>
        </p:txBody>
      </p:sp>
    </p:spTree>
    <p:extLst>
      <p:ext uri="{BB962C8B-B14F-4D97-AF65-F5344CB8AC3E}">
        <p14:creationId xmlns:p14="http://schemas.microsoft.com/office/powerpoint/2010/main" val="152311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47FEE-8BBC-3D92-69C9-93B85A001468}"/>
              </a:ext>
            </a:extLst>
          </p:cNvPr>
          <p:cNvSpPr>
            <a:spLocks noGrp="1"/>
          </p:cNvSpPr>
          <p:nvPr>
            <p:ph type="title"/>
          </p:nvPr>
        </p:nvSpPr>
        <p:spPr/>
        <p:txBody>
          <a:bodyPr>
            <a:normAutofit/>
          </a:bodyPr>
          <a:lstStyle/>
          <a:p>
            <a:pPr marL="0" marR="0" lvl="0" indent="0">
              <a:lnSpc>
                <a:spcPct val="80000"/>
              </a:lnSpc>
              <a:buFont typeface="+mj-lt"/>
              <a:buNone/>
              <a:tabLst>
                <a:tab pos="228600" algn="l"/>
                <a:tab pos="457200" algn="l"/>
                <a:tab pos="685800" algn="l"/>
                <a:tab pos="914400" algn="l"/>
                <a:tab pos="1143000" algn="l"/>
                <a:tab pos="1371600" algn="l"/>
                <a:tab pos="1600200" algn="l"/>
                <a:tab pos="228600" algn="l"/>
                <a:tab pos="457200" algn="l"/>
                <a:tab pos="914400" algn="l"/>
                <a:tab pos="1143000" algn="l"/>
                <a:tab pos="1371600" algn="l"/>
                <a:tab pos="1600200" algn="l"/>
              </a:tabLst>
            </a:pPr>
            <a: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V. HIS DEATH FOR US CHANGED THE WAY WE LIVE</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3E000C6-116F-53B8-EB19-27B2B9CD4EEC}"/>
              </a:ext>
            </a:extLst>
          </p:cNvPr>
          <p:cNvSpPr>
            <a:spLocks noGrp="1"/>
          </p:cNvSpPr>
          <p:nvPr>
            <p:ph idx="1"/>
          </p:nvPr>
        </p:nvSpPr>
        <p:spPr>
          <a:xfrm>
            <a:off x="157655" y="1153887"/>
            <a:ext cx="8986345" cy="5746154"/>
          </a:xfrm>
        </p:spPr>
        <p:txBody>
          <a:bodyPr>
            <a:noAutofit/>
          </a:bodyPr>
          <a:lstStyle/>
          <a:p>
            <a:pPr marL="457200" marR="0" lvl="0" indent="-457200">
              <a:buFont typeface="+mj-lt"/>
              <a:buAutoNum type="alphaUcPeriod"/>
              <a:tabLst>
                <a:tab pos="228600" algn="l"/>
                <a:tab pos="457200" algn="l"/>
                <a:tab pos="685800" algn="l"/>
                <a:tab pos="914400" algn="l"/>
                <a:tab pos="1143000" algn="l"/>
                <a:tab pos="1371600" algn="l"/>
                <a:tab pos="1600200" algn="l"/>
              </a:tabLst>
            </a:pPr>
            <a:r>
              <a:rPr lang="en-US" sz="2700" dirty="0">
                <a:ea typeface="Times New Roman" panose="02020603050405020304" pitchFamily="18" charset="0"/>
                <a:cs typeface="Times New Roman" panose="02020603050405020304" pitchFamily="18" charset="0"/>
              </a:rPr>
              <a:t>Dead to sin - Rom 6:8-11  Now if we died with Christ, we believe that we shall also live with Him, {9} knowing that Christ, having been raised from the dead, dies no more. Death no longer has dominion over Him. {10} For the death that He died, </a:t>
            </a:r>
            <a:r>
              <a:rPr lang="en-US" sz="2700" dirty="0">
                <a:highlight>
                  <a:srgbClr val="FFFF00"/>
                </a:highlight>
                <a:ea typeface="Times New Roman" panose="02020603050405020304" pitchFamily="18" charset="0"/>
                <a:cs typeface="Times New Roman" panose="02020603050405020304" pitchFamily="18" charset="0"/>
              </a:rPr>
              <a:t>He died to sin once for all</a:t>
            </a:r>
            <a:r>
              <a:rPr lang="en-US" sz="2700" dirty="0">
                <a:ea typeface="Times New Roman" panose="02020603050405020304" pitchFamily="18" charset="0"/>
                <a:cs typeface="Times New Roman" panose="02020603050405020304" pitchFamily="18" charset="0"/>
              </a:rPr>
              <a:t>; but the life that He lives, He lives to God. {11} Likewise you also, </a:t>
            </a:r>
            <a:r>
              <a:rPr lang="en-US" sz="2700" dirty="0">
                <a:highlight>
                  <a:srgbClr val="FFFF00"/>
                </a:highlight>
                <a:ea typeface="Times New Roman" panose="02020603050405020304" pitchFamily="18" charset="0"/>
                <a:cs typeface="Times New Roman" panose="02020603050405020304" pitchFamily="18" charset="0"/>
              </a:rPr>
              <a:t>reckon yourselves to be dead indeed to sin, but alive to God in Christ Jesus our Lord.</a:t>
            </a:r>
            <a:endParaRPr lang="en-US" sz="2700" dirty="0">
              <a:ea typeface="Times New Roman" panose="02020603050405020304" pitchFamily="18" charset="0"/>
              <a:cs typeface="Times New Roman" panose="02020603050405020304" pitchFamily="18" charset="0"/>
            </a:endParaRPr>
          </a:p>
          <a:p>
            <a:pPr marL="457200" marR="0" lvl="0" indent="-457200">
              <a:buFont typeface="+mj-lt"/>
              <a:buAutoNum type="alphaUcPeriod"/>
              <a:tabLst>
                <a:tab pos="228600" algn="l"/>
                <a:tab pos="457200" algn="l"/>
                <a:tab pos="685800" algn="l"/>
                <a:tab pos="914400" algn="l"/>
                <a:tab pos="1143000" algn="l"/>
                <a:tab pos="1371600" algn="l"/>
                <a:tab pos="1600200" algn="l"/>
              </a:tabLst>
            </a:pPr>
            <a:r>
              <a:rPr lang="en-US" sz="2700" dirty="0">
                <a:ea typeface="Times New Roman" panose="02020603050405020304" pitchFamily="18" charset="0"/>
                <a:cs typeface="Times New Roman" panose="02020603050405020304" pitchFamily="18" charset="0"/>
              </a:rPr>
              <a:t>Live not for self but for Him - 2 Cor 5:14-15  For the love of Christ compels us, because we judge thus: that </a:t>
            </a:r>
            <a:r>
              <a:rPr lang="en-US" sz="2700" dirty="0">
                <a:highlight>
                  <a:srgbClr val="FFFF00"/>
                </a:highlight>
                <a:ea typeface="Times New Roman" panose="02020603050405020304" pitchFamily="18" charset="0"/>
                <a:cs typeface="Times New Roman" panose="02020603050405020304" pitchFamily="18" charset="0"/>
              </a:rPr>
              <a:t>if One died for all, then all died</a:t>
            </a:r>
            <a:r>
              <a:rPr lang="en-US" sz="2700" dirty="0">
                <a:ea typeface="Times New Roman" panose="02020603050405020304" pitchFamily="18" charset="0"/>
                <a:cs typeface="Times New Roman" panose="02020603050405020304" pitchFamily="18" charset="0"/>
              </a:rPr>
              <a:t>; {15} and He died for all, </a:t>
            </a:r>
            <a:r>
              <a:rPr lang="en-US" sz="2700" dirty="0">
                <a:highlight>
                  <a:srgbClr val="FFFF00"/>
                </a:highlight>
                <a:ea typeface="Times New Roman" panose="02020603050405020304" pitchFamily="18" charset="0"/>
                <a:cs typeface="Times New Roman" panose="02020603050405020304" pitchFamily="18" charset="0"/>
              </a:rPr>
              <a:t>that those who live should live no longer for themselves, but for Him who died for them and rose again</a:t>
            </a:r>
            <a:r>
              <a:rPr lang="en-US" sz="2700" dirty="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0465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E7CA3-C14A-8BED-BF81-697B7878C8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A8F1B6-FD02-FFDE-91E4-6D16D7AA948B}"/>
              </a:ext>
            </a:extLst>
          </p:cNvPr>
          <p:cNvSpPr>
            <a:spLocks noGrp="1"/>
          </p:cNvSpPr>
          <p:nvPr>
            <p:ph type="title"/>
          </p:nvPr>
        </p:nvSpPr>
        <p:spPr/>
        <p:txBody>
          <a:bodyPr>
            <a:normAutofit/>
          </a:bodyPr>
          <a:lstStyle/>
          <a:p>
            <a:pPr marL="0" marR="0" lvl="0" indent="0">
              <a:lnSpc>
                <a:spcPct val="80000"/>
              </a:lnSpc>
              <a:buFont typeface="+mj-lt"/>
              <a:buNone/>
              <a:tabLst>
                <a:tab pos="228600" algn="l"/>
                <a:tab pos="457200" algn="l"/>
                <a:tab pos="685800" algn="l"/>
                <a:tab pos="914400" algn="l"/>
                <a:tab pos="1143000" algn="l"/>
                <a:tab pos="1371600" algn="l"/>
                <a:tab pos="1600200" algn="l"/>
                <a:tab pos="228600" algn="l"/>
                <a:tab pos="457200" algn="l"/>
                <a:tab pos="914400" algn="l"/>
                <a:tab pos="1143000" algn="l"/>
                <a:tab pos="1371600" algn="l"/>
                <a:tab pos="1600200" algn="l"/>
              </a:tabLst>
            </a:pPr>
            <a: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V. HIS DEATH FOR US CHANGED THE WAY WE LIVE</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9FBB313-EF8D-2C98-AF71-B75D6DAD77D7}"/>
              </a:ext>
            </a:extLst>
          </p:cNvPr>
          <p:cNvSpPr>
            <a:spLocks noGrp="1"/>
          </p:cNvSpPr>
          <p:nvPr>
            <p:ph idx="1"/>
          </p:nvPr>
        </p:nvSpPr>
        <p:spPr>
          <a:xfrm>
            <a:off x="157655" y="1153887"/>
            <a:ext cx="8986345" cy="5746154"/>
          </a:xfrm>
        </p:spPr>
        <p:txBody>
          <a:bodyPr>
            <a:noAutofit/>
          </a:bodyPr>
          <a:lstStyle/>
          <a:p>
            <a:pPr marL="457200" marR="0" lvl="0" indent="-457200">
              <a:lnSpc>
                <a:spcPct val="80000"/>
              </a:lnSpc>
              <a:buFont typeface="+mj-lt"/>
              <a:buAutoNum type="alphaUcPeriod" startAt="3"/>
              <a:tabLst>
                <a:tab pos="228600" algn="l"/>
                <a:tab pos="685800" algn="l"/>
                <a:tab pos="914400" algn="l"/>
                <a:tab pos="1143000" algn="l"/>
                <a:tab pos="1371600" algn="l"/>
                <a:tab pos="1600200" algn="l"/>
              </a:tabLst>
            </a:pPr>
            <a:r>
              <a:rPr lang="en-US" sz="2600" dirty="0">
                <a:ea typeface="Times New Roman" panose="02020603050405020304" pitchFamily="18" charset="0"/>
                <a:cs typeface="Times New Roman" panose="02020603050405020304" pitchFamily="18" charset="0"/>
              </a:rPr>
              <a:t>Live for righteousness - 1 Pet 2:21-24  For to this you were called, because Christ also </a:t>
            </a:r>
            <a:r>
              <a:rPr lang="en-US" sz="2600" dirty="0">
                <a:highlight>
                  <a:srgbClr val="FFFF00"/>
                </a:highlight>
                <a:ea typeface="Times New Roman" panose="02020603050405020304" pitchFamily="18" charset="0"/>
                <a:cs typeface="Times New Roman" panose="02020603050405020304" pitchFamily="18" charset="0"/>
              </a:rPr>
              <a:t>suffered</a:t>
            </a:r>
            <a:r>
              <a:rPr lang="en-US" sz="2600" dirty="0">
                <a:ea typeface="Times New Roman" panose="02020603050405020304" pitchFamily="18" charset="0"/>
                <a:cs typeface="Times New Roman" panose="02020603050405020304" pitchFamily="18" charset="0"/>
              </a:rPr>
              <a:t> for us, leaving us an example, </a:t>
            </a:r>
            <a:r>
              <a:rPr lang="en-US" sz="2600" dirty="0">
                <a:highlight>
                  <a:srgbClr val="FFFF00"/>
                </a:highlight>
                <a:ea typeface="Times New Roman" panose="02020603050405020304" pitchFamily="18" charset="0"/>
                <a:cs typeface="Times New Roman" panose="02020603050405020304" pitchFamily="18" charset="0"/>
              </a:rPr>
              <a:t>that you should follow His steps</a:t>
            </a:r>
            <a:r>
              <a:rPr lang="en-US" sz="2600" dirty="0">
                <a:ea typeface="Times New Roman" panose="02020603050405020304" pitchFamily="18" charset="0"/>
                <a:cs typeface="Times New Roman" panose="02020603050405020304" pitchFamily="18" charset="0"/>
              </a:rPr>
              <a:t>: {22} “Who committed no sin, Nor was deceit found in His mouth”; {23} who, when He was reviled, did not revile in return; when He suffered, He did not threaten, but committed Himself to Him who judges righteously; {24} who Himself bore our sins in His own body on the tree, </a:t>
            </a:r>
            <a:r>
              <a:rPr lang="en-US" sz="2600" dirty="0">
                <a:highlight>
                  <a:srgbClr val="FFFF00"/>
                </a:highlight>
                <a:ea typeface="Times New Roman" panose="02020603050405020304" pitchFamily="18" charset="0"/>
                <a:cs typeface="Times New Roman" panose="02020603050405020304" pitchFamily="18" charset="0"/>
              </a:rPr>
              <a:t>that we, having died to sins, might live for righteousness</a:t>
            </a:r>
            <a:r>
              <a:rPr lang="en-US" sz="2600" dirty="0">
                <a:ea typeface="Times New Roman" panose="02020603050405020304" pitchFamily="18" charset="0"/>
                <a:cs typeface="Times New Roman" panose="02020603050405020304" pitchFamily="18" charset="0"/>
              </a:rPr>
              <a:t>; by whose stripes you were healed.</a:t>
            </a:r>
          </a:p>
          <a:p>
            <a:pPr marL="457200" marR="0" lvl="0" indent="-457200">
              <a:lnSpc>
                <a:spcPct val="80000"/>
              </a:lnSpc>
              <a:buFont typeface="+mj-lt"/>
              <a:buAutoNum type="alphaUcPeriod" startAt="3"/>
              <a:tabLst>
                <a:tab pos="228600" algn="l"/>
                <a:tab pos="457200" algn="l"/>
                <a:tab pos="685800" algn="l"/>
                <a:tab pos="914400" algn="l"/>
                <a:tab pos="1143000" algn="l"/>
                <a:tab pos="1371600" algn="l"/>
                <a:tab pos="1600200" algn="l"/>
              </a:tabLst>
            </a:pPr>
            <a:r>
              <a:rPr lang="en-US" sz="2600" dirty="0">
                <a:ea typeface="Times New Roman" panose="02020603050405020304" pitchFamily="18" charset="0"/>
                <a:cs typeface="Times New Roman" panose="02020603050405020304" pitchFamily="18" charset="0"/>
              </a:rPr>
              <a:t>Live for the will of God - 1 Pet 4:1-2  Therefore, since Christ </a:t>
            </a:r>
            <a:r>
              <a:rPr lang="en-US" sz="2600" dirty="0">
                <a:highlight>
                  <a:srgbClr val="FFFF00"/>
                </a:highlight>
                <a:ea typeface="Times New Roman" panose="02020603050405020304" pitchFamily="18" charset="0"/>
                <a:cs typeface="Times New Roman" panose="02020603050405020304" pitchFamily="18" charset="0"/>
              </a:rPr>
              <a:t>suffered for us</a:t>
            </a:r>
            <a:r>
              <a:rPr lang="en-US" sz="2600" dirty="0">
                <a:ea typeface="Times New Roman" panose="02020603050405020304" pitchFamily="18" charset="0"/>
                <a:cs typeface="Times New Roman" panose="02020603050405020304" pitchFamily="18" charset="0"/>
              </a:rPr>
              <a:t> in the flesh, arm yourselves also with the same mind, for he who has suffered in the flesh has ceased from sin, {2} </a:t>
            </a:r>
            <a:r>
              <a:rPr lang="en-US" sz="2600" dirty="0">
                <a:highlight>
                  <a:srgbClr val="FFFF00"/>
                </a:highlight>
                <a:ea typeface="Times New Roman" panose="02020603050405020304" pitchFamily="18" charset="0"/>
                <a:cs typeface="Times New Roman" panose="02020603050405020304" pitchFamily="18" charset="0"/>
              </a:rPr>
              <a:t>that he no longer should live the rest of his time in the flesh for the lusts of men, but for the will of God</a:t>
            </a:r>
            <a:r>
              <a:rPr lang="en-US" sz="2600" dirty="0">
                <a:ea typeface="Times New Roman" panose="02020603050405020304" pitchFamily="18" charset="0"/>
                <a:cs typeface="Times New Roman" panose="02020603050405020304" pitchFamily="18" charset="0"/>
              </a:rPr>
              <a:t>.</a:t>
            </a:r>
            <a:endParaRPr lang="en-US" sz="2600" dirty="0"/>
          </a:p>
        </p:txBody>
      </p:sp>
    </p:spTree>
    <p:extLst>
      <p:ext uri="{BB962C8B-B14F-4D97-AF65-F5344CB8AC3E}">
        <p14:creationId xmlns:p14="http://schemas.microsoft.com/office/powerpoint/2010/main" val="79777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hiteboard&#10;&#10;Description automatically generated">
            <a:extLst>
              <a:ext uri="{FF2B5EF4-FFF2-40B4-BE49-F238E27FC236}">
                <a16:creationId xmlns:a16="http://schemas.microsoft.com/office/drawing/2014/main" id="{967C72C7-BD0B-42BA-B00D-788250480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9118600" cy="6858000"/>
          </a:xfrm>
          <a:prstGeom prst="rect">
            <a:avLst/>
          </a:prstGeom>
        </p:spPr>
      </p:pic>
    </p:spTree>
    <p:extLst>
      <p:ext uri="{BB962C8B-B14F-4D97-AF65-F5344CB8AC3E}">
        <p14:creationId xmlns:p14="http://schemas.microsoft.com/office/powerpoint/2010/main" val="1255499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FCC7E-28AC-3316-50EF-94C1AF4B0401}"/>
              </a:ext>
            </a:extLst>
          </p:cNvPr>
          <p:cNvSpPr>
            <a:spLocks noGrp="1"/>
          </p:cNvSpPr>
          <p:nvPr>
            <p:ph type="title"/>
          </p:nvPr>
        </p:nvSpPr>
        <p:spPr/>
        <p:txBody>
          <a:bodyPr>
            <a:normAutofit/>
          </a:bodyPr>
          <a:lstStyle/>
          <a:p>
            <a:pPr marL="0" marR="0">
              <a:buNone/>
              <a:tabLst>
                <a:tab pos="228600" algn="l"/>
                <a:tab pos="457200" algn="l"/>
                <a:tab pos="685800" algn="l"/>
                <a:tab pos="914400" algn="l"/>
                <a:tab pos="1143000" algn="l"/>
                <a:tab pos="1371600" algn="l"/>
                <a:tab pos="1600200" algn="l"/>
              </a:tabLst>
            </a:pPr>
            <a:r>
              <a:rPr lang="en-US" dirty="0">
                <a:solidFill>
                  <a:srgbClr val="FF0000"/>
                </a:solidFill>
                <a:ea typeface="Times New Roman" panose="02020603050405020304" pitchFamily="18" charset="0"/>
                <a:cs typeface="Times New Roman" panose="02020603050405020304" pitchFamily="18" charset="0"/>
              </a:rPr>
              <a:t>THE DEATH OF JESUS</a:t>
            </a:r>
            <a:endParaRPr lang="en-US" sz="4400" dirty="0">
              <a:solidFill>
                <a:srgbClr val="FF0000"/>
              </a:solidFill>
              <a:effectLst/>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D85CAA9-F05E-6E9A-7A64-48FC2222DE9A}"/>
              </a:ext>
            </a:extLst>
          </p:cNvPr>
          <p:cNvSpPr>
            <a:spLocks noGrp="1"/>
          </p:cNvSpPr>
          <p:nvPr>
            <p:ph idx="1"/>
          </p:nvPr>
        </p:nvSpPr>
        <p:spPr>
          <a:xfrm>
            <a:off x="157655" y="1325563"/>
            <a:ext cx="8986345" cy="5574477"/>
          </a:xfrm>
        </p:spPr>
        <p:txBody>
          <a:bodyPr/>
          <a:lstStyle/>
          <a:p>
            <a:pPr marL="457200" marR="0" lvl="0" indent="-457200">
              <a:spcAft>
                <a:spcPts val="1800"/>
              </a:spcAft>
              <a:buFont typeface="+mj-lt"/>
              <a:buAutoNum type="alphaUcPeriod"/>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Times New Roman" panose="02020603050405020304" pitchFamily="18" charset="0"/>
              </a:rPr>
              <a:t>His Death Was For All Who Have Ever Lived</a:t>
            </a:r>
          </a:p>
          <a:p>
            <a:pPr marL="457200" marR="0" lvl="0" indent="-457200">
              <a:spcAft>
                <a:spcPts val="1800"/>
              </a:spcAft>
              <a:buFont typeface="+mj-lt"/>
              <a:buAutoNum type="alphaUcPeriod"/>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Times New Roman" panose="02020603050405020304" pitchFamily="18" charset="0"/>
              </a:rPr>
              <a:t>His Death Was Once For All</a:t>
            </a:r>
          </a:p>
          <a:p>
            <a:pPr marL="457200" marR="0" lvl="0" indent="-457200">
              <a:spcAft>
                <a:spcPts val="1800"/>
              </a:spcAft>
              <a:buFont typeface="+mj-lt"/>
              <a:buAutoNum type="alphaUcPeriod"/>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Times New Roman" panose="02020603050405020304" pitchFamily="18" charset="0"/>
              </a:rPr>
              <a:t>His Death Conquered Satan</a:t>
            </a:r>
          </a:p>
          <a:p>
            <a:pPr marL="457200" marR="0" lvl="0" indent="-457200">
              <a:spcAft>
                <a:spcPts val="1800"/>
              </a:spcAft>
              <a:buFont typeface="+mj-lt"/>
              <a:buAutoNum type="alphaUcPeriod"/>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Times New Roman" panose="02020603050405020304" pitchFamily="18" charset="0"/>
              </a:rPr>
              <a:t>His Death For Us Sanctified Us All (Set Us Apart For Holy Use)</a:t>
            </a:r>
          </a:p>
          <a:p>
            <a:pPr marL="457200" marR="0" lvl="0" indent="-457200">
              <a:spcAft>
                <a:spcPts val="1800"/>
              </a:spcAft>
              <a:buFont typeface="+mj-lt"/>
              <a:buAutoNum type="alphaUcPeriod"/>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Times New Roman" panose="02020603050405020304" pitchFamily="18" charset="0"/>
              </a:rPr>
              <a:t>His Death For Us Changed The Way We Live</a:t>
            </a:r>
          </a:p>
          <a:p>
            <a:pPr marL="457200" marR="0" lvl="0" indent="-457200">
              <a:spcAft>
                <a:spcPts val="1800"/>
              </a:spcAft>
              <a:buFont typeface="+mj-lt"/>
              <a:buAutoNum type="alphaUcPeriod"/>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Times New Roman" panose="02020603050405020304" pitchFamily="18" charset="0"/>
              </a:rPr>
              <a:t>Have You Benefitted From Jesus’ Death?</a:t>
            </a:r>
            <a:endParaRPr lang="en-US" dirty="0"/>
          </a:p>
        </p:txBody>
      </p:sp>
    </p:spTree>
    <p:extLst>
      <p:ext uri="{BB962C8B-B14F-4D97-AF65-F5344CB8AC3E}">
        <p14:creationId xmlns:p14="http://schemas.microsoft.com/office/powerpoint/2010/main" val="21211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4A352AF-9A5D-0FA2-3346-AC7334A1B2E9}"/>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163116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492015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2519004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3AC3A44F-8E14-F465-4874-CFC9FEC03F57}"/>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60409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84DFAE-944C-185E-C5F9-AB9F3436AD80}"/>
              </a:ext>
            </a:extLst>
          </p:cNvPr>
          <p:cNvPicPr>
            <a:picLocks noChangeAspect="1"/>
          </p:cNvPicPr>
          <p:nvPr/>
        </p:nvPicPr>
        <p:blipFill rotWithShape="1">
          <a:blip r:embed="rId3"/>
          <a:srcRect l="14607" b="11517"/>
          <a:stretch>
            <a:fillRect/>
          </a:stretch>
        </p:blipFill>
        <p:spPr>
          <a:xfrm>
            <a:off x="0" y="1"/>
            <a:ext cx="9921032" cy="6858000"/>
          </a:xfrm>
          <a:prstGeom prst="rect">
            <a:avLst/>
          </a:prstGeom>
        </p:spPr>
      </p:pic>
      <p:sp>
        <p:nvSpPr>
          <p:cNvPr id="4" name="Title 3">
            <a:extLst>
              <a:ext uri="{FF2B5EF4-FFF2-40B4-BE49-F238E27FC236}">
                <a16:creationId xmlns:a16="http://schemas.microsoft.com/office/drawing/2014/main" id="{911AE220-E7DC-A206-F269-A625745FD6E9}"/>
              </a:ext>
            </a:extLst>
          </p:cNvPr>
          <p:cNvSpPr>
            <a:spLocks noGrp="1"/>
          </p:cNvSpPr>
          <p:nvPr>
            <p:ph type="title"/>
          </p:nvPr>
        </p:nvSpPr>
        <p:spPr>
          <a:xfrm>
            <a:off x="-182880" y="861432"/>
            <a:ext cx="4366260" cy="936702"/>
          </a:xfrm>
          <a:noFill/>
        </p:spPr>
        <p:txBody>
          <a:bodyPr>
            <a:noAutofit/>
          </a:bodyPr>
          <a:lstStyle/>
          <a:p>
            <a:pPr algn="ctr"/>
            <a:r>
              <a:rPr lang="en-US" sz="3600" b="1" dirty="0">
                <a:solidFill>
                  <a:schemeClr val="bg1"/>
                </a:solidFill>
                <a:latin typeface="Arial" panose="020B0604020202020204" pitchFamily="34" charset="0"/>
                <a:cs typeface="Arial" panose="020B0604020202020204" pitchFamily="34" charset="0"/>
              </a:rPr>
              <a:t>HAVE A SANCTIFIED WEEK</a:t>
            </a:r>
          </a:p>
        </p:txBody>
      </p:sp>
    </p:spTree>
    <p:extLst>
      <p:ext uri="{BB962C8B-B14F-4D97-AF65-F5344CB8AC3E}">
        <p14:creationId xmlns:p14="http://schemas.microsoft.com/office/powerpoint/2010/main" val="1299995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2721349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9E63EBD-606C-379B-4936-32D79507279B}"/>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4133430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717E2-677A-C382-8C31-E2774B4024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DBB191-BCC2-7AD1-1806-185899302235}"/>
              </a:ext>
            </a:extLst>
          </p:cNvPr>
          <p:cNvSpPr>
            <a:spLocks noGrp="1"/>
          </p:cNvSpPr>
          <p:nvPr>
            <p:ph type="title"/>
          </p:nvPr>
        </p:nvSpPr>
        <p:spPr>
          <a:xfrm>
            <a:off x="243840" y="0"/>
            <a:ext cx="8641080" cy="6858000"/>
          </a:xfrm>
        </p:spPr>
        <p:txBody>
          <a:bodyPr>
            <a:noAutofit/>
          </a:bodyPr>
          <a:lstStyle/>
          <a:p>
            <a:pPr lvl="0">
              <a:tabLst>
                <a:tab pos="228600" algn="l"/>
                <a:tab pos="457200" algn="l"/>
                <a:tab pos="685800" algn="l"/>
                <a:tab pos="914400" algn="l"/>
                <a:tab pos="1143000" algn="l"/>
                <a:tab pos="1371600" algn="l"/>
                <a:tab pos="1600200" algn="l"/>
              </a:tabLst>
            </a:pPr>
            <a:r>
              <a:rPr lang="en-US" sz="3000" dirty="0">
                <a:solidFill>
                  <a:prstClr val="black"/>
                </a:solidFill>
                <a:ea typeface="Times New Roman" panose="02020603050405020304" pitchFamily="18" charset="0"/>
                <a:cs typeface="Times New Roman" panose="02020603050405020304" pitchFamily="18" charset="0"/>
              </a:rPr>
              <a:t>Hebrews 9:24–28  For Christ has not entered the holy places made with hands, which are copies of the true, but into heaven itself, now to appear in the presence of God for us; </a:t>
            </a:r>
            <a:r>
              <a:rPr lang="en-US" sz="3000" baseline="30000" dirty="0">
                <a:solidFill>
                  <a:prstClr val="black"/>
                </a:solidFill>
                <a:ea typeface="Times New Roman" panose="02020603050405020304" pitchFamily="18" charset="0"/>
                <a:cs typeface="Times New Roman" panose="02020603050405020304" pitchFamily="18" charset="0"/>
              </a:rPr>
              <a:t>25</a:t>
            </a:r>
            <a:r>
              <a:rPr lang="en-US" sz="3000" dirty="0">
                <a:solidFill>
                  <a:prstClr val="black"/>
                </a:solidFill>
                <a:ea typeface="Times New Roman" panose="02020603050405020304" pitchFamily="18" charset="0"/>
                <a:cs typeface="Times New Roman" panose="02020603050405020304" pitchFamily="18" charset="0"/>
              </a:rPr>
              <a:t> not that He should offer Himself often, as the high priest enters the Most Holy Place every year with blood of another—</a:t>
            </a:r>
            <a:r>
              <a:rPr lang="en-US" sz="3000" baseline="30000" dirty="0">
                <a:solidFill>
                  <a:prstClr val="black"/>
                </a:solidFill>
                <a:ea typeface="Times New Roman" panose="02020603050405020304" pitchFamily="18" charset="0"/>
                <a:cs typeface="Times New Roman" panose="02020603050405020304" pitchFamily="18" charset="0"/>
              </a:rPr>
              <a:t>26</a:t>
            </a:r>
            <a:r>
              <a:rPr lang="en-US" sz="3000" dirty="0">
                <a:solidFill>
                  <a:prstClr val="black"/>
                </a:solidFill>
                <a:ea typeface="Times New Roman" panose="02020603050405020304" pitchFamily="18" charset="0"/>
                <a:cs typeface="Times New Roman" panose="02020603050405020304" pitchFamily="18" charset="0"/>
              </a:rPr>
              <a:t> He then would have had to suffer often since the foundation of the world; but now, once at the end of the ages, He has appeared to put away sin by the sacrifice of Himself. </a:t>
            </a:r>
            <a:r>
              <a:rPr lang="en-US" sz="3000" baseline="30000" dirty="0">
                <a:solidFill>
                  <a:prstClr val="black"/>
                </a:solidFill>
                <a:ea typeface="Times New Roman" panose="02020603050405020304" pitchFamily="18" charset="0"/>
                <a:cs typeface="Times New Roman" panose="02020603050405020304" pitchFamily="18" charset="0"/>
              </a:rPr>
              <a:t>27</a:t>
            </a:r>
            <a:r>
              <a:rPr lang="en-US" sz="3000" dirty="0">
                <a:solidFill>
                  <a:prstClr val="black"/>
                </a:solidFill>
                <a:ea typeface="Times New Roman" panose="02020603050405020304" pitchFamily="18" charset="0"/>
                <a:cs typeface="Times New Roman" panose="02020603050405020304" pitchFamily="18" charset="0"/>
              </a:rPr>
              <a:t> And as it is appointed for men to die once, but after this the judgment, </a:t>
            </a:r>
            <a:r>
              <a:rPr lang="en-US" sz="3000" baseline="30000" dirty="0">
                <a:solidFill>
                  <a:prstClr val="black"/>
                </a:solidFill>
                <a:ea typeface="Times New Roman" panose="02020603050405020304" pitchFamily="18" charset="0"/>
                <a:cs typeface="Times New Roman" panose="02020603050405020304" pitchFamily="18" charset="0"/>
              </a:rPr>
              <a:t>28</a:t>
            </a:r>
            <a:r>
              <a:rPr lang="en-US" sz="3000" dirty="0">
                <a:solidFill>
                  <a:prstClr val="black"/>
                </a:solidFill>
                <a:ea typeface="Times New Roman" panose="02020603050405020304" pitchFamily="18" charset="0"/>
                <a:cs typeface="Times New Roman" panose="02020603050405020304" pitchFamily="18" charset="0"/>
              </a:rPr>
              <a:t> so Christ was offered once to bear the sins of many. To those who eagerly wait for Him He will appear a second time, apart from sin, for salvation.</a:t>
            </a:r>
          </a:p>
        </p:txBody>
      </p:sp>
    </p:spTree>
    <p:extLst>
      <p:ext uri="{BB962C8B-B14F-4D97-AF65-F5344CB8AC3E}">
        <p14:creationId xmlns:p14="http://schemas.microsoft.com/office/powerpoint/2010/main" val="530424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268946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A9CD37-DA44-20DF-3E2F-8043BFF11153}"/>
              </a:ext>
            </a:extLst>
          </p:cNvPr>
          <p:cNvPicPr>
            <a:picLocks noChangeAspect="1"/>
          </p:cNvPicPr>
          <p:nvPr/>
        </p:nvPicPr>
        <p:blipFill rotWithShape="1">
          <a:blip r:embed="rId2"/>
          <a:srcRect l="11048"/>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A6EC81A-79F5-639C-F036-03E1603EB2C8}"/>
              </a:ext>
            </a:extLst>
          </p:cNvPr>
          <p:cNvSpPr>
            <a:spLocks noGrp="1"/>
          </p:cNvSpPr>
          <p:nvPr>
            <p:ph type="title"/>
          </p:nvPr>
        </p:nvSpPr>
        <p:spPr>
          <a:xfrm>
            <a:off x="2171700" y="5532437"/>
            <a:ext cx="6972300" cy="1325563"/>
          </a:xfrm>
        </p:spPr>
        <p:txBody>
          <a:bodyPr>
            <a:normAutofit/>
          </a:bodyPr>
          <a:lstStyle/>
          <a:p>
            <a:pPr marL="0" marR="0" algn="ctr">
              <a:buNone/>
              <a:tabLst>
                <a:tab pos="228600" algn="l"/>
                <a:tab pos="457200" algn="l"/>
                <a:tab pos="685800" algn="l"/>
                <a:tab pos="914400" algn="l"/>
                <a:tab pos="1143000" algn="l"/>
                <a:tab pos="1371600" algn="l"/>
                <a:tab pos="1600200" algn="l"/>
              </a:tabLst>
            </a:pPr>
            <a:r>
              <a:rPr lang="en-US"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THE DEATH OF JESUS</a:t>
            </a:r>
            <a:endParaRPr lang="en-US"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0774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BD009-52DF-A433-0E38-8A9A6F9E465B}"/>
              </a:ext>
            </a:extLst>
          </p:cNvPr>
          <p:cNvSpPr>
            <a:spLocks noGrp="1"/>
          </p:cNvSpPr>
          <p:nvPr>
            <p:ph type="title"/>
          </p:nvPr>
        </p:nvSpPr>
        <p:spPr/>
        <p:txBody>
          <a:bodyPr>
            <a:normAutofit/>
          </a:bodyPr>
          <a:lstStyle/>
          <a:p>
            <a:pPr marL="0" marR="0">
              <a:buNone/>
              <a:tabLst>
                <a:tab pos="228600" algn="l"/>
                <a:tab pos="457200" algn="l"/>
                <a:tab pos="685800" algn="l"/>
                <a:tab pos="914400" algn="l"/>
                <a:tab pos="1143000" algn="l"/>
                <a:tab pos="1371600" algn="l"/>
                <a:tab pos="1600200" algn="l"/>
              </a:tabLst>
            </a:pPr>
            <a:r>
              <a:rPr lang="en-US" sz="4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THE DEATH OF JESUS</a:t>
            </a:r>
            <a:endParaRPr lang="en-US" sz="4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CC5082D-49E0-0862-6E8C-C7226BA6DCBD}"/>
              </a:ext>
            </a:extLst>
          </p:cNvPr>
          <p:cNvSpPr>
            <a:spLocks noGrp="1"/>
          </p:cNvSpPr>
          <p:nvPr>
            <p:ph idx="1"/>
          </p:nvPr>
        </p:nvSpPr>
        <p:spPr/>
        <p:txBody>
          <a:bodyPr/>
          <a:lstStyle/>
          <a:p>
            <a:pPr marL="457200" marR="0" lvl="0" indent="-457200">
              <a:buFont typeface="+mj-lt"/>
              <a:buAutoNum type="alphaUcPeriod"/>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Times New Roman" panose="02020603050405020304" pitchFamily="18" charset="0"/>
              </a:rPr>
              <a:t>The birth of Jesus was so significant that our counting of time is based on that event.</a:t>
            </a:r>
          </a:p>
          <a:p>
            <a:pPr marL="457200" marR="0" lvl="0" indent="-457200">
              <a:buFont typeface="+mj-lt"/>
              <a:buAutoNum type="alphaUcPeriod"/>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Times New Roman" panose="02020603050405020304" pitchFamily="18" charset="0"/>
              </a:rPr>
              <a:t>But the death of Jesus is even more significant.</a:t>
            </a:r>
          </a:p>
          <a:p>
            <a:pPr marL="457200" marR="0" lvl="0" indent="-457200">
              <a:buFont typeface="+mj-lt"/>
              <a:buAutoNum type="alphaUcPeriod"/>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Times New Roman" panose="02020603050405020304" pitchFamily="18" charset="0"/>
              </a:rPr>
              <a:t>His birth was not celebrated by the early church but His death was remembered through the Lord’s Supper and is still remembered by His church, every first day of the week, even today.</a:t>
            </a:r>
          </a:p>
          <a:p>
            <a:pPr marL="457200" marR="0" lvl="0" indent="-457200">
              <a:buFont typeface="+mj-lt"/>
              <a:buAutoNum type="alphaUcPeriod"/>
              <a:tabLst>
                <a:tab pos="228600" algn="l"/>
                <a:tab pos="457200" algn="l"/>
                <a:tab pos="685800" algn="l"/>
                <a:tab pos="914400" algn="l"/>
                <a:tab pos="1143000" algn="l"/>
                <a:tab pos="1371600" algn="l"/>
                <a:tab pos="1600200" algn="l"/>
              </a:tabLst>
            </a:pPr>
            <a:r>
              <a:rPr lang="en-US" dirty="0">
                <a:ea typeface="Times New Roman" panose="02020603050405020304" pitchFamily="18" charset="0"/>
                <a:cs typeface="Times New Roman" panose="02020603050405020304" pitchFamily="18" charset="0"/>
              </a:rPr>
              <a:t>We want to examine some reasons for the significance of Jesus’ death.</a:t>
            </a:r>
            <a:endParaRPr lang="en-US" dirty="0"/>
          </a:p>
        </p:txBody>
      </p:sp>
    </p:spTree>
    <p:extLst>
      <p:ext uri="{BB962C8B-B14F-4D97-AF65-F5344CB8AC3E}">
        <p14:creationId xmlns:p14="http://schemas.microsoft.com/office/powerpoint/2010/main" val="213983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F1CC8-6765-21FB-FED6-C05328A23C2E}"/>
              </a:ext>
            </a:extLst>
          </p:cNvPr>
          <p:cNvSpPr>
            <a:spLocks noGrp="1"/>
          </p:cNvSpPr>
          <p:nvPr>
            <p:ph type="title"/>
          </p:nvPr>
        </p:nvSpPr>
        <p:spPr/>
        <p:txBody>
          <a:bodyPr>
            <a:normAutofit/>
          </a:bodyPr>
          <a:lstStyle/>
          <a:p>
            <a:pPr marL="342900" marR="0" lvl="0" indent="-342900">
              <a:lnSpc>
                <a:spcPct val="80000"/>
              </a:lnSpc>
              <a:buFont typeface="+mj-lt"/>
              <a:buAutoNum type="romanUcPeriod"/>
              <a:tabLst>
                <a:tab pos="228600" algn="l"/>
                <a:tab pos="457200" algn="l"/>
                <a:tab pos="685800" algn="l"/>
                <a:tab pos="914400" algn="l"/>
                <a:tab pos="1143000" algn="l"/>
                <a:tab pos="1371600" algn="l"/>
                <a:tab pos="1600200" algn="l"/>
                <a:tab pos="228600" algn="l"/>
                <a:tab pos="457200" algn="l"/>
                <a:tab pos="914400" algn="l"/>
                <a:tab pos="1143000" algn="l"/>
                <a:tab pos="1371600" algn="l"/>
                <a:tab pos="1600200" algn="l"/>
              </a:tabLst>
            </a:pPr>
            <a:r>
              <a:rPr lang="en-US" sz="4000" b="1" dirty="0">
                <a:solidFill>
                  <a:srgbClr val="FF0000"/>
                </a:solidFill>
                <a:effectLst/>
                <a:ea typeface="Times New Roman" panose="02020603050405020304" pitchFamily="18" charset="0"/>
                <a:cs typeface="Times New Roman" panose="02020603050405020304" pitchFamily="18" charset="0"/>
              </a:rPr>
              <a:t>HIS DEATH WAS FOR ALL WHO HAVE EVER LIVED</a:t>
            </a:r>
            <a:endParaRPr lang="en-US" sz="4000" dirty="0">
              <a:solidFill>
                <a:srgbClr val="FF0000"/>
              </a:solidFill>
            </a:endParaRPr>
          </a:p>
        </p:txBody>
      </p:sp>
      <p:sp>
        <p:nvSpPr>
          <p:cNvPr id="3" name="Content Placeholder 2">
            <a:extLst>
              <a:ext uri="{FF2B5EF4-FFF2-40B4-BE49-F238E27FC236}">
                <a16:creationId xmlns:a16="http://schemas.microsoft.com/office/drawing/2014/main" id="{DB4F668A-DCA8-AA55-A719-6CAF4C13DAEE}"/>
              </a:ext>
            </a:extLst>
          </p:cNvPr>
          <p:cNvSpPr>
            <a:spLocks noGrp="1"/>
          </p:cNvSpPr>
          <p:nvPr>
            <p:ph idx="1"/>
          </p:nvPr>
        </p:nvSpPr>
        <p:spPr>
          <a:xfrm>
            <a:off x="157655" y="1153887"/>
            <a:ext cx="8986345" cy="5746154"/>
          </a:xfrm>
        </p:spPr>
        <p:txBody>
          <a:bodyPr>
            <a:noAutofit/>
          </a:bodyPr>
          <a:lstStyle/>
          <a:p>
            <a:pPr marL="457200" marR="0" lvl="0" indent="-457200">
              <a:lnSpc>
                <a:spcPct val="80000"/>
              </a:lnSpc>
              <a:buFont typeface="+mj-lt"/>
              <a:buAutoNum type="alphaUcPeriod"/>
              <a:tabLst>
                <a:tab pos="228600" algn="l"/>
                <a:tab pos="457200" algn="l"/>
                <a:tab pos="685800" algn="l"/>
                <a:tab pos="914400" algn="l"/>
                <a:tab pos="1143000" algn="l"/>
                <a:tab pos="1371600" algn="l"/>
                <a:tab pos="1600200" algn="l"/>
                <a:tab pos="228600" algn="l"/>
              </a:tabLst>
            </a:pPr>
            <a:r>
              <a:rPr lang="en-US" sz="2800" dirty="0">
                <a:ea typeface="Times New Roman" panose="02020603050405020304" pitchFamily="18" charset="0"/>
                <a:cs typeface="Times New Roman" panose="02020603050405020304" pitchFamily="18" charset="0"/>
              </a:rPr>
              <a:t>This is not the same as dying for some people. Some can help save a country. Others can help those around them. But the death of Jesus helped all men past and future.</a:t>
            </a:r>
          </a:p>
          <a:p>
            <a:pPr marL="457200" marR="0" lvl="0" indent="-457200">
              <a:lnSpc>
                <a:spcPct val="80000"/>
              </a:lnSpc>
              <a:buFont typeface="+mj-lt"/>
              <a:buAutoNum type="alphaUcPeriod"/>
              <a:tabLst>
                <a:tab pos="228600" algn="l"/>
                <a:tab pos="457200" algn="l"/>
                <a:tab pos="685800" algn="l"/>
                <a:tab pos="914400" algn="l"/>
                <a:tab pos="1143000" algn="l"/>
                <a:tab pos="1371600" algn="l"/>
                <a:tab pos="1600200" algn="l"/>
                <a:tab pos="228600" algn="l"/>
              </a:tabLst>
            </a:pPr>
            <a:r>
              <a:rPr lang="en-US" sz="2800" dirty="0">
                <a:ea typeface="Times New Roman" panose="02020603050405020304" pitchFamily="18" charset="0"/>
                <a:cs typeface="Times New Roman" panose="02020603050405020304" pitchFamily="18" charset="0"/>
              </a:rPr>
              <a:t>Taste death for everyone - Heb 2:9  But we see Jesus, who was made a little lower than the angels, for the suffering of death crowned with glory and honor, that He, by the grace of God, </a:t>
            </a:r>
            <a:r>
              <a:rPr lang="en-US" sz="2800" dirty="0">
                <a:highlight>
                  <a:srgbClr val="FFFF00"/>
                </a:highlight>
                <a:ea typeface="Times New Roman" panose="02020603050405020304" pitchFamily="18" charset="0"/>
                <a:cs typeface="Times New Roman" panose="02020603050405020304" pitchFamily="18" charset="0"/>
              </a:rPr>
              <a:t>might taste death for everyone</a:t>
            </a:r>
            <a:r>
              <a:rPr lang="en-US" sz="2800" dirty="0">
                <a:ea typeface="Times New Roman" panose="02020603050405020304" pitchFamily="18" charset="0"/>
                <a:cs typeface="Times New Roman" panose="02020603050405020304" pitchFamily="18" charset="0"/>
              </a:rPr>
              <a:t>.</a:t>
            </a:r>
          </a:p>
          <a:p>
            <a:pPr marL="457200" marR="0" lvl="0" indent="-457200">
              <a:lnSpc>
                <a:spcPct val="80000"/>
              </a:lnSpc>
              <a:buFont typeface="+mj-lt"/>
              <a:buAutoNum type="alphaUcPeriod"/>
              <a:tabLst>
                <a:tab pos="228600" algn="l"/>
                <a:tab pos="457200" algn="l"/>
                <a:tab pos="685800" algn="l"/>
                <a:tab pos="914400" algn="l"/>
                <a:tab pos="1143000" algn="l"/>
                <a:tab pos="1371600" algn="l"/>
                <a:tab pos="1600200" algn="l"/>
                <a:tab pos="228600" algn="l"/>
              </a:tabLst>
            </a:pPr>
            <a:r>
              <a:rPr lang="en-US" sz="2800" dirty="0" err="1">
                <a:ea typeface="Times New Roman" panose="02020603050405020304" pitchFamily="18" charset="0"/>
                <a:cs typeface="Times New Roman" panose="02020603050405020304" pitchFamily="18" charset="0"/>
              </a:rPr>
              <a:t>Propiatiation</a:t>
            </a:r>
            <a:r>
              <a:rPr lang="en-US" sz="2800" dirty="0">
                <a:ea typeface="Times New Roman" panose="02020603050405020304" pitchFamily="18" charset="0"/>
                <a:cs typeface="Times New Roman" panose="02020603050405020304" pitchFamily="18" charset="0"/>
              </a:rPr>
              <a:t> for the whole world - 1 John 2:1-2  My little children, these things I write to you, so that you may not sin. And if anyone sins, we have an Advocate with the Father, Jesus Christ the righteous. {2} And </a:t>
            </a:r>
            <a:r>
              <a:rPr lang="en-US" sz="2800" dirty="0">
                <a:highlight>
                  <a:srgbClr val="FFFF00"/>
                </a:highlight>
                <a:ea typeface="Times New Roman" panose="02020603050405020304" pitchFamily="18" charset="0"/>
                <a:cs typeface="Times New Roman" panose="02020603050405020304" pitchFamily="18" charset="0"/>
              </a:rPr>
              <a:t>He Himself is the propitiation for our sins, and not for ours only but also for the whole world</a:t>
            </a:r>
            <a:r>
              <a:rPr lang="en-US" sz="2800" dirty="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7074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31501</TotalTime>
  <Words>1956</Words>
  <Application>Microsoft Office PowerPoint</Application>
  <PresentationFormat>On-screen Show (4:3)</PresentationFormat>
  <Paragraphs>62</Paragraphs>
  <Slides>25</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25</vt:i4>
      </vt:variant>
    </vt:vector>
  </HeadingPairs>
  <TitlesOfParts>
    <vt:vector size="33" baseType="lpstr">
      <vt:lpstr>Arial</vt:lpstr>
      <vt:lpstr>Arial Black</vt:lpstr>
      <vt:lpstr>Calibri</vt:lpstr>
      <vt:lpstr>Calibri Light</vt:lpstr>
      <vt:lpstr>Times New Roman</vt:lpstr>
      <vt:lpstr>Office Theme</vt:lpstr>
      <vt:lpstr>1_Office Theme</vt:lpstr>
      <vt:lpstr>2_Office Theme</vt:lpstr>
      <vt:lpstr>PowerPoint Presentation</vt:lpstr>
      <vt:lpstr>PowerPoint Presentation</vt:lpstr>
      <vt:lpstr>LET US PRAY</vt:lpstr>
      <vt:lpstr>SINGING</vt:lpstr>
      <vt:lpstr>Hebrews 9:24–28  For Christ has not entered the holy places made with hands, which are copies of the true, but into heaven itself, now to appear in the presence of God for us; 25 not that He should offer Himself often, as the high priest enters the Most Holy Place every year with blood of another—26 He then would have had to suffer often since the foundation of the world; but now, once at the end of the ages, He has appeared to put away sin by the sacrifice of Himself. 27 And as it is appointed for men to die once, but after this the judgment, 28 so Christ was offered once to bear the sins of many. To those who eagerly wait for Him He will appear a second time, apart from sin, for salvation.</vt:lpstr>
      <vt:lpstr>LET US PRAY</vt:lpstr>
      <vt:lpstr>THE DEATH OF JESUS</vt:lpstr>
      <vt:lpstr>THE DEATH OF JESUS</vt:lpstr>
      <vt:lpstr>HIS DEATH WAS FOR ALL WHO HAVE EVER LIVED</vt:lpstr>
      <vt:lpstr>HIS DEATH WAS FOR ALL WHO HAVE EVER LIVED</vt:lpstr>
      <vt:lpstr>II. HIS DEATH WAS ONCE FOR ALL</vt:lpstr>
      <vt:lpstr>II. HIS DEATH WAS ONCE FOR ALL</vt:lpstr>
      <vt:lpstr>II. HIS DEATH WAS ONCE FOR ALL</vt:lpstr>
      <vt:lpstr>II. HIS DEATH WAS ONCE FOR ALL</vt:lpstr>
      <vt:lpstr>III. HIS DEATH CONQUERED SATAN</vt:lpstr>
      <vt:lpstr>III. HIS DEATH CONQUERED SATAN</vt:lpstr>
      <vt:lpstr>IV. HIS DEATH FOR US  SANCTIFIED US ALL</vt:lpstr>
      <vt:lpstr>V. HIS DEATH FOR US CHANGED THE WAY WE LIVE</vt:lpstr>
      <vt:lpstr>V. HIS DEATH FOR US CHANGED THE WAY WE LIVE</vt:lpstr>
      <vt:lpstr>THE DEATH OF JESUS</vt:lpstr>
      <vt:lpstr>SINGING</vt:lpstr>
      <vt:lpstr>PowerPoint Presentation</vt:lpstr>
      <vt:lpstr>CONTRIBUTION</vt:lpstr>
      <vt:lpstr>SINGING</vt:lpstr>
      <vt:lpstr>HAVE A SANCTIFIED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4</cp:revision>
  <dcterms:created xsi:type="dcterms:W3CDTF">2021-03-29T21:09:31Z</dcterms:created>
  <dcterms:modified xsi:type="dcterms:W3CDTF">2025-06-17T01:14:01Z</dcterms:modified>
</cp:coreProperties>
</file>