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25"/>
  </p:notesMasterIdLst>
  <p:sldIdLst>
    <p:sldId id="425" r:id="rId3"/>
    <p:sldId id="283" r:id="rId4"/>
    <p:sldId id="290" r:id="rId5"/>
    <p:sldId id="285" r:id="rId6"/>
    <p:sldId id="291" r:id="rId7"/>
    <p:sldId id="434" r:id="rId8"/>
    <p:sldId id="376" r:id="rId9"/>
    <p:sldId id="492" r:id="rId10"/>
    <p:sldId id="493" r:id="rId11"/>
    <p:sldId id="486" r:id="rId12"/>
    <p:sldId id="491" r:id="rId13"/>
    <p:sldId id="494" r:id="rId14"/>
    <p:sldId id="495" r:id="rId15"/>
    <p:sldId id="497" r:id="rId16"/>
    <p:sldId id="496" r:id="rId17"/>
    <p:sldId id="489" r:id="rId18"/>
    <p:sldId id="498" r:id="rId19"/>
    <p:sldId id="499" r:id="rId20"/>
    <p:sldId id="488" r:id="rId21"/>
    <p:sldId id="487" r:id="rId22"/>
    <p:sldId id="279" r:id="rId23"/>
    <p:sldId id="48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6BE98"/>
    <a:srgbClr val="1E0F00"/>
    <a:srgbClr val="361B00"/>
    <a:srgbClr val="462300"/>
    <a:srgbClr val="CC00CC"/>
    <a:srgbClr val="4F4FFF"/>
    <a:srgbClr val="3333FF"/>
    <a:srgbClr val="006600"/>
    <a:srgbClr val="BFFF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E508F9-C460-4A77-A4BC-B6E3D99F988E}" v="1181" dt="2025-06-14T01:25:24.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6/16/2025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22</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6/16/2025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belem.com/the-challenge-of-fever-in-kids/dreamstime-beware-514951/"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orientacionriojabaja.info/resiliencia/"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C5CBE7-CBA9-E724-4E00-45E0DD465965}"/>
              </a:ext>
            </a:extLst>
          </p:cNvPr>
          <p:cNvSpPr txBox="1"/>
          <p:nvPr/>
        </p:nvSpPr>
        <p:spPr>
          <a:xfrm>
            <a:off x="1345290" y="6375774"/>
            <a:ext cx="6453420" cy="230832"/>
          </a:xfrm>
          <a:prstGeom prst="rect">
            <a:avLst/>
          </a:prstGeom>
          <a:noFill/>
        </p:spPr>
        <p:txBody>
          <a:bodyPr wrap="square" rtlCol="0">
            <a:spAutoFit/>
          </a:bodyPr>
          <a:lstStyle/>
          <a:p>
            <a:r>
              <a:rPr lang="en-US" sz="900">
                <a:hlinkClick r:id="rId3" tooltip="https://rebelem.com/the-challenge-of-fever-in-kids/dreamstime-beware-514951/"/>
              </a:rPr>
              <a:t>This Photo</a:t>
            </a:r>
            <a:r>
              <a:rPr lang="en-US" sz="900"/>
              <a:t> by Unknown Author is licensed under </a:t>
            </a:r>
            <a:r>
              <a:rPr lang="en-US" sz="900">
                <a:hlinkClick r:id="rId4" tooltip="https://creativecommons.org/licenses/by-nc-nd/3.0/"/>
              </a:rPr>
              <a:t>CC BY-NC-ND</a:t>
            </a:r>
            <a:endParaRPr lang="en-US" sz="900"/>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2" y="6137247"/>
            <a:ext cx="9143998" cy="707886"/>
          </a:xfrm>
          <a:prstGeom prst="rect">
            <a:avLst/>
          </a:prstGeom>
          <a:solidFill>
            <a:schemeClr val="tx1">
              <a:alpha val="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3108"/>
            <a:ext cx="9144000" cy="1323439"/>
          </a:xfrm>
          <a:prstGeom prst="rect">
            <a:avLst/>
          </a:prstGeom>
          <a:solidFill>
            <a:schemeClr val="tx1">
              <a:alpha val="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13C06D4-F6E9-2BCB-B112-E8238756200B}"/>
              </a:ext>
            </a:extLst>
          </p:cNvPr>
          <p:cNvPicPr>
            <a:picLocks noChangeAspect="1"/>
          </p:cNvPicPr>
          <p:nvPr/>
        </p:nvPicPr>
        <p:blipFill>
          <a:blip r:embed="rId5"/>
          <a:srcRect t="580" b="19794"/>
          <a:stretch>
            <a:fillRect/>
          </a:stretch>
        </p:blipFill>
        <p:spPr>
          <a:xfrm>
            <a:off x="1590675" y="1326547"/>
            <a:ext cx="5962650" cy="4747841"/>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and child walking under a tree&#10;&#10;AI-generated content may be incorrect.">
            <a:extLst>
              <a:ext uri="{FF2B5EF4-FFF2-40B4-BE49-F238E27FC236}">
                <a16:creationId xmlns:a16="http://schemas.microsoft.com/office/drawing/2014/main" id="{9DB40337-DEF8-A5DC-4982-E1EE59F2BD5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940"/>
          <a:stretch>
            <a:fillRect/>
          </a:stretch>
        </p:blipFill>
        <p:spPr>
          <a:xfrm>
            <a:off x="0" y="0"/>
            <a:ext cx="9144000" cy="6858000"/>
          </a:xfrm>
        </p:spPr>
      </p:pic>
      <p:sp>
        <p:nvSpPr>
          <p:cNvPr id="2" name="Title 1">
            <a:extLst>
              <a:ext uri="{FF2B5EF4-FFF2-40B4-BE49-F238E27FC236}">
                <a16:creationId xmlns:a16="http://schemas.microsoft.com/office/drawing/2014/main" id="{701B5A9B-1C29-713F-B18D-7732F673E6E6}"/>
              </a:ext>
            </a:extLst>
          </p:cNvPr>
          <p:cNvSpPr>
            <a:spLocks noGrp="1"/>
          </p:cNvSpPr>
          <p:nvPr>
            <p:ph type="title"/>
          </p:nvPr>
        </p:nvSpPr>
        <p:spPr>
          <a:xfrm>
            <a:off x="0" y="6043961"/>
            <a:ext cx="9144000" cy="814039"/>
          </a:xfrm>
        </p:spPr>
        <p:txBody>
          <a:bodyPr>
            <a:normAutofit/>
          </a:bodyPr>
          <a:lstStyle/>
          <a:p>
            <a:pPr marL="0" marR="0" algn="ctr">
              <a:lnSpc>
                <a:spcPct val="90000"/>
              </a:lnSpc>
              <a:buNone/>
            </a:pPr>
            <a:r>
              <a:rPr lang="en-US" sz="4400" b="1" spc="40" dirty="0">
                <a:solidFill>
                  <a:schemeClr val="bg1"/>
                </a:solidFill>
                <a:effectLst/>
                <a:latin typeface="Arial" panose="020B0604020202020204" pitchFamily="34" charset="0"/>
                <a:ea typeface="Times New Roman" panose="02020603050405020304" pitchFamily="18" charset="0"/>
              </a:rPr>
              <a:t>A FATHER TO FOLLOW</a:t>
            </a:r>
            <a:endParaRPr lang="en-US" sz="4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950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94C1-E048-A63E-2787-3A7C251D8861}"/>
              </a:ext>
            </a:extLst>
          </p:cNvPr>
          <p:cNvSpPr>
            <a:spLocks noGrp="1"/>
          </p:cNvSpPr>
          <p:nvPr>
            <p:ph type="title"/>
          </p:nvPr>
        </p:nvSpPr>
        <p:spPr>
          <a:xfrm>
            <a:off x="0" y="1"/>
            <a:ext cx="9144000" cy="892098"/>
          </a:xfrm>
        </p:spPr>
        <p:txBody>
          <a:bodyPr>
            <a:normAutofit/>
          </a:bodyPr>
          <a:lstStyle/>
          <a:p>
            <a:pPr marL="0" marR="0">
              <a:lnSpc>
                <a:spcPct val="90000"/>
              </a:lnSpc>
              <a:buNone/>
            </a:pPr>
            <a:r>
              <a:rPr lang="en-US" sz="4400" b="1" dirty="0">
                <a:solidFill>
                  <a:srgbClr val="FF0000"/>
                </a:solidFill>
                <a:effectLst/>
                <a:latin typeface="Arial" panose="020B0604020202020204" pitchFamily="34" charset="0"/>
                <a:ea typeface="Times New Roman" panose="02020603050405020304" pitchFamily="18" charset="0"/>
              </a:rPr>
              <a:t>FATHERS</a:t>
            </a:r>
            <a:endParaRPr lang="en-US" sz="44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F5284ECF-7481-6FBD-D0C3-60644C92B5F0}"/>
              </a:ext>
            </a:extLst>
          </p:cNvPr>
          <p:cNvSpPr>
            <a:spLocks noGrp="1"/>
          </p:cNvSpPr>
          <p:nvPr>
            <p:ph idx="1"/>
          </p:nvPr>
        </p:nvSpPr>
        <p:spPr>
          <a:xfrm>
            <a:off x="220337" y="735980"/>
            <a:ext cx="8923663" cy="6122019"/>
          </a:xfrm>
        </p:spPr>
        <p:txBody>
          <a:bodyPr>
            <a:noAutofit/>
          </a:bodyPr>
          <a:lstStyle/>
          <a:p>
            <a:pPr marL="468313" lvl="0" indent="-468313">
              <a:lnSpc>
                <a:spcPct val="80000"/>
              </a:lnSpc>
              <a:spcBef>
                <a:spcPts val="0"/>
              </a:spcBef>
              <a:buFont typeface="+mj-lt"/>
              <a:buAutoNum type="alphaUcPeriod"/>
            </a:pPr>
            <a:r>
              <a:rPr lang="en-US" sz="2600" dirty="0">
                <a:ea typeface="Times New Roman" panose="02020603050405020304" pitchFamily="18" charset="0"/>
              </a:rPr>
              <a:t>Parenting is no easy task.</a:t>
            </a:r>
            <a:endParaRPr lang="en-US" sz="2600" dirty="0">
              <a:latin typeface="Times New Roman" panose="02020603050405020304" pitchFamily="18" charset="0"/>
              <a:ea typeface="Times New Roman" panose="02020603050405020304" pitchFamily="18" charset="0"/>
            </a:endParaRPr>
          </a:p>
          <a:p>
            <a:pPr marL="800100" lvl="1" indent="-342900">
              <a:lnSpc>
                <a:spcPct val="80000"/>
              </a:lnSpc>
              <a:spcBef>
                <a:spcPts val="0"/>
              </a:spcBef>
              <a:buFont typeface="+mj-lt"/>
              <a:buAutoNum type="arabicPeriod"/>
            </a:pPr>
            <a:r>
              <a:rPr lang="en-US" sz="2600" dirty="0">
                <a:ea typeface="Times New Roman" panose="02020603050405020304" pitchFamily="18" charset="0"/>
              </a:rPr>
              <a:t>Especially when you do not fully understand parenting.</a:t>
            </a:r>
            <a:endParaRPr lang="en-US" sz="2600" dirty="0">
              <a:latin typeface="Times New Roman" panose="02020603050405020304" pitchFamily="18" charset="0"/>
              <a:ea typeface="Times New Roman" panose="02020603050405020304" pitchFamily="18" charset="0"/>
            </a:endParaRPr>
          </a:p>
          <a:p>
            <a:pPr marL="800100" lvl="1" indent="-342900">
              <a:lnSpc>
                <a:spcPct val="80000"/>
              </a:lnSpc>
              <a:spcBef>
                <a:spcPts val="0"/>
              </a:spcBef>
              <a:buFont typeface="+mj-lt"/>
              <a:buAutoNum type="arabicPeriod"/>
            </a:pPr>
            <a:r>
              <a:rPr lang="en-US" sz="2600" dirty="0">
                <a:ea typeface="Times New Roman" panose="02020603050405020304" pitchFamily="18" charset="0"/>
              </a:rPr>
              <a:t>And we seem to be puzzled about what's wrong with children today, but sometime we need to stop and ask what's wrong with the parents. </a:t>
            </a:r>
          </a:p>
          <a:p>
            <a:pPr marL="800100" lvl="1" indent="-342900">
              <a:lnSpc>
                <a:spcPct val="80000"/>
              </a:lnSpc>
              <a:spcBef>
                <a:spcPts val="0"/>
              </a:spcBef>
              <a:buFont typeface="+mj-lt"/>
              <a:buAutoNum type="arabicPeriod"/>
            </a:pPr>
            <a:r>
              <a:rPr lang="en-US" sz="2600" dirty="0">
                <a:ea typeface="Times New Roman" panose="02020603050405020304" pitchFamily="18" charset="0"/>
              </a:rPr>
              <a:t>Because the last time I checked the child is a product of the parent and not vise versa.</a:t>
            </a:r>
            <a:endParaRPr lang="en-US" sz="2600" dirty="0">
              <a:latin typeface="Times New Roman" panose="02020603050405020304" pitchFamily="18" charset="0"/>
              <a:ea typeface="Times New Roman" panose="02020603050405020304" pitchFamily="18" charset="0"/>
            </a:endParaRPr>
          </a:p>
          <a:p>
            <a:pPr marL="468313" lvl="0" indent="-468313">
              <a:lnSpc>
                <a:spcPct val="80000"/>
              </a:lnSpc>
              <a:spcBef>
                <a:spcPts val="0"/>
              </a:spcBef>
              <a:buFont typeface="+mj-lt"/>
              <a:buAutoNum type="alphaUcPeriod"/>
            </a:pPr>
            <a:r>
              <a:rPr lang="en-US" sz="2600" spc="-10" dirty="0">
                <a:ea typeface="Times New Roman" panose="02020603050405020304" pitchFamily="18" charset="0"/>
              </a:rPr>
              <a:t>So, this morning I want us to look at a Father who set an example for</a:t>
            </a:r>
            <a:r>
              <a:rPr lang="en-US" sz="2600" dirty="0">
                <a:ea typeface="Times New Roman" panose="02020603050405020304" pitchFamily="18" charset="0"/>
              </a:rPr>
              <a:t> Fathers everywhere.</a:t>
            </a:r>
            <a:endParaRPr lang="en-US" sz="2600" dirty="0">
              <a:latin typeface="Times New Roman" panose="02020603050405020304" pitchFamily="18" charset="0"/>
              <a:ea typeface="Times New Roman" panose="02020603050405020304" pitchFamily="18" charset="0"/>
            </a:endParaRPr>
          </a:p>
          <a:p>
            <a:pPr marL="800100" lvl="1" indent="-342900">
              <a:lnSpc>
                <a:spcPct val="80000"/>
              </a:lnSpc>
              <a:spcBef>
                <a:spcPts val="0"/>
              </a:spcBef>
              <a:buFont typeface="+mj-lt"/>
              <a:buAutoNum type="arabicPeriod"/>
            </a:pPr>
            <a:r>
              <a:rPr lang="en-US" sz="2600" dirty="0">
                <a:ea typeface="Times New Roman" panose="02020603050405020304" pitchFamily="18" charset="0"/>
              </a:rPr>
              <a:t>Follow the example of a Father who knew the importance of being spiritually connected to God. </a:t>
            </a:r>
            <a:endParaRPr lang="en-US" sz="2600" dirty="0">
              <a:latin typeface="Times New Roman" panose="02020603050405020304" pitchFamily="18" charset="0"/>
              <a:ea typeface="Times New Roman" panose="02020603050405020304" pitchFamily="18" charset="0"/>
            </a:endParaRPr>
          </a:p>
          <a:p>
            <a:pPr marL="800100" lvl="1" indent="-342900">
              <a:lnSpc>
                <a:spcPct val="80000"/>
              </a:lnSpc>
              <a:spcBef>
                <a:spcPts val="0"/>
              </a:spcBef>
              <a:buFont typeface="+mj-lt"/>
              <a:buAutoNum type="arabicPeriod"/>
            </a:pPr>
            <a:r>
              <a:rPr lang="en-US" sz="2600" dirty="0">
                <a:ea typeface="Times New Roman" panose="02020603050405020304" pitchFamily="18" charset="0"/>
              </a:rPr>
              <a:t>Buying name brand clothes, video games, and putting money in kids pockets will not get them an escort into Heaven however, </a:t>
            </a:r>
          </a:p>
          <a:p>
            <a:pPr marL="800100" lvl="1" indent="-342900">
              <a:lnSpc>
                <a:spcPct val="80000"/>
              </a:lnSpc>
              <a:spcBef>
                <a:spcPts val="0"/>
              </a:spcBef>
              <a:buFont typeface="+mj-lt"/>
              <a:buAutoNum type="arabicPeriod"/>
            </a:pPr>
            <a:r>
              <a:rPr lang="en-US" sz="2600" dirty="0">
                <a:ea typeface="Times New Roman" panose="02020603050405020304" pitchFamily="18" charset="0"/>
              </a:rPr>
              <a:t>If we Fathers stay in a solid relationship with God we'll do our best to make sure they get there.</a:t>
            </a:r>
            <a:endParaRPr lang="en-US" sz="2600" dirty="0">
              <a:latin typeface="Times New Roman" panose="02020603050405020304" pitchFamily="18" charset="0"/>
              <a:ea typeface="Times New Roman" panose="02020603050405020304" pitchFamily="18" charset="0"/>
            </a:endParaRPr>
          </a:p>
          <a:p>
            <a:pPr marL="468313" lvl="0" indent="-468313">
              <a:lnSpc>
                <a:spcPct val="80000"/>
              </a:lnSpc>
              <a:spcBef>
                <a:spcPts val="0"/>
              </a:spcBef>
              <a:buFont typeface="+mj-lt"/>
              <a:buAutoNum type="alphaUcPeriod"/>
            </a:pPr>
            <a:r>
              <a:rPr lang="en-US" sz="2600" dirty="0">
                <a:ea typeface="Times New Roman" panose="02020603050405020304" pitchFamily="18" charset="0"/>
              </a:rPr>
              <a:t>Job was a Father that every Father should be willing to follow. </a:t>
            </a:r>
            <a:endParaRPr lang="en-US" sz="2600" dirty="0"/>
          </a:p>
        </p:txBody>
      </p:sp>
    </p:spTree>
    <p:extLst>
      <p:ext uri="{BB962C8B-B14F-4D97-AF65-F5344CB8AC3E}">
        <p14:creationId xmlns:p14="http://schemas.microsoft.com/office/powerpoint/2010/main" val="68603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E9109-141D-59C4-5108-E27B398C5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EDF1B5-960B-AFE1-BDF8-2D3D5FDD7D14}"/>
              </a:ext>
            </a:extLst>
          </p:cNvPr>
          <p:cNvSpPr>
            <a:spLocks noGrp="1"/>
          </p:cNvSpPr>
          <p:nvPr>
            <p:ph type="title"/>
          </p:nvPr>
        </p:nvSpPr>
        <p:spPr>
          <a:xfrm>
            <a:off x="289932" y="0"/>
            <a:ext cx="8564136" cy="6858000"/>
          </a:xfrm>
        </p:spPr>
        <p:txBody>
          <a:bodyPr>
            <a:normAutofit/>
          </a:bodyPr>
          <a:lstStyle/>
          <a:p>
            <a:pPr marL="0" marR="0">
              <a:lnSpc>
                <a:spcPct val="90000"/>
              </a:lnSpc>
              <a:buNone/>
            </a:pPr>
            <a:r>
              <a:rPr lang="en-US" sz="5400" b="1" dirty="0">
                <a:solidFill>
                  <a:srgbClr val="FF0000"/>
                </a:solidFill>
                <a:effectLst/>
                <a:latin typeface="Arial" panose="020B0604020202020204" pitchFamily="34" charset="0"/>
                <a:ea typeface="Times New Roman" panose="02020603050405020304" pitchFamily="18" charset="0"/>
              </a:rPr>
              <a:t>I. Disposition - vs. 1</a:t>
            </a:r>
            <a:r>
              <a:rPr lang="en-US" sz="5400" dirty="0">
                <a:solidFill>
                  <a:srgbClr val="FF0000"/>
                </a:solidFill>
                <a:effectLst/>
                <a:latin typeface="Arial" panose="020B0604020202020204" pitchFamily="34" charset="0"/>
                <a:ea typeface="Times New Roman" panose="02020603050405020304" pitchFamily="18" charset="0"/>
              </a:rPr>
              <a:t> There was a man in the land of Uz, whose name was Job; and that man was blameless and upright, and one who feared God and shunned evil.</a:t>
            </a:r>
            <a:endParaRPr lang="en-US" sz="5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6324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CF3D2-FCAE-A6FC-51A2-C5F4F3AD3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2B4C4-B979-9AD1-1716-111CBD6BCFFA}"/>
              </a:ext>
            </a:extLst>
          </p:cNvPr>
          <p:cNvSpPr>
            <a:spLocks noGrp="1"/>
          </p:cNvSpPr>
          <p:nvPr>
            <p:ph type="title"/>
          </p:nvPr>
        </p:nvSpPr>
        <p:spPr>
          <a:xfrm>
            <a:off x="0" y="1"/>
            <a:ext cx="9144000" cy="892098"/>
          </a:xfrm>
        </p:spPr>
        <p:txBody>
          <a:bodyPr>
            <a:normAutofit/>
          </a:bodyPr>
          <a:lstStyle/>
          <a:p>
            <a:pPr marL="0" marR="0">
              <a:lnSpc>
                <a:spcPct val="90000"/>
              </a:lnSpc>
              <a:buNone/>
            </a:pPr>
            <a:r>
              <a:rPr lang="en-US" sz="4400" b="1" dirty="0">
                <a:solidFill>
                  <a:srgbClr val="FF0000"/>
                </a:solidFill>
                <a:effectLst/>
                <a:latin typeface="Arial" panose="020B0604020202020204" pitchFamily="34" charset="0"/>
                <a:ea typeface="Times New Roman" panose="02020603050405020304" pitchFamily="18" charset="0"/>
              </a:rPr>
              <a:t>I. Disposition</a:t>
            </a:r>
            <a:endParaRPr lang="en-US" sz="44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830B579B-B628-D557-0771-DF5AEDCF93D4}"/>
              </a:ext>
            </a:extLst>
          </p:cNvPr>
          <p:cNvSpPr>
            <a:spLocks noGrp="1"/>
          </p:cNvSpPr>
          <p:nvPr>
            <p:ph idx="1"/>
          </p:nvPr>
        </p:nvSpPr>
        <p:spPr>
          <a:xfrm>
            <a:off x="220337" y="892100"/>
            <a:ext cx="8923663" cy="5965900"/>
          </a:xfrm>
        </p:spPr>
        <p:txBody>
          <a:bodyPr>
            <a:normAutofit fontScale="92500" lnSpcReduction="10000"/>
          </a:bodyPr>
          <a:lstStyle/>
          <a:p>
            <a:pPr marL="514350" indent="-514350">
              <a:lnSpc>
                <a:spcPct val="95000"/>
              </a:lnSpc>
              <a:spcBef>
                <a:spcPts val="0"/>
              </a:spcBef>
              <a:buFont typeface="+mj-lt"/>
              <a:buAutoNum type="alphaUcPeriod"/>
            </a:pPr>
            <a:r>
              <a:rPr lang="en-US" dirty="0">
                <a:ea typeface="Times New Roman" panose="02020603050405020304" pitchFamily="18" charset="0"/>
                <a:cs typeface="Arial" panose="020B0604020202020204" pitchFamily="34" charset="0"/>
              </a:rPr>
              <a:t>Fruit doesn't fall to far from the tree</a:t>
            </a:r>
          </a:p>
          <a:p>
            <a:pPr marL="514350" indent="-514350">
              <a:lnSpc>
                <a:spcPct val="95000"/>
              </a:lnSpc>
              <a:spcBef>
                <a:spcPts val="0"/>
              </a:spcBef>
              <a:buFont typeface="+mj-lt"/>
              <a:buAutoNum type="alphaUcPeriod"/>
            </a:pPr>
            <a:r>
              <a:rPr lang="en-US" dirty="0">
                <a:ea typeface="Times New Roman" panose="02020603050405020304" pitchFamily="18" charset="0"/>
                <a:cs typeface="Arial" panose="020B0604020202020204" pitchFamily="34" charset="0"/>
              </a:rPr>
              <a:t>Like father, like son</a:t>
            </a:r>
          </a:p>
          <a:p>
            <a:pPr marL="514350" indent="-514350">
              <a:lnSpc>
                <a:spcPct val="95000"/>
              </a:lnSpc>
              <a:spcBef>
                <a:spcPts val="0"/>
              </a:spcBef>
              <a:buFont typeface="+mj-lt"/>
              <a:buAutoNum type="alphaUcPeriod"/>
            </a:pPr>
            <a:r>
              <a:rPr lang="en-US" dirty="0">
                <a:ea typeface="Times New Roman" panose="02020603050405020304" pitchFamily="18" charset="0"/>
                <a:cs typeface="Arial" panose="020B0604020202020204" pitchFamily="34" charset="0"/>
              </a:rPr>
              <a:t>The characteristics of a good Father are</a:t>
            </a:r>
          </a:p>
          <a:p>
            <a:pPr marL="468313" indent="-468313">
              <a:lnSpc>
                <a:spcPct val="95000"/>
              </a:lnSpc>
              <a:spcBef>
                <a:spcPts val="0"/>
              </a:spcBef>
              <a:buNone/>
            </a:pPr>
            <a:r>
              <a:rPr lang="en-US" dirty="0">
                <a:ea typeface="Times New Roman" panose="02020603050405020304" pitchFamily="18" charset="0"/>
                <a:cs typeface="Arial" panose="020B0604020202020204" pitchFamily="34" charset="0"/>
              </a:rPr>
              <a:t>	1. Fear of God {fear of God is the beginning of wisdom} Prov. 1:7</a:t>
            </a:r>
          </a:p>
          <a:p>
            <a:pPr marL="1382713" lvl="2" indent="-468313">
              <a:lnSpc>
                <a:spcPct val="95000"/>
              </a:lnSpc>
              <a:spcBef>
                <a:spcPts val="0"/>
              </a:spcBef>
              <a:buFont typeface="+mj-lt"/>
              <a:buAutoNum type="alphaLcPeriod"/>
            </a:pPr>
            <a:r>
              <a:rPr lang="en-US" dirty="0">
                <a:ea typeface="Times New Roman" panose="02020603050405020304" pitchFamily="18" charset="0"/>
                <a:cs typeface="Arial" panose="020B0604020202020204" pitchFamily="34" charset="0"/>
              </a:rPr>
              <a:t>Honor, respect, and awe (terror) "knowing the terror of the Lord we persuade men"</a:t>
            </a:r>
          </a:p>
          <a:p>
            <a:pPr marL="1382713" lvl="2" indent="-468313">
              <a:lnSpc>
                <a:spcPct val="95000"/>
              </a:lnSpc>
              <a:spcBef>
                <a:spcPts val="0"/>
              </a:spcBef>
              <a:buFont typeface="+mj-lt"/>
              <a:buAutoNum type="alphaLcPeriod"/>
            </a:pPr>
            <a:r>
              <a:rPr lang="en-US" dirty="0">
                <a:ea typeface="Times New Roman" panose="02020603050405020304" pitchFamily="18" charset="0"/>
                <a:cs typeface="Arial" panose="020B0604020202020204" pitchFamily="34" charset="0"/>
              </a:rPr>
              <a:t>What does it mean to fear God? Hebrews 12:28–29  Therefore, since we are receiving a kingdom which cannot be shaken, let us have grace, by which we may serve God acceptably with reverence and godly fear. </a:t>
            </a:r>
            <a:r>
              <a:rPr lang="en-US" baseline="30000" dirty="0">
                <a:ea typeface="Times New Roman" panose="02020603050405020304" pitchFamily="18" charset="0"/>
                <a:cs typeface="Arial" panose="020B0604020202020204" pitchFamily="34" charset="0"/>
              </a:rPr>
              <a:t>29</a:t>
            </a:r>
            <a:r>
              <a:rPr lang="en-US" dirty="0">
                <a:ea typeface="Times New Roman" panose="02020603050405020304" pitchFamily="18" charset="0"/>
                <a:cs typeface="Arial" panose="020B0604020202020204" pitchFamily="34" charset="0"/>
              </a:rPr>
              <a:t> For our God is a consuming fire.</a:t>
            </a:r>
          </a:p>
        </p:txBody>
      </p:sp>
    </p:spTree>
    <p:extLst>
      <p:ext uri="{BB962C8B-B14F-4D97-AF65-F5344CB8AC3E}">
        <p14:creationId xmlns:p14="http://schemas.microsoft.com/office/powerpoint/2010/main" val="399570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F5201-BBC7-B74F-0515-4F637B08A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84C46-AD0A-369B-02A1-02A6F26E3DF3}"/>
              </a:ext>
            </a:extLst>
          </p:cNvPr>
          <p:cNvSpPr>
            <a:spLocks noGrp="1"/>
          </p:cNvSpPr>
          <p:nvPr>
            <p:ph type="title"/>
          </p:nvPr>
        </p:nvSpPr>
        <p:spPr>
          <a:xfrm>
            <a:off x="0" y="1"/>
            <a:ext cx="9144000" cy="892098"/>
          </a:xfrm>
        </p:spPr>
        <p:txBody>
          <a:bodyPr>
            <a:normAutofit/>
          </a:bodyPr>
          <a:lstStyle/>
          <a:p>
            <a:pPr marL="0" marR="0">
              <a:lnSpc>
                <a:spcPct val="90000"/>
              </a:lnSpc>
              <a:buNone/>
            </a:pPr>
            <a:r>
              <a:rPr lang="en-US" sz="4400" b="1" dirty="0">
                <a:solidFill>
                  <a:srgbClr val="FF0000"/>
                </a:solidFill>
                <a:effectLst/>
                <a:latin typeface="Arial" panose="020B0604020202020204" pitchFamily="34" charset="0"/>
                <a:ea typeface="Times New Roman" panose="02020603050405020304" pitchFamily="18" charset="0"/>
              </a:rPr>
              <a:t>I. Disposition</a:t>
            </a:r>
            <a:endParaRPr lang="en-US" sz="44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D38731A1-5AAD-36EF-1768-94A5064EF09D}"/>
              </a:ext>
            </a:extLst>
          </p:cNvPr>
          <p:cNvSpPr>
            <a:spLocks noGrp="1"/>
          </p:cNvSpPr>
          <p:nvPr>
            <p:ph idx="1"/>
          </p:nvPr>
        </p:nvSpPr>
        <p:spPr>
          <a:xfrm>
            <a:off x="220337" y="892100"/>
            <a:ext cx="8923663" cy="5965900"/>
          </a:xfrm>
        </p:spPr>
        <p:txBody>
          <a:bodyPr>
            <a:normAutofit fontScale="77500" lnSpcReduction="20000"/>
          </a:bodyPr>
          <a:lstStyle/>
          <a:p>
            <a:pPr marL="468313" indent="-468313">
              <a:spcBef>
                <a:spcPts val="0"/>
              </a:spcBef>
              <a:buFont typeface="+mj-lt"/>
              <a:buAutoNum type="alphaUcPeriod" startAt="3"/>
            </a:pPr>
            <a:r>
              <a:rPr lang="en-US" dirty="0">
                <a:ea typeface="Times New Roman" panose="02020603050405020304" pitchFamily="18" charset="0"/>
                <a:cs typeface="Arial" panose="020B0604020202020204" pitchFamily="34" charset="0"/>
              </a:rPr>
              <a:t>The characteristics of a good Father are…</a:t>
            </a:r>
          </a:p>
          <a:p>
            <a:pPr marL="914400" indent="-446088">
              <a:spcBef>
                <a:spcPts val="0"/>
              </a:spcBef>
              <a:buFont typeface="+mj-lt"/>
              <a:buAutoNum type="arabicPeriod"/>
            </a:pPr>
            <a:r>
              <a:rPr lang="en-US" dirty="0">
                <a:ea typeface="Times New Roman" panose="02020603050405020304" pitchFamily="18" charset="0"/>
                <a:cs typeface="Arial" panose="020B0604020202020204" pitchFamily="34" charset="0"/>
              </a:rPr>
              <a:t>Fear of God {fear of God is the beginning of wisdom} Prov. 1:7</a:t>
            </a:r>
          </a:p>
          <a:p>
            <a:pPr marL="1382713" lvl="2" indent="-468313">
              <a:spcBef>
                <a:spcPts val="0"/>
              </a:spcBef>
              <a:buFont typeface="+mj-lt"/>
              <a:buAutoNum type="alphaLcPeriod" startAt="3"/>
            </a:pPr>
            <a:r>
              <a:rPr lang="en-US" dirty="0">
                <a:ea typeface="Times New Roman" panose="02020603050405020304" pitchFamily="18" charset="0"/>
                <a:cs typeface="Arial" panose="020B0604020202020204" pitchFamily="34" charset="0"/>
              </a:rPr>
              <a:t>Stay away from Evil. </a:t>
            </a:r>
          </a:p>
          <a:p>
            <a:pPr marL="1885950" lvl="3" indent="-514350">
              <a:spcBef>
                <a:spcPts val="0"/>
              </a:spcBef>
              <a:buFont typeface="+mj-lt"/>
              <a:buAutoNum type="arabicParenR"/>
            </a:pPr>
            <a:r>
              <a:rPr lang="en-US" dirty="0">
                <a:ea typeface="Times New Roman" panose="02020603050405020304" pitchFamily="18" charset="0"/>
                <a:cs typeface="Arial" panose="020B0604020202020204" pitchFamily="34" charset="0"/>
              </a:rPr>
              <a:t>Pro. 14:6 </a:t>
            </a:r>
            <a:r>
              <a:rPr lang="en-US" spc="-10" dirty="0">
                <a:ea typeface="Times New Roman" panose="02020603050405020304" pitchFamily="18" charset="0"/>
                <a:cs typeface="Arial" panose="020B0604020202020204" pitchFamily="34" charset="0"/>
              </a:rPr>
              <a:t>A wise </a:t>
            </a:r>
            <a:r>
              <a:rPr lang="en-US" i="1" dirty="0">
                <a:ea typeface="Times New Roman" panose="02020603050405020304" pitchFamily="18" charset="0"/>
                <a:cs typeface="Arial" panose="020B0604020202020204" pitchFamily="34" charset="0"/>
              </a:rPr>
              <a:t>man </a:t>
            </a:r>
            <a:r>
              <a:rPr lang="en-US" spc="-10" dirty="0">
                <a:ea typeface="Times New Roman" panose="02020603050405020304" pitchFamily="18" charset="0"/>
                <a:cs typeface="Arial" panose="020B0604020202020204" pitchFamily="34" charset="0"/>
              </a:rPr>
              <a:t>fears and departs from evil, But a fool rages and is self-</a:t>
            </a:r>
            <a:r>
              <a:rPr lang="en-US" dirty="0">
                <a:ea typeface="Times New Roman" panose="02020603050405020304" pitchFamily="18" charset="0"/>
                <a:cs typeface="Arial" panose="020B0604020202020204" pitchFamily="34" charset="0"/>
              </a:rPr>
              <a:t>confident. </a:t>
            </a:r>
          </a:p>
          <a:p>
            <a:pPr marL="1885950" lvl="3" indent="-514350">
              <a:spcBef>
                <a:spcPts val="0"/>
              </a:spcBef>
              <a:buFont typeface="+mj-lt"/>
              <a:buAutoNum type="arabicParenR"/>
            </a:pPr>
            <a:r>
              <a:rPr lang="en-US" dirty="0">
                <a:ea typeface="Times New Roman" panose="02020603050405020304" pitchFamily="18" charset="0"/>
                <a:cs typeface="Arial" panose="020B0604020202020204" pitchFamily="34" charset="0"/>
              </a:rPr>
              <a:t>Psalm 34:11–16  Come, you children, listen to me; I will teach you the fear of the LORD. 12 Who is the man who desires life, And loves many days, that he may see good? </a:t>
            </a:r>
            <a:r>
              <a:rPr lang="en-US" baseline="30000" dirty="0">
                <a:ea typeface="Times New Roman" panose="02020603050405020304" pitchFamily="18" charset="0"/>
                <a:cs typeface="Arial" panose="020B0604020202020204" pitchFamily="34" charset="0"/>
              </a:rPr>
              <a:t>13 </a:t>
            </a:r>
            <a:r>
              <a:rPr lang="en-US" dirty="0">
                <a:ea typeface="Times New Roman" panose="02020603050405020304" pitchFamily="18" charset="0"/>
                <a:cs typeface="Arial" panose="020B0604020202020204" pitchFamily="34" charset="0"/>
              </a:rPr>
              <a:t>Keep your tongue from evil, And your lips from speaking deceit. </a:t>
            </a:r>
            <a:r>
              <a:rPr lang="en-US" baseline="30000" dirty="0">
                <a:ea typeface="Times New Roman" panose="02020603050405020304" pitchFamily="18" charset="0"/>
                <a:cs typeface="Arial" panose="020B0604020202020204" pitchFamily="34" charset="0"/>
              </a:rPr>
              <a:t>14 </a:t>
            </a:r>
            <a:r>
              <a:rPr lang="en-US" dirty="0">
                <a:ea typeface="Times New Roman" panose="02020603050405020304" pitchFamily="18" charset="0"/>
                <a:cs typeface="Arial" panose="020B0604020202020204" pitchFamily="34" charset="0"/>
              </a:rPr>
              <a:t>Depart from evil and do good; Seek peace and pursue it. </a:t>
            </a:r>
            <a:r>
              <a:rPr lang="en-US" baseline="30000" dirty="0">
                <a:ea typeface="Times New Roman" panose="02020603050405020304" pitchFamily="18" charset="0"/>
                <a:cs typeface="Arial" panose="020B0604020202020204" pitchFamily="34" charset="0"/>
              </a:rPr>
              <a:t>15 </a:t>
            </a:r>
            <a:r>
              <a:rPr lang="en-US" dirty="0">
                <a:ea typeface="Times New Roman" panose="02020603050405020304" pitchFamily="18" charset="0"/>
                <a:cs typeface="Arial" panose="020B0604020202020204" pitchFamily="34" charset="0"/>
              </a:rPr>
              <a:t>The eyes of the LORD are on the righteous, And His ears are open to their cry. </a:t>
            </a:r>
            <a:r>
              <a:rPr lang="en-US" baseline="30000" dirty="0">
                <a:ea typeface="Times New Roman" panose="02020603050405020304" pitchFamily="18" charset="0"/>
                <a:cs typeface="Arial" panose="020B0604020202020204" pitchFamily="34" charset="0"/>
              </a:rPr>
              <a:t>16 </a:t>
            </a:r>
            <a:r>
              <a:rPr lang="en-US" dirty="0">
                <a:ea typeface="Times New Roman" panose="02020603050405020304" pitchFamily="18" charset="0"/>
                <a:cs typeface="Arial" panose="020B0604020202020204" pitchFamily="34" charset="0"/>
              </a:rPr>
              <a:t>The face of the LORD is against those who do evil, To cut off the remembrance of them from the earth.</a:t>
            </a:r>
          </a:p>
          <a:p>
            <a:pPr marL="1885950" lvl="3" indent="-514350">
              <a:spcBef>
                <a:spcPts val="0"/>
              </a:spcBef>
              <a:buFont typeface="+mj-lt"/>
              <a:buAutoNum type="arabicParenR"/>
            </a:pPr>
            <a:r>
              <a:rPr lang="en-US" dirty="0">
                <a:ea typeface="Times New Roman" panose="02020603050405020304" pitchFamily="18" charset="0"/>
                <a:cs typeface="Arial" panose="020B0604020202020204" pitchFamily="34" charset="0"/>
              </a:rPr>
              <a:t>1 Thessalonians 5:21–22  Test all things; hold fast what is good. </a:t>
            </a:r>
            <a:r>
              <a:rPr lang="en-US" baseline="30000" dirty="0">
                <a:ea typeface="Times New Roman" panose="02020603050405020304" pitchFamily="18" charset="0"/>
                <a:cs typeface="Arial" panose="020B0604020202020204" pitchFamily="34" charset="0"/>
              </a:rPr>
              <a:t>22 </a:t>
            </a:r>
            <a:r>
              <a:rPr lang="en-US" dirty="0">
                <a:ea typeface="Times New Roman" panose="02020603050405020304" pitchFamily="18" charset="0"/>
                <a:cs typeface="Arial" panose="020B0604020202020204" pitchFamily="34" charset="0"/>
              </a:rPr>
              <a:t>Abstain from every form of evil.</a:t>
            </a:r>
          </a:p>
        </p:txBody>
      </p:sp>
    </p:spTree>
    <p:extLst>
      <p:ext uri="{BB962C8B-B14F-4D97-AF65-F5344CB8AC3E}">
        <p14:creationId xmlns:p14="http://schemas.microsoft.com/office/powerpoint/2010/main" val="188190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8D42C-2C11-03E9-9DA5-9CFF42685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C093D3-A675-B55A-427B-E7C0131954CF}"/>
              </a:ext>
            </a:extLst>
          </p:cNvPr>
          <p:cNvSpPr>
            <a:spLocks noGrp="1"/>
          </p:cNvSpPr>
          <p:nvPr>
            <p:ph type="title"/>
          </p:nvPr>
        </p:nvSpPr>
        <p:spPr/>
        <p:txBody>
          <a:bodyPr>
            <a:normAutofit/>
          </a:bodyPr>
          <a:lstStyle/>
          <a:p>
            <a:pPr marL="0" marR="0">
              <a:lnSpc>
                <a:spcPct val="90000"/>
              </a:lnSpc>
              <a:buNone/>
            </a:pPr>
            <a:r>
              <a:rPr lang="en-US" sz="4400" b="1" dirty="0">
                <a:solidFill>
                  <a:srgbClr val="FF0000"/>
                </a:solidFill>
                <a:effectLst/>
                <a:latin typeface="Arial" panose="020B0604020202020204" pitchFamily="34" charset="0"/>
                <a:ea typeface="Times New Roman" panose="02020603050405020304" pitchFamily="18" charset="0"/>
              </a:rPr>
              <a:t>I. Disposition</a:t>
            </a:r>
            <a:endParaRPr lang="en-US" sz="44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7CF559EA-A2AB-4C54-F9A3-A84271A449EE}"/>
              </a:ext>
            </a:extLst>
          </p:cNvPr>
          <p:cNvSpPr>
            <a:spLocks noGrp="1"/>
          </p:cNvSpPr>
          <p:nvPr>
            <p:ph idx="1"/>
          </p:nvPr>
        </p:nvSpPr>
        <p:spPr>
          <a:xfrm>
            <a:off x="220337" y="1123721"/>
            <a:ext cx="8923663" cy="5734279"/>
          </a:xfrm>
        </p:spPr>
        <p:txBody>
          <a:bodyPr>
            <a:normAutofit/>
          </a:bodyPr>
          <a:lstStyle/>
          <a:p>
            <a:pPr marL="468313" marR="0" lvl="0" indent="-468313" algn="l" defTabSz="914400" rtl="0" eaLnBrk="1" fontAlgn="auto" latinLnBrk="0" hangingPunct="1">
              <a:lnSpc>
                <a:spcPct val="90000"/>
              </a:lnSpc>
              <a:spcBef>
                <a:spcPts val="0"/>
              </a:spcBef>
              <a:buClrTx/>
              <a:buSzTx/>
              <a:buFont typeface="+mj-lt"/>
              <a:buAutoNum type="alphaUcPeriod" startAt="3"/>
              <a:tabLst/>
              <a:defRPr/>
            </a:pPr>
            <a:r>
              <a:rPr kumimoji="0" lang="en-US" sz="2900" b="1"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The characteristics of a good Father are…</a:t>
            </a:r>
          </a:p>
          <a:p>
            <a:pPr marL="925513" lvl="1" indent="-468313">
              <a:spcBef>
                <a:spcPts val="0"/>
              </a:spcBef>
              <a:buNone/>
            </a:pPr>
            <a:r>
              <a:rPr lang="en-US" sz="2900" dirty="0">
                <a:ea typeface="Times New Roman" panose="02020603050405020304" pitchFamily="18" charset="0"/>
                <a:cs typeface="Arial" panose="020B0604020202020204" pitchFamily="34" charset="0"/>
              </a:rPr>
              <a:t>2. Be the greatest example before your children and all mankind by obeying God's command and keep yourself unspotted from this evil and perverted world.</a:t>
            </a:r>
          </a:p>
          <a:p>
            <a:pPr marL="1371600" lvl="1" indent="-469900">
              <a:spcBef>
                <a:spcPts val="0"/>
              </a:spcBef>
              <a:buFont typeface="+mj-lt"/>
              <a:buAutoNum type="alphaLcPeriod"/>
            </a:pPr>
            <a:r>
              <a:rPr lang="en-US" sz="2900" dirty="0">
                <a:ea typeface="Times New Roman" panose="02020603050405020304" pitchFamily="18" charset="0"/>
                <a:cs typeface="Arial" panose="020B0604020202020204" pitchFamily="34" charset="0"/>
              </a:rPr>
              <a:t>However, there will be occasions when they still won’t act right, but like Job; Fathers, we must continue on with God.’</a:t>
            </a:r>
          </a:p>
          <a:p>
            <a:pPr marL="1371600" lvl="1" indent="-469900">
              <a:spcBef>
                <a:spcPts val="0"/>
              </a:spcBef>
              <a:buFont typeface="+mj-lt"/>
              <a:buAutoNum type="alphaLcPeriod"/>
            </a:pPr>
            <a:r>
              <a:rPr lang="en-US" sz="2900" dirty="0">
                <a:ea typeface="Times New Roman" panose="02020603050405020304" pitchFamily="18" charset="0"/>
                <a:cs typeface="Arial" panose="020B0604020202020204" pitchFamily="34" charset="0"/>
              </a:rPr>
              <a:t>Young folks there is a payday for sin it's death, physically and spiritually.</a:t>
            </a:r>
          </a:p>
          <a:p>
            <a:pPr marL="1371600" lvl="1" indent="-469900">
              <a:spcBef>
                <a:spcPts val="0"/>
              </a:spcBef>
              <a:buFont typeface="+mj-lt"/>
              <a:buAutoNum type="alphaLcPeriod"/>
            </a:pPr>
            <a:r>
              <a:rPr lang="en-US" sz="2900" dirty="0">
                <a:ea typeface="Times New Roman" panose="02020603050405020304" pitchFamily="18" charset="0"/>
                <a:cs typeface="Arial" panose="020B0604020202020204" pitchFamily="34" charset="0"/>
              </a:rPr>
              <a:t>Parent’s hearts will break at the knowledge of their children’s being overtaken by sin, but we must stand with God.</a:t>
            </a:r>
            <a:endParaRPr lang="en-US" sz="2900" dirty="0">
              <a:cs typeface="Arial" panose="020B0604020202020204" pitchFamily="34" charset="0"/>
            </a:endParaRPr>
          </a:p>
        </p:txBody>
      </p:sp>
    </p:spTree>
    <p:extLst>
      <p:ext uri="{BB962C8B-B14F-4D97-AF65-F5344CB8AC3E}">
        <p14:creationId xmlns:p14="http://schemas.microsoft.com/office/powerpoint/2010/main" val="262909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F780-6EF1-71C1-4335-45A17A8943D1}"/>
              </a:ext>
            </a:extLst>
          </p:cNvPr>
          <p:cNvSpPr>
            <a:spLocks noGrp="1"/>
          </p:cNvSpPr>
          <p:nvPr>
            <p:ph type="title"/>
          </p:nvPr>
        </p:nvSpPr>
        <p:spPr>
          <a:xfrm>
            <a:off x="0" y="0"/>
            <a:ext cx="9144000" cy="6858000"/>
          </a:xfrm>
        </p:spPr>
        <p:txBody>
          <a:bodyPr>
            <a:normAutofit/>
          </a:bodyPr>
          <a:lstStyle/>
          <a:p>
            <a:pPr marL="0" marR="0">
              <a:buNone/>
            </a:pPr>
            <a:r>
              <a:rPr lang="en-US" sz="3600" b="1" dirty="0">
                <a:solidFill>
                  <a:srgbClr val="FF0000"/>
                </a:solidFill>
                <a:effectLst/>
                <a:latin typeface="Arial" panose="020B0604020202020204" pitchFamily="34" charset="0"/>
                <a:ea typeface="Times New Roman" panose="02020603050405020304" pitchFamily="18" charset="0"/>
              </a:rPr>
              <a:t>II. Attitude vs. 4-6 </a:t>
            </a:r>
            <a:r>
              <a:rPr lang="en-US" sz="3600" dirty="0">
                <a:solidFill>
                  <a:srgbClr val="FF0000"/>
                </a:solidFill>
                <a:effectLst/>
                <a:latin typeface="Arial" panose="020B0604020202020204" pitchFamily="34" charset="0"/>
                <a:ea typeface="Times New Roman" panose="02020603050405020304" pitchFamily="18" charset="0"/>
              </a:rPr>
              <a:t>And his sons would go and feast in their houses, each on his appointed day, and would send and invite their three sisters to eat and drink with them. </a:t>
            </a:r>
            <a:r>
              <a:rPr lang="en-US" sz="3600" baseline="30000" dirty="0">
                <a:solidFill>
                  <a:srgbClr val="FF0000"/>
                </a:solidFill>
                <a:effectLst/>
                <a:latin typeface="Arial" panose="020B0604020202020204" pitchFamily="34" charset="0"/>
                <a:ea typeface="Times New Roman" panose="02020603050405020304" pitchFamily="18" charset="0"/>
              </a:rPr>
              <a:t>5</a:t>
            </a:r>
            <a:r>
              <a:rPr lang="en-US" sz="3600" dirty="0">
                <a:solidFill>
                  <a:srgbClr val="FF0000"/>
                </a:solidFill>
                <a:effectLst/>
                <a:latin typeface="Arial" panose="020B0604020202020204" pitchFamily="34" charset="0"/>
                <a:ea typeface="Times New Roman" panose="02020603050405020304" pitchFamily="18" charset="0"/>
              </a:rPr>
              <a:t> So it was, when the days of feasting had run their course, that Job would send and sanctify them, and he would rise early in the morning and offer burnt offerings according to the number of them all. For Job said, “It may be that my sons have sinned and cursed God in their hearts.” Thus Job did regularly.</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2187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8F61A-D3D8-3E26-9236-438F88C34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24FAC4-DCD3-EDCD-A172-FF65B1E57276}"/>
              </a:ext>
            </a:extLst>
          </p:cNvPr>
          <p:cNvSpPr>
            <a:spLocks noGrp="1"/>
          </p:cNvSpPr>
          <p:nvPr>
            <p:ph type="title"/>
          </p:nvPr>
        </p:nvSpPr>
        <p:spPr>
          <a:xfrm>
            <a:off x="0" y="1"/>
            <a:ext cx="9144000" cy="914400"/>
          </a:xfrm>
        </p:spPr>
        <p:txBody>
          <a:bodyPr>
            <a:normAutofit/>
          </a:bodyPr>
          <a:lstStyle/>
          <a:p>
            <a:pPr marL="0" marR="0">
              <a:buNone/>
            </a:pPr>
            <a:r>
              <a:rPr lang="en-US" sz="4400" b="1" dirty="0">
                <a:solidFill>
                  <a:srgbClr val="FF0000"/>
                </a:solidFill>
                <a:effectLst/>
                <a:latin typeface="Arial" panose="020B0604020202020204" pitchFamily="34" charset="0"/>
                <a:ea typeface="Times New Roman" panose="02020603050405020304" pitchFamily="18" charset="0"/>
              </a:rPr>
              <a:t>II. Attitude</a:t>
            </a:r>
            <a:endParaRPr lang="en-US" sz="44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57876473-AE82-AA36-E528-77089D68D984}"/>
              </a:ext>
            </a:extLst>
          </p:cNvPr>
          <p:cNvSpPr>
            <a:spLocks noGrp="1"/>
          </p:cNvSpPr>
          <p:nvPr>
            <p:ph idx="1"/>
          </p:nvPr>
        </p:nvSpPr>
        <p:spPr>
          <a:xfrm>
            <a:off x="220337" y="914402"/>
            <a:ext cx="8923663" cy="5943598"/>
          </a:xfrm>
        </p:spPr>
        <p:txBody>
          <a:bodyPr>
            <a:noAutofit/>
          </a:bodyPr>
          <a:lstStyle/>
          <a:p>
            <a:pPr marL="342900" marR="0" lvl="0" indent="-342900">
              <a:lnSpc>
                <a:spcPct val="85000"/>
              </a:lnSpc>
              <a:spcBef>
                <a:spcPts val="0"/>
              </a:spcBef>
              <a:buFont typeface="+mj-lt"/>
              <a:buAutoNum type="alphaUcPeriod"/>
            </a:pPr>
            <a:r>
              <a:rPr lang="en-US" sz="2500" dirty="0">
                <a:ea typeface="Times New Roman" panose="02020603050405020304" pitchFamily="18" charset="0"/>
              </a:rPr>
              <a:t>His children may have participated in activities which were sinful in nature.</a:t>
            </a:r>
            <a:endParaRPr lang="en-US" sz="2500" dirty="0">
              <a:latin typeface="Times New Roman" panose="02020603050405020304" pitchFamily="18" charset="0"/>
              <a:ea typeface="Times New Roman" panose="02020603050405020304" pitchFamily="18" charset="0"/>
            </a:endParaRPr>
          </a:p>
          <a:p>
            <a:pPr marL="800100" lvl="1" indent="-342900">
              <a:lnSpc>
                <a:spcPct val="85000"/>
              </a:lnSpc>
              <a:spcBef>
                <a:spcPts val="0"/>
              </a:spcBef>
              <a:buFont typeface="+mj-lt"/>
              <a:buAutoNum type="arabicPeriod"/>
            </a:pPr>
            <a:r>
              <a:rPr lang="en-US" sz="2500" dirty="0">
                <a:ea typeface="Times New Roman" panose="02020603050405020304" pitchFamily="18" charset="0"/>
              </a:rPr>
              <a:t>Job would send for them and sanctify them. </a:t>
            </a:r>
            <a:endParaRPr lang="en-US" sz="2500" dirty="0">
              <a:latin typeface="Times New Roman" panose="02020603050405020304" pitchFamily="18" charset="0"/>
              <a:ea typeface="Times New Roman" panose="02020603050405020304" pitchFamily="18" charset="0"/>
            </a:endParaRPr>
          </a:p>
          <a:p>
            <a:pPr marL="800100" lvl="1" indent="-342900">
              <a:lnSpc>
                <a:spcPct val="85000"/>
              </a:lnSpc>
              <a:spcBef>
                <a:spcPts val="0"/>
              </a:spcBef>
              <a:buFont typeface="+mj-lt"/>
              <a:buAutoNum type="arabicPeriod"/>
            </a:pPr>
            <a:r>
              <a:rPr lang="en-US" sz="2500" dirty="0">
                <a:ea typeface="Times New Roman" panose="02020603050405020304" pitchFamily="18" charset="0"/>
              </a:rPr>
              <a:t>He offered a burnt offering for their sin. </a:t>
            </a:r>
            <a:endParaRPr lang="en-US" sz="2500" dirty="0">
              <a:latin typeface="Times New Roman" panose="02020603050405020304" pitchFamily="18" charset="0"/>
              <a:ea typeface="Times New Roman" panose="02020603050405020304" pitchFamily="18" charset="0"/>
            </a:endParaRPr>
          </a:p>
          <a:p>
            <a:pPr marL="800100" lvl="1" indent="-342900">
              <a:lnSpc>
                <a:spcPct val="85000"/>
              </a:lnSpc>
              <a:spcBef>
                <a:spcPts val="0"/>
              </a:spcBef>
              <a:buFont typeface="+mj-lt"/>
              <a:buAutoNum type="arabicPeriod"/>
            </a:pPr>
            <a:r>
              <a:rPr lang="en-US" sz="2500" dirty="0">
                <a:ea typeface="Times New Roman" panose="02020603050405020304" pitchFamily="18" charset="0"/>
              </a:rPr>
              <a:t>It might be that my sons have sinned and cursed God in their hearts.</a:t>
            </a:r>
            <a:endParaRPr lang="en-US" sz="2500" dirty="0">
              <a:latin typeface="Times New Roman" panose="02020603050405020304" pitchFamily="18" charset="0"/>
              <a:ea typeface="Times New Roman" panose="02020603050405020304" pitchFamily="18" charset="0"/>
            </a:endParaRPr>
          </a:p>
          <a:p>
            <a:pPr marL="342900" marR="0" lvl="0" indent="-342900">
              <a:lnSpc>
                <a:spcPct val="85000"/>
              </a:lnSpc>
              <a:spcBef>
                <a:spcPts val="0"/>
              </a:spcBef>
              <a:buFont typeface="+mj-lt"/>
              <a:buAutoNum type="alphaUcPeriod"/>
            </a:pPr>
            <a:r>
              <a:rPr lang="en-US" sz="2500" dirty="0">
                <a:ea typeface="Times New Roman" panose="02020603050405020304" pitchFamily="18" charset="0"/>
              </a:rPr>
              <a:t>Job's attitude was!</a:t>
            </a:r>
            <a:endParaRPr lang="en-US" sz="2500" dirty="0">
              <a:latin typeface="Times New Roman" panose="02020603050405020304" pitchFamily="18" charset="0"/>
              <a:ea typeface="Times New Roman" panose="02020603050405020304" pitchFamily="18" charset="0"/>
            </a:endParaRPr>
          </a:p>
          <a:p>
            <a:pPr marL="1200150" lvl="1" indent="-742950">
              <a:lnSpc>
                <a:spcPct val="85000"/>
              </a:lnSpc>
              <a:spcBef>
                <a:spcPts val="0"/>
              </a:spcBef>
              <a:buFont typeface="+mj-lt"/>
              <a:buAutoNum type="arabicPeriod"/>
            </a:pPr>
            <a:r>
              <a:rPr lang="en-US" sz="2500" spc="95" dirty="0">
                <a:ea typeface="Times New Roman" panose="02020603050405020304" pitchFamily="18" charset="0"/>
              </a:rPr>
              <a:t>"If</a:t>
            </a:r>
            <a:r>
              <a:rPr lang="en-US" sz="2500" spc="-30" dirty="0">
                <a:ea typeface="Times New Roman" panose="02020603050405020304" pitchFamily="18" charset="0"/>
              </a:rPr>
              <a:t> you mess up I'll do all I can to help you clean it up."</a:t>
            </a:r>
            <a:endParaRPr lang="en-US" sz="2500" dirty="0">
              <a:latin typeface="Times New Roman" panose="02020603050405020304" pitchFamily="18" charset="0"/>
              <a:ea typeface="Times New Roman" panose="02020603050405020304" pitchFamily="18" charset="0"/>
            </a:endParaRPr>
          </a:p>
          <a:p>
            <a:pPr marL="1200150" lvl="1" indent="-742950">
              <a:lnSpc>
                <a:spcPct val="85000"/>
              </a:lnSpc>
              <a:spcBef>
                <a:spcPts val="0"/>
              </a:spcBef>
              <a:buFont typeface="+mj-lt"/>
              <a:buAutoNum type="arabicPeriod"/>
            </a:pPr>
            <a:r>
              <a:rPr lang="en-US" sz="2500" spc="50" dirty="0">
                <a:ea typeface="Times New Roman" panose="02020603050405020304" pitchFamily="18" charset="0"/>
              </a:rPr>
              <a:t>I </a:t>
            </a:r>
            <a:r>
              <a:rPr lang="en-US" sz="2500" dirty="0">
                <a:ea typeface="Times New Roman" panose="02020603050405020304" pitchFamily="18" charset="0"/>
              </a:rPr>
              <a:t>won’t pretend that I don't know what your struggling with. </a:t>
            </a:r>
            <a:endParaRPr lang="en-US" sz="2500" dirty="0">
              <a:latin typeface="Times New Roman" panose="02020603050405020304" pitchFamily="18" charset="0"/>
              <a:ea typeface="Times New Roman" panose="02020603050405020304" pitchFamily="18" charset="0"/>
            </a:endParaRPr>
          </a:p>
          <a:p>
            <a:pPr marL="1200150" lvl="1" indent="-742950">
              <a:lnSpc>
                <a:spcPct val="85000"/>
              </a:lnSpc>
              <a:spcBef>
                <a:spcPts val="0"/>
              </a:spcBef>
              <a:buFont typeface="+mj-lt"/>
              <a:buAutoNum type="arabicPeriod"/>
            </a:pPr>
            <a:r>
              <a:rPr lang="en-US" sz="2500" spc="50" dirty="0">
                <a:ea typeface="Times New Roman" panose="02020603050405020304" pitchFamily="18" charset="0"/>
              </a:rPr>
              <a:t>I will </a:t>
            </a:r>
            <a:r>
              <a:rPr lang="en-US" sz="2500" dirty="0">
                <a:ea typeface="Times New Roman" panose="02020603050405020304" pitchFamily="18" charset="0"/>
              </a:rPr>
              <a:t>not support your wrong doing. </a:t>
            </a:r>
            <a:endParaRPr lang="en-US" sz="2500" dirty="0">
              <a:latin typeface="Times New Roman" panose="02020603050405020304" pitchFamily="18" charset="0"/>
              <a:ea typeface="Times New Roman" panose="02020603050405020304" pitchFamily="18" charset="0"/>
            </a:endParaRPr>
          </a:p>
          <a:p>
            <a:pPr marL="1200150" lvl="1" indent="-742950">
              <a:lnSpc>
                <a:spcPct val="85000"/>
              </a:lnSpc>
              <a:spcBef>
                <a:spcPts val="0"/>
              </a:spcBef>
              <a:buFont typeface="+mj-lt"/>
              <a:buAutoNum type="arabicPeriod"/>
            </a:pPr>
            <a:r>
              <a:rPr lang="en-US" sz="2500" spc="-30" dirty="0">
                <a:ea typeface="Times New Roman" panose="02020603050405020304" pitchFamily="18" charset="0"/>
              </a:rPr>
              <a:t>But, I will do all that I can to help you clean up the mess you have created. So, you may get back in the grace of God.</a:t>
            </a:r>
            <a:endParaRPr lang="en-US" sz="2500" dirty="0">
              <a:latin typeface="Times New Roman" panose="02020603050405020304" pitchFamily="18" charset="0"/>
              <a:ea typeface="Times New Roman" panose="02020603050405020304" pitchFamily="18" charset="0"/>
            </a:endParaRPr>
          </a:p>
          <a:p>
            <a:pPr marL="1200150" lvl="1" indent="-742950">
              <a:lnSpc>
                <a:spcPct val="85000"/>
              </a:lnSpc>
              <a:spcBef>
                <a:spcPts val="0"/>
              </a:spcBef>
              <a:buFont typeface="+mj-lt"/>
              <a:buAutoNum type="arabicPeriod"/>
            </a:pPr>
            <a:r>
              <a:rPr lang="en-US" sz="2500" spc="-30" dirty="0">
                <a:ea typeface="Times New Roman" panose="02020603050405020304" pitchFamily="18" charset="0"/>
              </a:rPr>
              <a:t>The Prodigal Son – the father was waiting and longing for his son to return. Luke 15:11-32</a:t>
            </a:r>
            <a:endParaRPr lang="en-US" sz="2500" dirty="0">
              <a:latin typeface="Times New Roman" panose="02020603050405020304" pitchFamily="18" charset="0"/>
              <a:ea typeface="Times New Roman" panose="02020603050405020304" pitchFamily="18" charset="0"/>
            </a:endParaRPr>
          </a:p>
          <a:p>
            <a:pPr marL="1200150" lvl="1" indent="-742950">
              <a:lnSpc>
                <a:spcPct val="85000"/>
              </a:lnSpc>
              <a:spcBef>
                <a:spcPts val="0"/>
              </a:spcBef>
              <a:buFont typeface="+mj-lt"/>
              <a:buAutoNum type="arabicPeriod"/>
              <a:tabLst>
                <a:tab pos="548640" algn="l"/>
              </a:tabLst>
            </a:pPr>
            <a:r>
              <a:rPr lang="en-US" sz="2500" spc="-30" dirty="0">
                <a:ea typeface="Times New Roman" panose="02020603050405020304" pitchFamily="18" charset="0"/>
              </a:rPr>
              <a:t>Never support the wrong that your children do. </a:t>
            </a:r>
            <a:endParaRPr lang="en-US" sz="2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764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2F513-4DE4-9C4A-DCC4-1CF1A028E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512E6-CAAC-2F70-9BCA-98BF60ECB44A}"/>
              </a:ext>
            </a:extLst>
          </p:cNvPr>
          <p:cNvSpPr>
            <a:spLocks noGrp="1"/>
          </p:cNvSpPr>
          <p:nvPr>
            <p:ph type="title"/>
          </p:nvPr>
        </p:nvSpPr>
        <p:spPr>
          <a:xfrm>
            <a:off x="0" y="1"/>
            <a:ext cx="9144000" cy="914400"/>
          </a:xfrm>
        </p:spPr>
        <p:txBody>
          <a:bodyPr>
            <a:normAutofit/>
          </a:bodyPr>
          <a:lstStyle/>
          <a:p>
            <a:pPr marL="0" marR="0">
              <a:buNone/>
            </a:pPr>
            <a:r>
              <a:rPr lang="en-US" sz="4400" b="1" dirty="0">
                <a:solidFill>
                  <a:srgbClr val="FF0000"/>
                </a:solidFill>
                <a:effectLst/>
                <a:latin typeface="Arial" panose="020B0604020202020204" pitchFamily="34" charset="0"/>
                <a:ea typeface="Times New Roman" panose="02020603050405020304" pitchFamily="18" charset="0"/>
              </a:rPr>
              <a:t>II. Attitude</a:t>
            </a:r>
            <a:endParaRPr lang="en-US" sz="44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79B00A76-FDC5-4F7F-F463-3DEDFC6D13DA}"/>
              </a:ext>
            </a:extLst>
          </p:cNvPr>
          <p:cNvSpPr>
            <a:spLocks noGrp="1"/>
          </p:cNvSpPr>
          <p:nvPr>
            <p:ph idx="1"/>
          </p:nvPr>
        </p:nvSpPr>
        <p:spPr>
          <a:xfrm>
            <a:off x="220337" y="735980"/>
            <a:ext cx="8923663" cy="6122020"/>
          </a:xfrm>
        </p:spPr>
        <p:txBody>
          <a:bodyPr>
            <a:normAutofit fontScale="62500" lnSpcReduction="20000"/>
          </a:bodyPr>
          <a:lstStyle/>
          <a:p>
            <a:pPr marL="468313" marR="0" lvl="0" indent="-468313">
              <a:lnSpc>
                <a:spcPct val="95000"/>
              </a:lnSpc>
              <a:spcBef>
                <a:spcPts val="0"/>
              </a:spcBef>
              <a:buFont typeface="+mj-lt"/>
              <a:buAutoNum type="alphaUcPeriod" startAt="3"/>
              <a:tabLst>
                <a:tab pos="548640" algn="l"/>
              </a:tabLst>
            </a:pPr>
            <a:r>
              <a:rPr lang="en-US" sz="4000" spc="-40" dirty="0">
                <a:ea typeface="Times New Roman" panose="02020603050405020304" pitchFamily="18" charset="0"/>
              </a:rPr>
              <a:t>Job didn't seem to drink with his children. </a:t>
            </a:r>
            <a:endParaRPr lang="en-US" sz="4000" dirty="0">
              <a:latin typeface="Times New Roman" panose="02020603050405020304" pitchFamily="18" charset="0"/>
              <a:ea typeface="Times New Roman" panose="02020603050405020304" pitchFamily="18" charset="0"/>
            </a:endParaRPr>
          </a:p>
          <a:p>
            <a:pPr marL="742950" marR="0" lvl="1" indent="-285750">
              <a:lnSpc>
                <a:spcPct val="95000"/>
              </a:lnSpc>
              <a:spcBef>
                <a:spcPts val="0"/>
              </a:spcBef>
              <a:buFont typeface="+mj-lt"/>
              <a:buAutoNum type="arabicPeriod"/>
              <a:tabLst>
                <a:tab pos="548640" algn="l"/>
              </a:tabLst>
            </a:pPr>
            <a:r>
              <a:rPr lang="en-US" sz="4000" spc="-30" dirty="0">
                <a:ea typeface="Times New Roman" panose="02020603050405020304" pitchFamily="18" charset="0"/>
              </a:rPr>
              <a:t>Job 1:13  Now there was a day when his sons and daughters were eating and drinking wine in their oldest brother’s house;</a:t>
            </a:r>
            <a:endParaRPr lang="en-US" sz="4000" dirty="0">
              <a:latin typeface="Times New Roman" panose="02020603050405020304" pitchFamily="18" charset="0"/>
              <a:ea typeface="Times New Roman" panose="02020603050405020304" pitchFamily="18" charset="0"/>
            </a:endParaRPr>
          </a:p>
          <a:p>
            <a:pPr marL="742950" marR="0" lvl="1" indent="-285750">
              <a:lnSpc>
                <a:spcPct val="95000"/>
              </a:lnSpc>
              <a:spcBef>
                <a:spcPts val="0"/>
              </a:spcBef>
              <a:buFont typeface="+mj-lt"/>
              <a:buAutoNum type="arabicPeriod"/>
              <a:tabLst>
                <a:tab pos="548640" algn="l"/>
              </a:tabLst>
            </a:pPr>
            <a:r>
              <a:rPr lang="en-US" sz="4000" spc="-30" dirty="0">
                <a:ea typeface="Times New Roman" panose="02020603050405020304" pitchFamily="18" charset="0"/>
              </a:rPr>
              <a:t>Job 1:18  While he was still speaking, another also came and said, “Your sons and daughters were eating and drinking wine in their oldest brother’s house,</a:t>
            </a:r>
            <a:endParaRPr lang="en-US" sz="4000" dirty="0">
              <a:latin typeface="Times New Roman" panose="02020603050405020304" pitchFamily="18" charset="0"/>
              <a:ea typeface="Times New Roman" panose="02020603050405020304" pitchFamily="18" charset="0"/>
            </a:endParaRPr>
          </a:p>
          <a:p>
            <a:pPr marL="742950" marR="0" lvl="1" indent="-285750">
              <a:lnSpc>
                <a:spcPct val="95000"/>
              </a:lnSpc>
              <a:spcBef>
                <a:spcPts val="0"/>
              </a:spcBef>
              <a:buFont typeface="+mj-lt"/>
              <a:buAutoNum type="arabicPeriod"/>
              <a:tabLst>
                <a:tab pos="548640" algn="l"/>
              </a:tabLst>
            </a:pPr>
            <a:r>
              <a:rPr lang="en-US" sz="4000" spc="-30" dirty="0">
                <a:ea typeface="Times New Roman" panose="02020603050405020304" pitchFamily="18" charset="0"/>
              </a:rPr>
              <a:t>Proverbs 23:29–35  Who has woe? Who has sorrow? Who has contentions? Who has complaints? Who has wounds without cause? Who has redness of eyes? </a:t>
            </a:r>
            <a:r>
              <a:rPr lang="en-US" sz="4000" spc="-30" baseline="30000" dirty="0">
                <a:ea typeface="Times New Roman" panose="02020603050405020304" pitchFamily="18" charset="0"/>
              </a:rPr>
              <a:t>30</a:t>
            </a:r>
            <a:r>
              <a:rPr lang="en-US" sz="4000" spc="-30" dirty="0">
                <a:ea typeface="Times New Roman" panose="02020603050405020304" pitchFamily="18" charset="0"/>
              </a:rPr>
              <a:t> Those who linger long at the wine, Those who go in search of mixed wine. </a:t>
            </a:r>
            <a:r>
              <a:rPr lang="en-US" sz="4000" spc="-30" baseline="30000" dirty="0">
                <a:ea typeface="Times New Roman" panose="02020603050405020304" pitchFamily="18" charset="0"/>
              </a:rPr>
              <a:t>31</a:t>
            </a:r>
            <a:r>
              <a:rPr lang="en-US" sz="4000" spc="-30" dirty="0">
                <a:ea typeface="Times New Roman" panose="02020603050405020304" pitchFamily="18" charset="0"/>
              </a:rPr>
              <a:t> Do not look on the wine when it is red, When it sparkles in the cup, When it swirls around smoothly; </a:t>
            </a:r>
            <a:r>
              <a:rPr lang="en-US" sz="4000" spc="-30" baseline="30000" dirty="0">
                <a:ea typeface="Times New Roman" panose="02020603050405020304" pitchFamily="18" charset="0"/>
              </a:rPr>
              <a:t>32</a:t>
            </a:r>
            <a:r>
              <a:rPr lang="en-US" sz="4000" spc="-30" dirty="0">
                <a:ea typeface="Times New Roman" panose="02020603050405020304" pitchFamily="18" charset="0"/>
              </a:rPr>
              <a:t> At the last it bites like a serpent, And stings like a viper. </a:t>
            </a:r>
            <a:r>
              <a:rPr lang="en-US" sz="4000" spc="-30" baseline="30000" dirty="0">
                <a:ea typeface="Times New Roman" panose="02020603050405020304" pitchFamily="18" charset="0"/>
              </a:rPr>
              <a:t>33</a:t>
            </a:r>
            <a:r>
              <a:rPr lang="en-US" sz="4000" spc="-30" dirty="0">
                <a:ea typeface="Times New Roman" panose="02020603050405020304" pitchFamily="18" charset="0"/>
              </a:rPr>
              <a:t> Your eyes will see strange things, And your heart will utter perverse things. </a:t>
            </a:r>
            <a:r>
              <a:rPr lang="en-US" sz="4000" spc="-30" baseline="30000" dirty="0">
                <a:ea typeface="Times New Roman" panose="02020603050405020304" pitchFamily="18" charset="0"/>
              </a:rPr>
              <a:t>34</a:t>
            </a:r>
            <a:r>
              <a:rPr lang="en-US" sz="4000" spc="-30" dirty="0">
                <a:ea typeface="Times New Roman" panose="02020603050405020304" pitchFamily="18" charset="0"/>
              </a:rPr>
              <a:t> Yes, you will be like one who lies down in the midst of the sea, Or like one who lies at the top of the mast, saying: </a:t>
            </a:r>
            <a:r>
              <a:rPr lang="en-US" sz="4000" spc="-30" baseline="30000" dirty="0">
                <a:ea typeface="Times New Roman" panose="02020603050405020304" pitchFamily="18" charset="0"/>
              </a:rPr>
              <a:t>35</a:t>
            </a:r>
            <a:r>
              <a:rPr lang="en-US" sz="4000" spc="-30" dirty="0">
                <a:ea typeface="Times New Roman" panose="02020603050405020304" pitchFamily="18" charset="0"/>
              </a:rPr>
              <a:t> “They have struck me, but I was not hurt; They have beaten me, but I did not feel it. When shall I awake, that I may seek another drink?”</a:t>
            </a:r>
            <a:endParaRPr lang="en-US" sz="4000" dirty="0"/>
          </a:p>
        </p:txBody>
      </p:sp>
    </p:spTree>
    <p:extLst>
      <p:ext uri="{BB962C8B-B14F-4D97-AF65-F5344CB8AC3E}">
        <p14:creationId xmlns:p14="http://schemas.microsoft.com/office/powerpoint/2010/main" val="20281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18810-17DC-E304-CB56-8050154D88CA}"/>
              </a:ext>
            </a:extLst>
          </p:cNvPr>
          <p:cNvSpPr>
            <a:spLocks noGrp="1"/>
          </p:cNvSpPr>
          <p:nvPr>
            <p:ph type="title"/>
          </p:nvPr>
        </p:nvSpPr>
        <p:spPr/>
        <p:txBody>
          <a:bodyPr>
            <a:normAutofit/>
          </a:bodyPr>
          <a:lstStyle/>
          <a:p>
            <a:pPr marL="0" marR="0">
              <a:lnSpc>
                <a:spcPct val="80000"/>
              </a:lnSpc>
              <a:buNone/>
            </a:pPr>
            <a:r>
              <a:rPr lang="en-US" sz="4000" b="1" spc="-30" dirty="0">
                <a:solidFill>
                  <a:srgbClr val="FF0000"/>
                </a:solidFill>
                <a:effectLst/>
                <a:latin typeface="Arial" panose="020B0604020202020204" pitchFamily="34" charset="0"/>
                <a:ea typeface="Times New Roman" panose="02020603050405020304" pitchFamily="18" charset="0"/>
              </a:rPr>
              <a:t>III. Dedicated, end of vs.5 - Thus Job did regularly.</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BA31D8E2-5B39-0493-53AA-E1CC5BF60C51}"/>
              </a:ext>
            </a:extLst>
          </p:cNvPr>
          <p:cNvSpPr>
            <a:spLocks noGrp="1"/>
          </p:cNvSpPr>
          <p:nvPr>
            <p:ph idx="1"/>
          </p:nvPr>
        </p:nvSpPr>
        <p:spPr/>
        <p:txBody>
          <a:bodyPr/>
          <a:lstStyle/>
          <a:p>
            <a:pPr marL="468313" marR="0" lvl="1" indent="-468313">
              <a:buFont typeface="+mj-lt"/>
              <a:buAutoNum type="alphaUcPeriod"/>
            </a:pPr>
            <a:r>
              <a:rPr lang="en-US" sz="2800" spc="-30" dirty="0">
                <a:ea typeface="Times New Roman" panose="02020603050405020304" pitchFamily="18" charset="0"/>
              </a:rPr>
              <a:t>Note, these were grown children with homes of their own.</a:t>
            </a:r>
            <a:endParaRPr lang="en-US" sz="2800" dirty="0">
              <a:latin typeface="Times New Roman" panose="02020603050405020304" pitchFamily="18" charset="0"/>
              <a:ea typeface="Times New Roman" panose="02020603050405020304" pitchFamily="18" charset="0"/>
            </a:endParaRPr>
          </a:p>
          <a:p>
            <a:pPr marL="468313" marR="0" lvl="1" indent="-468313">
              <a:buFont typeface="+mj-lt"/>
              <a:buAutoNum type="alphaUcPeriod"/>
            </a:pPr>
            <a:r>
              <a:rPr lang="en-US" sz="2800" spc="-30" dirty="0">
                <a:ea typeface="Times New Roman" panose="02020603050405020304" pitchFamily="18" charset="0"/>
              </a:rPr>
              <a:t>Job never gave up on his disposition nor his attitude. </a:t>
            </a:r>
            <a:endParaRPr lang="en-US" sz="2800" dirty="0">
              <a:latin typeface="Times New Roman" panose="02020603050405020304" pitchFamily="18" charset="0"/>
              <a:ea typeface="Times New Roman" panose="02020603050405020304" pitchFamily="18" charset="0"/>
            </a:endParaRPr>
          </a:p>
          <a:p>
            <a:pPr marL="468313" marR="0" lvl="1" indent="-468313">
              <a:buFont typeface="+mj-lt"/>
              <a:buAutoNum type="alphaUcPeriod"/>
            </a:pPr>
            <a:r>
              <a:rPr lang="en-US" sz="2800" spc="-30" dirty="0">
                <a:ea typeface="Times New Roman" panose="02020603050405020304" pitchFamily="18" charset="0"/>
              </a:rPr>
              <a:t>1 Thessalonians 5:17  pray without ceasing,</a:t>
            </a:r>
            <a:endParaRPr lang="en-US" sz="2800" dirty="0">
              <a:latin typeface="Times New Roman" panose="02020603050405020304" pitchFamily="18" charset="0"/>
              <a:ea typeface="Times New Roman" panose="02020603050405020304" pitchFamily="18" charset="0"/>
            </a:endParaRPr>
          </a:p>
          <a:p>
            <a:pPr marL="468313" marR="0" lvl="1" indent="-468313">
              <a:buFont typeface="+mj-lt"/>
              <a:buAutoNum type="alphaUcPeriod"/>
            </a:pPr>
            <a:r>
              <a:rPr lang="en-US" sz="2800" spc="-30" dirty="0">
                <a:ea typeface="Times New Roman" panose="02020603050405020304" pitchFamily="18" charset="0"/>
              </a:rPr>
              <a:t>We should never give up on our children.</a:t>
            </a:r>
            <a:endParaRPr lang="en-US" sz="2800" dirty="0">
              <a:latin typeface="Times New Roman" panose="02020603050405020304" pitchFamily="18" charset="0"/>
              <a:ea typeface="Times New Roman" panose="02020603050405020304" pitchFamily="18" charset="0"/>
            </a:endParaRPr>
          </a:p>
          <a:p>
            <a:pPr marL="468313" marR="0" lvl="1" indent="-468313">
              <a:buFont typeface="+mj-lt"/>
              <a:buAutoNum type="alphaUcPeriod"/>
            </a:pPr>
            <a:r>
              <a:rPr lang="en-US" sz="2800" spc="-30" dirty="0">
                <a:ea typeface="Times New Roman" panose="02020603050405020304" pitchFamily="18" charset="0"/>
              </a:rPr>
              <a:t>Ephesians 6:1–4  Children, obey your parents in the Lord, for this is right. </a:t>
            </a:r>
            <a:r>
              <a:rPr lang="en-US" sz="2800" spc="-30" baseline="30000" dirty="0">
                <a:ea typeface="Times New Roman" panose="02020603050405020304" pitchFamily="18" charset="0"/>
              </a:rPr>
              <a:t>2</a:t>
            </a:r>
            <a:r>
              <a:rPr lang="en-US" sz="2800" spc="-30" dirty="0">
                <a:ea typeface="Times New Roman" panose="02020603050405020304" pitchFamily="18" charset="0"/>
              </a:rPr>
              <a:t> “Honor your father and mother,” which is the first commandment with promise: </a:t>
            </a:r>
            <a:r>
              <a:rPr lang="en-US" sz="2800" spc="-30" baseline="30000" dirty="0">
                <a:ea typeface="Times New Roman" panose="02020603050405020304" pitchFamily="18" charset="0"/>
              </a:rPr>
              <a:t>3</a:t>
            </a:r>
            <a:r>
              <a:rPr lang="en-US" sz="2800" spc="-30" dirty="0">
                <a:ea typeface="Times New Roman" panose="02020603050405020304" pitchFamily="18" charset="0"/>
              </a:rPr>
              <a:t> “that it may be well with you and you may live long on the earth.” </a:t>
            </a:r>
            <a:r>
              <a:rPr lang="en-US" sz="2800" spc="-30" baseline="30000" dirty="0">
                <a:ea typeface="Times New Roman" panose="02020603050405020304" pitchFamily="18" charset="0"/>
              </a:rPr>
              <a:t>4</a:t>
            </a:r>
            <a:r>
              <a:rPr lang="en-US" sz="2800" spc="-30" dirty="0">
                <a:ea typeface="Times New Roman" panose="02020603050405020304" pitchFamily="18" charset="0"/>
              </a:rPr>
              <a:t> And you, fathers, do not provoke your children to wrath, but bring them up in the training and admonition of the Lord.</a:t>
            </a:r>
            <a:endParaRPr lang="en-US" sz="2800" dirty="0"/>
          </a:p>
          <a:p>
            <a:endParaRPr lang="en-US" dirty="0"/>
          </a:p>
        </p:txBody>
      </p:sp>
    </p:spTree>
    <p:extLst>
      <p:ext uri="{BB962C8B-B14F-4D97-AF65-F5344CB8AC3E}">
        <p14:creationId xmlns:p14="http://schemas.microsoft.com/office/powerpoint/2010/main" val="168886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CADD-F7E3-AFF0-E831-CBE438E61B37}"/>
              </a:ext>
            </a:extLst>
          </p:cNvPr>
          <p:cNvSpPr>
            <a:spLocks noGrp="1"/>
          </p:cNvSpPr>
          <p:nvPr>
            <p:ph type="title"/>
          </p:nvPr>
        </p:nvSpPr>
        <p:spPr/>
        <p:txBody>
          <a:bodyPr>
            <a:normAutofit/>
          </a:bodyPr>
          <a:lstStyle/>
          <a:p>
            <a:pPr marL="0" marR="0">
              <a:buNone/>
            </a:pPr>
            <a:r>
              <a:rPr lang="en-US" sz="4400" b="1" dirty="0">
                <a:effectLst/>
                <a:latin typeface="Arial" panose="020B0604020202020204" pitchFamily="34" charset="0"/>
                <a:ea typeface="Times New Roman" panose="02020603050405020304" pitchFamily="18" charset="0"/>
              </a:rPr>
              <a:t>Fathers, Follow Job’s Example As Father In Your…</a:t>
            </a:r>
            <a:endParaRPr lang="en-US" sz="44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0EDE6191-F380-FA52-4424-24D064FE70B4}"/>
              </a:ext>
            </a:extLst>
          </p:cNvPr>
          <p:cNvSpPr>
            <a:spLocks noGrp="1"/>
          </p:cNvSpPr>
          <p:nvPr>
            <p:ph idx="1"/>
          </p:nvPr>
        </p:nvSpPr>
        <p:spPr>
          <a:xfrm>
            <a:off x="220337" y="1717288"/>
            <a:ext cx="8923663" cy="5140711"/>
          </a:xfrm>
        </p:spPr>
        <p:txBody>
          <a:bodyPr/>
          <a:lstStyle/>
          <a:p>
            <a:pPr lvl="5">
              <a:buNone/>
            </a:pPr>
            <a:r>
              <a:rPr lang="en-US" sz="5400" b="1" dirty="0">
                <a:solidFill>
                  <a:srgbClr val="EE0000"/>
                </a:solidFill>
                <a:latin typeface="Arial" panose="020B0604020202020204" pitchFamily="34" charset="0"/>
                <a:ea typeface="Times New Roman" panose="02020603050405020304" pitchFamily="18" charset="0"/>
                <a:cs typeface="Arial" panose="020B0604020202020204" pitchFamily="34" charset="0"/>
              </a:rPr>
              <a:t>D</a:t>
            </a:r>
            <a:r>
              <a:rPr lang="en-US" sz="5400" b="1" dirty="0">
                <a:latin typeface="Arial" panose="020B0604020202020204" pitchFamily="34" charset="0"/>
                <a:ea typeface="Times New Roman" panose="02020603050405020304" pitchFamily="18" charset="0"/>
                <a:cs typeface="Arial" panose="020B0604020202020204" pitchFamily="34" charset="0"/>
              </a:rPr>
              <a:t>isposition</a:t>
            </a:r>
          </a:p>
          <a:p>
            <a:pPr lvl="5">
              <a:buNone/>
            </a:pPr>
            <a:r>
              <a:rPr lang="en-US" sz="5400" b="1" dirty="0">
                <a:solidFill>
                  <a:srgbClr val="EE0000"/>
                </a:solidFill>
                <a:latin typeface="Arial" panose="020B0604020202020204" pitchFamily="34" charset="0"/>
                <a:ea typeface="Times New Roman" panose="02020603050405020304" pitchFamily="18" charset="0"/>
                <a:cs typeface="Arial" panose="020B0604020202020204" pitchFamily="34" charset="0"/>
              </a:rPr>
              <a:t>A</a:t>
            </a:r>
            <a:r>
              <a:rPr lang="en-US" sz="5400" b="1" dirty="0">
                <a:latin typeface="Arial" panose="020B0604020202020204" pitchFamily="34" charset="0"/>
                <a:ea typeface="Times New Roman" panose="02020603050405020304" pitchFamily="18" charset="0"/>
                <a:cs typeface="Arial" panose="020B0604020202020204" pitchFamily="34" charset="0"/>
              </a:rPr>
              <a:t>ttitude  </a:t>
            </a:r>
          </a:p>
          <a:p>
            <a:pPr marL="2286000" lvl="5" indent="0">
              <a:buNone/>
            </a:pPr>
            <a:r>
              <a:rPr lang="en-US" sz="5400" b="1" dirty="0">
                <a:solidFill>
                  <a:srgbClr val="EE0000"/>
                </a:solidFill>
                <a:latin typeface="Arial" panose="020B0604020202020204" pitchFamily="34" charset="0"/>
                <a:ea typeface="Times New Roman" panose="02020603050405020304" pitchFamily="18" charset="0"/>
                <a:cs typeface="Arial" panose="020B0604020202020204" pitchFamily="34" charset="0"/>
              </a:rPr>
              <a:t>D</a:t>
            </a:r>
            <a:r>
              <a:rPr lang="en-US" sz="5400" b="1" dirty="0">
                <a:latin typeface="Arial" panose="020B0604020202020204" pitchFamily="34" charset="0"/>
                <a:ea typeface="Times New Roman" panose="02020603050405020304" pitchFamily="18" charset="0"/>
                <a:cs typeface="Arial" panose="020B0604020202020204" pitchFamily="34" charset="0"/>
              </a:rPr>
              <a:t>edication</a:t>
            </a:r>
            <a:endParaRPr lang="en-US" sz="54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7824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515F4E-29CB-2BD6-28AD-1C97DC74C416}"/>
              </a:ext>
            </a:extLst>
          </p:cNvPr>
          <p:cNvPicPr>
            <a:picLocks noChangeAspect="1"/>
          </p:cNvPicPr>
          <p:nvPr/>
        </p:nvPicPr>
        <p:blipFill>
          <a:blip r:embed="rId3"/>
          <a:srcRect l="16453" r="7736"/>
          <a:stretch>
            <a:fillRect/>
          </a:stretch>
        </p:blipFill>
        <p:spPr>
          <a:xfrm>
            <a:off x="1" y="-39888"/>
            <a:ext cx="9144000" cy="6897888"/>
          </a:xfrm>
          <a:prstGeom prst="rect">
            <a:avLst/>
          </a:prstGeom>
        </p:spPr>
      </p:pic>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446049" y="4807528"/>
            <a:ext cx="8251902" cy="2050472"/>
          </a:xfrm>
        </p:spPr>
        <p:txBody>
          <a:bodyPr>
            <a:normAutofit/>
          </a:bodyPr>
          <a:lstStyle/>
          <a:p>
            <a:pPr algn="ctr"/>
            <a:r>
              <a:rPr lang="en-US" sz="3200" b="1" dirty="0">
                <a:solidFill>
                  <a:schemeClr val="bg1"/>
                </a:solidFill>
                <a:latin typeface="Arial" panose="020B0604020202020204" pitchFamily="34" charset="0"/>
                <a:cs typeface="Arial" panose="020B0604020202020204" pitchFamily="34" charset="0"/>
              </a:rPr>
              <a:t>TONIGHT’S SERMON</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THE DEATH OF JESUS</a:t>
            </a:r>
          </a:p>
        </p:txBody>
      </p:sp>
    </p:spTree>
    <p:extLst>
      <p:ext uri="{BB962C8B-B14F-4D97-AF65-F5344CB8AC3E}">
        <p14:creationId xmlns:p14="http://schemas.microsoft.com/office/powerpoint/2010/main" val="414749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341-73BD-2BC9-787C-8B3E88B669FC}"/>
              </a:ext>
            </a:extLst>
          </p:cNvPr>
          <p:cNvSpPr>
            <a:spLocks noGrp="1"/>
          </p:cNvSpPr>
          <p:nvPr>
            <p:ph type="title"/>
          </p:nvPr>
        </p:nvSpPr>
        <p:spPr>
          <a:xfrm>
            <a:off x="156117" y="0"/>
            <a:ext cx="8787162" cy="6858000"/>
          </a:xfrm>
        </p:spPr>
        <p:txBody>
          <a:bodyPr>
            <a:noAutofit/>
          </a:bodyPr>
          <a:lstStyle/>
          <a:p>
            <a:pPr>
              <a:lnSpc>
                <a:spcPct val="85000"/>
              </a:lnSpc>
            </a:pPr>
            <a:r>
              <a:rPr lang="en-US" sz="2700" dirty="0">
                <a:effectLst/>
                <a:latin typeface="Arial" panose="020B0604020202020204" pitchFamily="34" charset="0"/>
                <a:ea typeface="Times New Roman" panose="02020603050405020304" pitchFamily="18" charset="0"/>
              </a:rPr>
              <a:t>Job 1:1–5  There was a man in the land of Uz, whose name was Job; and that man was blameless and upright, and one who feared God and shunned evil. </a:t>
            </a:r>
            <a:r>
              <a:rPr lang="en-US" sz="2700" baseline="30000" dirty="0">
                <a:effectLst/>
                <a:latin typeface="Arial" panose="020B0604020202020204" pitchFamily="34" charset="0"/>
                <a:ea typeface="Times New Roman" panose="02020603050405020304" pitchFamily="18" charset="0"/>
              </a:rPr>
              <a:t>2</a:t>
            </a:r>
            <a:r>
              <a:rPr lang="en-US" sz="2700" dirty="0">
                <a:effectLst/>
                <a:latin typeface="Arial" panose="020B0604020202020204" pitchFamily="34" charset="0"/>
                <a:ea typeface="Times New Roman" panose="02020603050405020304" pitchFamily="18" charset="0"/>
              </a:rPr>
              <a:t> And seven sons and three daughters were born to him. </a:t>
            </a:r>
            <a:r>
              <a:rPr lang="en-US" sz="2700" baseline="30000" dirty="0">
                <a:effectLst/>
                <a:latin typeface="Arial" panose="020B0604020202020204" pitchFamily="34" charset="0"/>
                <a:ea typeface="Times New Roman" panose="02020603050405020304" pitchFamily="18" charset="0"/>
              </a:rPr>
              <a:t>3</a:t>
            </a:r>
            <a:r>
              <a:rPr lang="en-US" sz="2700" dirty="0">
                <a:effectLst/>
                <a:latin typeface="Arial" panose="020B0604020202020204" pitchFamily="34" charset="0"/>
                <a:ea typeface="Times New Roman" panose="02020603050405020304" pitchFamily="18" charset="0"/>
              </a:rPr>
              <a:t> Also, his possessions were seven thousand sheep, three thousand camels, five hundred yoke of oxen, five hundred female donkeys, and a very large household, so that this man was the greatest of all the people of the East. </a:t>
            </a:r>
            <a:r>
              <a:rPr lang="en-US" sz="2700" baseline="30000" dirty="0">
                <a:effectLst/>
                <a:latin typeface="Arial" panose="020B0604020202020204" pitchFamily="34" charset="0"/>
                <a:ea typeface="Times New Roman" panose="02020603050405020304" pitchFamily="18" charset="0"/>
              </a:rPr>
              <a:t>4</a:t>
            </a:r>
            <a:r>
              <a:rPr lang="en-US" sz="2700" dirty="0">
                <a:effectLst/>
                <a:latin typeface="Arial" panose="020B0604020202020204" pitchFamily="34" charset="0"/>
                <a:ea typeface="Times New Roman" panose="02020603050405020304" pitchFamily="18" charset="0"/>
              </a:rPr>
              <a:t> And his sons would go and feast in their houses, each on his appointed day, and would send and invite their three sisters to eat and drink with them. </a:t>
            </a:r>
            <a:r>
              <a:rPr lang="en-US" sz="2700" baseline="30000" dirty="0">
                <a:effectLst/>
                <a:latin typeface="Arial" panose="020B0604020202020204" pitchFamily="34" charset="0"/>
                <a:ea typeface="Times New Roman" panose="02020603050405020304" pitchFamily="18" charset="0"/>
              </a:rPr>
              <a:t>5</a:t>
            </a:r>
            <a:r>
              <a:rPr lang="en-US" sz="2700" dirty="0">
                <a:effectLst/>
                <a:latin typeface="Arial" panose="020B0604020202020204" pitchFamily="34" charset="0"/>
                <a:ea typeface="Times New Roman" panose="02020603050405020304" pitchFamily="18" charset="0"/>
              </a:rPr>
              <a:t> So it was, when the days of feasting had run their course, that Job would send and sanctify them, and he would rise early in the morning and offer burnt offerings according to the number of them all. For Job said, “It may be that my sons have sinned and cursed God in their hearts.” Thus Job did regularly.</a:t>
            </a:r>
            <a:endParaRPr lang="en-US" sz="2700" dirty="0"/>
          </a:p>
        </p:txBody>
      </p:sp>
    </p:spTree>
    <p:extLst>
      <p:ext uri="{BB962C8B-B14F-4D97-AF65-F5344CB8AC3E}">
        <p14:creationId xmlns:p14="http://schemas.microsoft.com/office/powerpoint/2010/main" val="286299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44016</TotalTime>
  <Words>1469</Words>
  <Application>Microsoft Office PowerPoint</Application>
  <PresentationFormat>On-screen Show (4:3)</PresentationFormat>
  <Paragraphs>73</Paragraphs>
  <Slides>22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Bazooka</vt:lpstr>
      <vt:lpstr>Calibri</vt:lpstr>
      <vt:lpstr>Calibri Light</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Job 1:1–5  There was a man in the land of Uz, whose name was Job; and that man was blameless and upright, and one who feared God and shunned evil. 2 And seven sons and three daughters were born to him. 3 Also, his possessions were seven thousand sheep, three thousand camels, five hundred yoke of oxen, five hundred female donkeys, and a very large household, so that this man was the greatest of all the people of the East. 4 And his sons would go and feast in their houses, each on his appointed day, and would send and invite their three sisters to eat and drink with them. 5 So it was, when the days of feasting had run their course, that Job would send and sanctify them, and he would rise early in the morning and offer burnt offerings according to the number of them all. For Job said, “It may be that my sons have sinned and cursed God in their hearts.” Thus Job did regularly.</vt:lpstr>
      <vt:lpstr>PowerPoint Presentation</vt:lpstr>
      <vt:lpstr>A FATHER TO FOLLOW</vt:lpstr>
      <vt:lpstr>FATHERS</vt:lpstr>
      <vt:lpstr>I. Disposition - vs. 1 There was a man in the land of Uz, whose name was Job; and that man was blameless and upright, and one who feared God and shunned evil.</vt:lpstr>
      <vt:lpstr>I. Disposition</vt:lpstr>
      <vt:lpstr>I. Disposition</vt:lpstr>
      <vt:lpstr>I. Disposition</vt:lpstr>
      <vt:lpstr>II. Attitude vs. 4-6 And his sons would go and feast in their houses, each on his appointed day, and would send and invite their three sisters to eat and drink with them. 5 So it was, when the days of feasting had run their course, that Job would send and sanctify them, and he would rise early in the morning and offer burnt offerings according to the number of them all. For Job said, “It may be that my sons have sinned and cursed God in their hearts.” Thus Job did regularly.</vt:lpstr>
      <vt:lpstr>II. Attitude</vt:lpstr>
      <vt:lpstr>II. Attitude</vt:lpstr>
      <vt:lpstr>III. Dedicated, end of vs.5 - Thus Job did regularly.</vt:lpstr>
      <vt:lpstr>Fathers, Follow Job’s Example As Father In Your…</vt:lpstr>
      <vt:lpstr>SINGING</vt:lpstr>
      <vt:lpstr>TONIGHT’S SERMON THE DEATH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2021-03-15T23:58:02Z</dcterms:created>
  <dcterms:modified xsi:type="dcterms:W3CDTF">2025-06-17T01:13:38Z</dcterms:modified>
</cp:coreProperties>
</file>