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673" r:id="rId2"/>
  </p:sldMasterIdLst>
  <p:notesMasterIdLst>
    <p:notesMasterId r:id="rId36"/>
  </p:notesMasterIdLst>
  <p:sldIdLst>
    <p:sldId id="425" r:id="rId3"/>
    <p:sldId id="283" r:id="rId4"/>
    <p:sldId id="493" r:id="rId5"/>
    <p:sldId id="376" r:id="rId6"/>
    <p:sldId id="291" r:id="rId7"/>
    <p:sldId id="434" r:id="rId8"/>
    <p:sldId id="508" r:id="rId9"/>
    <p:sldId id="522" r:id="rId10"/>
    <p:sldId id="530" r:id="rId11"/>
    <p:sldId id="531" r:id="rId12"/>
    <p:sldId id="523" r:id="rId13"/>
    <p:sldId id="290" r:id="rId14"/>
    <p:sldId id="524" r:id="rId15"/>
    <p:sldId id="529" r:id="rId16"/>
    <p:sldId id="528" r:id="rId17"/>
    <p:sldId id="532" r:id="rId18"/>
    <p:sldId id="533" r:id="rId19"/>
    <p:sldId id="534" r:id="rId20"/>
    <p:sldId id="535" r:id="rId21"/>
    <p:sldId id="536" r:id="rId22"/>
    <p:sldId id="527" r:id="rId23"/>
    <p:sldId id="537" r:id="rId24"/>
    <p:sldId id="538" r:id="rId25"/>
    <p:sldId id="526" r:id="rId26"/>
    <p:sldId id="540" r:id="rId27"/>
    <p:sldId id="541" r:id="rId28"/>
    <p:sldId id="543" r:id="rId29"/>
    <p:sldId id="542" r:id="rId30"/>
    <p:sldId id="544" r:id="rId31"/>
    <p:sldId id="545" r:id="rId32"/>
    <p:sldId id="525" r:id="rId33"/>
    <p:sldId id="507" r:id="rId34"/>
    <p:sldId id="485"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520C"/>
    <a:srgbClr val="0000CC"/>
    <a:srgbClr val="660033"/>
    <a:srgbClr val="17003A"/>
    <a:srgbClr val="1F004C"/>
    <a:srgbClr val="31007A"/>
    <a:srgbClr val="40009E"/>
    <a:srgbClr val="4E00C0"/>
    <a:srgbClr val="6600FF"/>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B0768F-9302-4158-8E35-233082E2BC01}" v="1267" dt="2026-06-02T22:46:04.3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77" autoAdjust="0"/>
    <p:restoredTop sz="86410" autoAdjust="0"/>
  </p:normalViewPr>
  <p:slideViewPr>
    <p:cSldViewPr snapToGrid="0">
      <p:cViewPr varScale="1">
        <p:scale>
          <a:sx n="75" d="100"/>
          <a:sy n="75" d="100"/>
        </p:scale>
        <p:origin x="1272" y="7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984E85-DAE7-473F-B013-D76DDA0798DC}" type="datetimeFigureOut">
              <a:rPr lang="en-US" smtClean="0"/>
              <a:t>6/22/2026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90FFAB-2CAE-4E7B-B1BF-7E4BD00F76D5}" type="slidenum">
              <a:rPr lang="en-US" smtClean="0"/>
              <a:t>‹#›</a:t>
            </a:fld>
            <a:endParaRPr lang="en-US"/>
          </a:p>
        </p:txBody>
      </p:sp>
    </p:spTree>
    <p:extLst>
      <p:ext uri="{BB962C8B-B14F-4D97-AF65-F5344CB8AC3E}">
        <p14:creationId xmlns:p14="http://schemas.microsoft.com/office/powerpoint/2010/main" val="4237918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80A30491-E474-44C0-AFC9-A27A5448F5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8F8F5A7F-B821-40D9-97F6-9B75BE34E0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BB1EA055-5EFC-4F75-8213-ECDA94C8776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965256F-3AF7-42B0-A79F-99AC9B3437E1}"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39249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90FFAB-2CAE-4E7B-B1BF-7E4BD00F76D5}" type="slidenum">
              <a:rPr lang="en-US" smtClean="0"/>
              <a:t>33</a:t>
            </a:fld>
            <a:endParaRPr lang="en-US"/>
          </a:p>
        </p:txBody>
      </p:sp>
    </p:spTree>
    <p:extLst>
      <p:ext uri="{BB962C8B-B14F-4D97-AF65-F5344CB8AC3E}">
        <p14:creationId xmlns:p14="http://schemas.microsoft.com/office/powerpoint/2010/main" val="721794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012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6/22/2026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493530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6/22/2026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4327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6/22/2026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2460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6/22/2026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0209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8557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6/22/2026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1283678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6/22/2026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544493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6/22/2026</a:t>
            </a:fld>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500233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6/22/2026</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1229740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6/22/2026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4255747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6/22/2026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830288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31354" y="1145754"/>
            <a:ext cx="8912646" cy="571224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6/22/2026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224912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915205747"/>
      </p:ext>
    </p:extLst>
  </p:cSld>
  <p:clrMap bg1="lt1" tx1="dk1" bg2="lt2" tx2="dk2" accent1="accent1" accent2="accent2" accent3="accent3" accent4="accent4" accent5="accent5" accent6="accent6" hlink="hlink" folHlink="folHlink"/>
  <p:sldLayoutIdLst>
    <p:sldLayoutId id="2147483662" r:id="rId1"/>
    <p:sldLayoutId id="214748367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Lst>
  <p:txStyles>
    <p:titleStyle>
      <a:lvl1pPr algn="ctr"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7A87D-6A80-4A43-B337-C59233659EAF}" type="datetimeFigureOut">
              <a:rPr lang="en-US" smtClean="0"/>
              <a:t>6/22/2026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24ED8-BA85-424A-B34E-254D9CCD0148}" type="slidenum">
              <a:rPr lang="en-US" smtClean="0"/>
              <a:t>‹#›</a:t>
            </a:fld>
            <a:endParaRPr lang="en-US"/>
          </a:p>
        </p:txBody>
      </p:sp>
    </p:spTree>
    <p:extLst>
      <p:ext uri="{BB962C8B-B14F-4D97-AF65-F5344CB8AC3E}">
        <p14:creationId xmlns:p14="http://schemas.microsoft.com/office/powerpoint/2010/main" val="406548026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4" name="TextBox 5">
            <a:extLst>
              <a:ext uri="{FF2B5EF4-FFF2-40B4-BE49-F238E27FC236}">
                <a16:creationId xmlns:a16="http://schemas.microsoft.com/office/drawing/2014/main" id="{F1144962-7E55-4138-B559-0999E85A85AC}"/>
              </a:ext>
            </a:extLst>
          </p:cNvPr>
          <p:cNvSpPr txBox="1">
            <a:spLocks noChangeArrowheads="1"/>
          </p:cNvSpPr>
          <p:nvPr/>
        </p:nvSpPr>
        <p:spPr bwMode="auto">
          <a:xfrm>
            <a:off x="8627" y="6137246"/>
            <a:ext cx="9144000" cy="707886"/>
          </a:xfrm>
          <a:prstGeom prst="rect">
            <a:avLst/>
          </a:prstGeom>
          <a:solidFill>
            <a:schemeClr val="tx1">
              <a:alpha val="39000"/>
            </a:schemeClr>
          </a:solidFill>
          <a:ln w="9525">
            <a:noFill/>
            <a:miter lim="800000"/>
            <a:headEnd/>
            <a:tailEnd/>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1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Bazooka" pitchFamily="2" charset="0"/>
                <a:ea typeface="+mn-ea"/>
                <a:cs typeface="+mn-cs"/>
              </a:rPr>
              <a:t>PLEASE TURN OFF CELLPHONES</a:t>
            </a:r>
          </a:p>
        </p:txBody>
      </p:sp>
      <p:sp>
        <p:nvSpPr>
          <p:cNvPr id="8" name="Rectangle 7">
            <a:extLst>
              <a:ext uri="{FF2B5EF4-FFF2-40B4-BE49-F238E27FC236}">
                <a16:creationId xmlns:a16="http://schemas.microsoft.com/office/drawing/2014/main" id="{48E83C1B-51F2-4C54-BFE8-59DACB5F4871}"/>
              </a:ext>
            </a:extLst>
          </p:cNvPr>
          <p:cNvSpPr/>
          <p:nvPr/>
        </p:nvSpPr>
        <p:spPr>
          <a:xfrm>
            <a:off x="0" y="12868"/>
            <a:ext cx="9135373" cy="1323439"/>
          </a:xfrm>
          <a:prstGeom prst="rect">
            <a:avLst/>
          </a:prstGeom>
          <a:solidFill>
            <a:schemeClr val="tx1">
              <a:alpha val="42000"/>
            </a:schemeClr>
          </a:solid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1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Bazooka" pitchFamily="2" charset="0"/>
                <a:ea typeface="+mn-ea"/>
                <a:cs typeface="+mn-cs"/>
              </a:rPr>
              <a:t>WELCOME TO THE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1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Bazooka" pitchFamily="2" charset="0"/>
                <a:ea typeface="+mn-ea"/>
                <a:cs typeface="+mn-cs"/>
              </a:rPr>
              <a:t>JACKSON STREET CHURCH OF CHRIST</a:t>
            </a:r>
            <a:endParaRPr kumimoji="0" lang="en-US" sz="4000" b="1" i="0" u="none" strike="noStrike" kern="12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8DBB038-B4FE-27AB-F49E-C7FB3D90DBA9}"/>
              </a:ext>
            </a:extLst>
          </p:cNvPr>
          <p:cNvPicPr>
            <a:picLocks noChangeAspect="1"/>
          </p:cNvPicPr>
          <p:nvPr/>
        </p:nvPicPr>
        <p:blipFill>
          <a:blip r:embed="rId3"/>
          <a:stretch>
            <a:fillRect/>
          </a:stretch>
        </p:blipFill>
        <p:spPr>
          <a:xfrm>
            <a:off x="1384735" y="1336307"/>
            <a:ext cx="6391783" cy="4800939"/>
          </a:xfrm>
          <a:prstGeom prst="rect">
            <a:avLst/>
          </a:prstGeom>
        </p:spPr>
      </p:pic>
    </p:spTree>
    <p:extLst>
      <p:ext uri="{BB962C8B-B14F-4D97-AF65-F5344CB8AC3E}">
        <p14:creationId xmlns:p14="http://schemas.microsoft.com/office/powerpoint/2010/main" val="2911468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B1445-E5E2-991B-4F4E-0F17603673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C454A7-44D5-C8FB-61EC-21499005393F}"/>
              </a:ext>
            </a:extLst>
          </p:cNvPr>
          <p:cNvSpPr>
            <a:spLocks noGrp="1"/>
          </p:cNvSpPr>
          <p:nvPr>
            <p:ph type="title"/>
          </p:nvPr>
        </p:nvSpPr>
        <p:spPr>
          <a:xfrm>
            <a:off x="203200" y="0"/>
            <a:ext cx="8712200" cy="6858000"/>
          </a:xfrm>
        </p:spPr>
        <p:txBody>
          <a:bodyPr>
            <a:noAutofit/>
          </a:bodyPr>
          <a:lstStyle/>
          <a:p>
            <a:pPr lvl="0">
              <a:lnSpc>
                <a:spcPct val="80000"/>
              </a:lnSpc>
            </a:pPr>
            <a:r>
              <a:rPr lang="en-US" sz="2800" dirty="0">
                <a:solidFill>
                  <a:prstClr val="black"/>
                </a:solidFill>
                <a:ea typeface="Times New Roman" panose="02020603050405020304" pitchFamily="18" charset="0"/>
                <a:cs typeface="Times New Roman" panose="02020603050405020304" pitchFamily="18" charset="0"/>
              </a:rPr>
              <a:t>{26} “So he called one of the servants and asked what these things meant. {27} “And he said to him, ‘Your brother has come, and because he has received him safe and sound, your father has killed the fatted calf.’ {28} “But he was angry and would not go in. Therefore his father came out and pleaded with him. {29} “So he answered and said to his father, ‘Lo, these many years I have been serving you; I never transgressed your commandment at any time; and yet you never gave me a young goat, that I might make merry with my friends. {30} ‘But as soon as this son of yours came, who has devoured your livelihood with harlots, you killed the fatted calf for him.’ {31} “And he said to him, ‘Son, you are always with me, and all that I have is yours. {32} ‘It was right that we should make merry and be glad, for your brother was dead and is alive again, and was lost and is found.’”</a:t>
            </a:r>
          </a:p>
        </p:txBody>
      </p:sp>
    </p:spTree>
    <p:extLst>
      <p:ext uri="{BB962C8B-B14F-4D97-AF65-F5344CB8AC3E}">
        <p14:creationId xmlns:p14="http://schemas.microsoft.com/office/powerpoint/2010/main" val="1719933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A1D5D-69EC-3FB7-6245-BBF0A4C1B292}"/>
            </a:ext>
          </a:extLst>
        </p:cNvPr>
        <p:cNvGrpSpPr/>
        <p:nvPr/>
      </p:nvGrpSpPr>
      <p:grpSpPr>
        <a:xfrm>
          <a:off x="0" y="0"/>
          <a:ext cx="0" cy="0"/>
          <a:chOff x="0" y="0"/>
          <a:chExt cx="0" cy="0"/>
        </a:xfrm>
      </p:grpSpPr>
      <p:pic>
        <p:nvPicPr>
          <p:cNvPr id="3" name="Picture 2" descr="A picture containing stage, light, sky&#10;&#10;Description automatically generated">
            <a:extLst>
              <a:ext uri="{FF2B5EF4-FFF2-40B4-BE49-F238E27FC236}">
                <a16:creationId xmlns:a16="http://schemas.microsoft.com/office/drawing/2014/main" id="{001C5790-7E76-65B5-B550-C7FFDE6BE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06736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tage, light, sky&#10;&#10;Description automatically generated">
            <a:extLst>
              <a:ext uri="{FF2B5EF4-FFF2-40B4-BE49-F238E27FC236}">
                <a16:creationId xmlns:a16="http://schemas.microsoft.com/office/drawing/2014/main" id="{E88DFCD8-702D-48B7-AE13-86C8D30E19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5307BC7F-313F-E31F-A4CC-2EBA0A3495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2171"/>
            <a:ext cx="9144000" cy="6393656"/>
          </a:xfrm>
          <a:prstGeom prst="rect">
            <a:avLst/>
          </a:prstGeom>
        </p:spPr>
      </p:pic>
      <p:pic>
        <p:nvPicPr>
          <p:cNvPr id="5" name="Picture 4">
            <a:extLst>
              <a:ext uri="{FF2B5EF4-FFF2-40B4-BE49-F238E27FC236}">
                <a16:creationId xmlns:a16="http://schemas.microsoft.com/office/drawing/2014/main" id="{BF1EC0A4-ECB0-2EC1-09DD-E380B3AD5978}"/>
              </a:ext>
            </a:extLst>
          </p:cNvPr>
          <p:cNvPicPr>
            <a:picLocks noChangeAspect="1"/>
          </p:cNvPicPr>
          <p:nvPr/>
        </p:nvPicPr>
        <p:blipFill>
          <a:blip r:embed="rId4"/>
          <a:stretch>
            <a:fillRect/>
          </a:stretch>
        </p:blipFill>
        <p:spPr>
          <a:xfrm>
            <a:off x="170306" y="4075106"/>
            <a:ext cx="8803387" cy="1603387"/>
          </a:xfrm>
          <a:prstGeom prst="rect">
            <a:avLst/>
          </a:prstGeom>
        </p:spPr>
      </p:pic>
    </p:spTree>
    <p:extLst>
      <p:ext uri="{BB962C8B-B14F-4D97-AF65-F5344CB8AC3E}">
        <p14:creationId xmlns:p14="http://schemas.microsoft.com/office/powerpoint/2010/main" val="317188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84520C">
            <a:alpha val="85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71A2E-F473-CCDC-C653-58CE5156A3B6}"/>
              </a:ext>
            </a:extLst>
          </p:cNvPr>
          <p:cNvSpPr>
            <a:spLocks noGrp="1"/>
          </p:cNvSpPr>
          <p:nvPr>
            <p:ph type="title"/>
          </p:nvPr>
        </p:nvSpPr>
        <p:spPr>
          <a:xfrm>
            <a:off x="0" y="1"/>
            <a:ext cx="9144000" cy="857250"/>
          </a:xfrm>
        </p:spPr>
        <p:txBody>
          <a:bodyPr>
            <a:normAutofit/>
          </a:bodyPr>
          <a:lstStyle/>
          <a:p>
            <a:pPr marL="0" marR="0" algn="ctr">
              <a:buNone/>
            </a:pPr>
            <a:r>
              <a:rPr lang="en-US" sz="40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PICTURE OF THE FATHER</a:t>
            </a:r>
            <a:endParaRPr lang="en-US" sz="40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E105576D-F2FA-3AF0-069D-709A5D02313A}"/>
              </a:ext>
            </a:extLst>
          </p:cNvPr>
          <p:cNvPicPr>
            <a:picLocks noChangeAspect="1"/>
          </p:cNvPicPr>
          <p:nvPr/>
        </p:nvPicPr>
        <p:blipFill rotWithShape="1">
          <a:blip r:embed="rId2"/>
          <a:srcRect t="9167" b="32500"/>
          <a:stretch>
            <a:fillRect/>
          </a:stretch>
        </p:blipFill>
        <p:spPr>
          <a:xfrm>
            <a:off x="1143000" y="857251"/>
            <a:ext cx="6858000" cy="6000750"/>
          </a:xfrm>
          <a:prstGeom prst="rect">
            <a:avLst/>
          </a:prstGeom>
        </p:spPr>
      </p:pic>
    </p:spTree>
    <p:extLst>
      <p:ext uri="{BB962C8B-B14F-4D97-AF65-F5344CB8AC3E}">
        <p14:creationId xmlns:p14="http://schemas.microsoft.com/office/powerpoint/2010/main" val="4062435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5CE76-475C-072E-DBA3-63ADECB5DDFC}"/>
              </a:ext>
            </a:extLst>
          </p:cNvPr>
          <p:cNvSpPr>
            <a:spLocks noGrp="1"/>
          </p:cNvSpPr>
          <p:nvPr>
            <p:ph type="title"/>
          </p:nvPr>
        </p:nvSpPr>
        <p:spPr/>
        <p:txBody>
          <a:bodyPr>
            <a:normAutofit/>
          </a:bodyPr>
          <a:lstStyle/>
          <a:p>
            <a:pPr marL="0" marR="0">
              <a:buNone/>
            </a:pPr>
            <a:r>
              <a:rPr lang="en-US" sz="40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A PICTURE OF THE FATHER</a:t>
            </a:r>
            <a:endParaRPr lang="en-US" sz="4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3C9CC4C-EA37-D4A3-EF8A-D93D1CC8CC23}"/>
              </a:ext>
            </a:extLst>
          </p:cNvPr>
          <p:cNvSpPr>
            <a:spLocks noGrp="1"/>
          </p:cNvSpPr>
          <p:nvPr>
            <p:ph idx="1"/>
          </p:nvPr>
        </p:nvSpPr>
        <p:spPr/>
        <p:txBody>
          <a:bodyPr>
            <a:normAutofit lnSpcReduction="10000"/>
          </a:bodyPr>
          <a:lstStyle/>
          <a:p>
            <a:pPr marL="457200" marR="0" lvl="0" indent="-457200">
              <a:buFont typeface="+mj-lt"/>
              <a:buAutoNum type="alphaUcPeriod"/>
            </a:pPr>
            <a:r>
              <a:rPr lang="en-US" dirty="0">
                <a:ea typeface="Times New Roman" panose="02020603050405020304" pitchFamily="18" charset="0"/>
                <a:cs typeface="Times New Roman" panose="02020603050405020304" pitchFamily="18" charset="0"/>
              </a:rPr>
              <a:t>It is interesting that God chose to refer to Himself as our Father.</a:t>
            </a:r>
          </a:p>
          <a:p>
            <a:pPr marL="457200" marR="0" lvl="0" indent="-457200">
              <a:buFont typeface="+mj-lt"/>
              <a:buAutoNum type="alphaUcPeriod"/>
            </a:pPr>
            <a:r>
              <a:rPr lang="en-US" dirty="0">
                <a:ea typeface="Times New Roman" panose="02020603050405020304" pitchFamily="18" charset="0"/>
                <a:cs typeface="Times New Roman" panose="02020603050405020304" pitchFamily="18" charset="0"/>
              </a:rPr>
              <a:t>It puts a great deal of responsibility on us as fathers to live up to the example he sets for us.</a:t>
            </a:r>
          </a:p>
          <a:p>
            <a:pPr marL="457200" marR="0" lvl="0" indent="-457200">
              <a:buFont typeface="+mj-lt"/>
              <a:buAutoNum type="alphaUcPeriod"/>
            </a:pPr>
            <a:r>
              <a:rPr lang="en-US" dirty="0">
                <a:ea typeface="Times New Roman" panose="02020603050405020304" pitchFamily="18" charset="0"/>
                <a:cs typeface="Times New Roman" panose="02020603050405020304" pitchFamily="18" charset="0"/>
              </a:rPr>
              <a:t>The parable of the prodigal son shows us some facts about our heavenly father which are worth remembering.</a:t>
            </a:r>
          </a:p>
          <a:p>
            <a:pPr marL="457200" marR="0" lvl="0" indent="-457200">
              <a:buFont typeface="+mj-lt"/>
              <a:buAutoNum type="alphaUcPeriod"/>
            </a:pPr>
            <a:r>
              <a:rPr lang="en-US" dirty="0">
                <a:ea typeface="Times New Roman" panose="02020603050405020304" pitchFamily="18" charset="0"/>
                <a:cs typeface="Times New Roman" panose="02020603050405020304" pitchFamily="18" charset="0"/>
              </a:rPr>
              <a:t>Our emphasis is usually on the prodigal and/or his brother. Norman Kramer asked why we never look at it from the viewpoint of the father. Norman had a prodigal son also.</a:t>
            </a:r>
            <a:endParaRPr lang="en-US" dirty="0"/>
          </a:p>
        </p:txBody>
      </p:sp>
    </p:spTree>
    <p:extLst>
      <p:ext uri="{BB962C8B-B14F-4D97-AF65-F5344CB8AC3E}">
        <p14:creationId xmlns:p14="http://schemas.microsoft.com/office/powerpoint/2010/main" val="2072429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AB5AB-F39C-CF58-A3FE-9DE144679499}"/>
              </a:ext>
            </a:extLst>
          </p:cNvPr>
          <p:cNvSpPr>
            <a:spLocks noGrp="1"/>
          </p:cNvSpPr>
          <p:nvPr>
            <p:ph type="title"/>
          </p:nvPr>
        </p:nvSpPr>
        <p:spPr>
          <a:xfrm>
            <a:off x="0" y="0"/>
            <a:ext cx="9144000" cy="6858000"/>
          </a:xfrm>
        </p:spPr>
        <p:txBody>
          <a:bodyPr>
            <a:normAutofit/>
          </a:bodyPr>
          <a:lstStyle/>
          <a:p>
            <a:pPr marL="0" marR="0">
              <a:buNone/>
            </a:pPr>
            <a:r>
              <a:rPr lang="en-US" sz="2800" dirty="0">
                <a:solidFill>
                  <a:srgbClr val="FF0000"/>
                </a:solidFill>
                <a:effectLst/>
                <a:latin typeface="Arial" panose="020B0604020202020204" pitchFamily="34" charset="0"/>
                <a:cs typeface="Times New Roman" panose="02020603050405020304" pitchFamily="18" charset="0"/>
              </a:rPr>
              <a:t>I. THE FATHER ALLOWS CHOICE, ALTHOUGH OFTEN DISAPPOINTED. </a:t>
            </a:r>
            <a:r>
              <a:rPr lang="en-US" sz="2800" dirty="0">
                <a:effectLst/>
                <a:latin typeface="Arial" panose="020B0604020202020204" pitchFamily="34" charset="0"/>
                <a:cs typeface="Times New Roman" panose="02020603050405020304" pitchFamily="18" charset="0"/>
              </a:rPr>
              <a:t>(Luke 15:11-16)  Then He said: “A certain man had two sons. {12} “And the younger of them said to his father, ‘Father, give me the portion of goods that falls to me.’ So he divided to them his livelihood. {13} “And not many days after, the younger son gathered all together, journeyed to a far country, and there wasted his possessions with prodigal living. {14} “But when he had spent all, there arose a severe famine in that land, and he began to be in want. {15} “Then he went and joined himself to a citizen of that country, and he sent him into his fields to feed swine. {16} “And he would gladly have filled his stomach with the pods that the swine ate, and no one gave him anything.</a:t>
            </a:r>
          </a:p>
        </p:txBody>
      </p:sp>
    </p:spTree>
    <p:extLst>
      <p:ext uri="{BB962C8B-B14F-4D97-AF65-F5344CB8AC3E}">
        <p14:creationId xmlns:p14="http://schemas.microsoft.com/office/powerpoint/2010/main" val="3698184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26B1A-0220-CD5E-6655-4E2D6C530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3EF596-C874-4C2F-88B9-5170A855126F}"/>
              </a:ext>
            </a:extLst>
          </p:cNvPr>
          <p:cNvSpPr>
            <a:spLocks noGrp="1"/>
          </p:cNvSpPr>
          <p:nvPr>
            <p:ph type="title"/>
          </p:nvPr>
        </p:nvSpPr>
        <p:spPr/>
        <p:txBody>
          <a:bodyPr>
            <a:normAutofit fontScale="90000"/>
          </a:bodyPr>
          <a:lstStyle/>
          <a:p>
            <a:pPr marL="0" marR="0">
              <a:lnSpc>
                <a:spcPct val="80000"/>
              </a:lnSpc>
              <a:buNone/>
            </a:pPr>
            <a:r>
              <a:rPr lang="en-US" sz="4400" b="1" dirty="0">
                <a:solidFill>
                  <a:srgbClr val="FF0000"/>
                </a:solidFill>
                <a:effectLst/>
                <a:latin typeface="Arial" panose="020B0604020202020204" pitchFamily="34" charset="0"/>
                <a:cs typeface="Times New Roman" panose="02020603050405020304" pitchFamily="18" charset="0"/>
              </a:rPr>
              <a:t>I. THE FATHER ALLOWS CHOICE, ALTHOUGH OFTEN DISAPPOINTED. </a:t>
            </a:r>
          </a:p>
        </p:txBody>
      </p:sp>
      <p:sp>
        <p:nvSpPr>
          <p:cNvPr id="3" name="Content Placeholder 2">
            <a:extLst>
              <a:ext uri="{FF2B5EF4-FFF2-40B4-BE49-F238E27FC236}">
                <a16:creationId xmlns:a16="http://schemas.microsoft.com/office/drawing/2014/main" id="{88FF7983-53B2-D457-1B5A-797A65151947}"/>
              </a:ext>
            </a:extLst>
          </p:cNvPr>
          <p:cNvSpPr>
            <a:spLocks noGrp="1"/>
          </p:cNvSpPr>
          <p:nvPr>
            <p:ph idx="1"/>
          </p:nvPr>
        </p:nvSpPr>
        <p:spPr>
          <a:xfrm>
            <a:off x="220337" y="1143000"/>
            <a:ext cx="8923663" cy="5714999"/>
          </a:xfrm>
        </p:spPr>
        <p:txBody>
          <a:bodyPr>
            <a:noAutofit/>
          </a:bodyPr>
          <a:lstStyle/>
          <a:p>
            <a:pPr marL="457200" indent="-457200">
              <a:lnSpc>
                <a:spcPct val="85000"/>
              </a:lnSpc>
              <a:spcBef>
                <a:spcPts val="0"/>
              </a:spcBef>
              <a:buNone/>
            </a:pPr>
            <a:r>
              <a:rPr lang="en-US" sz="2900" dirty="0">
                <a:ea typeface="Times New Roman" panose="02020603050405020304" pitchFamily="18" charset="0"/>
                <a:cs typeface="Times New Roman" panose="02020603050405020304" pitchFamily="18" charset="0"/>
              </a:rPr>
              <a:t>A. BIBLE EXAMPLES</a:t>
            </a:r>
          </a:p>
          <a:p>
            <a:pPr marL="914400" lvl="1" indent="-457200">
              <a:lnSpc>
                <a:spcPct val="85000"/>
              </a:lnSpc>
              <a:spcBef>
                <a:spcPts val="0"/>
              </a:spcBef>
              <a:buNone/>
            </a:pPr>
            <a:r>
              <a:rPr lang="en-US" sz="2900" dirty="0">
                <a:ea typeface="Times New Roman" panose="02020603050405020304" pitchFamily="18" charset="0"/>
                <a:cs typeface="Times New Roman" panose="02020603050405020304" pitchFamily="18" charset="0"/>
              </a:rPr>
              <a:t>1. ADAM &amp; EVE - (Gen 2:15-17)  Then the LORD God took the man and put him in the garden of Eden to tend and keep it. {16} And the LORD God commanded the man, saying, "Of every tree of the garden you may freely eat; {17} "but of the tree of the knowledge of good and evil you shall not eat, for in the day that you eat of it you shall surely die."</a:t>
            </a:r>
          </a:p>
          <a:p>
            <a:pPr marL="914400" lvl="1" indent="-457200">
              <a:lnSpc>
                <a:spcPct val="85000"/>
              </a:lnSpc>
              <a:spcBef>
                <a:spcPts val="0"/>
              </a:spcBef>
              <a:buNone/>
            </a:pPr>
            <a:r>
              <a:rPr lang="en-US" sz="2900" dirty="0">
                <a:ea typeface="Times New Roman" panose="02020603050405020304" pitchFamily="18" charset="0"/>
                <a:cs typeface="Times New Roman" panose="02020603050405020304" pitchFamily="18" charset="0"/>
              </a:rPr>
              <a:t>2.  THE ISRAELITES - </a:t>
            </a:r>
            <a:r>
              <a:rPr lang="en-US" sz="2900" dirty="0">
                <a:solidFill>
                  <a:srgbClr val="000000"/>
                </a:solidFill>
                <a:ea typeface="Times New Roman" panose="02020603050405020304" pitchFamily="18" charset="0"/>
                <a:cs typeface="Arial" panose="020B0604020202020204" pitchFamily="34" charset="0"/>
              </a:rPr>
              <a:t>(Deu 30:19)  "I call heaven and earth as witnesses today against you, that I have set before you life and death, blessing and cursing; therefore choose life, that both you and your descendants may live; </a:t>
            </a:r>
            <a:endParaRPr lang="en-US" sz="2900" dirty="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226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B87C-CCC9-92E9-9B82-29C1E2380A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76F34A-DEA8-F4B9-36F2-19F79226AD34}"/>
              </a:ext>
            </a:extLst>
          </p:cNvPr>
          <p:cNvSpPr>
            <a:spLocks noGrp="1"/>
          </p:cNvSpPr>
          <p:nvPr>
            <p:ph type="title"/>
          </p:nvPr>
        </p:nvSpPr>
        <p:spPr/>
        <p:txBody>
          <a:bodyPr>
            <a:normAutofit fontScale="90000"/>
          </a:bodyPr>
          <a:lstStyle/>
          <a:p>
            <a:pPr marL="0" marR="0">
              <a:lnSpc>
                <a:spcPct val="80000"/>
              </a:lnSpc>
              <a:buNone/>
            </a:pPr>
            <a:r>
              <a:rPr lang="en-US" sz="4400" b="1" dirty="0">
                <a:solidFill>
                  <a:srgbClr val="FF0000"/>
                </a:solidFill>
                <a:effectLst/>
                <a:latin typeface="Arial" panose="020B0604020202020204" pitchFamily="34" charset="0"/>
                <a:cs typeface="Times New Roman" panose="02020603050405020304" pitchFamily="18" charset="0"/>
              </a:rPr>
              <a:t>I. THE FATHER ALLOWS CHOICE, ALTHOUGH OFTEN DISAPPOINTED. </a:t>
            </a:r>
          </a:p>
        </p:txBody>
      </p:sp>
      <p:sp>
        <p:nvSpPr>
          <p:cNvPr id="3" name="Content Placeholder 2">
            <a:extLst>
              <a:ext uri="{FF2B5EF4-FFF2-40B4-BE49-F238E27FC236}">
                <a16:creationId xmlns:a16="http://schemas.microsoft.com/office/drawing/2014/main" id="{7E4C67C4-F07F-03FD-2787-4A9EF3FE702B}"/>
              </a:ext>
            </a:extLst>
          </p:cNvPr>
          <p:cNvSpPr>
            <a:spLocks noGrp="1"/>
          </p:cNvSpPr>
          <p:nvPr>
            <p:ph idx="1"/>
          </p:nvPr>
        </p:nvSpPr>
        <p:spPr>
          <a:xfrm>
            <a:off x="220337" y="1325563"/>
            <a:ext cx="8923663" cy="5532436"/>
          </a:xfrm>
        </p:spPr>
        <p:txBody>
          <a:bodyPr>
            <a:normAutofit/>
          </a:bodyPr>
          <a:lstStyle/>
          <a:p>
            <a:pPr marL="457200" indent="-457200">
              <a:lnSpc>
                <a:spcPct val="100000"/>
              </a:lnSpc>
              <a:spcBef>
                <a:spcPts val="0"/>
              </a:spcBef>
              <a:buNone/>
            </a:pPr>
            <a:r>
              <a:rPr lang="en-US" dirty="0">
                <a:ea typeface="Times New Roman" panose="02020603050405020304" pitchFamily="18" charset="0"/>
                <a:cs typeface="Times New Roman" panose="02020603050405020304" pitchFamily="18" charset="0"/>
              </a:rPr>
              <a:t>A. BIBLE EXAMPLES</a:t>
            </a:r>
          </a:p>
          <a:p>
            <a:pPr marL="914400" lvl="1" indent="-457200">
              <a:lnSpc>
                <a:spcPct val="100000"/>
              </a:lnSpc>
              <a:spcBef>
                <a:spcPts val="0"/>
              </a:spcBef>
              <a:buNone/>
            </a:pPr>
            <a:r>
              <a:rPr lang="en-US" dirty="0">
                <a:solidFill>
                  <a:srgbClr val="000000"/>
                </a:solidFill>
                <a:ea typeface="Times New Roman" panose="02020603050405020304" pitchFamily="18" charset="0"/>
                <a:cs typeface="Arial" panose="020B0604020202020204" pitchFamily="34" charset="0"/>
              </a:rPr>
              <a:t>3. JOSHUA - (Josh 24:15) "And if it seems evil to you to serve the LORD, choose for yourselves this day whom you will serve, whether the gods which your fathers served that were on the other side of the River, or the gods of the Amorites, in whose land you dwell. But as for me and my house, we will serve the LORD."</a:t>
            </a:r>
            <a:endParaRPr lang="en-US" dirty="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8262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896EE-9697-C877-6F57-32A1336215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54A5FB-76EB-D099-9BB3-CA22A81059A9}"/>
              </a:ext>
            </a:extLst>
          </p:cNvPr>
          <p:cNvSpPr>
            <a:spLocks noGrp="1"/>
          </p:cNvSpPr>
          <p:nvPr>
            <p:ph type="title"/>
          </p:nvPr>
        </p:nvSpPr>
        <p:spPr/>
        <p:txBody>
          <a:bodyPr>
            <a:normAutofit fontScale="90000"/>
          </a:bodyPr>
          <a:lstStyle/>
          <a:p>
            <a:pPr marL="0" marR="0">
              <a:lnSpc>
                <a:spcPct val="80000"/>
              </a:lnSpc>
              <a:buNone/>
            </a:pPr>
            <a:r>
              <a:rPr lang="en-US" sz="4400" b="1" dirty="0">
                <a:solidFill>
                  <a:srgbClr val="FF0000"/>
                </a:solidFill>
                <a:effectLst/>
                <a:latin typeface="Arial" panose="020B0604020202020204" pitchFamily="34" charset="0"/>
                <a:cs typeface="Times New Roman" panose="02020603050405020304" pitchFamily="18" charset="0"/>
              </a:rPr>
              <a:t>I. THE FATHER ALLOWS CHOICE, ALTHOUGH OFTEN DISAPPOINTED. </a:t>
            </a:r>
          </a:p>
        </p:txBody>
      </p:sp>
      <p:sp>
        <p:nvSpPr>
          <p:cNvPr id="3" name="Content Placeholder 2">
            <a:extLst>
              <a:ext uri="{FF2B5EF4-FFF2-40B4-BE49-F238E27FC236}">
                <a16:creationId xmlns:a16="http://schemas.microsoft.com/office/drawing/2014/main" id="{8CD2FC1D-AF62-FBB5-5528-FF2C565D1235}"/>
              </a:ext>
            </a:extLst>
          </p:cNvPr>
          <p:cNvSpPr>
            <a:spLocks noGrp="1"/>
          </p:cNvSpPr>
          <p:nvPr>
            <p:ph idx="1"/>
          </p:nvPr>
        </p:nvSpPr>
        <p:spPr>
          <a:xfrm>
            <a:off x="220337" y="1325563"/>
            <a:ext cx="8923663" cy="5532436"/>
          </a:xfrm>
        </p:spPr>
        <p:txBody>
          <a:bodyPr>
            <a:normAutofit fontScale="85000" lnSpcReduction="20000"/>
          </a:bodyPr>
          <a:lstStyle/>
          <a:p>
            <a:pPr marL="457200" indent="-457200">
              <a:lnSpc>
                <a:spcPct val="105000"/>
              </a:lnSpc>
              <a:spcBef>
                <a:spcPts val="0"/>
              </a:spcBef>
              <a:buNone/>
            </a:pPr>
            <a:r>
              <a:rPr lang="en-US" dirty="0">
                <a:ea typeface="Times New Roman" panose="02020603050405020304" pitchFamily="18" charset="0"/>
                <a:cs typeface="Times New Roman" panose="02020603050405020304" pitchFamily="18" charset="0"/>
              </a:rPr>
              <a:t>A. BIBLE EXAMPLES</a:t>
            </a:r>
          </a:p>
          <a:p>
            <a:pPr marL="914400" lvl="1" indent="-457200">
              <a:lnSpc>
                <a:spcPct val="105000"/>
              </a:lnSpc>
              <a:spcBef>
                <a:spcPts val="0"/>
              </a:spcBef>
              <a:buNone/>
            </a:pPr>
            <a:r>
              <a:rPr lang="en-US" dirty="0">
                <a:solidFill>
                  <a:srgbClr val="000000"/>
                </a:solidFill>
                <a:ea typeface="Times New Roman" panose="02020603050405020304" pitchFamily="18" charset="0"/>
                <a:cs typeface="Arial" panose="020B0604020202020204" pitchFamily="34" charset="0"/>
              </a:rPr>
              <a:t>4. ANANIAS &amp; SAPPHIRA - (Acts 5:2-5)  And he kept back part of the proceeds, his wife also being aware of it, and brought a certain part and laid it at the apostles' feet. {3} But Peter said, "Ananias, why has Satan filled your heart to lie to the Holy Spirit and keep back part of the price of the land for yourself? {4} "While it remained, was it not your own? And after it was sold, was it not in your own control? Why have you conceived this thing in your heart? You have not lied to men but to God." {5} Then Ananias, hearing these words, fell down and breathed his last. So great fear came upon all those who heard these things.</a:t>
            </a:r>
            <a:endParaRPr lang="en-US" dirty="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0998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8BD61-3F8F-F782-FD1D-BDDB074464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4D2989-8570-2B08-572E-966EA62B27EF}"/>
              </a:ext>
            </a:extLst>
          </p:cNvPr>
          <p:cNvSpPr>
            <a:spLocks noGrp="1"/>
          </p:cNvSpPr>
          <p:nvPr>
            <p:ph type="title"/>
          </p:nvPr>
        </p:nvSpPr>
        <p:spPr/>
        <p:txBody>
          <a:bodyPr>
            <a:normAutofit fontScale="90000"/>
          </a:bodyPr>
          <a:lstStyle/>
          <a:p>
            <a:pPr marL="0" marR="0">
              <a:lnSpc>
                <a:spcPct val="80000"/>
              </a:lnSpc>
              <a:buNone/>
            </a:pPr>
            <a:r>
              <a:rPr lang="en-US" sz="4400" b="1" dirty="0">
                <a:solidFill>
                  <a:srgbClr val="FF0000"/>
                </a:solidFill>
                <a:effectLst/>
                <a:latin typeface="Arial" panose="020B0604020202020204" pitchFamily="34" charset="0"/>
                <a:cs typeface="Times New Roman" panose="02020603050405020304" pitchFamily="18" charset="0"/>
              </a:rPr>
              <a:t>I. THE FATHER ALLOWS CHOICE, ALTHOUGH OFTEN DISAPPOINTED. </a:t>
            </a:r>
          </a:p>
        </p:txBody>
      </p:sp>
      <p:sp>
        <p:nvSpPr>
          <p:cNvPr id="3" name="Content Placeholder 2">
            <a:extLst>
              <a:ext uri="{FF2B5EF4-FFF2-40B4-BE49-F238E27FC236}">
                <a16:creationId xmlns:a16="http://schemas.microsoft.com/office/drawing/2014/main" id="{0F47958F-633C-6874-76DC-6922E4F8C4F1}"/>
              </a:ext>
            </a:extLst>
          </p:cNvPr>
          <p:cNvSpPr>
            <a:spLocks noGrp="1"/>
          </p:cNvSpPr>
          <p:nvPr>
            <p:ph idx="1"/>
          </p:nvPr>
        </p:nvSpPr>
        <p:spPr>
          <a:xfrm>
            <a:off x="220337" y="1143000"/>
            <a:ext cx="8923663" cy="5714999"/>
          </a:xfrm>
        </p:spPr>
        <p:txBody>
          <a:bodyPr>
            <a:noAutofit/>
          </a:bodyPr>
          <a:lstStyle/>
          <a:p>
            <a:pPr marL="457200" indent="-457200">
              <a:lnSpc>
                <a:spcPct val="80000"/>
              </a:lnSpc>
              <a:spcBef>
                <a:spcPts val="0"/>
              </a:spcBef>
              <a:buNone/>
            </a:pPr>
            <a:r>
              <a:rPr lang="en-US" sz="2700" dirty="0">
                <a:ea typeface="Times New Roman" panose="02020603050405020304" pitchFamily="18" charset="0"/>
                <a:cs typeface="Times New Roman" panose="02020603050405020304" pitchFamily="18" charset="0"/>
              </a:rPr>
              <a:t>A. BIBLE EXAMPLES</a:t>
            </a:r>
          </a:p>
          <a:p>
            <a:pPr marL="914400" lvl="1" indent="-457200">
              <a:lnSpc>
                <a:spcPct val="80000"/>
              </a:lnSpc>
              <a:spcBef>
                <a:spcPts val="0"/>
              </a:spcBef>
              <a:buNone/>
            </a:pPr>
            <a:r>
              <a:rPr lang="en-US" sz="2700" dirty="0">
                <a:ea typeface="Times New Roman" panose="02020603050405020304" pitchFamily="18" charset="0"/>
                <a:cs typeface="Times New Roman" panose="02020603050405020304" pitchFamily="18" charset="0"/>
              </a:rPr>
              <a:t>5. PAUL - (1 Tim 1:12-16)  And I thank Christ Jesus our Lord who has enabled me, because He counted me faithful, putting me into the ministry, {13} although I was formerly a blasphemer, a persecutor, and an insolent man; but I obtained mercy because I did it ignorantly in unbelief. {14} And the grace of our Lord was exceedingly abundant, with faith and love which are in Christ Jesus. {15} This is a faithful saying and worthy of all acceptance, that Christ Jesus came into the world to save sinners, of whom I am chief. {16} However, for this reason I obtained mercy, that in me first Jesus Christ might show all longsuffering, as a pattern to those who are going to believe on Him for everlasting life.</a:t>
            </a:r>
          </a:p>
        </p:txBody>
      </p:sp>
    </p:spTree>
    <p:extLst>
      <p:ext uri="{BB962C8B-B14F-4D97-AF65-F5344CB8AC3E}">
        <p14:creationId xmlns:p14="http://schemas.microsoft.com/office/powerpoint/2010/main" val="3688006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sign&#10;&#10;Description automatically generated">
            <a:extLst>
              <a:ext uri="{FF2B5EF4-FFF2-40B4-BE49-F238E27FC236}">
                <a16:creationId xmlns:a16="http://schemas.microsoft.com/office/drawing/2014/main" id="{C667D9DE-9D87-427B-B0ED-89F09CFC50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296" y="613064"/>
            <a:ext cx="8665476" cy="5787736"/>
          </a:xfrm>
          <a:prstGeom prst="rect">
            <a:avLst/>
          </a:prstGeom>
        </p:spPr>
      </p:pic>
    </p:spTree>
    <p:extLst>
      <p:ext uri="{BB962C8B-B14F-4D97-AF65-F5344CB8AC3E}">
        <p14:creationId xmlns:p14="http://schemas.microsoft.com/office/powerpoint/2010/main" val="2140336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24071-8637-35C6-2223-AD83400E95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EFE146-326F-CA28-AF31-FE197610EC99}"/>
              </a:ext>
            </a:extLst>
          </p:cNvPr>
          <p:cNvSpPr>
            <a:spLocks noGrp="1"/>
          </p:cNvSpPr>
          <p:nvPr>
            <p:ph type="title"/>
          </p:nvPr>
        </p:nvSpPr>
        <p:spPr/>
        <p:txBody>
          <a:bodyPr>
            <a:normAutofit fontScale="90000"/>
          </a:bodyPr>
          <a:lstStyle/>
          <a:p>
            <a:pPr marL="0" marR="0">
              <a:lnSpc>
                <a:spcPct val="80000"/>
              </a:lnSpc>
              <a:buNone/>
            </a:pPr>
            <a:r>
              <a:rPr lang="en-US" sz="4400" b="1" dirty="0">
                <a:solidFill>
                  <a:srgbClr val="FF0000"/>
                </a:solidFill>
                <a:effectLst/>
                <a:latin typeface="Arial" panose="020B0604020202020204" pitchFamily="34" charset="0"/>
                <a:cs typeface="Times New Roman" panose="02020603050405020304" pitchFamily="18" charset="0"/>
              </a:rPr>
              <a:t>I. THE FATHER ALLOWS CHOICE, ALTHOUGH OFTEN DISAPPOINTED. </a:t>
            </a:r>
          </a:p>
        </p:txBody>
      </p:sp>
      <p:sp>
        <p:nvSpPr>
          <p:cNvPr id="3" name="Content Placeholder 2">
            <a:extLst>
              <a:ext uri="{FF2B5EF4-FFF2-40B4-BE49-F238E27FC236}">
                <a16:creationId xmlns:a16="http://schemas.microsoft.com/office/drawing/2014/main" id="{12740001-0890-D291-3059-12A820A5A0BD}"/>
              </a:ext>
            </a:extLst>
          </p:cNvPr>
          <p:cNvSpPr>
            <a:spLocks noGrp="1"/>
          </p:cNvSpPr>
          <p:nvPr>
            <p:ph idx="1"/>
          </p:nvPr>
        </p:nvSpPr>
        <p:spPr>
          <a:xfrm>
            <a:off x="220337" y="1325563"/>
            <a:ext cx="8923663" cy="5532436"/>
          </a:xfrm>
        </p:spPr>
        <p:txBody>
          <a:bodyPr>
            <a:normAutofit/>
          </a:bodyPr>
          <a:lstStyle/>
          <a:p>
            <a:pPr marL="457200" indent="-457200">
              <a:lnSpc>
                <a:spcPct val="100000"/>
              </a:lnSpc>
              <a:spcBef>
                <a:spcPts val="0"/>
              </a:spcBef>
              <a:buNone/>
            </a:pPr>
            <a:r>
              <a:rPr lang="en-US" dirty="0">
                <a:ea typeface="Times New Roman" panose="02020603050405020304" pitchFamily="18" charset="0"/>
                <a:cs typeface="Times New Roman" panose="02020603050405020304" pitchFamily="18" charset="0"/>
              </a:rPr>
              <a:t>B. God gives us free choice even though he is disappointed when we make bad choices</a:t>
            </a:r>
          </a:p>
          <a:p>
            <a:pPr marL="457200" indent="-457200">
              <a:lnSpc>
                <a:spcPct val="100000"/>
              </a:lnSpc>
              <a:spcBef>
                <a:spcPts val="0"/>
              </a:spcBef>
              <a:buNone/>
            </a:pPr>
            <a:r>
              <a:rPr lang="en-US" dirty="0">
                <a:ea typeface="Times New Roman" panose="02020603050405020304" pitchFamily="18" charset="0"/>
                <a:cs typeface="Times New Roman" panose="02020603050405020304" pitchFamily="18" charset="0"/>
              </a:rPr>
              <a:t>C. Parenting is designed to bring children to the point that they make good choices in life</a:t>
            </a:r>
          </a:p>
          <a:p>
            <a:pPr marL="457200" indent="-457200">
              <a:lnSpc>
                <a:spcPct val="100000"/>
              </a:lnSpc>
              <a:spcBef>
                <a:spcPts val="0"/>
              </a:spcBef>
              <a:buNone/>
            </a:pPr>
            <a:r>
              <a:rPr lang="en-US" dirty="0">
                <a:ea typeface="Times New Roman" panose="02020603050405020304" pitchFamily="18" charset="0"/>
                <a:cs typeface="Times New Roman" panose="02020603050405020304" pitchFamily="18" charset="0"/>
              </a:rPr>
              <a:t>D. We as fathers must give our children freedom of choice as they grow in age and responsibility even though we are disappointed in their choices at times.</a:t>
            </a:r>
            <a:endParaRPr lang="en-US" dirty="0"/>
          </a:p>
        </p:txBody>
      </p:sp>
    </p:spTree>
    <p:extLst>
      <p:ext uri="{BB962C8B-B14F-4D97-AF65-F5344CB8AC3E}">
        <p14:creationId xmlns:p14="http://schemas.microsoft.com/office/powerpoint/2010/main" val="832584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A3354-E5C3-52E4-98DE-E3F7A9270C32}"/>
              </a:ext>
            </a:extLst>
          </p:cNvPr>
          <p:cNvSpPr>
            <a:spLocks noGrp="1"/>
          </p:cNvSpPr>
          <p:nvPr>
            <p:ph type="title"/>
          </p:nvPr>
        </p:nvSpPr>
        <p:spPr>
          <a:xfrm>
            <a:off x="0" y="0"/>
            <a:ext cx="9144000" cy="6858000"/>
          </a:xfrm>
        </p:spPr>
        <p:txBody>
          <a:bodyPr>
            <a:normAutofit/>
          </a:bodyPr>
          <a:lstStyle/>
          <a:p>
            <a:pPr marL="0" marR="0">
              <a:buNone/>
            </a:pPr>
            <a:r>
              <a:rPr lang="en-US" sz="32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II. THE FATHER AWAITS CHANGE THAT BRINGS SOMEONE BACK TO HIM</a:t>
            </a:r>
            <a:r>
              <a:rPr lang="en-US" sz="3200" b="1" dirty="0">
                <a:effectLst/>
                <a:latin typeface="Arial" panose="020B0604020202020204" pitchFamily="34" charset="0"/>
                <a:ea typeface="Times New Roman" panose="02020603050405020304" pitchFamily="18" charset="0"/>
                <a:cs typeface="Times New Roman" panose="02020603050405020304" pitchFamily="18" charset="0"/>
              </a:rPr>
              <a:t>. </a:t>
            </a:r>
            <a:r>
              <a:rPr lang="en-US" sz="3200" dirty="0">
                <a:effectLst/>
                <a:latin typeface="Arial" panose="020B0604020202020204" pitchFamily="34" charset="0"/>
                <a:ea typeface="Times New Roman" panose="02020603050405020304" pitchFamily="18" charset="0"/>
                <a:cs typeface="Times New Roman" panose="02020603050405020304" pitchFamily="18" charset="0"/>
              </a:rPr>
              <a:t>(Luke 15:17-20) “But when he came to himself, he said, ‘How many of my father’s hired servants have bread enough and to spare, and I perish with hunger! {18} ‘I will arise and go to my father, and will say to him, “Father, I have sinned against heaven and before you, {19} “and I am no longer worthy to be called your son. Make me like one of your hired servants.”’ {20} “And he arose and came to his father. But when he was still a great way off, his father saw him and had compassion, and ran and fell on his neck and kissed him.</a:t>
            </a:r>
          </a:p>
        </p:txBody>
      </p:sp>
    </p:spTree>
    <p:extLst>
      <p:ext uri="{BB962C8B-B14F-4D97-AF65-F5344CB8AC3E}">
        <p14:creationId xmlns:p14="http://schemas.microsoft.com/office/powerpoint/2010/main" val="19660977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746DD-028D-835E-28C4-7146C1B82C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6CB690-8EF8-A6CF-C590-00C85312B0CB}"/>
              </a:ext>
            </a:extLst>
          </p:cNvPr>
          <p:cNvSpPr>
            <a:spLocks noGrp="1"/>
          </p:cNvSpPr>
          <p:nvPr>
            <p:ph type="title"/>
          </p:nvPr>
        </p:nvSpPr>
        <p:spPr/>
        <p:txBody>
          <a:bodyPr>
            <a:noAutofit/>
          </a:bodyPr>
          <a:lstStyle/>
          <a:p>
            <a:pPr marL="0" marR="0">
              <a:lnSpc>
                <a:spcPct val="80000"/>
              </a:lnSpc>
              <a:buNone/>
            </a:pPr>
            <a:r>
              <a:rPr lang="en-US" sz="37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II. THE FATHER AWAITS CHANGE THAT BRINGS SOMEONE BACK TO HIM. </a:t>
            </a:r>
            <a:endParaRPr lang="en-US" sz="37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1B43B25-1131-1A90-140A-A9151ACE7105}"/>
              </a:ext>
            </a:extLst>
          </p:cNvPr>
          <p:cNvSpPr>
            <a:spLocks noGrp="1"/>
          </p:cNvSpPr>
          <p:nvPr>
            <p:ph idx="1"/>
          </p:nvPr>
        </p:nvSpPr>
        <p:spPr>
          <a:xfrm>
            <a:off x="220337" y="1162050"/>
            <a:ext cx="8923663" cy="5695949"/>
          </a:xfrm>
        </p:spPr>
        <p:txBody>
          <a:bodyPr>
            <a:normAutofit lnSpcReduction="10000"/>
          </a:bodyPr>
          <a:lstStyle/>
          <a:p>
            <a:pPr marL="457200" marR="0" indent="-457200">
              <a:lnSpc>
                <a:spcPct val="105000"/>
              </a:lnSpc>
              <a:spcBef>
                <a:spcPts val="0"/>
              </a:spcBef>
              <a:buNone/>
            </a:pPr>
            <a:r>
              <a:rPr lang="en-US" dirty="0">
                <a:ea typeface="Times New Roman" panose="02020603050405020304" pitchFamily="18" charset="0"/>
                <a:cs typeface="Times New Roman" panose="02020603050405020304" pitchFamily="18" charset="0"/>
              </a:rPr>
              <a:t>A. GOD WANTS ALL TO BE SAVED AND RETURN TO HIM</a:t>
            </a:r>
          </a:p>
          <a:p>
            <a:pPr marL="914400" lvl="1" indent="-457200">
              <a:lnSpc>
                <a:spcPct val="105000"/>
              </a:lnSpc>
              <a:spcBef>
                <a:spcPts val="0"/>
              </a:spcBef>
              <a:buFont typeface="+mj-lt"/>
              <a:buAutoNum type="arabicPeriod"/>
            </a:pPr>
            <a:r>
              <a:rPr lang="en-US" dirty="0">
                <a:ea typeface="Times New Roman" panose="02020603050405020304" pitchFamily="18" charset="0"/>
                <a:cs typeface="Times New Roman" panose="02020603050405020304" pitchFamily="18" charset="0"/>
              </a:rPr>
              <a:t>(Rom 2:4)  } Or do you despise the riches of His goodness, forbearance, and longsuffering, not knowing that the goodness of God leads you to repentance? </a:t>
            </a:r>
          </a:p>
          <a:p>
            <a:pPr marL="914400" lvl="1" indent="-457200">
              <a:lnSpc>
                <a:spcPct val="105000"/>
              </a:lnSpc>
              <a:spcBef>
                <a:spcPts val="0"/>
              </a:spcBef>
              <a:buFont typeface="+mj-lt"/>
              <a:buAutoNum type="arabicPeriod"/>
            </a:pPr>
            <a:r>
              <a:rPr lang="en-US" dirty="0">
                <a:ea typeface="Times New Roman" panose="02020603050405020304" pitchFamily="18" charset="0"/>
                <a:cs typeface="Times New Roman" panose="02020603050405020304" pitchFamily="18" charset="0"/>
              </a:rPr>
              <a:t>(2 Pet 3:9)  The Lord is not slack concerning His promise, as some count slackness, but is longsuffering toward us, not willing that any should perish but that all should come to repentance. </a:t>
            </a:r>
          </a:p>
        </p:txBody>
      </p:sp>
    </p:spTree>
    <p:extLst>
      <p:ext uri="{BB962C8B-B14F-4D97-AF65-F5344CB8AC3E}">
        <p14:creationId xmlns:p14="http://schemas.microsoft.com/office/powerpoint/2010/main" val="263911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6462E-61D4-F70C-320C-F1DB5B1F17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100813-1FF1-410F-833A-345726679D6A}"/>
              </a:ext>
            </a:extLst>
          </p:cNvPr>
          <p:cNvSpPr>
            <a:spLocks noGrp="1"/>
          </p:cNvSpPr>
          <p:nvPr>
            <p:ph type="title"/>
          </p:nvPr>
        </p:nvSpPr>
        <p:spPr/>
        <p:txBody>
          <a:bodyPr>
            <a:noAutofit/>
          </a:bodyPr>
          <a:lstStyle/>
          <a:p>
            <a:pPr marL="0" marR="0">
              <a:lnSpc>
                <a:spcPct val="80000"/>
              </a:lnSpc>
              <a:buNone/>
            </a:pPr>
            <a:r>
              <a:rPr lang="en-US" sz="37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II. THE FATHER AWAITS CHANGE THAT BRINGS SOMEONE BACK TO HIM. </a:t>
            </a:r>
            <a:endParaRPr lang="en-US" sz="37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DB36A27-FC17-7BE4-F583-5FF44DF2527E}"/>
              </a:ext>
            </a:extLst>
          </p:cNvPr>
          <p:cNvSpPr>
            <a:spLocks noGrp="1"/>
          </p:cNvSpPr>
          <p:nvPr>
            <p:ph idx="1"/>
          </p:nvPr>
        </p:nvSpPr>
        <p:spPr>
          <a:xfrm>
            <a:off x="154924" y="1162051"/>
            <a:ext cx="8923663" cy="5695949"/>
          </a:xfrm>
        </p:spPr>
        <p:txBody>
          <a:bodyPr>
            <a:normAutofit fontScale="85000" lnSpcReduction="20000"/>
          </a:bodyPr>
          <a:lstStyle/>
          <a:p>
            <a:pPr marL="457200" marR="0" indent="-457200">
              <a:lnSpc>
                <a:spcPct val="105000"/>
              </a:lnSpc>
              <a:spcBef>
                <a:spcPts val="0"/>
              </a:spcBef>
              <a:buNone/>
            </a:pPr>
            <a:r>
              <a:rPr lang="en-US" dirty="0">
                <a:ea typeface="Times New Roman" panose="02020603050405020304" pitchFamily="18" charset="0"/>
                <a:cs typeface="Times New Roman" panose="02020603050405020304" pitchFamily="18" charset="0"/>
              </a:rPr>
              <a:t>A. GOD WANTS ALL TO BE SAVED AND RETURN TO HIM</a:t>
            </a:r>
          </a:p>
          <a:p>
            <a:pPr marL="914400" lvl="1" indent="-457200">
              <a:lnSpc>
                <a:spcPct val="105000"/>
              </a:lnSpc>
              <a:spcBef>
                <a:spcPts val="0"/>
              </a:spcBef>
              <a:buFont typeface="+mj-lt"/>
              <a:buAutoNum type="arabicPeriod" startAt="3"/>
            </a:pPr>
            <a:r>
              <a:rPr lang="en-US" dirty="0">
                <a:ea typeface="Times New Roman" panose="02020603050405020304" pitchFamily="18" charset="0"/>
                <a:cs typeface="Times New Roman" panose="02020603050405020304" pitchFamily="18" charset="0"/>
              </a:rPr>
              <a:t>(1 Tim 2:1-4)  Therefore I exhort first of all that supplications, prayers, intercessions, and giving of thanks be made for all men, {2} for kings and all who are in authority, that we may lead a quiet and peaceable life in all godliness and reverence. {3} For this is good and acceptable in the sight of God our Savior, {4} who desires all men to be saved and to come to the knowledge of the truth.</a:t>
            </a:r>
          </a:p>
          <a:p>
            <a:pPr marL="457200" indent="-457200">
              <a:lnSpc>
                <a:spcPct val="105000"/>
              </a:lnSpc>
              <a:spcBef>
                <a:spcPts val="0"/>
              </a:spcBef>
              <a:buNone/>
            </a:pPr>
            <a:r>
              <a:rPr lang="en-US" dirty="0">
                <a:ea typeface="Times New Roman" panose="02020603050405020304" pitchFamily="18" charset="0"/>
                <a:cs typeface="Times New Roman" panose="02020603050405020304" pitchFamily="18" charset="0"/>
              </a:rPr>
              <a:t>B. Many fathers and mothers are waiting for their prodigals to return to their loving arms. Video – homecoming: waiting for them to come home</a:t>
            </a:r>
          </a:p>
          <a:p>
            <a:pPr marL="457200" indent="-457200">
              <a:lnSpc>
                <a:spcPct val="105000"/>
              </a:lnSpc>
              <a:spcBef>
                <a:spcPts val="0"/>
              </a:spcBef>
              <a:buNone/>
            </a:pPr>
            <a:r>
              <a:rPr lang="en-US" dirty="0">
                <a:ea typeface="Times New Roman" panose="02020603050405020304" pitchFamily="18" charset="0"/>
                <a:cs typeface="Times New Roman" panose="02020603050405020304" pitchFamily="18" charset="0"/>
              </a:rPr>
              <a:t>C. Sometimes all we can do is wait for them to repent or “come to themselves”</a:t>
            </a:r>
            <a:endParaRPr lang="en-US" dirty="0"/>
          </a:p>
        </p:txBody>
      </p:sp>
    </p:spTree>
    <p:extLst>
      <p:ext uri="{BB962C8B-B14F-4D97-AF65-F5344CB8AC3E}">
        <p14:creationId xmlns:p14="http://schemas.microsoft.com/office/powerpoint/2010/main" val="3590481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4D14D-3E1D-0FB8-9926-FA694D23FA8B}"/>
              </a:ext>
            </a:extLst>
          </p:cNvPr>
          <p:cNvSpPr>
            <a:spLocks noGrp="1"/>
          </p:cNvSpPr>
          <p:nvPr>
            <p:ph type="title"/>
          </p:nvPr>
        </p:nvSpPr>
        <p:spPr>
          <a:xfrm>
            <a:off x="0" y="0"/>
            <a:ext cx="9144000" cy="6858000"/>
          </a:xfrm>
        </p:spPr>
        <p:txBody>
          <a:bodyPr>
            <a:noAutofit/>
          </a:bodyPr>
          <a:lstStyle/>
          <a:p>
            <a:pPr>
              <a:lnSpc>
                <a:spcPct val="80000"/>
              </a:lnSpc>
            </a:pPr>
            <a:r>
              <a:rPr lang="en-US" sz="3200" dirty="0">
                <a:solidFill>
                  <a:srgbClr val="FF0000"/>
                </a:solidFill>
                <a:effectLst/>
                <a:latin typeface="Arial" panose="020B0604020202020204" pitchFamily="34" charset="0"/>
                <a:cs typeface="Times New Roman" panose="02020603050405020304" pitchFamily="18" charset="0"/>
              </a:rPr>
              <a:t>III. THE FATHER APPROVES CONFORMITY TO HIS WILL </a:t>
            </a:r>
            <a:r>
              <a:rPr lang="en-US" sz="3200" dirty="0">
                <a:effectLst/>
                <a:latin typeface="Arial" panose="020B0604020202020204" pitchFamily="34" charset="0"/>
                <a:cs typeface="Times New Roman" panose="02020603050405020304" pitchFamily="18" charset="0"/>
              </a:rPr>
              <a:t>– (Luke 15:21-32) “And the son said to him, ‘Father, I have sinned against heaven and in your sight, and am no longer worthy to be called your son.’ {22} “But the father said to his servants, ‘Bring out the best robe and put it on him, and put a ring on his hand and sandals on his feet. {23} ‘And bring the fatted calf here and kill it, and let us eat and be merry; {24} ‘for this my son was dead and is alive again; he was lost and is found.’ And they began to be merry. {25} “Now his older son was in the field. And as he came and drew near to the house, he heard music and dancing. {26} “So he called one of the servants and asked what these things meant. </a:t>
            </a:r>
            <a:r>
              <a:rPr lang="en-US" sz="3200" dirty="0">
                <a:cs typeface="Times New Roman" panose="02020603050405020304" pitchFamily="18" charset="0"/>
              </a:rPr>
              <a:t>&gt;&gt;&gt;</a:t>
            </a:r>
            <a:endParaRPr lang="en-US" sz="3200" dirty="0">
              <a:effectLst/>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305046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7DCC6-C62D-2F73-08F1-CD4290CAE7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25A293-D971-184F-8B99-5B2A9BCC2FD9}"/>
              </a:ext>
            </a:extLst>
          </p:cNvPr>
          <p:cNvSpPr>
            <a:spLocks noGrp="1"/>
          </p:cNvSpPr>
          <p:nvPr>
            <p:ph type="title"/>
          </p:nvPr>
        </p:nvSpPr>
        <p:spPr>
          <a:xfrm>
            <a:off x="0" y="0"/>
            <a:ext cx="9144000" cy="6858000"/>
          </a:xfrm>
        </p:spPr>
        <p:txBody>
          <a:bodyPr>
            <a:noAutofit/>
          </a:bodyPr>
          <a:lstStyle/>
          <a:p>
            <a:pPr marL="0" marR="0">
              <a:lnSpc>
                <a:spcPct val="80000"/>
              </a:lnSpc>
              <a:buNone/>
            </a:pPr>
            <a:r>
              <a:rPr lang="en-US" sz="2900" dirty="0">
                <a:solidFill>
                  <a:srgbClr val="FF0000"/>
                </a:solidFill>
                <a:effectLst/>
                <a:latin typeface="Arial" panose="020B0604020202020204" pitchFamily="34" charset="0"/>
                <a:cs typeface="Times New Roman" panose="02020603050405020304" pitchFamily="18" charset="0"/>
              </a:rPr>
              <a:t>III. THE FATHER APPROVES CONFORMITY TO HIS WILL </a:t>
            </a:r>
            <a:r>
              <a:rPr lang="en-US" sz="2900" dirty="0">
                <a:effectLst/>
                <a:latin typeface="Arial" panose="020B0604020202020204" pitchFamily="34" charset="0"/>
                <a:cs typeface="Times New Roman" panose="02020603050405020304" pitchFamily="18" charset="0"/>
              </a:rPr>
              <a:t>– {27} “And he said to him, ‘Your brother has come, and because he has received him safe and sound, your father has killed the fatted calf.’ {28} “But he was angry and would not go in. Therefore his father came out and pleaded with him. {29} “So he answered and said to his father, ‘Lo, these many years I have been serving you; I never transgressed your commandment at any time; and yet you never gave me a young goat, that I might make merry with my friends. {30} ‘But as soon as this son of yours came, who has devoured your livelihood with harlots, you killed the fatted calf for him.’ {31} “And he said to him, ‘Son, you are always with me, and all that I have is yours. {32} ‘It was right that we should make merry and be glad, for your brother was dead and is alive again, and was lost and is found.’”</a:t>
            </a:r>
          </a:p>
        </p:txBody>
      </p:sp>
    </p:spTree>
    <p:extLst>
      <p:ext uri="{BB962C8B-B14F-4D97-AF65-F5344CB8AC3E}">
        <p14:creationId xmlns:p14="http://schemas.microsoft.com/office/powerpoint/2010/main" val="862173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33D5F-E442-EE26-33AC-981490B4B7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13B8B1-0EFF-9DD4-71C7-54EB1E4275B9}"/>
              </a:ext>
            </a:extLst>
          </p:cNvPr>
          <p:cNvSpPr>
            <a:spLocks noGrp="1"/>
          </p:cNvSpPr>
          <p:nvPr>
            <p:ph type="title"/>
          </p:nvPr>
        </p:nvSpPr>
        <p:spPr/>
        <p:txBody>
          <a:bodyPr>
            <a:normAutofit/>
          </a:bodyPr>
          <a:lstStyle/>
          <a:p>
            <a:pPr marL="0" marR="0">
              <a:lnSpc>
                <a:spcPct val="80000"/>
              </a:lnSpc>
              <a:buNone/>
            </a:pPr>
            <a:r>
              <a:rPr lang="en-US" sz="4000" b="1" dirty="0">
                <a:solidFill>
                  <a:srgbClr val="FF0000"/>
                </a:solidFill>
                <a:effectLst/>
                <a:latin typeface="Arial" panose="020B0604020202020204" pitchFamily="34" charset="0"/>
                <a:cs typeface="Times New Roman" panose="02020603050405020304" pitchFamily="18" charset="0"/>
              </a:rPr>
              <a:t>III. THE FATHER APPROVES CONFORMITY TO HIS WILL</a:t>
            </a:r>
          </a:p>
        </p:txBody>
      </p:sp>
      <p:sp>
        <p:nvSpPr>
          <p:cNvPr id="3" name="Content Placeholder 2">
            <a:extLst>
              <a:ext uri="{FF2B5EF4-FFF2-40B4-BE49-F238E27FC236}">
                <a16:creationId xmlns:a16="http://schemas.microsoft.com/office/drawing/2014/main" id="{0D8EBFC7-5F7C-83E9-D28E-F71F8947ADDE}"/>
              </a:ext>
            </a:extLst>
          </p:cNvPr>
          <p:cNvSpPr>
            <a:spLocks noGrp="1"/>
          </p:cNvSpPr>
          <p:nvPr>
            <p:ph idx="1"/>
          </p:nvPr>
        </p:nvSpPr>
        <p:spPr>
          <a:xfrm>
            <a:off x="220337" y="1181100"/>
            <a:ext cx="8923663" cy="5676899"/>
          </a:xfrm>
        </p:spPr>
        <p:txBody>
          <a:bodyPr>
            <a:normAutofit fontScale="77500" lnSpcReduction="20000"/>
          </a:bodyPr>
          <a:lstStyle/>
          <a:p>
            <a:pPr marL="457200" indent="-457200">
              <a:lnSpc>
                <a:spcPct val="105000"/>
              </a:lnSpc>
              <a:spcBef>
                <a:spcPts val="0"/>
              </a:spcBef>
              <a:buNone/>
            </a:pPr>
            <a:r>
              <a:rPr lang="en-US" sz="3400" dirty="0">
                <a:ea typeface="Times New Roman" panose="02020603050405020304" pitchFamily="18" charset="0"/>
                <a:cs typeface="Times New Roman" panose="02020603050405020304" pitchFamily="18" charset="0"/>
              </a:rPr>
              <a:t>A. REPENTANCE - (Acts 17:30)  "Truly, these times of ignorance God overlooked, but now commands all men everywhere to repent,</a:t>
            </a:r>
          </a:p>
          <a:p>
            <a:pPr marL="457200" indent="-457200">
              <a:lnSpc>
                <a:spcPct val="105000"/>
              </a:lnSpc>
              <a:spcBef>
                <a:spcPts val="0"/>
              </a:spcBef>
              <a:buNone/>
            </a:pPr>
            <a:r>
              <a:rPr lang="en-US" sz="3400" dirty="0">
                <a:ea typeface="Times New Roman" panose="02020603050405020304" pitchFamily="18" charset="0"/>
                <a:cs typeface="Times New Roman" panose="02020603050405020304" pitchFamily="18" charset="0"/>
              </a:rPr>
              <a:t>B. CONFESSION </a:t>
            </a:r>
          </a:p>
          <a:p>
            <a:pPr marL="914400" marR="0" indent="-457200">
              <a:lnSpc>
                <a:spcPct val="105000"/>
              </a:lnSpc>
              <a:spcBef>
                <a:spcPts val="0"/>
              </a:spcBef>
              <a:buNone/>
            </a:pPr>
            <a:r>
              <a:rPr lang="en-US" sz="3400" dirty="0">
                <a:ea typeface="Times New Roman" panose="02020603050405020304" pitchFamily="18" charset="0"/>
                <a:cs typeface="Times New Roman" panose="02020603050405020304" pitchFamily="18" charset="0"/>
              </a:rPr>
              <a:t>1. CONFESS JESUS </a:t>
            </a:r>
          </a:p>
          <a:p>
            <a:pPr marL="1371600" lvl="2" indent="-457200">
              <a:lnSpc>
                <a:spcPct val="105000"/>
              </a:lnSpc>
              <a:spcBef>
                <a:spcPts val="0"/>
              </a:spcBef>
              <a:buNone/>
            </a:pPr>
            <a:r>
              <a:rPr lang="en-US" sz="3400" dirty="0">
                <a:ea typeface="Times New Roman" panose="02020603050405020304" pitchFamily="18" charset="0"/>
                <a:cs typeface="Times New Roman" panose="02020603050405020304" pitchFamily="18" charset="0"/>
              </a:rPr>
              <a:t>a. (Mat 10:32-33)  "Therefore whoever confesses Me before men, him I will also confess before My Father who is in heaven. {33} "But whoever denies Me before men, him I will also deny before My Father who is in heaven.</a:t>
            </a:r>
          </a:p>
          <a:p>
            <a:pPr marL="1371600" lvl="2" indent="-457200">
              <a:lnSpc>
                <a:spcPct val="105000"/>
              </a:lnSpc>
              <a:spcBef>
                <a:spcPts val="0"/>
              </a:spcBef>
              <a:buNone/>
            </a:pPr>
            <a:r>
              <a:rPr lang="en-US" sz="3400" dirty="0">
                <a:ea typeface="Times New Roman" panose="02020603050405020304" pitchFamily="18" charset="0"/>
                <a:cs typeface="Times New Roman" panose="02020603050405020304" pitchFamily="18" charset="0"/>
              </a:rPr>
              <a:t>b. (Rom 10:9-10)  that if you confess with your mouth the Lord Jesus and believe in your heart that God has raised Him from the dead, you will be saved. {10} For with the heart one believes unto righteousness, and with the mouth confession is made unto salvation.</a:t>
            </a:r>
          </a:p>
        </p:txBody>
      </p:sp>
    </p:spTree>
    <p:extLst>
      <p:ext uri="{BB962C8B-B14F-4D97-AF65-F5344CB8AC3E}">
        <p14:creationId xmlns:p14="http://schemas.microsoft.com/office/powerpoint/2010/main" val="1920258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AFFE2-5821-508F-E337-D38AD81690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05B7AC-9A9F-C975-3210-997E6FE59155}"/>
              </a:ext>
            </a:extLst>
          </p:cNvPr>
          <p:cNvSpPr>
            <a:spLocks noGrp="1"/>
          </p:cNvSpPr>
          <p:nvPr>
            <p:ph type="title"/>
          </p:nvPr>
        </p:nvSpPr>
        <p:spPr/>
        <p:txBody>
          <a:bodyPr>
            <a:normAutofit/>
          </a:bodyPr>
          <a:lstStyle/>
          <a:p>
            <a:pPr marL="0" marR="0">
              <a:lnSpc>
                <a:spcPct val="80000"/>
              </a:lnSpc>
              <a:buNone/>
            </a:pPr>
            <a:r>
              <a:rPr lang="en-US" sz="4000" b="1" dirty="0">
                <a:solidFill>
                  <a:srgbClr val="FF0000"/>
                </a:solidFill>
                <a:effectLst/>
                <a:latin typeface="Arial" panose="020B0604020202020204" pitchFamily="34" charset="0"/>
                <a:cs typeface="Times New Roman" panose="02020603050405020304" pitchFamily="18" charset="0"/>
              </a:rPr>
              <a:t>III. THE FATHER APPROVES CONFORMITY TO HIS WILL</a:t>
            </a:r>
          </a:p>
        </p:txBody>
      </p:sp>
      <p:sp>
        <p:nvSpPr>
          <p:cNvPr id="3" name="Content Placeholder 2">
            <a:extLst>
              <a:ext uri="{FF2B5EF4-FFF2-40B4-BE49-F238E27FC236}">
                <a16:creationId xmlns:a16="http://schemas.microsoft.com/office/drawing/2014/main" id="{26A5E145-0E5B-246C-0DB6-D2BD603115F9}"/>
              </a:ext>
            </a:extLst>
          </p:cNvPr>
          <p:cNvSpPr>
            <a:spLocks noGrp="1"/>
          </p:cNvSpPr>
          <p:nvPr>
            <p:ph idx="1"/>
          </p:nvPr>
        </p:nvSpPr>
        <p:spPr>
          <a:xfrm>
            <a:off x="220337" y="1181100"/>
            <a:ext cx="8923663" cy="5676899"/>
          </a:xfrm>
        </p:spPr>
        <p:txBody>
          <a:bodyPr>
            <a:noAutofit/>
          </a:bodyPr>
          <a:lstStyle/>
          <a:p>
            <a:pPr marL="457200" indent="-457200">
              <a:lnSpc>
                <a:spcPct val="80000"/>
              </a:lnSpc>
              <a:spcBef>
                <a:spcPts val="0"/>
              </a:spcBef>
              <a:buNone/>
            </a:pPr>
            <a:r>
              <a:rPr lang="en-US" sz="2700" dirty="0">
                <a:ea typeface="Times New Roman" panose="02020603050405020304" pitchFamily="18" charset="0"/>
                <a:cs typeface="Times New Roman" panose="02020603050405020304" pitchFamily="18" charset="0"/>
              </a:rPr>
              <a:t>B. CONFESSION </a:t>
            </a:r>
          </a:p>
          <a:p>
            <a:pPr marL="914400" marR="0" indent="-457200">
              <a:lnSpc>
                <a:spcPct val="80000"/>
              </a:lnSpc>
              <a:spcBef>
                <a:spcPts val="0"/>
              </a:spcBef>
              <a:buNone/>
            </a:pPr>
            <a:r>
              <a:rPr lang="en-US" sz="2700" dirty="0">
                <a:ea typeface="Times New Roman" panose="02020603050405020304" pitchFamily="18" charset="0"/>
                <a:cs typeface="Times New Roman" panose="02020603050405020304" pitchFamily="18" charset="0"/>
              </a:rPr>
              <a:t>2. CONFESS OUR SINS </a:t>
            </a:r>
          </a:p>
          <a:p>
            <a:pPr marL="1371600" indent="-457200">
              <a:lnSpc>
                <a:spcPct val="80000"/>
              </a:lnSpc>
              <a:spcBef>
                <a:spcPts val="0"/>
              </a:spcBef>
              <a:buNone/>
            </a:pPr>
            <a:r>
              <a:rPr lang="en-US" sz="2700" dirty="0">
                <a:ea typeface="Times New Roman" panose="02020603050405020304" pitchFamily="18" charset="0"/>
                <a:cs typeface="Times New Roman" panose="02020603050405020304" pitchFamily="18" charset="0"/>
              </a:rPr>
              <a:t>a. (James 5:16)  Confess your trespasses to one another, and pray for one another, that you may be healed. The effective, fervent prayer of a righteous man avails much.</a:t>
            </a:r>
          </a:p>
          <a:p>
            <a:pPr marL="1371600" indent="-457200">
              <a:lnSpc>
                <a:spcPct val="80000"/>
              </a:lnSpc>
              <a:spcBef>
                <a:spcPts val="0"/>
              </a:spcBef>
              <a:buNone/>
            </a:pPr>
            <a:r>
              <a:rPr lang="en-US" sz="2700" dirty="0">
                <a:ea typeface="Times New Roman" panose="02020603050405020304" pitchFamily="18" charset="0"/>
                <a:cs typeface="Times New Roman" panose="02020603050405020304" pitchFamily="18" charset="0"/>
              </a:rPr>
              <a:t>b. (1 John 1:7-10)  But if we walk in the light as He is in the light, we have fellowship with one another, and the blood of Jesus Christ His Son cleanses us from all sin. {8} If we say that we have no sin, we deceive ourselves, and the truth is not in us. {9} If we confess our sins, He is faithful and just to forgive us our sins and to cleanse us from all unrighteousness. {10} If we say that we have not sinned, we make Him a liar, and His word is not in us.</a:t>
            </a:r>
          </a:p>
        </p:txBody>
      </p:sp>
    </p:spTree>
    <p:extLst>
      <p:ext uri="{BB962C8B-B14F-4D97-AF65-F5344CB8AC3E}">
        <p14:creationId xmlns:p14="http://schemas.microsoft.com/office/powerpoint/2010/main" val="2041728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C1439-129A-85EF-B7B5-4BCB55B583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016B4B-5E1E-4F97-5F5D-E55B575ACEAB}"/>
              </a:ext>
            </a:extLst>
          </p:cNvPr>
          <p:cNvSpPr>
            <a:spLocks noGrp="1"/>
          </p:cNvSpPr>
          <p:nvPr>
            <p:ph type="title"/>
          </p:nvPr>
        </p:nvSpPr>
        <p:spPr/>
        <p:txBody>
          <a:bodyPr>
            <a:normAutofit/>
          </a:bodyPr>
          <a:lstStyle/>
          <a:p>
            <a:pPr marL="0" marR="0">
              <a:lnSpc>
                <a:spcPct val="80000"/>
              </a:lnSpc>
              <a:buNone/>
            </a:pPr>
            <a:r>
              <a:rPr lang="en-US" sz="4000" b="1" dirty="0">
                <a:solidFill>
                  <a:srgbClr val="FF0000"/>
                </a:solidFill>
                <a:effectLst/>
                <a:latin typeface="Arial" panose="020B0604020202020204" pitchFamily="34" charset="0"/>
                <a:cs typeface="Times New Roman" panose="02020603050405020304" pitchFamily="18" charset="0"/>
              </a:rPr>
              <a:t>III. THE FATHER APPROVES CONFORMITY TO HIS WILL</a:t>
            </a:r>
          </a:p>
        </p:txBody>
      </p:sp>
      <p:sp>
        <p:nvSpPr>
          <p:cNvPr id="3" name="Content Placeholder 2">
            <a:extLst>
              <a:ext uri="{FF2B5EF4-FFF2-40B4-BE49-F238E27FC236}">
                <a16:creationId xmlns:a16="http://schemas.microsoft.com/office/drawing/2014/main" id="{C956527D-6DA8-E4F4-2DED-BB8361395E60}"/>
              </a:ext>
            </a:extLst>
          </p:cNvPr>
          <p:cNvSpPr>
            <a:spLocks noGrp="1"/>
          </p:cNvSpPr>
          <p:nvPr>
            <p:ph idx="1"/>
          </p:nvPr>
        </p:nvSpPr>
        <p:spPr>
          <a:xfrm>
            <a:off x="220337" y="1181100"/>
            <a:ext cx="8923663" cy="5676899"/>
          </a:xfrm>
        </p:spPr>
        <p:txBody>
          <a:bodyPr>
            <a:normAutofit fontScale="70000" lnSpcReduction="20000"/>
          </a:bodyPr>
          <a:lstStyle/>
          <a:p>
            <a:pPr marL="457200" indent="-457200">
              <a:lnSpc>
                <a:spcPct val="100000"/>
              </a:lnSpc>
              <a:spcBef>
                <a:spcPts val="0"/>
              </a:spcBef>
              <a:buNone/>
            </a:pPr>
            <a:r>
              <a:rPr lang="en-US" sz="3400" dirty="0">
                <a:ea typeface="Times New Roman" panose="02020603050405020304" pitchFamily="18" charset="0"/>
                <a:cs typeface="Times New Roman" panose="02020603050405020304" pitchFamily="18" charset="0"/>
              </a:rPr>
              <a:t>C. BAPTISM AND A CHANGED LIFE - (Rom 6:1-14)  What shall we say then? Shall we continue in sin that grace may abound? {2} Certainly not! How shall we who died to sin live any longer in it? {3} Or do you not know that as many of us as were baptized into Christ Jesus were baptized into His death? {4} Therefore we were buried with Him through baptism into death, that just as Christ was raised from the dead by the glory of the Father, even so we also should walk in newness of life. {5} For if we have been united together in the likeness of His death, certainly we also shall be in the likeness of His resurrection, {6} knowing this, that our old man was crucified with Him, that the body of sin might be done away with, that we should no longer be slaves of sin. {7} For he who has died has been freed from sin. {8} Now if we died with Christ, we believe that we shall also live with Him, {9} knowing that Christ, having been raised from the dead, dies no more. Death no longer has dominion over Him. &gt;&gt;&gt;</a:t>
            </a:r>
            <a:endParaRPr lang="en-US" dirty="0"/>
          </a:p>
        </p:txBody>
      </p:sp>
    </p:spTree>
    <p:extLst>
      <p:ext uri="{BB962C8B-B14F-4D97-AF65-F5344CB8AC3E}">
        <p14:creationId xmlns:p14="http://schemas.microsoft.com/office/powerpoint/2010/main" val="2120166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23DE2-E112-476C-5C51-DC21B09B83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F5BF86-E8CF-B921-ED53-9BC476B1F5A0}"/>
              </a:ext>
            </a:extLst>
          </p:cNvPr>
          <p:cNvSpPr>
            <a:spLocks noGrp="1"/>
          </p:cNvSpPr>
          <p:nvPr>
            <p:ph type="title"/>
          </p:nvPr>
        </p:nvSpPr>
        <p:spPr/>
        <p:txBody>
          <a:bodyPr>
            <a:normAutofit/>
          </a:bodyPr>
          <a:lstStyle/>
          <a:p>
            <a:pPr marL="0" marR="0">
              <a:lnSpc>
                <a:spcPct val="80000"/>
              </a:lnSpc>
              <a:buNone/>
            </a:pPr>
            <a:r>
              <a:rPr lang="en-US" sz="4000" b="1" dirty="0">
                <a:solidFill>
                  <a:srgbClr val="FF0000"/>
                </a:solidFill>
                <a:effectLst/>
                <a:latin typeface="Arial" panose="020B0604020202020204" pitchFamily="34" charset="0"/>
                <a:cs typeface="Times New Roman" panose="02020603050405020304" pitchFamily="18" charset="0"/>
              </a:rPr>
              <a:t>III. THE FATHER APPROVES CONFORMITY TO HIS WILL</a:t>
            </a:r>
          </a:p>
        </p:txBody>
      </p:sp>
      <p:sp>
        <p:nvSpPr>
          <p:cNvPr id="3" name="Content Placeholder 2">
            <a:extLst>
              <a:ext uri="{FF2B5EF4-FFF2-40B4-BE49-F238E27FC236}">
                <a16:creationId xmlns:a16="http://schemas.microsoft.com/office/drawing/2014/main" id="{5330D9B7-C8BB-F860-95F4-7666A5B00A27}"/>
              </a:ext>
            </a:extLst>
          </p:cNvPr>
          <p:cNvSpPr>
            <a:spLocks noGrp="1"/>
          </p:cNvSpPr>
          <p:nvPr>
            <p:ph idx="1"/>
          </p:nvPr>
        </p:nvSpPr>
        <p:spPr>
          <a:xfrm>
            <a:off x="220337" y="1181100"/>
            <a:ext cx="8923663" cy="5676899"/>
          </a:xfrm>
        </p:spPr>
        <p:txBody>
          <a:bodyPr>
            <a:noAutofit/>
          </a:bodyPr>
          <a:lstStyle/>
          <a:p>
            <a:pPr marL="457200" indent="0">
              <a:lnSpc>
                <a:spcPct val="85000"/>
              </a:lnSpc>
              <a:spcBef>
                <a:spcPts val="0"/>
              </a:spcBef>
              <a:buNone/>
            </a:pPr>
            <a:r>
              <a:rPr lang="en-US" sz="3000" dirty="0">
                <a:ea typeface="Times New Roman" panose="02020603050405020304" pitchFamily="18" charset="0"/>
                <a:cs typeface="Times New Roman" panose="02020603050405020304" pitchFamily="18" charset="0"/>
              </a:rPr>
              <a:t>{10} For the death that He died, He died to sin once for all; but the life that He lives, He lives to God. {11} Likewise you also, reckon yourselves to be dead indeed to sin, but alive to God in Christ Jesus our Lord. {12} Therefore do not let sin reign in your mortal body, that you should obey it in its lusts. {13} And do not present your members as instruments of unrighteousness to sin, but present yourselves to God as being alive from the dead, and your members as instruments of righteousness to God. {14} For sin shall not have dominion over you, for you are not under law but under grace.</a:t>
            </a:r>
          </a:p>
        </p:txBody>
      </p:sp>
    </p:spTree>
    <p:extLst>
      <p:ext uri="{BB962C8B-B14F-4D97-AF65-F5344CB8AC3E}">
        <p14:creationId xmlns:p14="http://schemas.microsoft.com/office/powerpoint/2010/main" val="2185147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A1D5D-69EC-3FB7-6245-BBF0A4C1B292}"/>
            </a:ext>
          </a:extLst>
        </p:cNvPr>
        <p:cNvGrpSpPr/>
        <p:nvPr/>
      </p:nvGrpSpPr>
      <p:grpSpPr>
        <a:xfrm>
          <a:off x="0" y="0"/>
          <a:ext cx="0" cy="0"/>
          <a:chOff x="0" y="0"/>
          <a:chExt cx="0" cy="0"/>
        </a:xfrm>
      </p:grpSpPr>
      <p:pic>
        <p:nvPicPr>
          <p:cNvPr id="3" name="Picture 2" descr="A picture containing stage, light, sky&#10;&#10;Description automatically generated">
            <a:extLst>
              <a:ext uri="{FF2B5EF4-FFF2-40B4-BE49-F238E27FC236}">
                <a16:creationId xmlns:a16="http://schemas.microsoft.com/office/drawing/2014/main" id="{001C5790-7E76-65B5-B550-C7FFDE6BE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888227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6A1F2-6C5F-0B2E-8C63-2735055449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BE1505-F613-16B2-5EE5-053CC6BBD69E}"/>
              </a:ext>
            </a:extLst>
          </p:cNvPr>
          <p:cNvSpPr>
            <a:spLocks noGrp="1"/>
          </p:cNvSpPr>
          <p:nvPr>
            <p:ph type="title"/>
          </p:nvPr>
        </p:nvSpPr>
        <p:spPr/>
        <p:txBody>
          <a:bodyPr>
            <a:normAutofit/>
          </a:bodyPr>
          <a:lstStyle/>
          <a:p>
            <a:pPr marL="0" marR="0">
              <a:lnSpc>
                <a:spcPct val="80000"/>
              </a:lnSpc>
              <a:buNone/>
            </a:pPr>
            <a:r>
              <a:rPr lang="en-US" sz="4000" b="1" dirty="0">
                <a:solidFill>
                  <a:srgbClr val="FF0000"/>
                </a:solidFill>
                <a:effectLst/>
                <a:latin typeface="Arial" panose="020B0604020202020204" pitchFamily="34" charset="0"/>
                <a:cs typeface="Times New Roman" panose="02020603050405020304" pitchFamily="18" charset="0"/>
              </a:rPr>
              <a:t>III. THE FATHER APPROVES CONFORMITY TO HIS WILL</a:t>
            </a:r>
          </a:p>
        </p:txBody>
      </p:sp>
      <p:sp>
        <p:nvSpPr>
          <p:cNvPr id="3" name="Content Placeholder 2">
            <a:extLst>
              <a:ext uri="{FF2B5EF4-FFF2-40B4-BE49-F238E27FC236}">
                <a16:creationId xmlns:a16="http://schemas.microsoft.com/office/drawing/2014/main" id="{23D87170-23BD-0997-ED1F-B670CCAD436B}"/>
              </a:ext>
            </a:extLst>
          </p:cNvPr>
          <p:cNvSpPr>
            <a:spLocks noGrp="1"/>
          </p:cNvSpPr>
          <p:nvPr>
            <p:ph idx="1"/>
          </p:nvPr>
        </p:nvSpPr>
        <p:spPr>
          <a:xfrm>
            <a:off x="220337" y="1181100"/>
            <a:ext cx="8923663" cy="5676899"/>
          </a:xfrm>
        </p:spPr>
        <p:txBody>
          <a:bodyPr>
            <a:noAutofit/>
          </a:bodyPr>
          <a:lstStyle/>
          <a:p>
            <a:pPr marL="457200" indent="-457200">
              <a:lnSpc>
                <a:spcPct val="95000"/>
              </a:lnSpc>
              <a:spcBef>
                <a:spcPts val="0"/>
              </a:spcBef>
              <a:buNone/>
            </a:pPr>
            <a:r>
              <a:rPr lang="en-US" dirty="0">
                <a:ea typeface="Times New Roman" panose="02020603050405020304" pitchFamily="18" charset="0"/>
                <a:cs typeface="Times New Roman" panose="02020603050405020304" pitchFamily="18" charset="0"/>
              </a:rPr>
              <a:t>D. FAITHFUL LIVING - (Rev 2:10)  "Do not fear any of those things which you are about to suffer. Indeed, the devil is about to throw some of you into prison, that you may be tested, and you will have tribulation ten days. Be faithful until death, and I will give you the crown of life.</a:t>
            </a:r>
          </a:p>
          <a:p>
            <a:pPr marL="457200" indent="-457200">
              <a:lnSpc>
                <a:spcPct val="95000"/>
              </a:lnSpc>
              <a:spcBef>
                <a:spcPts val="0"/>
              </a:spcBef>
              <a:buNone/>
            </a:pPr>
            <a:r>
              <a:rPr lang="en-US" dirty="0">
                <a:ea typeface="Times New Roman" panose="02020603050405020304" pitchFamily="18" charset="0"/>
                <a:cs typeface="Times New Roman" panose="02020603050405020304" pitchFamily="18" charset="0"/>
              </a:rPr>
              <a:t>E. WHEN THE PRODIGAL RETURNED TO GOD HE IN ESSENCE SAID “YOU WERE RIGHT.” ONE OF THE MOST WELCOME THINGS A PARENT CAN HEAR IS “YOU WERE RIGHT.”</a:t>
            </a:r>
            <a:endParaRPr lang="en-US" dirty="0"/>
          </a:p>
        </p:txBody>
      </p:sp>
    </p:spTree>
    <p:extLst>
      <p:ext uri="{BB962C8B-B14F-4D97-AF65-F5344CB8AC3E}">
        <p14:creationId xmlns:p14="http://schemas.microsoft.com/office/powerpoint/2010/main" val="1799028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65C60-95F0-E0AC-855F-5E54179AE1D5}"/>
              </a:ext>
            </a:extLst>
          </p:cNvPr>
          <p:cNvSpPr>
            <a:spLocks noGrp="1"/>
          </p:cNvSpPr>
          <p:nvPr>
            <p:ph type="title"/>
          </p:nvPr>
        </p:nvSpPr>
        <p:spPr/>
        <p:txBody>
          <a:bodyPr/>
          <a:lstStyle/>
          <a:p>
            <a:r>
              <a:rPr lang="en-US" sz="4400" b="1" dirty="0">
                <a:solidFill>
                  <a:srgbClr val="FF0000"/>
                </a:solidFill>
                <a:effectLst/>
                <a:ea typeface="Times New Roman" panose="02020603050405020304" pitchFamily="18" charset="0"/>
                <a:cs typeface="Times New Roman" panose="02020603050405020304" pitchFamily="18" charset="0"/>
              </a:rPr>
              <a:t>WHAT ABOUT YOU?</a:t>
            </a:r>
            <a:endParaRPr lang="en-US" dirty="0">
              <a:solidFill>
                <a:srgbClr val="FF0000"/>
              </a:solidFill>
            </a:endParaRPr>
          </a:p>
        </p:txBody>
      </p:sp>
      <p:sp>
        <p:nvSpPr>
          <p:cNvPr id="3" name="Content Placeholder 2">
            <a:extLst>
              <a:ext uri="{FF2B5EF4-FFF2-40B4-BE49-F238E27FC236}">
                <a16:creationId xmlns:a16="http://schemas.microsoft.com/office/drawing/2014/main" id="{38417A55-4041-2F87-C305-4EA048E79A74}"/>
              </a:ext>
            </a:extLst>
          </p:cNvPr>
          <p:cNvSpPr>
            <a:spLocks noGrp="1"/>
          </p:cNvSpPr>
          <p:nvPr>
            <p:ph idx="1"/>
          </p:nvPr>
        </p:nvSpPr>
        <p:spPr/>
        <p:txBody>
          <a:bodyPr/>
          <a:lstStyle/>
          <a:p>
            <a:pPr marL="514350" indent="-514350">
              <a:buFont typeface="+mj-lt"/>
              <a:buAutoNum type="alphaUcPeriod"/>
            </a:pPr>
            <a:r>
              <a:rPr lang="en-US" dirty="0">
                <a:ea typeface="Times New Roman" panose="02020603050405020304" pitchFamily="18" charset="0"/>
                <a:cs typeface="Times New Roman" panose="02020603050405020304" pitchFamily="18" charset="0"/>
              </a:rPr>
              <a:t>Have you made choices which led you away from God?</a:t>
            </a:r>
          </a:p>
          <a:p>
            <a:pPr marL="514350" indent="-514350">
              <a:buFont typeface="+mj-lt"/>
              <a:buAutoNum type="alphaUcPeriod"/>
            </a:pPr>
            <a:r>
              <a:rPr lang="en-US" dirty="0">
                <a:ea typeface="Times New Roman" panose="02020603050405020304" pitchFamily="18" charset="0"/>
                <a:cs typeface="Times New Roman" panose="02020603050405020304" pitchFamily="18" charset="0"/>
              </a:rPr>
              <a:t>Are you willing to make changes in your life to conform to His will?</a:t>
            </a:r>
          </a:p>
          <a:p>
            <a:pPr marL="514350" indent="-514350">
              <a:buFont typeface="+mj-lt"/>
              <a:buAutoNum type="alphaUcPeriod"/>
            </a:pPr>
            <a:r>
              <a:rPr lang="en-US" dirty="0">
                <a:ea typeface="Times New Roman" panose="02020603050405020304" pitchFamily="18" charset="0"/>
                <a:cs typeface="Times New Roman" panose="02020603050405020304" pitchFamily="18" charset="0"/>
              </a:rPr>
              <a:t>Do you need to return to the Father?</a:t>
            </a:r>
            <a:endParaRPr lang="en-US" dirty="0"/>
          </a:p>
        </p:txBody>
      </p:sp>
    </p:spTree>
    <p:extLst>
      <p:ext uri="{BB962C8B-B14F-4D97-AF65-F5344CB8AC3E}">
        <p14:creationId xmlns:p14="http://schemas.microsoft.com/office/powerpoint/2010/main" val="996069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C0D1C-85AE-50FD-5922-75947A62E7E5}"/>
              </a:ext>
            </a:extLst>
          </p:cNvPr>
          <p:cNvSpPr>
            <a:spLocks noGrp="1"/>
          </p:cNvSpPr>
          <p:nvPr>
            <p:ph type="title"/>
          </p:nvPr>
        </p:nvSpPr>
        <p:spPr/>
        <p:txBody>
          <a:bodyPr/>
          <a:lstStyle/>
          <a:p>
            <a:pPr>
              <a:lnSpc>
                <a:spcPct val="100000"/>
              </a:lnSpc>
            </a:pPr>
            <a:r>
              <a:rPr lang="en-US" sz="4400" b="1" kern="100" dirty="0">
                <a:effectLst/>
                <a:latin typeface="Arial" panose="020B0604020202020204" pitchFamily="34" charset="0"/>
                <a:ea typeface="Times New Roman" panose="02020603050405020304" pitchFamily="18" charset="0"/>
                <a:cs typeface="Arial" panose="020B0604020202020204" pitchFamily="34" charset="0"/>
              </a:rPr>
              <a:t>PRAYER</a:t>
            </a:r>
            <a:endParaRPr lang="en-US" dirty="0"/>
          </a:p>
        </p:txBody>
      </p:sp>
      <p:sp>
        <p:nvSpPr>
          <p:cNvPr id="3" name="Content Placeholder 2">
            <a:extLst>
              <a:ext uri="{FF2B5EF4-FFF2-40B4-BE49-F238E27FC236}">
                <a16:creationId xmlns:a16="http://schemas.microsoft.com/office/drawing/2014/main" id="{6E395EB8-4290-DEA5-DA65-EC48B47240A6}"/>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DDDF220-4CF1-D6B2-8C79-D435AD513628}"/>
              </a:ext>
            </a:extLst>
          </p:cNvPr>
          <p:cNvPicPr>
            <a:picLocks noChangeAspect="1"/>
          </p:cNvPicPr>
          <p:nvPr/>
        </p:nvPicPr>
        <p:blipFill>
          <a:blip r:embed="rId2"/>
          <a:stretch>
            <a:fillRect/>
          </a:stretch>
        </p:blipFill>
        <p:spPr>
          <a:xfrm>
            <a:off x="-1" y="-1"/>
            <a:ext cx="9143999" cy="6858000"/>
          </a:xfrm>
          <a:prstGeom prst="rect">
            <a:avLst/>
          </a:prstGeom>
        </p:spPr>
      </p:pic>
    </p:spTree>
    <p:extLst>
      <p:ext uri="{BB962C8B-B14F-4D97-AF65-F5344CB8AC3E}">
        <p14:creationId xmlns:p14="http://schemas.microsoft.com/office/powerpoint/2010/main" val="7906796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01D3C-A1B6-E14E-9134-1DC7BA86B308}"/>
              </a:ext>
            </a:extLst>
          </p:cNvPr>
          <p:cNvSpPr>
            <a:spLocks noGrp="1"/>
          </p:cNvSpPr>
          <p:nvPr>
            <p:ph type="title"/>
          </p:nvPr>
        </p:nvSpPr>
        <p:spPr>
          <a:xfrm>
            <a:off x="0" y="5963109"/>
            <a:ext cx="9144000" cy="862731"/>
          </a:xfrm>
          <a:noFill/>
        </p:spPr>
        <p:txBody>
          <a:bodyPr>
            <a:noAutofit/>
          </a:bodyPr>
          <a:lstStyle/>
          <a:p>
            <a:pPr algn="ctr">
              <a:lnSpc>
                <a:spcPct val="100000"/>
              </a:lnSpc>
            </a:pPr>
            <a:r>
              <a:rPr lang="en-US" sz="2700" b="1" dirty="0">
                <a:solidFill>
                  <a:schemeClr val="bg1"/>
                </a:solidFill>
                <a:latin typeface="Arial" panose="020B0604020202020204" pitchFamily="34" charset="0"/>
                <a:cs typeface="Arial" panose="020B0604020202020204" pitchFamily="34" charset="0"/>
              </a:rPr>
              <a:t>TONIGHT’S SERMON: GOD’S JEWELS</a:t>
            </a:r>
            <a:endParaRPr lang="en-US" sz="2700" b="1" cap="all" dirty="0">
              <a:solidFill>
                <a:schemeClr val="bg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838BC2F-DF8B-AC2E-04C1-E64164EA71B9}"/>
              </a:ext>
            </a:extLst>
          </p:cNvPr>
          <p:cNvPicPr>
            <a:picLocks noChangeAspect="1"/>
          </p:cNvPicPr>
          <p:nvPr/>
        </p:nvPicPr>
        <p:blipFill>
          <a:blip r:embed="rId3"/>
          <a:stretch>
            <a:fillRect/>
          </a:stretch>
        </p:blipFill>
        <p:spPr>
          <a:xfrm>
            <a:off x="1530555" y="32160"/>
            <a:ext cx="6082890" cy="6082890"/>
          </a:xfrm>
          <a:prstGeom prst="rect">
            <a:avLst/>
          </a:prstGeom>
        </p:spPr>
      </p:pic>
    </p:spTree>
    <p:extLst>
      <p:ext uri="{BB962C8B-B14F-4D97-AF65-F5344CB8AC3E}">
        <p14:creationId xmlns:p14="http://schemas.microsoft.com/office/powerpoint/2010/main" val="4147493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CAB2B975-B13F-44EA-AC1A-99B2C5CAA1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2172"/>
            <a:ext cx="9144000" cy="6393656"/>
          </a:xfrm>
          <a:prstGeom prst="rect">
            <a:avLst/>
          </a:prstGeom>
        </p:spPr>
      </p:pic>
      <p:sp>
        <p:nvSpPr>
          <p:cNvPr id="2" name="Title 1">
            <a:extLst>
              <a:ext uri="{FF2B5EF4-FFF2-40B4-BE49-F238E27FC236}">
                <a16:creationId xmlns:a16="http://schemas.microsoft.com/office/drawing/2014/main" id="{FC1DBD18-6094-44C9-98DA-566B089D018D}"/>
              </a:ext>
            </a:extLst>
          </p:cNvPr>
          <p:cNvSpPr>
            <a:spLocks noGrp="1"/>
          </p:cNvSpPr>
          <p:nvPr>
            <p:ph type="title"/>
          </p:nvPr>
        </p:nvSpPr>
        <p:spPr>
          <a:xfrm>
            <a:off x="172435" y="3972578"/>
            <a:ext cx="8799130" cy="1325563"/>
          </a:xfrm>
        </p:spPr>
        <p:txBody>
          <a:bodyPr>
            <a:normAutofit/>
          </a:bodyPr>
          <a:lstStyle/>
          <a:p>
            <a:pPr algn="ctr"/>
            <a:r>
              <a:rPr lang="en-US" sz="6000" b="1" dirty="0">
                <a:solidFill>
                  <a:schemeClr val="bg1"/>
                </a:solidFill>
                <a:latin typeface="Arial" panose="020B0604020202020204" pitchFamily="34" charset="0"/>
                <a:cs typeface="Arial" panose="020B0604020202020204" pitchFamily="34" charset="0"/>
              </a:rPr>
              <a:t>SINGING</a:t>
            </a:r>
          </a:p>
        </p:txBody>
      </p:sp>
    </p:spTree>
    <p:extLst>
      <p:ext uri="{BB962C8B-B14F-4D97-AF65-F5344CB8AC3E}">
        <p14:creationId xmlns:p14="http://schemas.microsoft.com/office/powerpoint/2010/main" val="3552900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able, indoor, sitting, woman&#10;&#10;Description automatically generated">
            <a:extLst>
              <a:ext uri="{FF2B5EF4-FFF2-40B4-BE49-F238E27FC236}">
                <a16:creationId xmlns:a16="http://schemas.microsoft.com/office/drawing/2014/main" id="{48179BA2-A667-4B4D-8F60-84C3156F1FB1}"/>
              </a:ext>
            </a:extLst>
          </p:cNvPr>
          <p:cNvPicPr>
            <a:picLocks noChangeAspect="1"/>
          </p:cNvPicPr>
          <p:nvPr/>
        </p:nvPicPr>
        <p:blipFill rotWithShape="1">
          <a:blip r:embed="rId2">
            <a:extLst>
              <a:ext uri="{28A0092B-C50C-407E-A947-70E740481C1C}">
                <a14:useLocalDpi xmlns:a14="http://schemas.microsoft.com/office/drawing/2010/main" val="0"/>
              </a:ext>
            </a:extLst>
          </a:blip>
          <a:srcRect b="25000"/>
          <a:stretch/>
        </p:blipFill>
        <p:spPr>
          <a:xfrm>
            <a:off x="0" y="0"/>
            <a:ext cx="9144000" cy="6858000"/>
          </a:xfrm>
          <a:prstGeom prst="rect">
            <a:avLst/>
          </a:prstGeom>
        </p:spPr>
      </p:pic>
      <p:sp>
        <p:nvSpPr>
          <p:cNvPr id="3" name="Title 1">
            <a:extLst>
              <a:ext uri="{FF2B5EF4-FFF2-40B4-BE49-F238E27FC236}">
                <a16:creationId xmlns:a16="http://schemas.microsoft.com/office/drawing/2014/main" id="{509D91C0-5C01-4485-9A77-3D75FEF307B5}"/>
              </a:ext>
            </a:extLst>
          </p:cNvPr>
          <p:cNvSpPr txBox="1">
            <a:spLocks/>
          </p:cNvSpPr>
          <p:nvPr/>
        </p:nvSpPr>
        <p:spPr>
          <a:xfrm>
            <a:off x="555077" y="5162309"/>
            <a:ext cx="7886700" cy="103731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IN REMEMBRANCE OF JESUS</a:t>
            </a:r>
          </a:p>
        </p:txBody>
      </p:sp>
    </p:spTree>
    <p:extLst>
      <p:ext uri="{BB962C8B-B14F-4D97-AF65-F5344CB8AC3E}">
        <p14:creationId xmlns:p14="http://schemas.microsoft.com/office/powerpoint/2010/main" val="1505018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erson, brass, indoor, table&#10;&#10;Description automatically generated">
            <a:extLst>
              <a:ext uri="{FF2B5EF4-FFF2-40B4-BE49-F238E27FC236}">
                <a16:creationId xmlns:a16="http://schemas.microsoft.com/office/drawing/2014/main" id="{6DDCA11F-F4A4-400D-B832-3975866BE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820" y="0"/>
            <a:ext cx="10335639" cy="6858000"/>
          </a:xfrm>
          <a:prstGeom prst="rect">
            <a:avLst/>
          </a:prstGeom>
        </p:spPr>
      </p:pic>
      <p:sp>
        <p:nvSpPr>
          <p:cNvPr id="2" name="Title 1">
            <a:extLst>
              <a:ext uri="{FF2B5EF4-FFF2-40B4-BE49-F238E27FC236}">
                <a16:creationId xmlns:a16="http://schemas.microsoft.com/office/drawing/2014/main" id="{C52202E1-4287-490E-9230-CF78EE794C68}"/>
              </a:ext>
            </a:extLst>
          </p:cNvPr>
          <p:cNvSpPr>
            <a:spLocks noGrp="1"/>
          </p:cNvSpPr>
          <p:nvPr>
            <p:ph type="title"/>
          </p:nvPr>
        </p:nvSpPr>
        <p:spPr>
          <a:xfrm>
            <a:off x="0" y="0"/>
            <a:ext cx="9144000" cy="1175657"/>
          </a:xfrm>
          <a:solidFill>
            <a:schemeClr val="tx1">
              <a:alpha val="24000"/>
            </a:schemeClr>
          </a:solidFill>
        </p:spPr>
        <p:txBody>
          <a:bodyPr>
            <a:normAutofit/>
          </a:bodyPr>
          <a:lstStyle/>
          <a:p>
            <a:pPr algn="ctr"/>
            <a:r>
              <a:rPr lang="en-US" sz="6000" b="1" dirty="0">
                <a:solidFill>
                  <a:schemeClr val="bg1"/>
                </a:solidFill>
                <a:latin typeface="Arial" panose="020B0604020202020204" pitchFamily="34" charset="0"/>
                <a:cs typeface="Arial" panose="020B0604020202020204" pitchFamily="34" charset="0"/>
              </a:rPr>
              <a:t>CONTRIBUTION</a:t>
            </a:r>
          </a:p>
        </p:txBody>
      </p:sp>
    </p:spTree>
    <p:extLst>
      <p:ext uri="{BB962C8B-B14F-4D97-AF65-F5344CB8AC3E}">
        <p14:creationId xmlns:p14="http://schemas.microsoft.com/office/powerpoint/2010/main" val="3729350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6EE38-1F66-9BE3-91F5-337D71249EDF}"/>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2C51EA04-6F50-20C6-8A39-FA8DE45AF792}"/>
              </a:ext>
            </a:extLst>
          </p:cNvPr>
          <p:cNvPicPr>
            <a:picLocks noChangeAspect="1"/>
          </p:cNvPicPr>
          <p:nvPr/>
        </p:nvPicPr>
        <p:blipFill>
          <a:blip r:embed="rId2"/>
          <a:stretch>
            <a:fillRect/>
          </a:stretch>
        </p:blipFill>
        <p:spPr>
          <a:xfrm>
            <a:off x="0" y="231648"/>
            <a:ext cx="9144000" cy="6394703"/>
          </a:xfrm>
          <a:prstGeom prst="rect">
            <a:avLst/>
          </a:prstGeom>
        </p:spPr>
      </p:pic>
      <p:pic>
        <p:nvPicPr>
          <p:cNvPr id="5" name="Picture 4">
            <a:extLst>
              <a:ext uri="{FF2B5EF4-FFF2-40B4-BE49-F238E27FC236}">
                <a16:creationId xmlns:a16="http://schemas.microsoft.com/office/drawing/2014/main" id="{7401FC4F-EF53-BF20-DCC1-82F37192F4BD}"/>
              </a:ext>
            </a:extLst>
          </p:cNvPr>
          <p:cNvPicPr>
            <a:picLocks noChangeAspect="1"/>
          </p:cNvPicPr>
          <p:nvPr/>
        </p:nvPicPr>
        <p:blipFill>
          <a:blip r:embed="rId3"/>
          <a:stretch>
            <a:fillRect/>
          </a:stretch>
        </p:blipFill>
        <p:spPr>
          <a:xfrm>
            <a:off x="170306" y="4125906"/>
            <a:ext cx="8803387" cy="1603387"/>
          </a:xfrm>
          <a:prstGeom prst="rect">
            <a:avLst/>
          </a:prstGeom>
        </p:spPr>
      </p:pic>
    </p:spTree>
    <p:extLst>
      <p:ext uri="{BB962C8B-B14F-4D97-AF65-F5344CB8AC3E}">
        <p14:creationId xmlns:p14="http://schemas.microsoft.com/office/powerpoint/2010/main" val="2131105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25886-ABBC-8EE2-A762-E87C9BCF992B}"/>
              </a:ext>
            </a:extLst>
          </p:cNvPr>
          <p:cNvSpPr>
            <a:spLocks noGrp="1"/>
          </p:cNvSpPr>
          <p:nvPr>
            <p:ph type="title"/>
          </p:nvPr>
        </p:nvSpPr>
        <p:spPr>
          <a:xfrm>
            <a:off x="203200" y="0"/>
            <a:ext cx="8712200" cy="6858000"/>
          </a:xfrm>
        </p:spPr>
        <p:txBody>
          <a:bodyPr>
            <a:noAutofit/>
          </a:bodyPr>
          <a:lstStyle/>
          <a:p>
            <a:pPr lvl="0">
              <a:lnSpc>
                <a:spcPct val="85000"/>
              </a:lnSpc>
            </a:pPr>
            <a:r>
              <a:rPr lang="en-US" sz="2800" dirty="0">
                <a:solidFill>
                  <a:prstClr val="black"/>
                </a:solidFill>
                <a:ea typeface="Times New Roman" panose="02020603050405020304" pitchFamily="18" charset="0"/>
                <a:cs typeface="Times New Roman" panose="02020603050405020304" pitchFamily="18" charset="0"/>
              </a:rPr>
              <a:t>(Luke 15:11-32)  Then He said: “A certain man had two sons. {12} “And the younger of them said to his father, ‘Father, give me the portion of goods that falls to me.’ So he divided to them his livelihood. {13} “And not many days after, the younger son gathered all together, journeyed to a far country, and there wasted his possessions with prodigal living. {14} “But when he had spent all, there arose a severe famine in that land, and he began to be in want. {15} “Then he went and joined himself to a citizen of that country, and he sent him into his fields to feed swine. {16} “And he would gladly have filled his stomach with the pods that the swine ate, and no one gave him anything. {17} “But when he came to himself, he said, ‘How many of my father’s hired servants have bread enough and to spare, and I perish with hunger! &gt;&gt;&gt;</a:t>
            </a:r>
          </a:p>
        </p:txBody>
      </p:sp>
    </p:spTree>
    <p:extLst>
      <p:ext uri="{BB962C8B-B14F-4D97-AF65-F5344CB8AC3E}">
        <p14:creationId xmlns:p14="http://schemas.microsoft.com/office/powerpoint/2010/main" val="3649956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4A6BC-8AB6-A04A-8210-16F6D8B2B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6A0F21-1DA0-D111-2065-04EE5FC356BB}"/>
              </a:ext>
            </a:extLst>
          </p:cNvPr>
          <p:cNvSpPr>
            <a:spLocks noGrp="1"/>
          </p:cNvSpPr>
          <p:nvPr>
            <p:ph type="title"/>
          </p:nvPr>
        </p:nvSpPr>
        <p:spPr>
          <a:xfrm>
            <a:off x="203200" y="0"/>
            <a:ext cx="8712200" cy="6858000"/>
          </a:xfrm>
        </p:spPr>
        <p:txBody>
          <a:bodyPr>
            <a:noAutofit/>
          </a:bodyPr>
          <a:lstStyle/>
          <a:p>
            <a:pPr lvl="0">
              <a:lnSpc>
                <a:spcPct val="85000"/>
              </a:lnSpc>
            </a:pPr>
            <a:r>
              <a:rPr lang="en-US" sz="2700" dirty="0">
                <a:solidFill>
                  <a:prstClr val="black"/>
                </a:solidFill>
                <a:ea typeface="Times New Roman" panose="02020603050405020304" pitchFamily="18" charset="0"/>
                <a:cs typeface="Times New Roman" panose="02020603050405020304" pitchFamily="18" charset="0"/>
              </a:rPr>
              <a:t>{18} ‘I will arise and go to my father, and will say to him, “Father, I have sinned against heaven and before you, {19} “and I am no longer worthy to be called your son. Make me like one of your hired servants.”’ {20} “And he arose and came to his father. But when he was still a great way off, his father saw him and had compassion, and ran and fell on his neck and kissed him. {21} “And the son said to him, ‘Father, I have sinned against heaven and in your sight, and am no longer worthy to be called your son.’ {22} “But the father said to his servants, ‘Bring out the best robe and put it on him, and put a ring on his hand and sandals on his feet. {23} ‘And bring the fatted calf here and kill it, and let us eat and be merry; {24} ‘for this my son was dead and is alive again; he was lost and is found.’ And they began to be merry. {25} “Now his older son was in the field. And as he came and drew near to the house, he heard music and dancing. &gt;&gt;&gt;</a:t>
            </a:r>
          </a:p>
        </p:txBody>
      </p:sp>
    </p:spTree>
    <p:extLst>
      <p:ext uri="{BB962C8B-B14F-4D97-AF65-F5344CB8AC3E}">
        <p14:creationId xmlns:p14="http://schemas.microsoft.com/office/powerpoint/2010/main" val="389551140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0F85D239-1AA2-4A61-A26A-155CD289143E}" vid="{1F5DF8C1-90B5-4122-8C2B-1A05E6D43F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4091</TotalTime>
  <Words>3305</Words>
  <Application>Microsoft Office PowerPoint</Application>
  <PresentationFormat>On-screen Show (4:3)</PresentationFormat>
  <Paragraphs>71</Paragraphs>
  <Slides>33</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33</vt:i4>
      </vt:variant>
    </vt:vector>
  </HeadingPairs>
  <TitlesOfParts>
    <vt:vector size="40" baseType="lpstr">
      <vt:lpstr>Arial</vt:lpstr>
      <vt:lpstr>Bazooka</vt:lpstr>
      <vt:lpstr>Calibri</vt:lpstr>
      <vt:lpstr>Calibri Light</vt:lpstr>
      <vt:lpstr>Times New Roman</vt:lpstr>
      <vt:lpstr>Office Theme</vt:lpstr>
      <vt:lpstr>1_Office Theme</vt:lpstr>
      <vt:lpstr>PowerPoint Presentation</vt:lpstr>
      <vt:lpstr>PowerPoint Presentation</vt:lpstr>
      <vt:lpstr>PowerPoint Presentation</vt:lpstr>
      <vt:lpstr>SINGING</vt:lpstr>
      <vt:lpstr>PowerPoint Presentation</vt:lpstr>
      <vt:lpstr>CONTRIBUTION</vt:lpstr>
      <vt:lpstr>PowerPoint Presentation</vt:lpstr>
      <vt:lpstr>(Luke 15:11-32)  Then He said: “A certain man had two sons. {12} “And the younger of them said to his father, ‘Father, give me the portion of goods that falls to me.’ So he divided to them his livelihood. {13} “And not many days after, the younger son gathered all together, journeyed to a far country, and there wasted his possessions with prodigal living. {14} “But when he had spent all, there arose a severe famine in that land, and he began to be in want. {15} “Then he went and joined himself to a citizen of that country, and he sent him into his fields to feed swine. {16} “And he would gladly have filled his stomach with the pods that the swine ate, and no one gave him anything. {17} “But when he came to himself, he said, ‘How many of my father’s hired servants have bread enough and to spare, and I perish with hunger! &gt;&gt;&gt;</vt:lpstr>
      <vt:lpstr>{18} ‘I will arise and go to my father, and will say to him, “Father, I have sinned against heaven and before you, {19} “and I am no longer worthy to be called your son. Make me like one of your hired servants.”’ {20} “And he arose and came to his father. But when he was still a great way off, his father saw him and had compassion, and ran and fell on his neck and kissed him. {21} “And the son said to him, ‘Father, I have sinned against heaven and in your sight, and am no longer worthy to be called your son.’ {22} “But the father said to his servants, ‘Bring out the best robe and put it on him, and put a ring on his hand and sandals on his feet. {23} ‘And bring the fatted calf here and kill it, and let us eat and be merry; {24} ‘for this my son was dead and is alive again; he was lost and is found.’ And they began to be merry. {25} “Now his older son was in the field. And as he came and drew near to the house, he heard music and dancing. &gt;&gt;&gt;</vt:lpstr>
      <vt:lpstr>{26} “So he called one of the servants and asked what these things meant. {27} “And he said to him, ‘Your brother has come, and because he has received him safe and sound, your father has killed the fatted calf.’ {28} “But he was angry and would not go in. Therefore his father came out and pleaded with him. {29} “So he answered and said to his father, ‘Lo, these many years I have been serving you; I never transgressed your commandment at any time; and yet you never gave me a young goat, that I might make merry with my friends. {30} ‘But as soon as this son of yours came, who has devoured your livelihood with harlots, you killed the fatted calf for him.’ {31} “And he said to him, ‘Son, you are always with me, and all that I have is yours. {32} ‘It was right that we should make merry and be glad, for your brother was dead and is alive again, and was lost and is found.’”</vt:lpstr>
      <vt:lpstr>PowerPoint Presentation</vt:lpstr>
      <vt:lpstr>PowerPoint Presentation</vt:lpstr>
      <vt:lpstr>PICTURE OF THE FATHER</vt:lpstr>
      <vt:lpstr>A PICTURE OF THE FATHER</vt:lpstr>
      <vt:lpstr>I. THE FATHER ALLOWS CHOICE, ALTHOUGH OFTEN DISAPPOINTED. (Luke 15:11-16)  Then He said: “A certain man had two sons. {12} “And the younger of them said to his father, ‘Father, give me the portion of goods that falls to me.’ So he divided to them his livelihood. {13} “And not many days after, the younger son gathered all together, journeyed to a far country, and there wasted his possessions with prodigal living. {14} “But when he had spent all, there arose a severe famine in that land, and he began to be in want. {15} “Then he went and joined himself to a citizen of that country, and he sent him into his fields to feed swine. {16} “And he would gladly have filled his stomach with the pods that the swine ate, and no one gave him anything.</vt:lpstr>
      <vt:lpstr>I. THE FATHER ALLOWS CHOICE, ALTHOUGH OFTEN DISAPPOINTED. </vt:lpstr>
      <vt:lpstr>I. THE FATHER ALLOWS CHOICE, ALTHOUGH OFTEN DISAPPOINTED. </vt:lpstr>
      <vt:lpstr>I. THE FATHER ALLOWS CHOICE, ALTHOUGH OFTEN DISAPPOINTED. </vt:lpstr>
      <vt:lpstr>I. THE FATHER ALLOWS CHOICE, ALTHOUGH OFTEN DISAPPOINTED. </vt:lpstr>
      <vt:lpstr>I. THE FATHER ALLOWS CHOICE, ALTHOUGH OFTEN DISAPPOINTED. </vt:lpstr>
      <vt:lpstr>II. THE FATHER AWAITS CHANGE THAT BRINGS SOMEONE BACK TO HIM. (Luke 15:17-20) “But when he came to himself, he said, ‘How many of my father’s hired servants have bread enough and to spare, and I perish with hunger! {18} ‘I will arise and go to my father, and will say to him, “Father, I have sinned against heaven and before you, {19} “and I am no longer worthy to be called your son. Make me like one of your hired servants.”’ {20} “And he arose and came to his father. But when he was still a great way off, his father saw him and had compassion, and ran and fell on his neck and kissed him.</vt:lpstr>
      <vt:lpstr>II. THE FATHER AWAITS CHANGE THAT BRINGS SOMEONE BACK TO HIM. </vt:lpstr>
      <vt:lpstr>II. THE FATHER AWAITS CHANGE THAT BRINGS SOMEONE BACK TO HIM. </vt:lpstr>
      <vt:lpstr>III. THE FATHER APPROVES CONFORMITY TO HIS WILL – (Luke 15:21-32) “And the son said to him, ‘Father, I have sinned against heaven and in your sight, and am no longer worthy to be called your son.’ {22} “But the father said to his servants, ‘Bring out the best robe and put it on him, and put a ring on his hand and sandals on his feet. {23} ‘And bring the fatted calf here and kill it, and let us eat and be merry; {24} ‘for this my son was dead and is alive again; he was lost and is found.’ And they began to be merry. {25} “Now his older son was in the field. And as he came and drew near to the house, he heard music and dancing. {26} “So he called one of the servants and asked what these things meant. &gt;&gt;&gt;</vt:lpstr>
      <vt:lpstr>III. THE FATHER APPROVES CONFORMITY TO HIS WILL – {27} “And he said to him, ‘Your brother has come, and because he has received him safe and sound, your father has killed the fatted calf.’ {28} “But he was angry and would not go in. Therefore his father came out and pleaded with him. {29} “So he answered and said to his father, ‘Lo, these many years I have been serving you; I never transgressed your commandment at any time; and yet you never gave me a young goat, that I might make merry with my friends. {30} ‘But as soon as this son of yours came, who has devoured your livelihood with harlots, you killed the fatted calf for him.’ {31} “And he said to him, ‘Son, you are always with me, and all that I have is yours. {32} ‘It was right that we should make merry and be glad, for your brother was dead and is alive again, and was lost and is found.’”</vt:lpstr>
      <vt:lpstr>III. THE FATHER APPROVES CONFORMITY TO HIS WILL</vt:lpstr>
      <vt:lpstr>III. THE FATHER APPROVES CONFORMITY TO HIS WILL</vt:lpstr>
      <vt:lpstr>III. THE FATHER APPROVES CONFORMITY TO HIS WILL</vt:lpstr>
      <vt:lpstr>III. THE FATHER APPROVES CONFORMITY TO HIS WILL</vt:lpstr>
      <vt:lpstr>III. THE FATHER APPROVES CONFORMITY TO HIS WILL</vt:lpstr>
      <vt:lpstr>WHAT ABOUT YOU?</vt:lpstr>
      <vt:lpstr>PRAYER</vt:lpstr>
      <vt:lpstr>TONIGHT’S SERMON: GOD’S JEWELS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Larry Pasley</dc:creator>
  <cp:lastModifiedBy>Larry Pasley</cp:lastModifiedBy>
  <cp:revision>2</cp:revision>
  <dcterms:created xsi:type="dcterms:W3CDTF">2021-03-15T23:58:02Z</dcterms:created>
  <dcterms:modified xsi:type="dcterms:W3CDTF">2026-06-22T16:48:35Z</dcterms:modified>
</cp:coreProperties>
</file>