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3" r:id="rId2"/>
  </p:sldMasterIdLst>
  <p:notesMasterIdLst>
    <p:notesMasterId r:id="rId32"/>
  </p:notesMasterIdLst>
  <p:sldIdLst>
    <p:sldId id="425" r:id="rId3"/>
    <p:sldId id="283" r:id="rId4"/>
    <p:sldId id="290" r:id="rId5"/>
    <p:sldId id="285" r:id="rId6"/>
    <p:sldId id="291" r:id="rId7"/>
    <p:sldId id="434" r:id="rId8"/>
    <p:sldId id="376" r:id="rId9"/>
    <p:sldId id="492" r:id="rId10"/>
    <p:sldId id="493" r:id="rId11"/>
    <p:sldId id="494" r:id="rId12"/>
    <p:sldId id="501" r:id="rId13"/>
    <p:sldId id="502" r:id="rId14"/>
    <p:sldId id="500" r:id="rId15"/>
    <p:sldId id="503" r:id="rId16"/>
    <p:sldId id="499" r:id="rId17"/>
    <p:sldId id="504" r:id="rId18"/>
    <p:sldId id="511" r:id="rId19"/>
    <p:sldId id="498" r:id="rId20"/>
    <p:sldId id="505" r:id="rId21"/>
    <p:sldId id="506" r:id="rId22"/>
    <p:sldId id="507" r:id="rId23"/>
    <p:sldId id="497" r:id="rId24"/>
    <p:sldId id="508" r:id="rId25"/>
    <p:sldId id="496" r:id="rId26"/>
    <p:sldId id="509" r:id="rId27"/>
    <p:sldId id="510" r:id="rId28"/>
    <p:sldId id="495" r:id="rId29"/>
    <p:sldId id="279" r:id="rId30"/>
    <p:sldId id="48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F6BE98"/>
    <a:srgbClr val="1E0F00"/>
    <a:srgbClr val="361B00"/>
    <a:srgbClr val="462300"/>
    <a:srgbClr val="CC00CC"/>
    <a:srgbClr val="4F4FFF"/>
    <a:srgbClr val="3333FF"/>
    <a:srgbClr val="006600"/>
    <a:srgbClr val="BFFF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7010CC-6E9E-4B5C-957E-63B7E5081628}" v="1" dt="2025-06-18T20:50:42.5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7" d="100"/>
          <a:sy n="67" d="100"/>
        </p:scale>
        <p:origin x="1512" y="288"/>
      </p:cViewPr>
      <p:guideLst/>
    </p:cSldViewPr>
  </p:slideViewPr>
  <p:outlineViewPr>
    <p:cViewPr>
      <p:scale>
        <a:sx n="33" d="100"/>
        <a:sy n="33" d="100"/>
      </p:scale>
      <p:origin x="0" y="-33828"/>
    </p:cViewPr>
  </p:outlineViewPr>
  <p:notesTextViewPr>
    <p:cViewPr>
      <p:scale>
        <a:sx n="1" d="1"/>
        <a:sy n="1" d="1"/>
      </p:scale>
      <p:origin x="0" y="0"/>
    </p:cViewPr>
  </p:notesTextViewPr>
  <p:sorterViewPr>
    <p:cViewPr varScale="1">
      <p:scale>
        <a:sx n="100" d="100"/>
        <a:sy n="100" d="100"/>
      </p:scale>
      <p:origin x="0" y="-13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84E85-DAE7-473F-B013-D76DDA0798DC}" type="datetimeFigureOut">
              <a:rPr lang="en-US" smtClean="0"/>
              <a:t>6/27/2025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0FFAB-2CAE-4E7B-B1BF-7E4BD00F76D5}" type="slidenum">
              <a:rPr lang="en-US" smtClean="0"/>
              <a:t>‹#›</a:t>
            </a:fld>
            <a:endParaRPr lang="en-US"/>
          </a:p>
        </p:txBody>
      </p:sp>
    </p:spTree>
    <p:extLst>
      <p:ext uri="{BB962C8B-B14F-4D97-AF65-F5344CB8AC3E}">
        <p14:creationId xmlns:p14="http://schemas.microsoft.com/office/powerpoint/2010/main" val="423791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3924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90FFAB-2CAE-4E7B-B1BF-7E4BD00F76D5}" type="slidenum">
              <a:rPr lang="en-US" smtClean="0"/>
              <a:t>29</a:t>
            </a:fld>
            <a:endParaRPr lang="en-US"/>
          </a:p>
        </p:txBody>
      </p:sp>
    </p:spTree>
    <p:extLst>
      <p:ext uri="{BB962C8B-B14F-4D97-AF65-F5344CB8AC3E}">
        <p14:creationId xmlns:p14="http://schemas.microsoft.com/office/powerpoint/2010/main" val="721794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1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6/27/2025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49353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327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460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20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855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6/27/2025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128367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6/27/2025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444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6/27/2025</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0023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6/27/2025</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122974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6/27/2025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4255747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6/27/2025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830288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6/27/2025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2491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15205747"/>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6/27/2025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40654802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ebelem.com/the-challenge-of-fever-in-kids/dreamstime-beware-514951/"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creativecommons.org/licenses/by-nc-nd/3.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angdakilangpangako.blogspot.com/2017/03/bathsheba.html?m=1"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C5CBE7-CBA9-E724-4E00-45E0DD465965}"/>
              </a:ext>
            </a:extLst>
          </p:cNvPr>
          <p:cNvSpPr txBox="1"/>
          <p:nvPr/>
        </p:nvSpPr>
        <p:spPr>
          <a:xfrm>
            <a:off x="1345290" y="6375774"/>
            <a:ext cx="6453420" cy="230832"/>
          </a:xfrm>
          <a:prstGeom prst="rect">
            <a:avLst/>
          </a:prstGeom>
          <a:noFill/>
        </p:spPr>
        <p:txBody>
          <a:bodyPr wrap="square" rtlCol="0">
            <a:spAutoFit/>
          </a:bodyPr>
          <a:lstStyle/>
          <a:p>
            <a:r>
              <a:rPr lang="en-US" sz="900">
                <a:hlinkClick r:id="rId3" tooltip="https://rebelem.com/the-challenge-of-fever-in-kids/dreamstime-beware-514951/"/>
              </a:rPr>
              <a:t>This Photo</a:t>
            </a:r>
            <a:r>
              <a:rPr lang="en-US" sz="900"/>
              <a:t> by Unknown Author is licensed under </a:t>
            </a:r>
            <a:r>
              <a:rPr lang="en-US" sz="900">
                <a:hlinkClick r:id="rId4" tooltip="https://creativecommons.org/licenses/by-nc-nd/3.0/"/>
              </a:rPr>
              <a:t>CC BY-NC-ND</a:t>
            </a:r>
            <a:endParaRPr lang="en-US" sz="900"/>
          </a:p>
        </p:txBody>
      </p:sp>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2" y="6137247"/>
            <a:ext cx="9143998" cy="707886"/>
          </a:xfrm>
          <a:prstGeom prst="rect">
            <a:avLst/>
          </a:prstGeom>
          <a:solidFill>
            <a:schemeClr val="tx1">
              <a:alpha val="0"/>
            </a:schemeClr>
          </a:solid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PLEASE TURN OFF CELLPHONES</a:t>
            </a:r>
          </a:p>
        </p:txBody>
      </p:sp>
      <p:sp>
        <p:nvSpPr>
          <p:cNvPr id="8" name="Rectangle 7">
            <a:extLst>
              <a:ext uri="{FF2B5EF4-FFF2-40B4-BE49-F238E27FC236}">
                <a16:creationId xmlns:a16="http://schemas.microsoft.com/office/drawing/2014/main" id="{48E83C1B-51F2-4C54-BFE8-59DACB5F4871}"/>
              </a:ext>
            </a:extLst>
          </p:cNvPr>
          <p:cNvSpPr/>
          <p:nvPr/>
        </p:nvSpPr>
        <p:spPr>
          <a:xfrm>
            <a:off x="0" y="3108"/>
            <a:ext cx="9144000" cy="1323439"/>
          </a:xfrm>
          <a:prstGeom prst="rect">
            <a:avLst/>
          </a:prstGeom>
          <a:solidFill>
            <a:schemeClr val="tx1">
              <a:alpha val="0"/>
            </a:schemeClr>
          </a:solid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WELCOME TO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JACKSON STREET CHURCH OF CHRIST</a:t>
            </a:r>
            <a:endParaRPr kumimoji="0" lang="en-US" sz="4000" b="1" i="0" u="none" strike="noStrike" kern="12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64667F49-A059-6EB6-D557-61C5A8925095}"/>
              </a:ext>
            </a:extLst>
          </p:cNvPr>
          <p:cNvPicPr>
            <a:picLocks noChangeAspect="1"/>
          </p:cNvPicPr>
          <p:nvPr/>
        </p:nvPicPr>
        <p:blipFill rotWithShape="1">
          <a:blip r:embed="rId5"/>
          <a:srcRect t="12406" b="11202"/>
          <a:stretch>
            <a:fillRect/>
          </a:stretch>
        </p:blipFill>
        <p:spPr>
          <a:xfrm>
            <a:off x="1894114" y="1326547"/>
            <a:ext cx="5355772" cy="4828273"/>
          </a:xfrm>
          <a:prstGeom prst="rect">
            <a:avLst/>
          </a:prstGeom>
        </p:spPr>
      </p:pic>
    </p:spTree>
    <p:extLst>
      <p:ext uri="{BB962C8B-B14F-4D97-AF65-F5344CB8AC3E}">
        <p14:creationId xmlns:p14="http://schemas.microsoft.com/office/powerpoint/2010/main" val="291146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looking at a person in a pool&#10;&#10;AI-generated content may be incorrect.">
            <a:extLst>
              <a:ext uri="{FF2B5EF4-FFF2-40B4-BE49-F238E27FC236}">
                <a16:creationId xmlns:a16="http://schemas.microsoft.com/office/drawing/2014/main" id="{34202DE6-F00D-AC5D-32A2-047D619C5F7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7980"/>
          <a:stretch>
            <a:fillRect/>
          </a:stretch>
        </p:blipFill>
        <p:spPr>
          <a:xfrm>
            <a:off x="0" y="1"/>
            <a:ext cx="9144000" cy="6858000"/>
          </a:xfrm>
          <a:prstGeom prst="rect">
            <a:avLst/>
          </a:prstGeom>
        </p:spPr>
      </p:pic>
      <p:sp>
        <p:nvSpPr>
          <p:cNvPr id="2" name="Title 1">
            <a:extLst>
              <a:ext uri="{FF2B5EF4-FFF2-40B4-BE49-F238E27FC236}">
                <a16:creationId xmlns:a16="http://schemas.microsoft.com/office/drawing/2014/main" id="{D82DCBC5-2C6E-343B-AA7F-BB9843F0EE62}"/>
              </a:ext>
            </a:extLst>
          </p:cNvPr>
          <p:cNvSpPr>
            <a:spLocks noGrp="1"/>
          </p:cNvSpPr>
          <p:nvPr>
            <p:ph type="title"/>
          </p:nvPr>
        </p:nvSpPr>
        <p:spPr>
          <a:xfrm>
            <a:off x="0" y="0"/>
            <a:ext cx="9144000" cy="957943"/>
          </a:xfrm>
          <a:solidFill>
            <a:schemeClr val="accent2">
              <a:lumMod val="50000"/>
              <a:alpha val="58000"/>
            </a:schemeClr>
          </a:solidFill>
        </p:spPr>
        <p:txBody>
          <a:bodyPr>
            <a:normAutofit/>
          </a:bodyPr>
          <a:lstStyle/>
          <a:p>
            <a:pPr marL="0" marR="0" algn="ctr">
              <a:buNone/>
              <a:tabLst>
                <a:tab pos="228600" algn="l"/>
                <a:tab pos="0" algn="l"/>
              </a:tabLst>
            </a:pPr>
            <a:r>
              <a:rPr lang="en-US" sz="3600" b="1" cap="all"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Learning from David’s mistakes</a:t>
            </a:r>
          </a:p>
        </p:txBody>
      </p:sp>
    </p:spTree>
    <p:extLst>
      <p:ext uri="{BB962C8B-B14F-4D97-AF65-F5344CB8AC3E}">
        <p14:creationId xmlns:p14="http://schemas.microsoft.com/office/powerpoint/2010/main" val="4217206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B539-800E-A9B4-2747-35BE33A1802F}"/>
              </a:ext>
            </a:extLst>
          </p:cNvPr>
          <p:cNvSpPr>
            <a:spLocks noGrp="1"/>
          </p:cNvSpPr>
          <p:nvPr>
            <p:ph type="title"/>
          </p:nvPr>
        </p:nvSpPr>
        <p:spPr>
          <a:xfrm>
            <a:off x="0" y="0"/>
            <a:ext cx="9144000" cy="892629"/>
          </a:xfrm>
        </p:spPr>
        <p:txBody>
          <a:bodyPr>
            <a:normAutofit/>
          </a:bodyPr>
          <a:lstStyle/>
          <a:p>
            <a:pPr marR="0" lvl="0">
              <a:tabLst>
                <a:tab pos="228600" algn="l"/>
                <a:tab pos="228600" algn="l"/>
                <a:tab pos="457200" algn="l"/>
              </a:tabLst>
            </a:pPr>
            <a:r>
              <a:rPr lang="en-US" sz="3600" dirty="0">
                <a:solidFill>
                  <a:srgbClr val="FF0000"/>
                </a:solidFill>
              </a:rPr>
              <a:t>LEARNING FROM DAVID’S MISTAKES</a:t>
            </a:r>
          </a:p>
        </p:txBody>
      </p:sp>
      <p:sp>
        <p:nvSpPr>
          <p:cNvPr id="3" name="Content Placeholder 2">
            <a:extLst>
              <a:ext uri="{FF2B5EF4-FFF2-40B4-BE49-F238E27FC236}">
                <a16:creationId xmlns:a16="http://schemas.microsoft.com/office/drawing/2014/main" id="{EF08A73A-6794-95B0-CE30-C3D66D7A8C6C}"/>
              </a:ext>
            </a:extLst>
          </p:cNvPr>
          <p:cNvSpPr>
            <a:spLocks noGrp="1"/>
          </p:cNvSpPr>
          <p:nvPr>
            <p:ph idx="1"/>
          </p:nvPr>
        </p:nvSpPr>
        <p:spPr>
          <a:xfrm>
            <a:off x="220337" y="892630"/>
            <a:ext cx="8923663" cy="5965370"/>
          </a:xfrm>
        </p:spPr>
        <p:txBody>
          <a:bodyPr>
            <a:noAutofit/>
          </a:bodyPr>
          <a:lstStyle/>
          <a:p>
            <a:pPr marL="457200" marR="0" lvl="0" indent="-457200">
              <a:spcBef>
                <a:spcPts val="0"/>
              </a:spcBef>
              <a:buFont typeface="+mj-lt"/>
              <a:buAutoNum type="alphaUcPeriod"/>
              <a:tabLst>
                <a:tab pos="228600" algn="l"/>
                <a:tab pos="228600" algn="l"/>
              </a:tabLst>
            </a:pPr>
            <a:r>
              <a:rPr lang="en-US" sz="2700" dirty="0">
                <a:solidFill>
                  <a:srgbClr val="000000"/>
                </a:solidFill>
                <a:ea typeface="Times New Roman" panose="02020603050405020304" pitchFamily="18" charset="0"/>
                <a:cs typeface="Times New Roman" panose="02020603050405020304" pitchFamily="18" charset="0"/>
              </a:rPr>
              <a:t>Someone has described the life of King David as being like the two sides of a roof. The one side rises and rises, and then, at the top, it suddenly drops off and falls an equal distance on the other side. </a:t>
            </a:r>
          </a:p>
          <a:p>
            <a:pPr marL="457200" marR="0" lvl="0" indent="-457200">
              <a:spcBef>
                <a:spcPts val="0"/>
              </a:spcBef>
              <a:buFont typeface="+mj-lt"/>
              <a:buAutoNum type="alphaUcPeriod"/>
              <a:tabLst>
                <a:tab pos="228600" algn="l"/>
                <a:tab pos="228600" algn="l"/>
              </a:tabLst>
            </a:pPr>
            <a:r>
              <a:rPr lang="en-US" sz="2700" dirty="0">
                <a:solidFill>
                  <a:srgbClr val="000000"/>
                </a:solidFill>
                <a:ea typeface="Times New Roman" panose="02020603050405020304" pitchFamily="18" charset="0"/>
                <a:cs typeface="Times New Roman" panose="02020603050405020304" pitchFamily="18" charset="0"/>
              </a:rPr>
              <a:t>In fact, when we think of David we don’t first think about…</a:t>
            </a:r>
          </a:p>
          <a:p>
            <a:pPr marL="914400" marR="0" lvl="1" indent="-457200">
              <a:spcBef>
                <a:spcPts val="0"/>
              </a:spcBef>
              <a:buFont typeface="+mj-lt"/>
              <a:buAutoNum type="arabicPeriod"/>
              <a:tabLst>
                <a:tab pos="228600" algn="l"/>
                <a:tab pos="228600" algn="l"/>
              </a:tabLst>
            </a:pPr>
            <a:r>
              <a:rPr lang="en-US" sz="2700" dirty="0">
                <a:solidFill>
                  <a:srgbClr val="000000"/>
                </a:solidFill>
                <a:ea typeface="Times New Roman" panose="02020603050405020304" pitchFamily="18" charset="0"/>
                <a:cs typeface="Times New Roman" panose="02020603050405020304" pitchFamily="18" charset="0"/>
              </a:rPr>
              <a:t>his years of faithfulness as Saul tried to kill him, </a:t>
            </a:r>
          </a:p>
          <a:p>
            <a:pPr marL="914400" marR="0" lvl="1" indent="-457200">
              <a:spcBef>
                <a:spcPts val="0"/>
              </a:spcBef>
              <a:buFont typeface="+mj-lt"/>
              <a:buAutoNum type="arabicPeriod"/>
              <a:tabLst>
                <a:tab pos="228600" algn="l"/>
                <a:tab pos="228600" algn="l"/>
              </a:tabLst>
            </a:pPr>
            <a:r>
              <a:rPr lang="en-US" sz="2700" dirty="0">
                <a:solidFill>
                  <a:srgbClr val="000000"/>
                </a:solidFill>
                <a:ea typeface="Times New Roman" panose="02020603050405020304" pitchFamily="18" charset="0"/>
                <a:cs typeface="Times New Roman" panose="02020603050405020304" pitchFamily="18" charset="0"/>
              </a:rPr>
              <a:t>his wisdom in drawing the northern and southern parts of Israel together, </a:t>
            </a:r>
          </a:p>
          <a:p>
            <a:pPr marL="914400" marR="0" lvl="1" indent="-457200">
              <a:spcBef>
                <a:spcPts val="0"/>
              </a:spcBef>
              <a:buFont typeface="+mj-lt"/>
              <a:buAutoNum type="arabicPeriod"/>
              <a:tabLst>
                <a:tab pos="228600" algn="l"/>
                <a:tab pos="228600" algn="l"/>
              </a:tabLst>
            </a:pPr>
            <a:r>
              <a:rPr lang="en-US" sz="2700" dirty="0">
                <a:solidFill>
                  <a:srgbClr val="000000"/>
                </a:solidFill>
                <a:ea typeface="Times New Roman" panose="02020603050405020304" pitchFamily="18" charset="0"/>
                <a:cs typeface="Times New Roman" panose="02020603050405020304" pitchFamily="18" charset="0"/>
              </a:rPr>
              <a:t>his military genius, </a:t>
            </a:r>
          </a:p>
          <a:p>
            <a:pPr marL="914400" marR="0" lvl="1" indent="-457200">
              <a:spcBef>
                <a:spcPts val="0"/>
              </a:spcBef>
              <a:buFont typeface="+mj-lt"/>
              <a:buAutoNum type="arabicPeriod"/>
              <a:tabLst>
                <a:tab pos="228600" algn="l"/>
                <a:tab pos="228600" algn="l"/>
              </a:tabLst>
            </a:pPr>
            <a:r>
              <a:rPr lang="en-US" sz="2700" dirty="0">
                <a:solidFill>
                  <a:srgbClr val="000000"/>
                </a:solidFill>
                <a:ea typeface="Times New Roman" panose="02020603050405020304" pitchFamily="18" charset="0"/>
                <a:cs typeface="Times New Roman" panose="02020603050405020304" pitchFamily="18" charset="0"/>
              </a:rPr>
              <a:t>his religious sincerity, </a:t>
            </a:r>
          </a:p>
          <a:p>
            <a:pPr marL="914400" marR="0" lvl="1" indent="-457200">
              <a:spcBef>
                <a:spcPts val="0"/>
              </a:spcBef>
              <a:buFont typeface="+mj-lt"/>
              <a:buAutoNum type="arabicPeriod"/>
              <a:tabLst>
                <a:tab pos="228600" algn="l"/>
                <a:tab pos="228600" algn="l"/>
              </a:tabLst>
            </a:pPr>
            <a:r>
              <a:rPr lang="en-US" sz="2700" dirty="0">
                <a:solidFill>
                  <a:srgbClr val="000000"/>
                </a:solidFill>
                <a:ea typeface="Times New Roman" panose="02020603050405020304" pitchFamily="18" charset="0"/>
                <a:cs typeface="Times New Roman" panose="02020603050405020304" pitchFamily="18" charset="0"/>
              </a:rPr>
              <a:t>or his love of Mephibosheth; </a:t>
            </a:r>
          </a:p>
          <a:p>
            <a:pPr marL="457200" marR="0" lvl="0" indent="-457200">
              <a:spcBef>
                <a:spcPts val="0"/>
              </a:spcBef>
              <a:buFont typeface="+mj-lt"/>
              <a:buAutoNum type="alphaUcPeriod"/>
              <a:tabLst>
                <a:tab pos="228600" algn="l"/>
                <a:tab pos="228600" algn="l"/>
              </a:tabLst>
            </a:pPr>
            <a:r>
              <a:rPr lang="en-US" sz="2700" dirty="0">
                <a:solidFill>
                  <a:srgbClr val="000000"/>
                </a:solidFill>
                <a:ea typeface="Times New Roman" panose="02020603050405020304" pitchFamily="18" charset="0"/>
                <a:cs typeface="Times New Roman" panose="02020603050405020304" pitchFamily="18" charset="0"/>
              </a:rPr>
              <a:t>Instead we remember his one night affair with Bathsheba and the murder of her husband Uriah. </a:t>
            </a:r>
          </a:p>
        </p:txBody>
      </p:sp>
    </p:spTree>
    <p:extLst>
      <p:ext uri="{BB962C8B-B14F-4D97-AF65-F5344CB8AC3E}">
        <p14:creationId xmlns:p14="http://schemas.microsoft.com/office/powerpoint/2010/main" val="238857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1232-EBD4-AB60-3C62-0A3CBC2322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E6FF1F-CB22-2ABE-BB81-253A5FEAC03D}"/>
              </a:ext>
            </a:extLst>
          </p:cNvPr>
          <p:cNvSpPr>
            <a:spLocks noGrp="1"/>
          </p:cNvSpPr>
          <p:nvPr>
            <p:ph type="title"/>
          </p:nvPr>
        </p:nvSpPr>
        <p:spPr>
          <a:xfrm>
            <a:off x="0" y="0"/>
            <a:ext cx="9144000" cy="892629"/>
          </a:xfrm>
        </p:spPr>
        <p:txBody>
          <a:bodyPr>
            <a:normAutofit/>
          </a:bodyPr>
          <a:lstStyle/>
          <a:p>
            <a:pPr marR="0" lvl="0">
              <a:tabLst>
                <a:tab pos="228600" algn="l"/>
                <a:tab pos="228600" algn="l"/>
                <a:tab pos="457200" algn="l"/>
              </a:tabLst>
            </a:pPr>
            <a:r>
              <a:rPr lang="en-US" sz="3600" dirty="0">
                <a:solidFill>
                  <a:srgbClr val="FF0000"/>
                </a:solidFill>
              </a:rPr>
              <a:t>LEARNING FROM DAVID’S MISTAKES</a:t>
            </a:r>
          </a:p>
        </p:txBody>
      </p:sp>
      <p:sp>
        <p:nvSpPr>
          <p:cNvPr id="3" name="Content Placeholder 2">
            <a:extLst>
              <a:ext uri="{FF2B5EF4-FFF2-40B4-BE49-F238E27FC236}">
                <a16:creationId xmlns:a16="http://schemas.microsoft.com/office/drawing/2014/main" id="{446D3C08-5536-C872-AFC3-BDBF9A5211A9}"/>
              </a:ext>
            </a:extLst>
          </p:cNvPr>
          <p:cNvSpPr>
            <a:spLocks noGrp="1"/>
          </p:cNvSpPr>
          <p:nvPr>
            <p:ph idx="1"/>
          </p:nvPr>
        </p:nvSpPr>
        <p:spPr>
          <a:xfrm>
            <a:off x="220337" y="892630"/>
            <a:ext cx="8923663" cy="5965370"/>
          </a:xfrm>
        </p:spPr>
        <p:txBody>
          <a:bodyPr>
            <a:noAutofit/>
          </a:bodyPr>
          <a:lstStyle/>
          <a:p>
            <a:pPr marL="457200" lvl="0" indent="-457200">
              <a:lnSpc>
                <a:spcPct val="80000"/>
              </a:lnSpc>
              <a:spcBef>
                <a:spcPts val="0"/>
              </a:spcBef>
              <a:buFont typeface="+mj-lt"/>
              <a:buAutoNum type="alphaUcPeriod" startAt="4"/>
              <a:tabLst>
                <a:tab pos="228600" algn="l"/>
                <a:tab pos="228600" algn="l"/>
                <a:tab pos="457200" algn="l"/>
              </a:tabLst>
            </a:pPr>
            <a:r>
              <a:rPr lang="en-US" sz="2800" dirty="0">
                <a:solidFill>
                  <a:srgbClr val="000000"/>
                </a:solidFill>
                <a:ea typeface="Times New Roman" panose="02020603050405020304" pitchFamily="18" charset="0"/>
                <a:cs typeface="Times New Roman" panose="02020603050405020304" pitchFamily="18" charset="0"/>
              </a:rPr>
              <a:t>In the Biblical record David’s reputation was tarnished by this episode; the Bible says, (1 Ki 15:5)  because David did what was right in the eyes of the LORD, and had not turned aside from anything that He commanded him all the days of his life, except in the matter of Uriah the Hittite.</a:t>
            </a:r>
          </a:p>
          <a:p>
            <a:pPr marL="457200" lvl="0" indent="-457200">
              <a:lnSpc>
                <a:spcPct val="80000"/>
              </a:lnSpc>
              <a:spcBef>
                <a:spcPts val="0"/>
              </a:spcBef>
              <a:buFont typeface="+mj-lt"/>
              <a:buAutoNum type="alphaUcPeriod" startAt="4"/>
              <a:tabLst>
                <a:tab pos="228600" algn="l"/>
                <a:tab pos="228600" algn="l"/>
                <a:tab pos="457200" algn="l"/>
              </a:tabLst>
            </a:pPr>
            <a:r>
              <a:rPr lang="en-US" sz="2800" dirty="0">
                <a:solidFill>
                  <a:srgbClr val="000000"/>
                </a:solidFill>
                <a:ea typeface="Times New Roman" panose="02020603050405020304" pitchFamily="18" charset="0"/>
                <a:cs typeface="Times New Roman" panose="02020603050405020304" pitchFamily="18" charset="0"/>
              </a:rPr>
              <a:t>The chapter of the Bible we have before us today is one we might want to skip right over ... but we cannot do that. </a:t>
            </a:r>
          </a:p>
          <a:p>
            <a:pPr marL="914400" lvl="1" indent="-457200">
              <a:lnSpc>
                <a:spcPct val="80000"/>
              </a:lnSpc>
              <a:spcBef>
                <a:spcPts val="0"/>
              </a:spcBef>
              <a:buFont typeface="+mj-lt"/>
              <a:buAutoNum type="arabicPeriod"/>
              <a:tabLst>
                <a:tab pos="228600" algn="l"/>
                <a:tab pos="228600" algn="l"/>
              </a:tabLst>
            </a:pPr>
            <a:r>
              <a:rPr lang="en-US" sz="2800" dirty="0">
                <a:solidFill>
                  <a:srgbClr val="000000"/>
                </a:solidFill>
                <a:ea typeface="Times New Roman" panose="02020603050405020304" pitchFamily="18" charset="0"/>
                <a:cs typeface="Times New Roman" panose="02020603050405020304" pitchFamily="18" charset="0"/>
              </a:rPr>
              <a:t>The Bible doesn’t pull any punches ... even when it describes one of the heroes of the faith. </a:t>
            </a:r>
          </a:p>
          <a:p>
            <a:pPr marL="914400" lvl="1" indent="-457200">
              <a:lnSpc>
                <a:spcPct val="80000"/>
              </a:lnSpc>
              <a:spcBef>
                <a:spcPts val="0"/>
              </a:spcBef>
              <a:buFont typeface="+mj-lt"/>
              <a:buAutoNum type="arabicPeriod"/>
              <a:tabLst>
                <a:tab pos="228600" algn="l"/>
                <a:tab pos="228600" algn="l"/>
              </a:tabLst>
            </a:pPr>
            <a:r>
              <a:rPr lang="en-US" sz="2800" dirty="0">
                <a:solidFill>
                  <a:srgbClr val="000000"/>
                </a:solidFill>
                <a:ea typeface="Times New Roman" panose="02020603050405020304" pitchFamily="18" charset="0"/>
                <a:cs typeface="Times New Roman" panose="02020603050405020304" pitchFamily="18" charset="0"/>
              </a:rPr>
              <a:t>We need to study these verses so that we can learn from David’s sinful mistakes. </a:t>
            </a:r>
          </a:p>
          <a:p>
            <a:pPr marL="457200" lvl="0" indent="-457200">
              <a:lnSpc>
                <a:spcPct val="80000"/>
              </a:lnSpc>
              <a:spcBef>
                <a:spcPts val="0"/>
              </a:spcBef>
              <a:buFont typeface="+mj-lt"/>
              <a:buAutoNum type="alphaUcPeriod" startAt="4"/>
              <a:tabLst>
                <a:tab pos="228600" algn="l"/>
                <a:tab pos="228600" algn="l"/>
                <a:tab pos="457200" algn="l"/>
              </a:tabLst>
            </a:pPr>
            <a:r>
              <a:rPr lang="en-US" sz="2800" dirty="0">
                <a:solidFill>
                  <a:srgbClr val="000000"/>
                </a:solidFill>
                <a:ea typeface="Times New Roman" panose="02020603050405020304" pitchFamily="18" charset="0"/>
                <a:cs typeface="Times New Roman" panose="02020603050405020304" pitchFamily="18" charset="0"/>
              </a:rPr>
              <a:t>We are going to look at five lessons we can learn from David’s sin.</a:t>
            </a:r>
          </a:p>
        </p:txBody>
      </p:sp>
    </p:spTree>
    <p:extLst>
      <p:ext uri="{BB962C8B-B14F-4D97-AF65-F5344CB8AC3E}">
        <p14:creationId xmlns:p14="http://schemas.microsoft.com/office/powerpoint/2010/main" val="202879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678CE-C2CB-D7DB-A303-B514CE7BCCA0}"/>
              </a:ext>
            </a:extLst>
          </p:cNvPr>
          <p:cNvSpPr>
            <a:spLocks noGrp="1"/>
          </p:cNvSpPr>
          <p:nvPr>
            <p:ph type="title"/>
          </p:nvPr>
        </p:nvSpPr>
        <p:spPr/>
        <p:txBody>
          <a:bodyPr>
            <a:normAutofit/>
          </a:bodyPr>
          <a:lstStyle/>
          <a:p>
            <a:pPr marL="342900" marR="0" lvl="0" indent="-342900">
              <a:buFont typeface="+mj-lt"/>
              <a:buAutoNum type="romanUcPeriod"/>
              <a:tabLst>
                <a:tab pos="228600" algn="l"/>
                <a:tab pos="-152400" algn="l"/>
                <a:tab pos="228600" algn="l"/>
              </a:tabLst>
            </a:pPr>
            <a:r>
              <a:rPr lang="en-US" sz="3600" b="1"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The first lesson is that falling into sin doesn’t happen in a day. </a:t>
            </a:r>
            <a:endParaRPr lang="en-US" sz="36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61429AE-7A99-9327-F4A4-D15F48ABCEA2}"/>
              </a:ext>
            </a:extLst>
          </p:cNvPr>
          <p:cNvSpPr>
            <a:spLocks noGrp="1"/>
          </p:cNvSpPr>
          <p:nvPr>
            <p:ph idx="1"/>
          </p:nvPr>
        </p:nvSpPr>
        <p:spPr>
          <a:xfrm>
            <a:off x="220337" y="1325563"/>
            <a:ext cx="8923663" cy="5532436"/>
          </a:xfrm>
        </p:spPr>
        <p:txBody>
          <a:bodyPr>
            <a:noAutofit/>
          </a:bodyPr>
          <a:lstStyle/>
          <a:p>
            <a:pPr marL="457200" marR="0" lvl="0" indent="-457200">
              <a:spcBef>
                <a:spcPts val="0"/>
              </a:spcBef>
              <a:buFont typeface="+mj-lt"/>
              <a:buAutoNum type="alphaUcPeriod"/>
              <a:tabLst>
                <a:tab pos="228600" algn="l"/>
                <a:tab pos="228600" algn="l"/>
                <a:tab pos="457200" algn="l"/>
              </a:tabLst>
            </a:pPr>
            <a:r>
              <a:rPr lang="en-US" sz="2800" dirty="0">
                <a:solidFill>
                  <a:srgbClr val="000000"/>
                </a:solidFill>
                <a:ea typeface="Times New Roman" panose="02020603050405020304" pitchFamily="18" charset="0"/>
                <a:cs typeface="Times New Roman" panose="02020603050405020304" pitchFamily="18" charset="0"/>
              </a:rPr>
              <a:t>The law had warned against David’s actions.</a:t>
            </a:r>
          </a:p>
          <a:p>
            <a:pPr marL="457200" marR="0" lvl="0" indent="-457200">
              <a:spcBef>
                <a:spcPts val="0"/>
              </a:spcBef>
              <a:buFont typeface="+mj-lt"/>
              <a:buAutoNum type="alphaUcPeriod"/>
              <a:tabLst>
                <a:tab pos="228600" algn="l"/>
                <a:tab pos="228600" algn="l"/>
                <a:tab pos="457200" algn="l"/>
              </a:tabLst>
            </a:pPr>
            <a:r>
              <a:rPr lang="en-US" sz="2800" dirty="0">
                <a:solidFill>
                  <a:srgbClr val="000000"/>
                </a:solidFill>
                <a:ea typeface="Times New Roman" panose="02020603050405020304" pitchFamily="18" charset="0"/>
                <a:cs typeface="Times New Roman" panose="02020603050405020304" pitchFamily="18" charset="0"/>
              </a:rPr>
              <a:t>(Deu 17:14, 17)  "When you come to the land which the LORD your God is giving you, and possess it and dwell in it, and say, 'I will set a king over me like all the nations that are around me,' {17} "Neither shall he multiply wives for himself, lest his heart turn away; nor shall he greatly multiply silver and gold for himself. </a:t>
            </a:r>
          </a:p>
          <a:p>
            <a:pPr marL="457200" marR="0" lvl="0" indent="-457200">
              <a:spcBef>
                <a:spcPts val="0"/>
              </a:spcBef>
              <a:buFont typeface="+mj-lt"/>
              <a:buAutoNum type="alphaUcPeriod"/>
              <a:tabLst>
                <a:tab pos="228600" algn="l"/>
                <a:tab pos="228600" algn="l"/>
                <a:tab pos="457200" algn="l"/>
              </a:tabLst>
            </a:pPr>
            <a:r>
              <a:rPr lang="en-US" sz="2800" dirty="0">
                <a:solidFill>
                  <a:srgbClr val="000000"/>
                </a:solidFill>
                <a:ea typeface="Times New Roman" panose="02020603050405020304" pitchFamily="18" charset="0"/>
                <a:cs typeface="Times New Roman" panose="02020603050405020304" pitchFamily="18" charset="0"/>
              </a:rPr>
              <a:t>(James 1:14-16)  But each one is tempted when he is drawn away by his own desires and enticed. {15} Then, when desire has conceived, it gives birth to sin; and sin, when it is full-grown, brings forth death. {16} Do not be </a:t>
            </a:r>
            <a:r>
              <a:rPr lang="en-US" sz="2800" i="1" u="sng" dirty="0">
                <a:solidFill>
                  <a:srgbClr val="000000"/>
                </a:solidFill>
                <a:ea typeface="Times New Roman" panose="02020603050405020304" pitchFamily="18" charset="0"/>
                <a:cs typeface="Times New Roman" panose="02020603050405020304" pitchFamily="18" charset="0"/>
              </a:rPr>
              <a:t>deceived</a:t>
            </a:r>
            <a:r>
              <a:rPr lang="en-US" sz="2800" dirty="0">
                <a:solidFill>
                  <a:srgbClr val="000000"/>
                </a:solidFill>
                <a:ea typeface="Times New Roman" panose="02020603050405020304" pitchFamily="18" charset="0"/>
                <a:cs typeface="Times New Roman" panose="02020603050405020304" pitchFamily="18" charset="0"/>
              </a:rPr>
              <a:t>, my beloved brethren.</a:t>
            </a:r>
          </a:p>
        </p:txBody>
      </p:sp>
    </p:spTree>
    <p:extLst>
      <p:ext uri="{BB962C8B-B14F-4D97-AF65-F5344CB8AC3E}">
        <p14:creationId xmlns:p14="http://schemas.microsoft.com/office/powerpoint/2010/main" val="428625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521C9-AFBF-DAEE-4EA9-D89AC9B158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E26FE1-8E3F-DA45-A932-73DF2DED6E47}"/>
              </a:ext>
            </a:extLst>
          </p:cNvPr>
          <p:cNvSpPr>
            <a:spLocks noGrp="1"/>
          </p:cNvSpPr>
          <p:nvPr>
            <p:ph type="title"/>
          </p:nvPr>
        </p:nvSpPr>
        <p:spPr/>
        <p:txBody>
          <a:bodyPr>
            <a:normAutofit/>
          </a:bodyPr>
          <a:lstStyle/>
          <a:p>
            <a:pPr marL="342900" marR="0" lvl="0" indent="-342900">
              <a:buFont typeface="+mj-lt"/>
              <a:buAutoNum type="romanUcPeriod"/>
              <a:tabLst>
                <a:tab pos="228600" algn="l"/>
                <a:tab pos="-152400" algn="l"/>
                <a:tab pos="228600" algn="l"/>
              </a:tabLst>
            </a:pPr>
            <a:r>
              <a:rPr lang="en-US" sz="3600" b="1"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The first lesson is that falling into sin doesn’t happen in a day. </a:t>
            </a:r>
            <a:endParaRPr lang="en-US" sz="36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7FE3DE6-FAFD-1C83-519B-718C19AFC0EE}"/>
              </a:ext>
            </a:extLst>
          </p:cNvPr>
          <p:cNvSpPr>
            <a:spLocks noGrp="1"/>
          </p:cNvSpPr>
          <p:nvPr>
            <p:ph idx="1"/>
          </p:nvPr>
        </p:nvSpPr>
        <p:spPr>
          <a:xfrm>
            <a:off x="220337" y="1325563"/>
            <a:ext cx="8923663" cy="5532436"/>
          </a:xfrm>
        </p:spPr>
        <p:txBody>
          <a:bodyPr>
            <a:normAutofit/>
          </a:bodyPr>
          <a:lstStyle/>
          <a:p>
            <a:pPr marL="457200" lvl="0" indent="-457200">
              <a:spcBef>
                <a:spcPts val="0"/>
              </a:spcBef>
              <a:buFont typeface="+mj-lt"/>
              <a:buAutoNum type="alphaUcPeriod" startAt="4"/>
              <a:tabLst>
                <a:tab pos="228600" algn="l"/>
                <a:tab pos="228600" algn="l"/>
                <a:tab pos="457200" algn="l"/>
              </a:tabLst>
            </a:pPr>
            <a:r>
              <a:rPr lang="en-US" sz="2800" dirty="0">
                <a:solidFill>
                  <a:srgbClr val="000000"/>
                </a:solidFill>
                <a:ea typeface="Times New Roman" panose="02020603050405020304" pitchFamily="18" charset="0"/>
                <a:cs typeface="Times New Roman" panose="02020603050405020304" pitchFamily="18" charset="0"/>
              </a:rPr>
              <a:t>(Eph 4:22-24)  that you put off, concerning your former conduct, the old man which </a:t>
            </a:r>
            <a:r>
              <a:rPr lang="en-US" sz="2800" i="1" u="sng" dirty="0">
                <a:solidFill>
                  <a:srgbClr val="000000"/>
                </a:solidFill>
                <a:ea typeface="Times New Roman" panose="02020603050405020304" pitchFamily="18" charset="0"/>
                <a:cs typeface="Times New Roman" panose="02020603050405020304" pitchFamily="18" charset="0"/>
              </a:rPr>
              <a:t>grows </a:t>
            </a:r>
            <a:r>
              <a:rPr lang="en-US" sz="2800" dirty="0">
                <a:solidFill>
                  <a:srgbClr val="000000"/>
                </a:solidFill>
                <a:ea typeface="Times New Roman" panose="02020603050405020304" pitchFamily="18" charset="0"/>
                <a:cs typeface="Times New Roman" panose="02020603050405020304" pitchFamily="18" charset="0"/>
              </a:rPr>
              <a:t>corrupt according to the </a:t>
            </a:r>
            <a:r>
              <a:rPr lang="en-US" sz="2800" i="1" u="sng" dirty="0">
                <a:solidFill>
                  <a:srgbClr val="000000"/>
                </a:solidFill>
                <a:ea typeface="Times New Roman" panose="02020603050405020304" pitchFamily="18" charset="0"/>
                <a:cs typeface="Times New Roman" panose="02020603050405020304" pitchFamily="18" charset="0"/>
              </a:rPr>
              <a:t>deceitful</a:t>
            </a:r>
            <a:r>
              <a:rPr lang="en-US" sz="2800" dirty="0">
                <a:solidFill>
                  <a:srgbClr val="000000"/>
                </a:solidFill>
                <a:ea typeface="Times New Roman" panose="02020603050405020304" pitchFamily="18" charset="0"/>
                <a:cs typeface="Times New Roman" panose="02020603050405020304" pitchFamily="18" charset="0"/>
              </a:rPr>
              <a:t> lusts, {23} and be renewed in the spirit of your mind, {24} and that you put on the new man which was created according to God, in true righteousness and holiness.</a:t>
            </a:r>
          </a:p>
          <a:p>
            <a:pPr marL="457200" lvl="0" indent="-457200">
              <a:spcBef>
                <a:spcPts val="0"/>
              </a:spcBef>
              <a:buFont typeface="+mj-lt"/>
              <a:buAutoNum type="alphaUcPeriod" startAt="4"/>
              <a:tabLst>
                <a:tab pos="228600" algn="l"/>
                <a:tab pos="228600" algn="l"/>
                <a:tab pos="457200" algn="l"/>
              </a:tabLst>
            </a:pPr>
            <a:r>
              <a:rPr lang="en-US" sz="2800" dirty="0">
                <a:solidFill>
                  <a:srgbClr val="000000"/>
                </a:solidFill>
                <a:ea typeface="Times New Roman" panose="02020603050405020304" pitchFamily="18" charset="0"/>
                <a:cs typeface="Times New Roman" panose="02020603050405020304" pitchFamily="18" charset="0"/>
              </a:rPr>
              <a:t>(Heb 3:12-13)  Beware, brethren, lest there be in any of you an evil heart of unbelief in departing from the living God; {13} but exhort one another daily, while it is called "Today," lest any of you be </a:t>
            </a:r>
            <a:r>
              <a:rPr lang="en-US" sz="2800" i="1" u="sng" dirty="0">
                <a:solidFill>
                  <a:srgbClr val="000000"/>
                </a:solidFill>
                <a:ea typeface="Times New Roman" panose="02020603050405020304" pitchFamily="18" charset="0"/>
                <a:cs typeface="Times New Roman" panose="02020603050405020304" pitchFamily="18" charset="0"/>
              </a:rPr>
              <a:t>hardened</a:t>
            </a:r>
            <a:r>
              <a:rPr lang="en-US" sz="2800" dirty="0">
                <a:solidFill>
                  <a:srgbClr val="000000"/>
                </a:solidFill>
                <a:ea typeface="Times New Roman" panose="02020603050405020304" pitchFamily="18" charset="0"/>
                <a:cs typeface="Times New Roman" panose="02020603050405020304" pitchFamily="18" charset="0"/>
              </a:rPr>
              <a:t> through the </a:t>
            </a:r>
            <a:r>
              <a:rPr lang="en-US" sz="2800" i="1" u="sng" dirty="0">
                <a:solidFill>
                  <a:srgbClr val="000000"/>
                </a:solidFill>
                <a:ea typeface="Times New Roman" panose="02020603050405020304" pitchFamily="18" charset="0"/>
                <a:cs typeface="Times New Roman" panose="02020603050405020304" pitchFamily="18" charset="0"/>
              </a:rPr>
              <a:t>deceitfulness</a:t>
            </a:r>
            <a:r>
              <a:rPr lang="en-US" sz="2800" dirty="0">
                <a:solidFill>
                  <a:srgbClr val="000000"/>
                </a:solidFill>
                <a:ea typeface="Times New Roman" panose="02020603050405020304" pitchFamily="18" charset="0"/>
                <a:cs typeface="Times New Roman" panose="02020603050405020304" pitchFamily="18" charset="0"/>
              </a:rPr>
              <a:t> of sin.</a:t>
            </a:r>
          </a:p>
          <a:p>
            <a:pPr marL="457200" lvl="0" indent="-457200">
              <a:spcBef>
                <a:spcPts val="0"/>
              </a:spcBef>
              <a:buFont typeface="+mj-lt"/>
              <a:buAutoNum type="alphaUcPeriod" startAt="4"/>
              <a:tabLst>
                <a:tab pos="228600" algn="l"/>
                <a:tab pos="228600" algn="l"/>
                <a:tab pos="457200" algn="l"/>
              </a:tabLst>
            </a:pPr>
            <a:r>
              <a:rPr lang="en-US" sz="2800" dirty="0">
                <a:solidFill>
                  <a:srgbClr val="000000"/>
                </a:solidFill>
                <a:ea typeface="Times New Roman" panose="02020603050405020304" pitchFamily="18" charset="0"/>
                <a:cs typeface="Times New Roman" panose="02020603050405020304" pitchFamily="18" charset="0"/>
              </a:rPr>
              <a:t>"there’s no such thing as a little sin"? So called "little sins" quickly turn into big sins. </a:t>
            </a:r>
            <a:endParaRPr lang="en-US" sz="2800" dirty="0">
              <a:solidFill>
                <a:prstClr val="black"/>
              </a:solidFill>
            </a:endParaRPr>
          </a:p>
        </p:txBody>
      </p:sp>
    </p:spTree>
    <p:extLst>
      <p:ext uri="{BB962C8B-B14F-4D97-AF65-F5344CB8AC3E}">
        <p14:creationId xmlns:p14="http://schemas.microsoft.com/office/powerpoint/2010/main" val="55681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A5E0-2606-4232-17A7-12CFD7D71F6B}"/>
              </a:ext>
            </a:extLst>
          </p:cNvPr>
          <p:cNvSpPr>
            <a:spLocks noGrp="1"/>
          </p:cNvSpPr>
          <p:nvPr>
            <p:ph type="title"/>
          </p:nvPr>
        </p:nvSpPr>
        <p:spPr/>
        <p:txBody>
          <a:bodyPr>
            <a:normAutofit/>
          </a:bodyPr>
          <a:lstStyle/>
          <a:p>
            <a:pPr marL="0" marR="0" lvl="0" indent="0">
              <a:lnSpc>
                <a:spcPct val="80000"/>
              </a:lnSpc>
              <a:buFont typeface="+mj-lt"/>
              <a:buNone/>
              <a:tabLst>
                <a:tab pos="228600" algn="l"/>
                <a:tab pos="228600" algn="l"/>
                <a:tab pos="685800" algn="l"/>
              </a:tabLst>
            </a:pPr>
            <a:r>
              <a:rPr lang="en-US" sz="4000" b="1"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II. The second lesson is that </a:t>
            </a:r>
            <a:r>
              <a:rPr lang="en-US" sz="4000" b="1" u="sng"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we need to keep busy</a:t>
            </a:r>
            <a:r>
              <a:rPr lang="en-US" sz="4000" b="1"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7471506-FEC4-4456-47D0-AD896CCDB945}"/>
              </a:ext>
            </a:extLst>
          </p:cNvPr>
          <p:cNvSpPr>
            <a:spLocks noGrp="1"/>
          </p:cNvSpPr>
          <p:nvPr>
            <p:ph idx="1"/>
          </p:nvPr>
        </p:nvSpPr>
        <p:spPr/>
        <p:txBody>
          <a:bodyPr>
            <a:noAutofit/>
          </a:bodyPr>
          <a:lstStyle/>
          <a:p>
            <a:pPr marL="457200" indent="-457200">
              <a:lnSpc>
                <a:spcPct val="80000"/>
              </a:lnSpc>
              <a:spcBef>
                <a:spcPts val="0"/>
              </a:spcBef>
              <a:buFont typeface="+mj-lt"/>
              <a:buAutoNum type="alphaUcPeriod"/>
              <a:tabLst>
                <a:tab pos="228600" algn="l"/>
              </a:tabLst>
            </a:pPr>
            <a:r>
              <a:rPr lang="en-US" sz="2800" dirty="0">
                <a:solidFill>
                  <a:srgbClr val="000000"/>
                </a:solidFill>
                <a:ea typeface="Times New Roman" panose="02020603050405020304" pitchFamily="18" charset="0"/>
                <a:cs typeface="Times New Roman" panose="02020603050405020304" pitchFamily="18" charset="0"/>
              </a:rPr>
              <a:t>(2 Sam 11:1-2a)  It happened in the spring of the year, at the time when kings go out to battle, that David sent Joab and his servants with him, and all Israel; and they destroyed the people of Ammon and besieged Rabbah. But David remained at Jerusalem. {2} Then it happened one evening that David arose from his bed and walked on the roof of the king's house. </a:t>
            </a:r>
          </a:p>
          <a:p>
            <a:pPr marL="457200" indent="-457200">
              <a:lnSpc>
                <a:spcPct val="80000"/>
              </a:lnSpc>
              <a:spcBef>
                <a:spcPts val="0"/>
              </a:spcBef>
              <a:buFont typeface="+mj-lt"/>
              <a:buAutoNum type="alphaUcPeriod"/>
              <a:tabLst>
                <a:tab pos="228600" algn="l"/>
              </a:tabLst>
            </a:pPr>
            <a:r>
              <a:rPr lang="en-US" sz="2800" dirty="0">
                <a:solidFill>
                  <a:srgbClr val="000000"/>
                </a:solidFill>
                <a:ea typeface="Times New Roman" panose="02020603050405020304" pitchFamily="18" charset="0"/>
                <a:cs typeface="Times New Roman" panose="02020603050405020304" pitchFamily="18" charset="0"/>
              </a:rPr>
              <a:t>David was in bed instead on the battlefield! Why David didn’t accompany the troops as he usually did we don’t know. It turned out to be among the worst decisions of his life. </a:t>
            </a:r>
          </a:p>
          <a:p>
            <a:pPr marL="457200" marR="0" lvl="0" indent="-457200">
              <a:lnSpc>
                <a:spcPct val="80000"/>
              </a:lnSpc>
              <a:spcBef>
                <a:spcPts val="0"/>
              </a:spcBef>
              <a:buFont typeface="+mj-lt"/>
              <a:buAutoNum type="alphaUcPeriod"/>
              <a:tabLst>
                <a:tab pos="228600" algn="l"/>
              </a:tabLst>
            </a:pPr>
            <a:r>
              <a:rPr lang="en-US" sz="2800" dirty="0">
                <a:solidFill>
                  <a:srgbClr val="000000"/>
                </a:solidFill>
                <a:ea typeface="Times New Roman" panose="02020603050405020304" pitchFamily="18" charset="0"/>
                <a:cs typeface="Times New Roman" panose="02020603050405020304" pitchFamily="18" charset="0"/>
              </a:rPr>
              <a:t>(1 Cor 15:58)  Therefore, my beloved brethren, be steadfast, immovable, always abounding in the work of the Lord, knowing that your labor is not in vain in the Lord.</a:t>
            </a:r>
          </a:p>
        </p:txBody>
      </p:sp>
    </p:spTree>
    <p:extLst>
      <p:ext uri="{BB962C8B-B14F-4D97-AF65-F5344CB8AC3E}">
        <p14:creationId xmlns:p14="http://schemas.microsoft.com/office/powerpoint/2010/main" val="304293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0031F-89EB-69B5-44F2-6B2516E398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C51D19-DD86-A7C0-B2DA-27AB3166F0C2}"/>
              </a:ext>
            </a:extLst>
          </p:cNvPr>
          <p:cNvSpPr>
            <a:spLocks noGrp="1"/>
          </p:cNvSpPr>
          <p:nvPr>
            <p:ph type="title"/>
          </p:nvPr>
        </p:nvSpPr>
        <p:spPr/>
        <p:txBody>
          <a:bodyPr>
            <a:normAutofit/>
          </a:bodyPr>
          <a:lstStyle/>
          <a:p>
            <a:pPr marL="0" marR="0" lvl="0" indent="0">
              <a:lnSpc>
                <a:spcPct val="80000"/>
              </a:lnSpc>
              <a:buFont typeface="+mj-lt"/>
              <a:buNone/>
              <a:tabLst>
                <a:tab pos="228600" algn="l"/>
                <a:tab pos="228600" algn="l"/>
                <a:tab pos="685800" algn="l"/>
              </a:tabLst>
            </a:pPr>
            <a:r>
              <a:rPr lang="en-US" sz="4000" b="1"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II. The second lesson is that </a:t>
            </a:r>
            <a:r>
              <a:rPr lang="en-US" sz="4000" b="1" u="sng"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we need to keep busy</a:t>
            </a:r>
            <a:r>
              <a:rPr lang="en-US" sz="4000" b="1"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8A22655-8686-A0F1-D95F-B0E1B0C92F57}"/>
              </a:ext>
            </a:extLst>
          </p:cNvPr>
          <p:cNvSpPr>
            <a:spLocks noGrp="1"/>
          </p:cNvSpPr>
          <p:nvPr>
            <p:ph idx="1"/>
          </p:nvPr>
        </p:nvSpPr>
        <p:spPr>
          <a:xfrm>
            <a:off x="220337" y="1325563"/>
            <a:ext cx="8923663" cy="5532436"/>
          </a:xfrm>
        </p:spPr>
        <p:txBody>
          <a:bodyPr>
            <a:noAutofit/>
          </a:bodyPr>
          <a:lstStyle/>
          <a:p>
            <a:pPr marL="457200" lvl="0" indent="-457200">
              <a:lnSpc>
                <a:spcPct val="85000"/>
              </a:lnSpc>
              <a:spcBef>
                <a:spcPts val="0"/>
              </a:spcBef>
              <a:buFont typeface="+mj-lt"/>
              <a:buAutoNum type="alphaUcPeriod" startAt="4"/>
              <a:tabLst>
                <a:tab pos="228600" algn="l"/>
              </a:tabLst>
            </a:pPr>
            <a:r>
              <a:rPr lang="en-US" sz="3100" dirty="0">
                <a:solidFill>
                  <a:srgbClr val="000000"/>
                </a:solidFill>
                <a:ea typeface="Times New Roman" panose="02020603050405020304" pitchFamily="18" charset="0"/>
                <a:cs typeface="Times New Roman" panose="02020603050405020304" pitchFamily="18" charset="0"/>
              </a:rPr>
              <a:t>(1 Th 4:1-5)  Finally then, brethren, we urge and exhort in the Lord Jesus that you should abound more and more, just as you received from us how you ought to walk and to please God; {2} for you know what commandments we gave you through the Lord Jesus. {3} For this is the will of God, your sanctification: that you should abstain from sexual immorality; {4} that each of you should know how to possess his own vessel in sanctification and honor, {5} not in passion of lust, like the Gentiles who do not know God;</a:t>
            </a:r>
          </a:p>
        </p:txBody>
      </p:sp>
    </p:spTree>
    <p:extLst>
      <p:ext uri="{BB962C8B-B14F-4D97-AF65-F5344CB8AC3E}">
        <p14:creationId xmlns:p14="http://schemas.microsoft.com/office/powerpoint/2010/main" val="689259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2B7AC-140C-2E72-E7C8-14990D28A1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9F10FD-6E11-AD8D-8F73-DC60EB0823FE}"/>
              </a:ext>
            </a:extLst>
          </p:cNvPr>
          <p:cNvSpPr>
            <a:spLocks noGrp="1"/>
          </p:cNvSpPr>
          <p:nvPr>
            <p:ph type="title"/>
          </p:nvPr>
        </p:nvSpPr>
        <p:spPr/>
        <p:txBody>
          <a:bodyPr>
            <a:normAutofit/>
          </a:bodyPr>
          <a:lstStyle/>
          <a:p>
            <a:pPr marL="0" marR="0" lvl="0" indent="0">
              <a:lnSpc>
                <a:spcPct val="80000"/>
              </a:lnSpc>
              <a:buFont typeface="+mj-lt"/>
              <a:buNone/>
              <a:tabLst>
                <a:tab pos="228600" algn="l"/>
                <a:tab pos="228600" algn="l"/>
                <a:tab pos="685800" algn="l"/>
              </a:tabLst>
            </a:pPr>
            <a:r>
              <a:rPr lang="en-US" sz="4000" b="1"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II. The second lesson is that </a:t>
            </a:r>
            <a:r>
              <a:rPr lang="en-US" sz="4000" b="1" u="sng"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we need to keep busy</a:t>
            </a:r>
            <a:r>
              <a:rPr lang="en-US" sz="4000" b="1"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FCF53C7-7CFE-3815-0860-6B4414B165AD}"/>
              </a:ext>
            </a:extLst>
          </p:cNvPr>
          <p:cNvSpPr>
            <a:spLocks noGrp="1"/>
          </p:cNvSpPr>
          <p:nvPr>
            <p:ph idx="1"/>
          </p:nvPr>
        </p:nvSpPr>
        <p:spPr>
          <a:xfrm>
            <a:off x="220337" y="1325563"/>
            <a:ext cx="8923663" cy="5532436"/>
          </a:xfrm>
        </p:spPr>
        <p:txBody>
          <a:bodyPr>
            <a:noAutofit/>
          </a:bodyPr>
          <a:lstStyle/>
          <a:p>
            <a:pPr marL="457200" lvl="0" indent="-457200">
              <a:lnSpc>
                <a:spcPct val="85000"/>
              </a:lnSpc>
              <a:spcBef>
                <a:spcPts val="0"/>
              </a:spcBef>
              <a:buFont typeface="+mj-lt"/>
              <a:buAutoNum type="alphaUcPeriod" startAt="5"/>
              <a:tabLst>
                <a:tab pos="228600" algn="l"/>
              </a:tabLst>
            </a:pPr>
            <a:r>
              <a:rPr lang="en-US" dirty="0">
                <a:solidFill>
                  <a:srgbClr val="000000"/>
                </a:solidFill>
                <a:ea typeface="Times New Roman" panose="02020603050405020304" pitchFamily="18" charset="0"/>
                <a:cs typeface="Times New Roman" panose="02020603050405020304" pitchFamily="18" charset="0"/>
              </a:rPr>
              <a:t>(2 Th 3:11-13)  For we hear that there are some who walk among you in a disorderly manner, not working at all, but are busybodies. {12} Now those who are such we command and exhort through our Lord Jesus Christ that they work in quietness and eat their own bread. {13} But as for you, brethren, do not grow weary in doing good.</a:t>
            </a:r>
          </a:p>
          <a:p>
            <a:pPr marL="457200" lvl="0" indent="-457200">
              <a:lnSpc>
                <a:spcPct val="85000"/>
              </a:lnSpc>
              <a:spcBef>
                <a:spcPts val="0"/>
              </a:spcBef>
              <a:buFont typeface="+mj-lt"/>
              <a:buAutoNum type="alphaUcPeriod" startAt="5"/>
              <a:tabLst>
                <a:tab pos="228600" algn="l"/>
              </a:tabLst>
            </a:pPr>
            <a:r>
              <a:rPr lang="en-US" dirty="0">
                <a:solidFill>
                  <a:srgbClr val="000000"/>
                </a:solidFill>
                <a:ea typeface="Times New Roman" panose="02020603050405020304" pitchFamily="18" charset="0"/>
                <a:cs typeface="Times New Roman" panose="02020603050405020304" pitchFamily="18" charset="0"/>
              </a:rPr>
              <a:t>An idle mind is the devil’s workshop.</a:t>
            </a:r>
          </a:p>
          <a:p>
            <a:pPr marL="457200" lvl="0" indent="-457200">
              <a:lnSpc>
                <a:spcPct val="85000"/>
              </a:lnSpc>
              <a:spcBef>
                <a:spcPts val="0"/>
              </a:spcBef>
              <a:buFont typeface="+mj-lt"/>
              <a:buAutoNum type="alphaUcPeriod" startAt="5"/>
              <a:tabLst>
                <a:tab pos="228600" algn="l"/>
              </a:tabLst>
            </a:pPr>
            <a:r>
              <a:rPr lang="en-US" dirty="0">
                <a:solidFill>
                  <a:srgbClr val="000000"/>
                </a:solidFill>
                <a:ea typeface="Times New Roman" panose="02020603050405020304" pitchFamily="18" charset="0"/>
                <a:cs typeface="Times New Roman" panose="02020603050405020304" pitchFamily="18" charset="0"/>
              </a:rPr>
              <a:t>If we keep busy doing God’s will then sin will have a much more difficult time finding a home in our heart.</a:t>
            </a:r>
            <a:endParaRPr lang="en-US" dirty="0">
              <a:solidFill>
                <a:prstClr val="black"/>
              </a:solidFill>
            </a:endParaRPr>
          </a:p>
        </p:txBody>
      </p:sp>
    </p:spTree>
    <p:extLst>
      <p:ext uri="{BB962C8B-B14F-4D97-AF65-F5344CB8AC3E}">
        <p14:creationId xmlns:p14="http://schemas.microsoft.com/office/powerpoint/2010/main" val="220467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E8EAB-C0E0-1138-BBFB-E1DE7B7B9A0C}"/>
              </a:ext>
            </a:extLst>
          </p:cNvPr>
          <p:cNvSpPr>
            <a:spLocks noGrp="1"/>
          </p:cNvSpPr>
          <p:nvPr>
            <p:ph type="title"/>
          </p:nvPr>
        </p:nvSpPr>
        <p:spPr>
          <a:xfrm>
            <a:off x="0" y="0"/>
            <a:ext cx="9144000" cy="1915886"/>
          </a:xfrm>
        </p:spPr>
        <p:txBody>
          <a:bodyPr>
            <a:noAutofit/>
          </a:bodyPr>
          <a:lstStyle/>
          <a:p>
            <a:pPr marL="0" marR="0">
              <a:lnSpc>
                <a:spcPct val="80000"/>
              </a:lnSpc>
              <a:buNone/>
              <a:tabLst>
                <a:tab pos="228600" algn="l"/>
              </a:tabLst>
            </a:pPr>
            <a:r>
              <a:rPr lang="en-US" sz="4000" b="1"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III. The third lesson we can learn from David is that </a:t>
            </a:r>
            <a:r>
              <a:rPr lang="en-US" sz="4000" b="1" u="sng"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fighting desire is vital</a:t>
            </a:r>
            <a:r>
              <a:rPr lang="en-US" sz="4000" b="1"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A30830E-D342-6E45-2792-F48286F8FCBC}"/>
              </a:ext>
            </a:extLst>
          </p:cNvPr>
          <p:cNvSpPr>
            <a:spLocks noGrp="1"/>
          </p:cNvSpPr>
          <p:nvPr>
            <p:ph idx="1"/>
          </p:nvPr>
        </p:nvSpPr>
        <p:spPr>
          <a:xfrm>
            <a:off x="220337" y="1915886"/>
            <a:ext cx="8923663" cy="4942113"/>
          </a:xfrm>
        </p:spPr>
        <p:txBody>
          <a:bodyPr>
            <a:noAutofit/>
          </a:bodyPr>
          <a:lstStyle/>
          <a:p>
            <a:pPr marL="457200" lvl="1" indent="-457200">
              <a:lnSpc>
                <a:spcPct val="85000"/>
              </a:lnSpc>
              <a:spcBef>
                <a:spcPts val="0"/>
              </a:spcBef>
              <a:buFont typeface="+mj-lt"/>
              <a:buAutoNum type="alphaUcPeriod"/>
              <a:tabLst>
                <a:tab pos="228600" algn="l"/>
                <a:tab pos="228600" algn="l"/>
              </a:tabLst>
            </a:pPr>
            <a:r>
              <a:rPr lang="en-US" sz="3000" dirty="0">
                <a:solidFill>
                  <a:srgbClr val="000000"/>
                </a:solidFill>
                <a:ea typeface="Times New Roman" panose="02020603050405020304" pitchFamily="18" charset="0"/>
                <a:cs typeface="Times New Roman" panose="02020603050405020304" pitchFamily="18" charset="0"/>
              </a:rPr>
              <a:t>(2 Sam 11:2b) And from the roof he saw a woman bathing, and the woman was very beautiful to behold. </a:t>
            </a:r>
          </a:p>
          <a:p>
            <a:pPr marL="457200" lvl="1" indent="-457200">
              <a:lnSpc>
                <a:spcPct val="85000"/>
              </a:lnSpc>
              <a:spcBef>
                <a:spcPts val="0"/>
              </a:spcBef>
              <a:buFont typeface="+mj-lt"/>
              <a:buAutoNum type="alphaUcPeriod"/>
              <a:tabLst>
                <a:tab pos="228600" algn="l"/>
                <a:tab pos="228600" algn="l"/>
              </a:tabLst>
            </a:pPr>
            <a:r>
              <a:rPr lang="en-US" sz="3000" dirty="0">
                <a:solidFill>
                  <a:srgbClr val="000000"/>
                </a:solidFill>
                <a:ea typeface="Times New Roman" panose="02020603050405020304" pitchFamily="18" charset="0"/>
                <a:cs typeface="Times New Roman" panose="02020603050405020304" pitchFamily="18" charset="0"/>
              </a:rPr>
              <a:t>The Bible doesn’t use the word "very beautiful" too often. Sarah, Rebekah &amp; Bathsheba.  Bathsheba must have been a knock-out. </a:t>
            </a:r>
          </a:p>
          <a:p>
            <a:pPr marL="457200" lvl="1" indent="-457200">
              <a:lnSpc>
                <a:spcPct val="85000"/>
              </a:lnSpc>
              <a:spcBef>
                <a:spcPts val="0"/>
              </a:spcBef>
              <a:buFont typeface="+mj-lt"/>
              <a:buAutoNum type="alphaUcPeriod"/>
              <a:tabLst>
                <a:tab pos="228600" algn="l"/>
                <a:tab pos="228600" algn="l"/>
              </a:tabLst>
            </a:pPr>
            <a:r>
              <a:rPr lang="en-US" sz="3000" dirty="0">
                <a:solidFill>
                  <a:srgbClr val="000000"/>
                </a:solidFill>
                <a:ea typeface="Times New Roman" panose="02020603050405020304" pitchFamily="18" charset="0"/>
                <a:cs typeface="Times New Roman" panose="02020603050405020304" pitchFamily="18" charset="0"/>
              </a:rPr>
              <a:t>David caught sight of her bathing in the moonlight. David’s horrible mistake was that he didn’t fight these sinful desires. Instead of forcing them out of his mind he dwelled on these thoughts ... and then acted on them.</a:t>
            </a:r>
          </a:p>
        </p:txBody>
      </p:sp>
    </p:spTree>
    <p:extLst>
      <p:ext uri="{BB962C8B-B14F-4D97-AF65-F5344CB8AC3E}">
        <p14:creationId xmlns:p14="http://schemas.microsoft.com/office/powerpoint/2010/main" val="158193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2CF72-1F98-34DB-FD45-1D658D5E4E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4F9F6E-C402-BE50-1DC9-57BE34B1EC30}"/>
              </a:ext>
            </a:extLst>
          </p:cNvPr>
          <p:cNvSpPr>
            <a:spLocks noGrp="1"/>
          </p:cNvSpPr>
          <p:nvPr>
            <p:ph type="title"/>
          </p:nvPr>
        </p:nvSpPr>
        <p:spPr>
          <a:xfrm>
            <a:off x="0" y="0"/>
            <a:ext cx="9144000" cy="1915886"/>
          </a:xfrm>
        </p:spPr>
        <p:txBody>
          <a:bodyPr>
            <a:noAutofit/>
          </a:bodyPr>
          <a:lstStyle/>
          <a:p>
            <a:pPr marL="0" marR="0">
              <a:lnSpc>
                <a:spcPct val="80000"/>
              </a:lnSpc>
              <a:buNone/>
              <a:tabLst>
                <a:tab pos="228600" algn="l"/>
              </a:tabLst>
            </a:pPr>
            <a:r>
              <a:rPr lang="en-US" sz="4000" b="1"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III. The third lesson we can learn from David is that </a:t>
            </a:r>
            <a:r>
              <a:rPr lang="en-US" sz="4000" b="1" u="sng"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fighting desire is vital</a:t>
            </a:r>
            <a:r>
              <a:rPr lang="en-US" sz="4000" b="1"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BD55AA4-9C4F-D3FB-7525-3CB8D529B971}"/>
              </a:ext>
            </a:extLst>
          </p:cNvPr>
          <p:cNvSpPr>
            <a:spLocks noGrp="1"/>
          </p:cNvSpPr>
          <p:nvPr>
            <p:ph idx="1"/>
          </p:nvPr>
        </p:nvSpPr>
        <p:spPr>
          <a:xfrm>
            <a:off x="220337" y="1915886"/>
            <a:ext cx="8923663" cy="4942113"/>
          </a:xfrm>
        </p:spPr>
        <p:txBody>
          <a:bodyPr>
            <a:normAutofit/>
          </a:bodyPr>
          <a:lstStyle/>
          <a:p>
            <a:pPr marL="457200" indent="-457200">
              <a:spcBef>
                <a:spcPts val="0"/>
              </a:spcBef>
              <a:buFont typeface="+mj-lt"/>
              <a:buAutoNum type="alphaUcPeriod" startAt="4"/>
              <a:tabLst>
                <a:tab pos="228600" algn="l"/>
                <a:tab pos="228600" algn="l"/>
              </a:tabLst>
            </a:pPr>
            <a:r>
              <a:rPr lang="en-US" sz="2700" dirty="0">
                <a:solidFill>
                  <a:srgbClr val="000000"/>
                </a:solidFill>
                <a:ea typeface="Times New Roman" panose="02020603050405020304" pitchFamily="18" charset="0"/>
                <a:cs typeface="Times New Roman" panose="02020603050405020304" pitchFamily="18" charset="0"/>
              </a:rPr>
              <a:t>(Mat 5:27-28)  "You have heard that it was said to those of old, 'You shall not commit adultery.' {28} "But I say to you that whoever looks at a woman to lust for her has already committed adultery with her in his heart.</a:t>
            </a:r>
          </a:p>
          <a:p>
            <a:pPr marL="457200" indent="-457200">
              <a:spcBef>
                <a:spcPts val="0"/>
              </a:spcBef>
              <a:buFont typeface="+mj-lt"/>
              <a:buAutoNum type="alphaUcPeriod" startAt="4"/>
              <a:tabLst>
                <a:tab pos="228600" algn="l"/>
                <a:tab pos="228600" algn="l"/>
              </a:tabLst>
            </a:pPr>
            <a:r>
              <a:rPr lang="en-US" sz="2700" dirty="0">
                <a:solidFill>
                  <a:srgbClr val="000000"/>
                </a:solidFill>
                <a:ea typeface="Times New Roman" panose="02020603050405020304" pitchFamily="18" charset="0"/>
                <a:cs typeface="Times New Roman" panose="02020603050405020304" pitchFamily="18" charset="0"/>
              </a:rPr>
              <a:t>(1 John 2:15-17)  Do not love the world or the things in the world. If anyone loves the world, the love of the Father is not in him. {16} For all that is in the world; the lust of the flesh, the lust of the eyes, and the pride of life; is not of the Father but is of the world. {17} And the world is passing away, and the lust of it; but he who does the will of God abides forever.</a:t>
            </a:r>
          </a:p>
        </p:txBody>
      </p:sp>
    </p:spTree>
    <p:extLst>
      <p:ext uri="{BB962C8B-B14F-4D97-AF65-F5344CB8AC3E}">
        <p14:creationId xmlns:p14="http://schemas.microsoft.com/office/powerpoint/2010/main" val="260291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C667D9DE-9D87-427B-B0ED-89F09CFC5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96" y="613064"/>
            <a:ext cx="8665476" cy="5787736"/>
          </a:xfrm>
          <a:prstGeom prst="rect">
            <a:avLst/>
          </a:prstGeom>
        </p:spPr>
      </p:pic>
    </p:spTree>
    <p:extLst>
      <p:ext uri="{BB962C8B-B14F-4D97-AF65-F5344CB8AC3E}">
        <p14:creationId xmlns:p14="http://schemas.microsoft.com/office/powerpoint/2010/main" val="2140336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1E4FB-46AB-F11A-FFDE-CA59F7FA50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65F6EF-5D97-930D-AB55-3127B4564324}"/>
              </a:ext>
            </a:extLst>
          </p:cNvPr>
          <p:cNvSpPr>
            <a:spLocks noGrp="1"/>
          </p:cNvSpPr>
          <p:nvPr>
            <p:ph type="title"/>
          </p:nvPr>
        </p:nvSpPr>
        <p:spPr>
          <a:xfrm>
            <a:off x="0" y="0"/>
            <a:ext cx="9144000" cy="1915886"/>
          </a:xfrm>
        </p:spPr>
        <p:txBody>
          <a:bodyPr>
            <a:noAutofit/>
          </a:bodyPr>
          <a:lstStyle/>
          <a:p>
            <a:pPr marL="0" marR="0">
              <a:lnSpc>
                <a:spcPct val="80000"/>
              </a:lnSpc>
              <a:buNone/>
              <a:tabLst>
                <a:tab pos="228600" algn="l"/>
              </a:tabLst>
            </a:pPr>
            <a:r>
              <a:rPr lang="en-US" sz="4000" b="1"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III. The third lesson we can learn from David is that </a:t>
            </a:r>
            <a:r>
              <a:rPr lang="en-US" sz="4000" b="1" u="sng"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fighting desire is vital</a:t>
            </a:r>
            <a:r>
              <a:rPr lang="en-US" sz="4000" b="1"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52F2477-8CB2-CFB9-362B-EFF1964BA80A}"/>
              </a:ext>
            </a:extLst>
          </p:cNvPr>
          <p:cNvSpPr>
            <a:spLocks noGrp="1"/>
          </p:cNvSpPr>
          <p:nvPr>
            <p:ph idx="1"/>
          </p:nvPr>
        </p:nvSpPr>
        <p:spPr>
          <a:xfrm>
            <a:off x="220337" y="1915886"/>
            <a:ext cx="8923663" cy="4942113"/>
          </a:xfrm>
        </p:spPr>
        <p:txBody>
          <a:bodyPr>
            <a:normAutofit/>
          </a:bodyPr>
          <a:lstStyle/>
          <a:p>
            <a:pPr marL="457200" lvl="1" indent="-457200">
              <a:spcBef>
                <a:spcPts val="0"/>
              </a:spcBef>
              <a:buFont typeface="+mj-lt"/>
              <a:buAutoNum type="alphaUcPeriod" startAt="6"/>
              <a:tabLst>
                <a:tab pos="228600" algn="l"/>
                <a:tab pos="228600" algn="l"/>
              </a:tabLst>
            </a:pPr>
            <a:r>
              <a:rPr lang="en-US" dirty="0">
                <a:solidFill>
                  <a:srgbClr val="000000"/>
                </a:solidFill>
                <a:ea typeface="Times New Roman" panose="02020603050405020304" pitchFamily="18" charset="0"/>
                <a:cs typeface="Times New Roman" panose="02020603050405020304" pitchFamily="18" charset="0"/>
              </a:rPr>
              <a:t>(Prov 6:24-28)  To keep you from the evil woman, From the flattering tongue of a seductress. {25} Do not lust after her beauty in your heart, Nor let her allure you with her eyelids. {26} For by means of a harlot A man is reduced to a crust of bread; And an adulteress will prey upon his precious life. {27} Can a man take fire to his bosom, And his clothes not be burned? {28} Can one walk on hot coals, And his feet not be seared?</a:t>
            </a:r>
          </a:p>
        </p:txBody>
      </p:sp>
    </p:spTree>
    <p:extLst>
      <p:ext uri="{BB962C8B-B14F-4D97-AF65-F5344CB8AC3E}">
        <p14:creationId xmlns:p14="http://schemas.microsoft.com/office/powerpoint/2010/main" val="1869475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CD4B6-58E8-D9BA-37B1-F854E3BC28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50FBD8-0057-B488-31D9-CF2F5C7929CF}"/>
              </a:ext>
            </a:extLst>
          </p:cNvPr>
          <p:cNvSpPr>
            <a:spLocks noGrp="1"/>
          </p:cNvSpPr>
          <p:nvPr>
            <p:ph type="title"/>
          </p:nvPr>
        </p:nvSpPr>
        <p:spPr>
          <a:xfrm>
            <a:off x="0" y="0"/>
            <a:ext cx="9144000" cy="1915886"/>
          </a:xfrm>
        </p:spPr>
        <p:txBody>
          <a:bodyPr>
            <a:noAutofit/>
          </a:bodyPr>
          <a:lstStyle/>
          <a:p>
            <a:pPr marL="0" marR="0">
              <a:lnSpc>
                <a:spcPct val="80000"/>
              </a:lnSpc>
              <a:buNone/>
              <a:tabLst>
                <a:tab pos="228600" algn="l"/>
              </a:tabLst>
            </a:pPr>
            <a:r>
              <a:rPr lang="en-US" sz="4000" b="1"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III. The third lesson we can learn from David is that </a:t>
            </a:r>
            <a:r>
              <a:rPr lang="en-US" sz="4000" b="1" u="sng"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fighting desire is vital</a:t>
            </a:r>
            <a:r>
              <a:rPr lang="en-US" sz="4000" b="1"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D4EC2EB-BD58-7EF4-C850-3C0534B5E8B0}"/>
              </a:ext>
            </a:extLst>
          </p:cNvPr>
          <p:cNvSpPr>
            <a:spLocks noGrp="1"/>
          </p:cNvSpPr>
          <p:nvPr>
            <p:ph idx="1"/>
          </p:nvPr>
        </p:nvSpPr>
        <p:spPr>
          <a:xfrm>
            <a:off x="220337" y="1915886"/>
            <a:ext cx="8923663" cy="4942113"/>
          </a:xfrm>
        </p:spPr>
        <p:txBody>
          <a:bodyPr>
            <a:normAutofit/>
          </a:bodyPr>
          <a:lstStyle/>
          <a:p>
            <a:pPr marL="457200" lvl="1" indent="-457200">
              <a:lnSpc>
                <a:spcPct val="95000"/>
              </a:lnSpc>
              <a:spcBef>
                <a:spcPts val="0"/>
              </a:spcBef>
              <a:buFont typeface="+mj-lt"/>
              <a:buAutoNum type="alphaUcPeriod" startAt="7"/>
              <a:tabLst>
                <a:tab pos="228600" algn="l"/>
                <a:tab pos="228600" algn="l"/>
              </a:tabLst>
            </a:pPr>
            <a:r>
              <a:rPr lang="en-US" dirty="0">
                <a:solidFill>
                  <a:srgbClr val="000000"/>
                </a:solidFill>
                <a:ea typeface="Times New Roman" panose="02020603050405020304" pitchFamily="18" charset="0"/>
                <a:cs typeface="Times New Roman" panose="02020603050405020304" pitchFamily="18" charset="0"/>
              </a:rPr>
              <a:t>(1 Cor 6:18-20)  Flee sexual immorality. Every sin that a man does is outside the body, but he who commits sexual immorality sins against his own body. {19} Or do you not know that your body is the temple of the Holy Spirit who is in you, whom you have from God, and you are not your own? {20} For you were bought at a price; therefore glorify God in your body and in your spirit, which are God's.</a:t>
            </a:r>
            <a:endParaRPr lang="en-US" dirty="0"/>
          </a:p>
        </p:txBody>
      </p:sp>
    </p:spTree>
    <p:extLst>
      <p:ext uri="{BB962C8B-B14F-4D97-AF65-F5344CB8AC3E}">
        <p14:creationId xmlns:p14="http://schemas.microsoft.com/office/powerpoint/2010/main" val="1258514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F76F4-8445-3285-6522-40821F5258A7}"/>
              </a:ext>
            </a:extLst>
          </p:cNvPr>
          <p:cNvSpPr>
            <a:spLocks noGrp="1"/>
          </p:cNvSpPr>
          <p:nvPr>
            <p:ph type="title"/>
          </p:nvPr>
        </p:nvSpPr>
        <p:spPr/>
        <p:txBody>
          <a:bodyPr>
            <a:normAutofit/>
          </a:bodyPr>
          <a:lstStyle/>
          <a:p>
            <a:pPr marL="0" marR="0">
              <a:lnSpc>
                <a:spcPct val="80000"/>
              </a:lnSpc>
              <a:buNone/>
              <a:tabLst>
                <a:tab pos="228600" algn="l"/>
              </a:tabLst>
            </a:pPr>
            <a:r>
              <a:rPr lang="en-US" sz="3600" b="1"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IV. The fourth lesson we learn is to </a:t>
            </a:r>
            <a:r>
              <a:rPr lang="en-US" sz="3600" b="1" u="sng"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listen to good advise</a:t>
            </a:r>
            <a:r>
              <a:rPr lang="en-US" sz="3600" b="1"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6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8C92E81-18BE-A7A7-95A0-BECAFC8F303A}"/>
              </a:ext>
            </a:extLst>
          </p:cNvPr>
          <p:cNvSpPr>
            <a:spLocks noGrp="1"/>
          </p:cNvSpPr>
          <p:nvPr>
            <p:ph idx="1"/>
          </p:nvPr>
        </p:nvSpPr>
        <p:spPr/>
        <p:txBody>
          <a:bodyPr>
            <a:normAutofit fontScale="92500" lnSpcReduction="10000"/>
          </a:bodyPr>
          <a:lstStyle/>
          <a:p>
            <a:pPr marL="457200" marR="0" lvl="0" indent="-457200">
              <a:lnSpc>
                <a:spcPct val="95000"/>
              </a:lnSpc>
              <a:spcBef>
                <a:spcPts val="0"/>
              </a:spcBef>
              <a:buFont typeface="+mj-lt"/>
              <a:buAutoNum type="alphaUcPeriod"/>
              <a:tabLst>
                <a:tab pos="228600" algn="l"/>
                <a:tab pos="228600" algn="l"/>
                <a:tab pos="457200" algn="l"/>
              </a:tabLst>
            </a:pPr>
            <a:r>
              <a:rPr lang="en-US" dirty="0">
                <a:solidFill>
                  <a:srgbClr val="000000"/>
                </a:solidFill>
                <a:ea typeface="Times New Roman" panose="02020603050405020304" pitchFamily="18" charset="0"/>
                <a:cs typeface="Times New Roman" panose="02020603050405020304" pitchFamily="18" charset="0"/>
              </a:rPr>
              <a:t>(2 Sam 11:3)  So David sent and inquired about the woman. And someone said, "Is this not Bathsheba, the daughter of Eliam, the wife of Uriah the Hittite?"</a:t>
            </a:r>
          </a:p>
          <a:p>
            <a:pPr marL="457200" marR="0" lvl="0" indent="-457200">
              <a:lnSpc>
                <a:spcPct val="95000"/>
              </a:lnSpc>
              <a:spcBef>
                <a:spcPts val="0"/>
              </a:spcBef>
              <a:buFont typeface="+mj-lt"/>
              <a:buAutoNum type="alphaUcPeriod"/>
              <a:tabLst>
                <a:tab pos="228600" algn="l"/>
                <a:tab pos="228600" algn="l"/>
                <a:tab pos="457200" algn="l"/>
              </a:tabLst>
            </a:pPr>
            <a:r>
              <a:rPr lang="en-US" dirty="0">
                <a:solidFill>
                  <a:srgbClr val="000000"/>
                </a:solidFill>
                <a:ea typeface="Times New Roman" panose="02020603050405020304" pitchFamily="18" charset="0"/>
                <a:cs typeface="Times New Roman" panose="02020603050405020304" pitchFamily="18" charset="0"/>
              </a:rPr>
              <a:t>He gently tried to call David back to God’s law by saying, "My king, she is a married woman." David could have ended the whole mess before it started if he had listened to his servant.</a:t>
            </a:r>
          </a:p>
          <a:p>
            <a:pPr marL="457200" marR="0" lvl="0" indent="-457200">
              <a:lnSpc>
                <a:spcPct val="95000"/>
              </a:lnSpc>
              <a:spcBef>
                <a:spcPts val="0"/>
              </a:spcBef>
              <a:buFont typeface="+mj-lt"/>
              <a:buAutoNum type="alphaUcPeriod"/>
              <a:tabLst>
                <a:tab pos="228600" algn="l"/>
                <a:tab pos="228600" algn="l"/>
                <a:tab pos="457200" algn="l"/>
              </a:tabLst>
            </a:pPr>
            <a:r>
              <a:rPr lang="en-US" dirty="0">
                <a:solidFill>
                  <a:srgbClr val="000000"/>
                </a:solidFill>
                <a:ea typeface="Times New Roman" panose="02020603050405020304" pitchFamily="18" charset="0"/>
                <a:cs typeface="Times New Roman" panose="02020603050405020304" pitchFamily="18" charset="0"/>
              </a:rPr>
              <a:t>(Prov 19:20)  Listen to counsel and receive instruction, That you may be wise in your latter days.</a:t>
            </a:r>
          </a:p>
          <a:p>
            <a:pPr marL="457200" marR="0" lvl="0" indent="-457200">
              <a:lnSpc>
                <a:spcPct val="95000"/>
              </a:lnSpc>
              <a:spcBef>
                <a:spcPts val="0"/>
              </a:spcBef>
              <a:buFont typeface="+mj-lt"/>
              <a:buAutoNum type="alphaUcPeriod"/>
              <a:tabLst>
                <a:tab pos="228600" algn="l"/>
                <a:tab pos="228600" algn="l"/>
                <a:tab pos="457200" algn="l"/>
              </a:tabLst>
            </a:pPr>
            <a:r>
              <a:rPr lang="en-US" dirty="0">
                <a:solidFill>
                  <a:srgbClr val="000000"/>
                </a:solidFill>
                <a:ea typeface="Times New Roman" panose="02020603050405020304" pitchFamily="18" charset="0"/>
                <a:cs typeface="Times New Roman" panose="02020603050405020304" pitchFamily="18" charset="0"/>
              </a:rPr>
              <a:t>(Prov 8:33)  Hear instruction and be wise, And do not disdain it.</a:t>
            </a:r>
          </a:p>
        </p:txBody>
      </p:sp>
    </p:spTree>
    <p:extLst>
      <p:ext uri="{BB962C8B-B14F-4D97-AF65-F5344CB8AC3E}">
        <p14:creationId xmlns:p14="http://schemas.microsoft.com/office/powerpoint/2010/main" val="427681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A4D5B-E3C9-6F77-6CC1-AFFFF72798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312E5D-2DC5-D61C-7C09-E663F4F0406F}"/>
              </a:ext>
            </a:extLst>
          </p:cNvPr>
          <p:cNvSpPr>
            <a:spLocks noGrp="1"/>
          </p:cNvSpPr>
          <p:nvPr>
            <p:ph type="title"/>
          </p:nvPr>
        </p:nvSpPr>
        <p:spPr/>
        <p:txBody>
          <a:bodyPr>
            <a:normAutofit/>
          </a:bodyPr>
          <a:lstStyle/>
          <a:p>
            <a:pPr marL="0" marR="0">
              <a:lnSpc>
                <a:spcPct val="80000"/>
              </a:lnSpc>
              <a:buNone/>
              <a:tabLst>
                <a:tab pos="228600" algn="l"/>
              </a:tabLst>
            </a:pPr>
            <a:r>
              <a:rPr lang="en-US" sz="3600" b="1"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IV. The fourth lesson we learn is to </a:t>
            </a:r>
            <a:r>
              <a:rPr lang="en-US" sz="3600" b="1" u="sng"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listen to good advise</a:t>
            </a:r>
            <a:r>
              <a:rPr lang="en-US" sz="3600" b="1"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6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ED9EE3C-59CC-6DA8-21E8-B6939E5C96E7}"/>
              </a:ext>
            </a:extLst>
          </p:cNvPr>
          <p:cNvSpPr>
            <a:spLocks noGrp="1"/>
          </p:cNvSpPr>
          <p:nvPr>
            <p:ph idx="1"/>
          </p:nvPr>
        </p:nvSpPr>
        <p:spPr/>
        <p:txBody>
          <a:bodyPr>
            <a:normAutofit fontScale="92500" lnSpcReduction="10000"/>
          </a:bodyPr>
          <a:lstStyle/>
          <a:p>
            <a:pPr marL="457200" marR="0" lvl="0" indent="-457200">
              <a:lnSpc>
                <a:spcPct val="95000"/>
              </a:lnSpc>
              <a:spcBef>
                <a:spcPts val="0"/>
              </a:spcBef>
              <a:buFont typeface="+mj-lt"/>
              <a:buAutoNum type="alphaUcPeriod" startAt="5"/>
              <a:tabLst>
                <a:tab pos="228600" algn="l"/>
                <a:tab pos="228600" algn="l"/>
              </a:tabLst>
            </a:pPr>
            <a:r>
              <a:rPr lang="en-US" dirty="0">
                <a:solidFill>
                  <a:srgbClr val="000000"/>
                </a:solidFill>
                <a:ea typeface="Times New Roman" panose="02020603050405020304" pitchFamily="18" charset="0"/>
                <a:cs typeface="Times New Roman" panose="02020603050405020304" pitchFamily="18" charset="0"/>
              </a:rPr>
              <a:t>(Prov 15:31)  The ear that hears the rebukes of life Will abide among the wise.</a:t>
            </a:r>
          </a:p>
          <a:p>
            <a:pPr marL="457200" marR="0" lvl="0" indent="-457200">
              <a:lnSpc>
                <a:spcPct val="95000"/>
              </a:lnSpc>
              <a:spcBef>
                <a:spcPts val="0"/>
              </a:spcBef>
              <a:buFont typeface="+mj-lt"/>
              <a:buAutoNum type="alphaUcPeriod" startAt="5"/>
              <a:tabLst>
                <a:tab pos="228600" algn="l"/>
                <a:tab pos="228600" algn="l"/>
                <a:tab pos="457200" algn="l"/>
              </a:tabLst>
            </a:pPr>
            <a:r>
              <a:rPr lang="en-US" dirty="0">
                <a:solidFill>
                  <a:srgbClr val="000000"/>
                </a:solidFill>
                <a:ea typeface="Times New Roman" panose="02020603050405020304" pitchFamily="18" charset="0"/>
                <a:cs typeface="Times New Roman" panose="02020603050405020304" pitchFamily="18" charset="0"/>
              </a:rPr>
              <a:t>(Prov 22:17)  Incline your ear and hear the words of the wise, And apply your heart to my knowledge;</a:t>
            </a:r>
          </a:p>
          <a:p>
            <a:pPr marL="457200" marR="0" lvl="0" indent="-457200">
              <a:lnSpc>
                <a:spcPct val="95000"/>
              </a:lnSpc>
              <a:spcBef>
                <a:spcPts val="0"/>
              </a:spcBef>
              <a:buFont typeface="+mj-lt"/>
              <a:buAutoNum type="alphaUcPeriod" startAt="5"/>
              <a:tabLst>
                <a:tab pos="228600" algn="l"/>
                <a:tab pos="228600" algn="l"/>
                <a:tab pos="457200" algn="l"/>
              </a:tabLst>
            </a:pPr>
            <a:r>
              <a:rPr lang="en-US" dirty="0">
                <a:solidFill>
                  <a:srgbClr val="000000"/>
                </a:solidFill>
                <a:ea typeface="Times New Roman" panose="02020603050405020304" pitchFamily="18" charset="0"/>
                <a:cs typeface="Times New Roman" panose="02020603050405020304" pitchFamily="18" charset="0"/>
              </a:rPr>
              <a:t>(Eccl 7:5)  It is better to hear the rebuke of the wise Than for a man to hear the song of fools.</a:t>
            </a:r>
          </a:p>
          <a:p>
            <a:pPr marL="457200" marR="0" lvl="0" indent="-457200">
              <a:lnSpc>
                <a:spcPct val="95000"/>
              </a:lnSpc>
              <a:spcBef>
                <a:spcPts val="0"/>
              </a:spcBef>
              <a:buFont typeface="+mj-lt"/>
              <a:buAutoNum type="alphaUcPeriod" startAt="5"/>
              <a:tabLst>
                <a:tab pos="228600" algn="l"/>
                <a:tab pos="228600" algn="l"/>
                <a:tab pos="457200" algn="l"/>
              </a:tabLst>
            </a:pPr>
            <a:r>
              <a:rPr lang="en-US" dirty="0">
                <a:solidFill>
                  <a:srgbClr val="000000"/>
                </a:solidFill>
                <a:ea typeface="Times New Roman" panose="02020603050405020304" pitchFamily="18" charset="0"/>
                <a:cs typeface="Times New Roman" panose="02020603050405020304" pitchFamily="18" charset="0"/>
              </a:rPr>
              <a:t>When is the last time that you could have avoided a great deal of heartache if you had listened to good advise of a fellow Christian? Thank God for the people He has put in your life to give you good advise. Promise yourself that you will listen to them.</a:t>
            </a:r>
            <a:endParaRPr lang="en-US" dirty="0"/>
          </a:p>
        </p:txBody>
      </p:sp>
    </p:spTree>
    <p:extLst>
      <p:ext uri="{BB962C8B-B14F-4D97-AF65-F5344CB8AC3E}">
        <p14:creationId xmlns:p14="http://schemas.microsoft.com/office/powerpoint/2010/main" val="58153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05800-6E30-EDE0-99AB-4C31C0D3396B}"/>
              </a:ext>
            </a:extLst>
          </p:cNvPr>
          <p:cNvSpPr>
            <a:spLocks noGrp="1"/>
          </p:cNvSpPr>
          <p:nvPr>
            <p:ph type="title"/>
          </p:nvPr>
        </p:nvSpPr>
        <p:spPr>
          <a:xfrm>
            <a:off x="0" y="0"/>
            <a:ext cx="9144000" cy="1763486"/>
          </a:xfrm>
        </p:spPr>
        <p:txBody>
          <a:bodyPr>
            <a:noAutofit/>
          </a:bodyPr>
          <a:lstStyle/>
          <a:p>
            <a:pPr marL="342900" marR="0" lvl="0" indent="-342900">
              <a:lnSpc>
                <a:spcPct val="80000"/>
              </a:lnSpc>
              <a:buFont typeface="+mj-lt"/>
              <a:buAutoNum type="alphaUcPeriod" startAt="22"/>
              <a:tabLst>
                <a:tab pos="228600" algn="l"/>
                <a:tab pos="0" algn="l"/>
                <a:tab pos="228600" algn="l"/>
              </a:tabLst>
            </a:pPr>
            <a:r>
              <a:rPr lang="en-US" sz="3600" b="1"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The last lesson: </a:t>
            </a:r>
            <a:r>
              <a:rPr lang="en-US" sz="3600" b="1" u="sng"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when we have sinned God calls us to repent, not to cover up the sin</a:t>
            </a:r>
            <a:r>
              <a:rPr lang="en-US" sz="3600" b="1"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6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844AF78-084A-1E15-51B3-ECF4D5CB86A1}"/>
              </a:ext>
            </a:extLst>
          </p:cNvPr>
          <p:cNvSpPr>
            <a:spLocks noGrp="1"/>
          </p:cNvSpPr>
          <p:nvPr>
            <p:ph idx="1"/>
          </p:nvPr>
        </p:nvSpPr>
        <p:spPr>
          <a:xfrm>
            <a:off x="220337" y="1763486"/>
            <a:ext cx="8923663" cy="5094513"/>
          </a:xfrm>
        </p:spPr>
        <p:txBody>
          <a:bodyPr>
            <a:normAutofit fontScale="85000" lnSpcReduction="20000"/>
          </a:bodyPr>
          <a:lstStyle/>
          <a:p>
            <a:pPr marL="457200" marR="0" lvl="0" indent="-457200">
              <a:lnSpc>
                <a:spcPct val="100000"/>
              </a:lnSpc>
              <a:spcBef>
                <a:spcPts val="0"/>
              </a:spcBef>
              <a:buFont typeface="+mj-lt"/>
              <a:buAutoNum type="alphaUcPeriod"/>
              <a:tabLst>
                <a:tab pos="0" algn="l"/>
                <a:tab pos="457200" algn="l"/>
              </a:tabLst>
            </a:pPr>
            <a:r>
              <a:rPr lang="en-US" dirty="0">
                <a:solidFill>
                  <a:srgbClr val="000000"/>
                </a:solidFill>
                <a:ea typeface="Times New Roman" panose="02020603050405020304" pitchFamily="18" charset="0"/>
                <a:cs typeface="Times New Roman" panose="02020603050405020304" pitchFamily="18" charset="0"/>
              </a:rPr>
              <a:t>Bathsheba must have slipped home from the palace late that night. It looked like no one would ever know about their night of pleasure until the message was sent to David from Bathsheba. (2 Sam 11:5-6)  And the woman conceived; so she sent and told David, and said, "I am with child." {6} Then David sent to Joab, saying, "Send me Uriah the Hittite." And Joab sent Uriah to David.</a:t>
            </a:r>
          </a:p>
          <a:p>
            <a:pPr marL="457200" marR="0" lvl="0" indent="-457200">
              <a:lnSpc>
                <a:spcPct val="100000"/>
              </a:lnSpc>
              <a:spcBef>
                <a:spcPts val="0"/>
              </a:spcBef>
              <a:buFont typeface="+mj-lt"/>
              <a:buAutoNum type="alphaUcPeriod"/>
              <a:tabLst>
                <a:tab pos="0" algn="l"/>
                <a:tab pos="457200" algn="l"/>
              </a:tabLst>
            </a:pPr>
            <a:r>
              <a:rPr lang="en-US" dirty="0">
                <a:solidFill>
                  <a:srgbClr val="000000"/>
                </a:solidFill>
                <a:ea typeface="Times New Roman" panose="02020603050405020304" pitchFamily="18" charset="0"/>
                <a:cs typeface="Times New Roman" panose="02020603050405020304" pitchFamily="18" charset="0"/>
              </a:rPr>
              <a:t>David should have repented of his sin and dealt with the consequences the best he could. Instead he tried to cover up the sin. This cover up ended with David murdering one of his most faithful warriors. Instead of having the assurance of God’s forgiveness David had to deal with loneliness, guilt, worry, and heartache.</a:t>
            </a:r>
          </a:p>
        </p:txBody>
      </p:sp>
    </p:spTree>
    <p:extLst>
      <p:ext uri="{BB962C8B-B14F-4D97-AF65-F5344CB8AC3E}">
        <p14:creationId xmlns:p14="http://schemas.microsoft.com/office/powerpoint/2010/main" val="95006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BB9B7-31A8-18EB-4F0C-3DA49B9417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D2F01-B465-91FE-1B50-674488209EAE}"/>
              </a:ext>
            </a:extLst>
          </p:cNvPr>
          <p:cNvSpPr>
            <a:spLocks noGrp="1"/>
          </p:cNvSpPr>
          <p:nvPr>
            <p:ph type="title"/>
          </p:nvPr>
        </p:nvSpPr>
        <p:spPr>
          <a:xfrm>
            <a:off x="0" y="0"/>
            <a:ext cx="9144000" cy="1763486"/>
          </a:xfrm>
        </p:spPr>
        <p:txBody>
          <a:bodyPr>
            <a:noAutofit/>
          </a:bodyPr>
          <a:lstStyle/>
          <a:p>
            <a:pPr marL="342900" marR="0" lvl="0" indent="-342900">
              <a:lnSpc>
                <a:spcPct val="80000"/>
              </a:lnSpc>
              <a:buFont typeface="+mj-lt"/>
              <a:buAutoNum type="alphaUcPeriod" startAt="22"/>
              <a:tabLst>
                <a:tab pos="228600" algn="l"/>
                <a:tab pos="0" algn="l"/>
                <a:tab pos="228600" algn="l"/>
              </a:tabLst>
            </a:pPr>
            <a:r>
              <a:rPr lang="en-US" sz="3600" b="1"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The last lesson: </a:t>
            </a:r>
            <a:r>
              <a:rPr lang="en-US" sz="3600" b="1" u="sng"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when we have sinned God calls us to repent, not to cover up the sin</a:t>
            </a:r>
            <a:r>
              <a:rPr lang="en-US" sz="3600" b="1"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6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CA99F5F-28B6-CFC8-D4C0-F5DD00C5A12B}"/>
              </a:ext>
            </a:extLst>
          </p:cNvPr>
          <p:cNvSpPr>
            <a:spLocks noGrp="1"/>
          </p:cNvSpPr>
          <p:nvPr>
            <p:ph idx="1"/>
          </p:nvPr>
        </p:nvSpPr>
        <p:spPr>
          <a:xfrm>
            <a:off x="220337" y="1763486"/>
            <a:ext cx="8923663" cy="5094513"/>
          </a:xfrm>
        </p:spPr>
        <p:txBody>
          <a:bodyPr>
            <a:noAutofit/>
          </a:bodyPr>
          <a:lstStyle/>
          <a:p>
            <a:pPr marL="457200" marR="0" lvl="0" indent="-457200">
              <a:spcBef>
                <a:spcPts val="0"/>
              </a:spcBef>
              <a:buFont typeface="+mj-lt"/>
              <a:buAutoNum type="alphaUcPeriod" startAt="3"/>
              <a:tabLst>
                <a:tab pos="0" algn="l"/>
              </a:tabLst>
            </a:pPr>
            <a:r>
              <a:rPr lang="en-US" sz="2800" dirty="0">
                <a:solidFill>
                  <a:srgbClr val="000000"/>
                </a:solidFill>
                <a:ea typeface="Times New Roman" panose="02020603050405020304" pitchFamily="18" charset="0"/>
                <a:cs typeface="Times New Roman" panose="02020603050405020304" pitchFamily="18" charset="0"/>
              </a:rPr>
              <a:t>(</a:t>
            </a:r>
            <a:r>
              <a:rPr lang="en-US" sz="2800" dirty="0" err="1">
                <a:solidFill>
                  <a:srgbClr val="000000"/>
                </a:solidFill>
                <a:ea typeface="Times New Roman" panose="02020603050405020304" pitchFamily="18" charset="0"/>
                <a:cs typeface="Times New Roman" panose="02020603050405020304" pitchFamily="18" charset="0"/>
              </a:rPr>
              <a:t>Psa</a:t>
            </a:r>
            <a:r>
              <a:rPr lang="en-US" sz="2800" dirty="0">
                <a:solidFill>
                  <a:srgbClr val="000000"/>
                </a:solidFill>
                <a:ea typeface="Times New Roman" panose="02020603050405020304" pitchFamily="18" charset="0"/>
                <a:cs typeface="Times New Roman" panose="02020603050405020304" pitchFamily="18" charset="0"/>
              </a:rPr>
              <a:t> 19:12)  Who can understand his errors? Cleanse me from secret faults.</a:t>
            </a:r>
          </a:p>
          <a:p>
            <a:pPr marL="457200" marR="0" lvl="0" indent="-457200">
              <a:spcBef>
                <a:spcPts val="0"/>
              </a:spcBef>
              <a:buFont typeface="+mj-lt"/>
              <a:buAutoNum type="alphaUcPeriod" startAt="3"/>
              <a:tabLst>
                <a:tab pos="0" algn="l"/>
                <a:tab pos="457200" algn="l"/>
              </a:tabLst>
            </a:pPr>
            <a:r>
              <a:rPr lang="en-US" sz="2800" dirty="0">
                <a:solidFill>
                  <a:srgbClr val="000000"/>
                </a:solidFill>
                <a:ea typeface="Times New Roman" panose="02020603050405020304" pitchFamily="18" charset="0"/>
                <a:cs typeface="Times New Roman" panose="02020603050405020304" pitchFamily="18" charset="0"/>
              </a:rPr>
              <a:t>(Eccl 12:14)  For God will bring every work into judgment, Including every secret thing, Whether good or evil.</a:t>
            </a:r>
          </a:p>
          <a:p>
            <a:pPr marL="457200" marR="0" lvl="0" indent="-457200">
              <a:spcBef>
                <a:spcPts val="0"/>
              </a:spcBef>
              <a:buFont typeface="+mj-lt"/>
              <a:buAutoNum type="alphaUcPeriod" startAt="3"/>
              <a:tabLst>
                <a:tab pos="0" algn="l"/>
                <a:tab pos="457200" algn="l"/>
              </a:tabLst>
            </a:pPr>
            <a:r>
              <a:rPr lang="en-US" sz="2800" dirty="0">
                <a:solidFill>
                  <a:srgbClr val="000000"/>
                </a:solidFill>
                <a:ea typeface="Times New Roman" panose="02020603050405020304" pitchFamily="18" charset="0"/>
                <a:cs typeface="Times New Roman" panose="02020603050405020304" pitchFamily="18" charset="0"/>
              </a:rPr>
              <a:t>(Acts 17:30)  "Truly, these times of ignorance God overlooked, but now commands all men everywhere to repent,</a:t>
            </a:r>
          </a:p>
          <a:p>
            <a:pPr marL="457200" marR="0" lvl="0" indent="-457200">
              <a:spcBef>
                <a:spcPts val="0"/>
              </a:spcBef>
              <a:buFont typeface="+mj-lt"/>
              <a:buAutoNum type="alphaUcPeriod" startAt="3"/>
              <a:tabLst>
                <a:tab pos="0" algn="l"/>
                <a:tab pos="457200" algn="l"/>
              </a:tabLst>
            </a:pPr>
            <a:r>
              <a:rPr lang="en-US" sz="2800" dirty="0">
                <a:solidFill>
                  <a:srgbClr val="000000"/>
                </a:solidFill>
                <a:ea typeface="Times New Roman" panose="02020603050405020304" pitchFamily="18" charset="0"/>
                <a:cs typeface="Times New Roman" panose="02020603050405020304" pitchFamily="18" charset="0"/>
              </a:rPr>
              <a:t>(1 Cor 4:5)  Therefore judge nothing before the time, until the Lord comes, who will both bring to light the hidden things of darkness and reveal the counsels of the hearts. Then each one's praise will come from God.</a:t>
            </a:r>
          </a:p>
        </p:txBody>
      </p:sp>
    </p:spTree>
    <p:extLst>
      <p:ext uri="{BB962C8B-B14F-4D97-AF65-F5344CB8AC3E}">
        <p14:creationId xmlns:p14="http://schemas.microsoft.com/office/powerpoint/2010/main" val="329120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B2E98-D185-1162-D708-6B41749CFC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DBB695-E32E-4EE7-7AD1-AD954F0D08A0}"/>
              </a:ext>
            </a:extLst>
          </p:cNvPr>
          <p:cNvSpPr>
            <a:spLocks noGrp="1"/>
          </p:cNvSpPr>
          <p:nvPr>
            <p:ph type="title"/>
          </p:nvPr>
        </p:nvSpPr>
        <p:spPr>
          <a:xfrm>
            <a:off x="0" y="0"/>
            <a:ext cx="9144000" cy="1763486"/>
          </a:xfrm>
        </p:spPr>
        <p:txBody>
          <a:bodyPr>
            <a:noAutofit/>
          </a:bodyPr>
          <a:lstStyle/>
          <a:p>
            <a:pPr marL="342900" marR="0" lvl="0" indent="-342900">
              <a:lnSpc>
                <a:spcPct val="80000"/>
              </a:lnSpc>
              <a:buFont typeface="+mj-lt"/>
              <a:buAutoNum type="alphaUcPeriod" startAt="22"/>
              <a:tabLst>
                <a:tab pos="228600" algn="l"/>
                <a:tab pos="0" algn="l"/>
                <a:tab pos="228600" algn="l"/>
              </a:tabLst>
            </a:pPr>
            <a:r>
              <a:rPr lang="en-US" sz="3600" b="1"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The last lesson: </a:t>
            </a:r>
            <a:r>
              <a:rPr lang="en-US" sz="3600" b="1" u="sng"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when we have sinned God calls us to repent, not to cover up the sin</a:t>
            </a:r>
            <a:r>
              <a:rPr lang="en-US" sz="3600" b="1"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6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08DE6D0-3FCA-312B-6D97-4937CC7DD25A}"/>
              </a:ext>
            </a:extLst>
          </p:cNvPr>
          <p:cNvSpPr>
            <a:spLocks noGrp="1"/>
          </p:cNvSpPr>
          <p:nvPr>
            <p:ph idx="1"/>
          </p:nvPr>
        </p:nvSpPr>
        <p:spPr>
          <a:xfrm>
            <a:off x="220337" y="1763486"/>
            <a:ext cx="8923663" cy="5094513"/>
          </a:xfrm>
        </p:spPr>
        <p:txBody>
          <a:bodyPr>
            <a:normAutofit/>
          </a:bodyPr>
          <a:lstStyle/>
          <a:p>
            <a:pPr marL="514350" marR="0" lvl="0" indent="-514350">
              <a:lnSpc>
                <a:spcPct val="100000"/>
              </a:lnSpc>
              <a:spcBef>
                <a:spcPts val="0"/>
              </a:spcBef>
              <a:buFont typeface="+mj-lt"/>
              <a:buAutoNum type="alphaUcPeriod" startAt="7"/>
              <a:tabLst>
                <a:tab pos="0" algn="l"/>
                <a:tab pos="457200" algn="l"/>
              </a:tabLst>
            </a:pPr>
            <a:r>
              <a:rPr lang="en-US" dirty="0">
                <a:solidFill>
                  <a:srgbClr val="000000"/>
                </a:solidFill>
                <a:ea typeface="Times New Roman" panose="02020603050405020304" pitchFamily="18" charset="0"/>
                <a:cs typeface="Times New Roman" panose="02020603050405020304" pitchFamily="18" charset="0"/>
              </a:rPr>
              <a:t>(Heb 4:12-13)  For the word of God is living and powerful, and sharper than any two-edged sword, piercing even to the division of soul and spirit, and of joints and marrow, and is a discerner of the thoughts and intents of the heart. {13} And there is no creature hidden from His sight, but all things are naked and open to the eyes of Him to whom we must give account.</a:t>
            </a:r>
            <a:endParaRPr lang="en-US" dirty="0"/>
          </a:p>
        </p:txBody>
      </p:sp>
    </p:spTree>
    <p:extLst>
      <p:ext uri="{BB962C8B-B14F-4D97-AF65-F5344CB8AC3E}">
        <p14:creationId xmlns:p14="http://schemas.microsoft.com/office/powerpoint/2010/main" val="2427610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9E3B6-60A2-E7B2-8DDC-07AB7A16274C}"/>
              </a:ext>
            </a:extLst>
          </p:cNvPr>
          <p:cNvSpPr>
            <a:spLocks noGrp="1"/>
          </p:cNvSpPr>
          <p:nvPr>
            <p:ph type="title"/>
          </p:nvPr>
        </p:nvSpPr>
        <p:spPr/>
        <p:txBody>
          <a:bodyPr>
            <a:normAutofit/>
          </a:bodyPr>
          <a:lstStyle/>
          <a:p>
            <a:pPr marL="0" marR="0">
              <a:lnSpc>
                <a:spcPct val="80000"/>
              </a:lnSpc>
              <a:buNone/>
              <a:tabLst>
                <a:tab pos="228600" algn="l"/>
              </a:tabLst>
            </a:pPr>
            <a:r>
              <a:rPr lang="en-US" sz="4000" kern="0" dirty="0">
                <a:solidFill>
                  <a:srgbClr val="FF0000"/>
                </a:solidFill>
                <a:cs typeface="Times New Roman" panose="02020603050405020304" pitchFamily="18" charset="0"/>
              </a:rPr>
              <a:t>HAVE YOU LEARNED FROM DAVID’S MISTAKES?</a:t>
            </a:r>
            <a:endParaRPr lang="en-US" sz="4000" b="1" kern="0" dirty="0">
              <a:solidFill>
                <a:srgbClr val="FF0000"/>
              </a:solidFill>
              <a:effectLst/>
              <a:cs typeface="Times New Roman" panose="02020603050405020304" pitchFamily="18" charset="0"/>
            </a:endParaRPr>
          </a:p>
        </p:txBody>
      </p:sp>
      <p:sp>
        <p:nvSpPr>
          <p:cNvPr id="3" name="Content Placeholder 2">
            <a:extLst>
              <a:ext uri="{FF2B5EF4-FFF2-40B4-BE49-F238E27FC236}">
                <a16:creationId xmlns:a16="http://schemas.microsoft.com/office/drawing/2014/main" id="{0DD1DB9B-4C31-0A7D-5785-E5FAB965297B}"/>
              </a:ext>
            </a:extLst>
          </p:cNvPr>
          <p:cNvSpPr>
            <a:spLocks noGrp="1"/>
          </p:cNvSpPr>
          <p:nvPr>
            <p:ph idx="1"/>
          </p:nvPr>
        </p:nvSpPr>
        <p:spPr/>
        <p:txBody>
          <a:bodyPr>
            <a:normAutofit fontScale="92500" lnSpcReduction="10000"/>
          </a:bodyPr>
          <a:lstStyle/>
          <a:p>
            <a:pPr marL="457200" marR="0" lvl="0" indent="-457200">
              <a:lnSpc>
                <a:spcPct val="100000"/>
              </a:lnSpc>
              <a:buFont typeface="+mj-lt"/>
              <a:buAutoNum type="alphaUcPeriod"/>
              <a:tabLst>
                <a:tab pos="228600" algn="l"/>
                <a:tab pos="228600" algn="l"/>
              </a:tabLst>
            </a:pPr>
            <a:r>
              <a:rPr lang="en-US" dirty="0">
                <a:solidFill>
                  <a:srgbClr val="000000"/>
                </a:solidFill>
                <a:ea typeface="Times New Roman" panose="02020603050405020304" pitchFamily="18" charset="0"/>
                <a:cs typeface="Times New Roman" panose="02020603050405020304" pitchFamily="18" charset="0"/>
              </a:rPr>
              <a:t>Have you got secret sin in your life, that is slowly eating away at you from the inside?</a:t>
            </a:r>
          </a:p>
          <a:p>
            <a:pPr marL="457200" marR="0" lvl="0" indent="-457200">
              <a:lnSpc>
                <a:spcPct val="100000"/>
              </a:lnSpc>
              <a:buFont typeface="+mj-lt"/>
              <a:buAutoNum type="alphaUcPeriod"/>
              <a:tabLst>
                <a:tab pos="228600" algn="l"/>
                <a:tab pos="228600" algn="l"/>
              </a:tabLst>
            </a:pPr>
            <a:r>
              <a:rPr lang="en-US" dirty="0">
                <a:solidFill>
                  <a:srgbClr val="000000"/>
                </a:solidFill>
                <a:ea typeface="Times New Roman" panose="02020603050405020304" pitchFamily="18" charset="0"/>
                <a:cs typeface="Times New Roman" panose="02020603050405020304" pitchFamily="18" charset="0"/>
              </a:rPr>
              <a:t>Look at David and see how this sin began his downfall.</a:t>
            </a:r>
          </a:p>
          <a:p>
            <a:pPr marL="457200" marR="0" lvl="0" indent="-457200">
              <a:lnSpc>
                <a:spcPct val="100000"/>
              </a:lnSpc>
              <a:buFont typeface="+mj-lt"/>
              <a:buAutoNum type="alphaUcPeriod"/>
              <a:tabLst>
                <a:tab pos="228600" algn="l"/>
                <a:tab pos="228600" algn="l"/>
              </a:tabLst>
            </a:pPr>
            <a:r>
              <a:rPr lang="en-US" dirty="0">
                <a:solidFill>
                  <a:srgbClr val="000000"/>
                </a:solidFill>
                <a:ea typeface="Times New Roman" panose="02020603050405020304" pitchFamily="18" charset="0"/>
                <a:cs typeface="Times New Roman" panose="02020603050405020304" pitchFamily="18" charset="0"/>
              </a:rPr>
              <a:t>Are you keeping busy with the work of the Lord?</a:t>
            </a:r>
          </a:p>
          <a:p>
            <a:pPr marL="457200" marR="0" lvl="0" indent="-457200">
              <a:lnSpc>
                <a:spcPct val="100000"/>
              </a:lnSpc>
              <a:buFont typeface="+mj-lt"/>
              <a:buAutoNum type="alphaUcPeriod"/>
              <a:tabLst>
                <a:tab pos="228600" algn="l"/>
                <a:tab pos="228600" algn="l"/>
              </a:tabLst>
            </a:pPr>
            <a:r>
              <a:rPr lang="en-US" dirty="0">
                <a:solidFill>
                  <a:srgbClr val="000000"/>
                </a:solidFill>
                <a:ea typeface="Times New Roman" panose="02020603050405020304" pitchFamily="18" charset="0"/>
                <a:cs typeface="Times New Roman" panose="02020603050405020304" pitchFamily="18" charset="0"/>
              </a:rPr>
              <a:t>Are you fighting the temptation to sin in your life?</a:t>
            </a:r>
          </a:p>
          <a:p>
            <a:pPr marL="457200" marR="0" lvl="0" indent="-457200">
              <a:lnSpc>
                <a:spcPct val="100000"/>
              </a:lnSpc>
              <a:buFont typeface="+mj-lt"/>
              <a:buAutoNum type="alphaUcPeriod"/>
              <a:tabLst>
                <a:tab pos="228600" algn="l"/>
                <a:tab pos="228600" algn="l"/>
              </a:tabLst>
            </a:pPr>
            <a:r>
              <a:rPr lang="en-US" dirty="0">
                <a:solidFill>
                  <a:srgbClr val="000000"/>
                </a:solidFill>
                <a:ea typeface="Times New Roman" panose="02020603050405020304" pitchFamily="18" charset="0"/>
                <a:cs typeface="Times New Roman" panose="02020603050405020304" pitchFamily="18" charset="0"/>
              </a:rPr>
              <a:t>Will you listen to the advice for you to get your life right with God?</a:t>
            </a:r>
          </a:p>
          <a:p>
            <a:pPr marL="457200" marR="0" lvl="0" indent="-457200">
              <a:lnSpc>
                <a:spcPct val="100000"/>
              </a:lnSpc>
              <a:buFont typeface="+mj-lt"/>
              <a:buAutoNum type="alphaUcPeriod"/>
              <a:tabLst>
                <a:tab pos="228600" algn="l"/>
                <a:tab pos="228600" algn="l"/>
              </a:tabLst>
            </a:pPr>
            <a:r>
              <a:rPr lang="en-US" dirty="0">
                <a:solidFill>
                  <a:srgbClr val="000000"/>
                </a:solidFill>
                <a:ea typeface="Times New Roman" panose="02020603050405020304" pitchFamily="18" charset="0"/>
                <a:cs typeface="Times New Roman" panose="02020603050405020304" pitchFamily="18" charset="0"/>
              </a:rPr>
              <a:t>Recognize your sin, confess it, repent of it, and turn back to God.</a:t>
            </a:r>
            <a:endParaRPr lang="en-US" dirty="0"/>
          </a:p>
        </p:txBody>
      </p:sp>
    </p:spTree>
    <p:extLst>
      <p:ext uri="{BB962C8B-B14F-4D97-AF65-F5344CB8AC3E}">
        <p14:creationId xmlns:p14="http://schemas.microsoft.com/office/powerpoint/2010/main" val="342891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480690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2F6F44-B484-D537-224F-02C91B963A4F}"/>
              </a:ext>
            </a:extLst>
          </p:cNvPr>
          <p:cNvPicPr>
            <a:picLocks noChangeAspect="1"/>
          </p:cNvPicPr>
          <p:nvPr/>
        </p:nvPicPr>
        <p:blipFill rotWithShape="1">
          <a:blip r:embed="rId3"/>
          <a:srcRect t="25143" b="14857"/>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3001D3C-A1B6-E14E-9134-1DC7BA86B308}"/>
              </a:ext>
            </a:extLst>
          </p:cNvPr>
          <p:cNvSpPr>
            <a:spLocks noGrp="1"/>
          </p:cNvSpPr>
          <p:nvPr>
            <p:ph type="title"/>
          </p:nvPr>
        </p:nvSpPr>
        <p:spPr>
          <a:xfrm>
            <a:off x="4572000" y="5638800"/>
            <a:ext cx="4604922" cy="1436914"/>
          </a:xfrm>
        </p:spPr>
        <p:txBody>
          <a:bodyPr>
            <a:normAutofit/>
          </a:bodyPr>
          <a:lstStyle/>
          <a:p>
            <a:pPr algn="ctr"/>
            <a:r>
              <a:rPr lang="en-US" sz="3200" b="1" dirty="0">
                <a:solidFill>
                  <a:schemeClr val="bg1"/>
                </a:solidFill>
                <a:latin typeface="Arial" panose="020B0604020202020204" pitchFamily="34" charset="0"/>
                <a:cs typeface="Arial" panose="020B0604020202020204" pitchFamily="34" charset="0"/>
              </a:rPr>
              <a:t>TONIGHT’S SERMON</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JESUS, HIMSELF</a:t>
            </a:r>
          </a:p>
        </p:txBody>
      </p:sp>
    </p:spTree>
    <p:extLst>
      <p:ext uri="{BB962C8B-B14F-4D97-AF65-F5344CB8AC3E}">
        <p14:creationId xmlns:p14="http://schemas.microsoft.com/office/powerpoint/2010/main" val="4147493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E88DFCD8-702D-48B7-AE13-86C8D30E1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188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347623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150501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372935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2951079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4F341-73BD-2BC9-787C-8B3E88B669FC}"/>
              </a:ext>
            </a:extLst>
          </p:cNvPr>
          <p:cNvSpPr>
            <a:spLocks noGrp="1"/>
          </p:cNvSpPr>
          <p:nvPr>
            <p:ph type="title"/>
          </p:nvPr>
        </p:nvSpPr>
        <p:spPr>
          <a:xfrm>
            <a:off x="156117" y="0"/>
            <a:ext cx="8787162" cy="6858000"/>
          </a:xfrm>
        </p:spPr>
        <p:txBody>
          <a:bodyPr>
            <a:noAutofit/>
          </a:bodyPr>
          <a:lstStyle/>
          <a:p>
            <a:pPr>
              <a:lnSpc>
                <a:spcPct val="85000"/>
              </a:lnSpc>
            </a:pPr>
            <a:r>
              <a:rPr lang="en-US" sz="2800" dirty="0">
                <a:solidFill>
                  <a:srgbClr val="000000"/>
                </a:solidFill>
                <a:ea typeface="Times New Roman" panose="02020603050405020304" pitchFamily="18" charset="0"/>
                <a:cs typeface="Times New Roman" panose="02020603050405020304" pitchFamily="18" charset="0"/>
              </a:rPr>
              <a:t>2 Samuel 11:1–5  It happened in the spring of the year, at the time when kings go out to battle, that David sent Joab and his servants with him, and all Israel; and they destroyed the people of Ammon and besieged Rabbah. But David remained at Jerusalem. </a:t>
            </a:r>
            <a:r>
              <a:rPr lang="en-US" sz="2800" baseline="30000" dirty="0">
                <a:solidFill>
                  <a:srgbClr val="000000"/>
                </a:solidFill>
                <a:ea typeface="Times New Roman" panose="02020603050405020304" pitchFamily="18" charset="0"/>
                <a:cs typeface="Times New Roman" panose="02020603050405020304" pitchFamily="18" charset="0"/>
              </a:rPr>
              <a:t>2</a:t>
            </a:r>
            <a:r>
              <a:rPr lang="en-US" sz="2800" dirty="0">
                <a:solidFill>
                  <a:srgbClr val="000000"/>
                </a:solidFill>
                <a:ea typeface="Times New Roman" panose="02020603050405020304" pitchFamily="18" charset="0"/>
                <a:cs typeface="Times New Roman" panose="02020603050405020304" pitchFamily="18" charset="0"/>
              </a:rPr>
              <a:t> Then it happened one evening that David arose from his bed and walked on the roof of the king’s house. And from the roof he saw a woman bathing, and the woman was very beautiful to behold. </a:t>
            </a:r>
            <a:r>
              <a:rPr lang="en-US" sz="2800" baseline="30000" dirty="0">
                <a:solidFill>
                  <a:srgbClr val="000000"/>
                </a:solidFill>
                <a:ea typeface="Times New Roman" panose="02020603050405020304" pitchFamily="18" charset="0"/>
                <a:cs typeface="Times New Roman" panose="02020603050405020304" pitchFamily="18" charset="0"/>
              </a:rPr>
              <a:t>3</a:t>
            </a:r>
            <a:r>
              <a:rPr lang="en-US" sz="2800" dirty="0">
                <a:solidFill>
                  <a:srgbClr val="000000"/>
                </a:solidFill>
                <a:ea typeface="Times New Roman" panose="02020603050405020304" pitchFamily="18" charset="0"/>
                <a:cs typeface="Times New Roman" panose="02020603050405020304" pitchFamily="18" charset="0"/>
              </a:rPr>
              <a:t> So David sent and inquired about the woman. And someone said, “Is this not Bathsheba, the daughter of Eliam, the wife of Uriah the Hittite?” </a:t>
            </a:r>
            <a:r>
              <a:rPr lang="en-US" sz="2800" baseline="30000" dirty="0">
                <a:solidFill>
                  <a:srgbClr val="000000"/>
                </a:solidFill>
                <a:ea typeface="Times New Roman" panose="02020603050405020304" pitchFamily="18" charset="0"/>
                <a:cs typeface="Times New Roman" panose="02020603050405020304" pitchFamily="18" charset="0"/>
              </a:rPr>
              <a:t>4</a:t>
            </a:r>
            <a:r>
              <a:rPr lang="en-US" sz="2800" dirty="0">
                <a:solidFill>
                  <a:srgbClr val="000000"/>
                </a:solidFill>
                <a:ea typeface="Times New Roman" panose="02020603050405020304" pitchFamily="18" charset="0"/>
                <a:cs typeface="Times New Roman" panose="02020603050405020304" pitchFamily="18" charset="0"/>
              </a:rPr>
              <a:t> Then David sent messengers, and took her; and she came to him, and he lay with her, for she was cleansed from her impurity; and she returned to her house. </a:t>
            </a:r>
            <a:r>
              <a:rPr lang="en-US" sz="2800" baseline="30000" dirty="0">
                <a:solidFill>
                  <a:srgbClr val="000000"/>
                </a:solidFill>
                <a:ea typeface="Times New Roman" panose="02020603050405020304" pitchFamily="18" charset="0"/>
                <a:cs typeface="Times New Roman" panose="02020603050405020304" pitchFamily="18" charset="0"/>
              </a:rPr>
              <a:t>5</a:t>
            </a:r>
            <a:r>
              <a:rPr lang="en-US" sz="2800" dirty="0">
                <a:solidFill>
                  <a:srgbClr val="000000"/>
                </a:solidFill>
                <a:ea typeface="Times New Roman" panose="02020603050405020304" pitchFamily="18" charset="0"/>
                <a:cs typeface="Times New Roman" panose="02020603050405020304" pitchFamily="18" charset="0"/>
              </a:rPr>
              <a:t> And the woman conceived; so she sent and told David, and said, “I am with child.” </a:t>
            </a:r>
            <a:endParaRPr lang="en-US" sz="2800" dirty="0"/>
          </a:p>
        </p:txBody>
      </p:sp>
    </p:spTree>
    <p:extLst>
      <p:ext uri="{BB962C8B-B14F-4D97-AF65-F5344CB8AC3E}">
        <p14:creationId xmlns:p14="http://schemas.microsoft.com/office/powerpoint/2010/main" val="2862999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A1D5D-69EC-3FB7-6245-BBF0A4C1B292}"/>
            </a:ext>
          </a:extLst>
        </p:cNvPr>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001C5790-7E76-65B5-B550-C7FFDE6BE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8227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44108</TotalTime>
  <Words>2486</Words>
  <Application>Microsoft Office PowerPoint</Application>
  <PresentationFormat>On-screen Show (4:3)</PresentationFormat>
  <Paragraphs>85</Paragraphs>
  <Slides>29</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Bazooka</vt:lpstr>
      <vt:lpstr>Calibri</vt:lpstr>
      <vt:lpstr>Calibri Light</vt:lpstr>
      <vt:lpstr>Times New Roman</vt:lpstr>
      <vt:lpstr>Office Theme</vt:lpstr>
      <vt:lpstr>1_Office Theme</vt:lpstr>
      <vt:lpstr>PowerPoint Presentation</vt:lpstr>
      <vt:lpstr>PowerPoint Presentation</vt:lpstr>
      <vt:lpstr>PowerPoint Presentation</vt:lpstr>
      <vt:lpstr>SINGING</vt:lpstr>
      <vt:lpstr>PowerPoint Presentation</vt:lpstr>
      <vt:lpstr>CONTRIBUTION</vt:lpstr>
      <vt:lpstr>SINGING</vt:lpstr>
      <vt:lpstr>2 Samuel 11:1–5  It happened in the spring of the year, at the time when kings go out to battle, that David sent Joab and his servants with him, and all Israel; and they destroyed the people of Ammon and besieged Rabbah. But David remained at Jerusalem. 2 Then it happened one evening that David arose from his bed and walked on the roof of the king’s house. And from the roof he saw a woman bathing, and the woman was very beautiful to behold. 3 So David sent and inquired about the woman. And someone said, “Is this not Bathsheba, the daughter of Eliam, the wife of Uriah the Hittite?” 4 Then David sent messengers, and took her; and she came to him, and he lay with her, for she was cleansed from her impurity; and she returned to her house. 5 And the woman conceived; so she sent and told David, and said, “I am with child.” </vt:lpstr>
      <vt:lpstr>PowerPoint Presentation</vt:lpstr>
      <vt:lpstr>Learning from David’s mistakes</vt:lpstr>
      <vt:lpstr>LEARNING FROM DAVID’S MISTAKES</vt:lpstr>
      <vt:lpstr>LEARNING FROM DAVID’S MISTAKES</vt:lpstr>
      <vt:lpstr>The first lesson is that falling into sin doesn’t happen in a day. </vt:lpstr>
      <vt:lpstr>The first lesson is that falling into sin doesn’t happen in a day. </vt:lpstr>
      <vt:lpstr>II. The second lesson is that we need to keep busy. </vt:lpstr>
      <vt:lpstr>II. The second lesson is that we need to keep busy. </vt:lpstr>
      <vt:lpstr>II. The second lesson is that we need to keep busy. </vt:lpstr>
      <vt:lpstr>III. The third lesson we can learn from David is that fighting desire is vital. </vt:lpstr>
      <vt:lpstr>III. The third lesson we can learn from David is that fighting desire is vital. </vt:lpstr>
      <vt:lpstr>III. The third lesson we can learn from David is that fighting desire is vital. </vt:lpstr>
      <vt:lpstr>III. The third lesson we can learn from David is that fighting desire is vital. </vt:lpstr>
      <vt:lpstr>IV. The fourth lesson we learn is to listen to good advise. </vt:lpstr>
      <vt:lpstr>IV. The fourth lesson we learn is to listen to good advise. </vt:lpstr>
      <vt:lpstr>The last lesson: when we have sinned God calls us to repent, not to cover up the sin. </vt:lpstr>
      <vt:lpstr>The last lesson: when we have sinned God calls us to repent, not to cover up the sin. </vt:lpstr>
      <vt:lpstr>The last lesson: when we have sinned God calls us to repent, not to cover up the sin. </vt:lpstr>
      <vt:lpstr>HAVE YOU LEARNED FROM DAVID’S MISTAKES?</vt:lpstr>
      <vt:lpstr>SINGING</vt:lpstr>
      <vt:lpstr>TONIGHT’S SERMON JESUS, HIMSELF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4</cp:revision>
  <dcterms:created xsi:type="dcterms:W3CDTF">2021-03-15T23:58:02Z</dcterms:created>
  <dcterms:modified xsi:type="dcterms:W3CDTF">2025-06-28T01:02:43Z</dcterms:modified>
</cp:coreProperties>
</file>