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30"/>
  </p:notesMasterIdLst>
  <p:sldIdLst>
    <p:sldId id="502" r:id="rId4"/>
    <p:sldId id="361" r:id="rId5"/>
    <p:sldId id="331" r:id="rId6"/>
    <p:sldId id="378" r:id="rId7"/>
    <p:sldId id="486" r:id="rId8"/>
    <p:sldId id="389" r:id="rId9"/>
    <p:sldId id="487" r:id="rId10"/>
    <p:sldId id="499" r:id="rId11"/>
    <p:sldId id="498" r:id="rId12"/>
    <p:sldId id="500" r:id="rId13"/>
    <p:sldId id="497" r:id="rId14"/>
    <p:sldId id="501" r:id="rId15"/>
    <p:sldId id="496" r:id="rId16"/>
    <p:sldId id="495" r:id="rId17"/>
    <p:sldId id="494" r:id="rId18"/>
    <p:sldId id="493" r:id="rId19"/>
    <p:sldId id="492" r:id="rId20"/>
    <p:sldId id="491" r:id="rId21"/>
    <p:sldId id="490" r:id="rId22"/>
    <p:sldId id="489" r:id="rId23"/>
    <p:sldId id="488" r:id="rId24"/>
    <p:sldId id="447" r:id="rId25"/>
    <p:sldId id="291" r:id="rId26"/>
    <p:sldId id="284" r:id="rId27"/>
    <p:sldId id="448" r:id="rId28"/>
    <p:sldId id="40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502"/>
            <p14:sldId id="361"/>
            <p14:sldId id="331"/>
            <p14:sldId id="378"/>
            <p14:sldId id="486"/>
            <p14:sldId id="389"/>
            <p14:sldId id="487"/>
            <p14:sldId id="499"/>
            <p14:sldId id="498"/>
            <p14:sldId id="500"/>
            <p14:sldId id="497"/>
            <p14:sldId id="501"/>
            <p14:sldId id="496"/>
            <p14:sldId id="495"/>
            <p14:sldId id="494"/>
            <p14:sldId id="493"/>
            <p14:sldId id="492"/>
            <p14:sldId id="491"/>
            <p14:sldId id="490"/>
            <p14:sldId id="489"/>
            <p14:sldId id="488"/>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36600"/>
    <a:srgbClr val="0000CC"/>
    <a:srgbClr val="74450A"/>
    <a:srgbClr val="74350A"/>
    <a:srgbClr val="512507"/>
    <a:srgbClr val="996600"/>
    <a:srgbClr val="C09200"/>
    <a:srgbClr val="D6A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50D7A-4D85-422E-B0A5-8492DC20F77E}" v="997" dt="2025-06-19T20:03:40.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6/27/2025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26</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6/27/2025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6/27/2025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6/27/2025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D93AE-65DF-2295-6ED6-9F889A7141F8}"/>
              </a:ext>
            </a:extLst>
          </p:cNvPr>
          <p:cNvPicPr>
            <a:picLocks noChangeAspect="1"/>
          </p:cNvPicPr>
          <p:nvPr/>
        </p:nvPicPr>
        <p:blipFill rotWithShape="1">
          <a:blip r:embed="rId2"/>
          <a:srcRect b="25148"/>
          <a:stretch>
            <a:fillRect/>
          </a:stretch>
        </p:blipFill>
        <p:spPr>
          <a:xfrm>
            <a:off x="-32657" y="-10887"/>
            <a:ext cx="9176657" cy="6868887"/>
          </a:xfrm>
          <a:prstGeom prst="rect">
            <a:avLst/>
          </a:prstGeom>
        </p:spPr>
      </p:pic>
      <p:sp>
        <p:nvSpPr>
          <p:cNvPr id="5" name="TextBox 4">
            <a:extLst>
              <a:ext uri="{FF2B5EF4-FFF2-40B4-BE49-F238E27FC236}">
                <a16:creationId xmlns:a16="http://schemas.microsoft.com/office/drawing/2014/main" id="{D2211742-49B7-8808-3BC2-4EAC83F52D18}"/>
              </a:ext>
            </a:extLst>
          </p:cNvPr>
          <p:cNvSpPr txBox="1"/>
          <p:nvPr/>
        </p:nvSpPr>
        <p:spPr>
          <a:xfrm>
            <a:off x="4746170" y="0"/>
            <a:ext cx="4397829" cy="1569660"/>
          </a:xfrm>
          <a:prstGeom prst="rect">
            <a:avLst/>
          </a:prstGeom>
          <a:solidFill>
            <a:schemeClr val="tx1">
              <a:alpha val="24000"/>
            </a:schemeClr>
          </a:solidFill>
        </p:spPr>
        <p:txBody>
          <a:bodyPr wrap="square" rtlCol="0">
            <a:spAutoFit/>
          </a:bodyPr>
          <a:lstStyle/>
          <a:p>
            <a:pPr algn="ctr"/>
            <a:r>
              <a:rPr lang="en-US" sz="3200" dirty="0">
                <a:solidFill>
                  <a:schemeClr val="bg1"/>
                </a:solidFill>
                <a:latin typeface="Arial Rounded MT Bold" panose="020F0704030504030204" pitchFamily="34" charset="0"/>
              </a:rPr>
              <a:t>WELCOME TO THE JACKSON STREET</a:t>
            </a:r>
          </a:p>
          <a:p>
            <a:pPr algn="ctr"/>
            <a:r>
              <a:rPr lang="en-US" sz="3200" dirty="0">
                <a:solidFill>
                  <a:schemeClr val="bg1"/>
                </a:solidFill>
                <a:latin typeface="Arial Rounded MT Bold" panose="020F0704030504030204" pitchFamily="34" charset="0"/>
              </a:rPr>
              <a:t>CHURCH OF CHRIST</a:t>
            </a:r>
          </a:p>
        </p:txBody>
      </p:sp>
      <p:sp>
        <p:nvSpPr>
          <p:cNvPr id="6" name="TextBox 5">
            <a:extLst>
              <a:ext uri="{FF2B5EF4-FFF2-40B4-BE49-F238E27FC236}">
                <a16:creationId xmlns:a16="http://schemas.microsoft.com/office/drawing/2014/main" id="{5C13EAEC-E920-64DD-4C03-9D8F902EE9E6}"/>
              </a:ext>
            </a:extLst>
          </p:cNvPr>
          <p:cNvSpPr txBox="1"/>
          <p:nvPr/>
        </p:nvSpPr>
        <p:spPr>
          <a:xfrm>
            <a:off x="0" y="6273225"/>
            <a:ext cx="9144000" cy="584775"/>
          </a:xfrm>
          <a:prstGeom prst="rect">
            <a:avLst/>
          </a:prstGeom>
          <a:noFill/>
        </p:spPr>
        <p:txBody>
          <a:bodyPr wrap="square" rtlCol="0">
            <a:spAutoFit/>
          </a:bodyPr>
          <a:lstStyle/>
          <a:p>
            <a:pPr algn="ctr"/>
            <a:r>
              <a:rPr lang="en-US" sz="3200" dirty="0">
                <a:solidFill>
                  <a:schemeClr val="bg1"/>
                </a:solidFill>
                <a:latin typeface="Arial Rounded MT Bold" panose="020F0704030504030204" pitchFamily="34" charset="0"/>
              </a:rPr>
              <a:t>PLEASE SILENCE CELLPHONES</a:t>
            </a:r>
          </a:p>
        </p:txBody>
      </p:sp>
    </p:spTree>
    <p:extLst>
      <p:ext uri="{BB962C8B-B14F-4D97-AF65-F5344CB8AC3E}">
        <p14:creationId xmlns:p14="http://schemas.microsoft.com/office/powerpoint/2010/main" val="304314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52B79-1F51-8AE8-E49B-899C6AFC84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37D2C-FDFE-793B-5BD2-CA796ECA8114}"/>
              </a:ext>
            </a:extLst>
          </p:cNvPr>
          <p:cNvSpPr>
            <a:spLocks noGrp="1"/>
          </p:cNvSpPr>
          <p:nvPr>
            <p:ph type="title"/>
          </p:nvPr>
        </p:nvSpPr>
        <p:spPr>
          <a:xfrm>
            <a:off x="0" y="0"/>
            <a:ext cx="9144000" cy="957943"/>
          </a:xfrm>
        </p:spPr>
        <p:txBody>
          <a:bodyPr>
            <a:normAutofit/>
          </a:bodyPr>
          <a:lstStyle/>
          <a:p>
            <a:pPr marL="342900" marR="0" lvl="0" indent="-342900">
              <a:buFont typeface="+mj-lt"/>
              <a:buAutoNum type="arabicPeriod"/>
            </a:pPr>
            <a:r>
              <a:rPr lang="en-US" sz="4400" b="1" dirty="0">
                <a:solidFill>
                  <a:srgbClr val="7030A0"/>
                </a:solidFill>
                <a:effectLst/>
                <a:latin typeface="Arial" panose="020B0604020202020204" pitchFamily="34" charset="0"/>
                <a:cs typeface="Times New Roman" panose="02020603050405020304" pitchFamily="18" charset="0"/>
              </a:rPr>
              <a:t>JESUS HUMBLED HIMSELF</a:t>
            </a:r>
          </a:p>
        </p:txBody>
      </p:sp>
      <p:sp>
        <p:nvSpPr>
          <p:cNvPr id="3" name="Content Placeholder 2">
            <a:extLst>
              <a:ext uri="{FF2B5EF4-FFF2-40B4-BE49-F238E27FC236}">
                <a16:creationId xmlns:a16="http://schemas.microsoft.com/office/drawing/2014/main" id="{F2EF8139-3827-25EF-4420-214456E40CCE}"/>
              </a:ext>
            </a:extLst>
          </p:cNvPr>
          <p:cNvSpPr>
            <a:spLocks noGrp="1"/>
          </p:cNvSpPr>
          <p:nvPr>
            <p:ph idx="1"/>
          </p:nvPr>
        </p:nvSpPr>
        <p:spPr>
          <a:xfrm>
            <a:off x="157655" y="957943"/>
            <a:ext cx="8986345" cy="5942097"/>
          </a:xfrm>
        </p:spPr>
        <p:txBody>
          <a:bodyPr>
            <a:noAutofit/>
          </a:bodyPr>
          <a:lstStyle/>
          <a:p>
            <a:pPr marL="457200" marR="0" lvl="0" indent="-457200">
              <a:buFont typeface="+mj-lt"/>
              <a:buAutoNum type="alphaUcPeriod" startAt="2"/>
            </a:pPr>
            <a:r>
              <a:rPr lang="en-US" sz="2800" dirty="0">
                <a:ea typeface="Times New Roman" panose="02020603050405020304" pitchFamily="18" charset="0"/>
                <a:cs typeface="Times New Roman" panose="02020603050405020304" pitchFamily="18" charset="0"/>
              </a:rPr>
              <a:t>WE MUST HUMBLE OURSELVES - (Luke 18:10-14)   "Two men went up to the temple to pray, one a Pharisee and the other a tax collector. {11} "The Pharisee stood and prayed thus with himself, 'God, I thank You that I am not like other men; extortioners, unjust, adulterers, or even as this tax collector. {12} 'I fast twice a week; I give tithes of all that I possess.' {13} "And the tax collector, standing afar off, would not so much as raise his eyes to heaven, but beat his breast, saying, 'God, be merciful to me a sinner!' {14} "I tell you, this man went down to his house justified rather than the other; for everyone who exalts himself will be humbled, and he who humbles himself will be exalted."</a:t>
            </a:r>
            <a:endParaRPr lang="en-US" sz="2800" dirty="0"/>
          </a:p>
        </p:txBody>
      </p:sp>
    </p:spTree>
    <p:extLst>
      <p:ext uri="{BB962C8B-B14F-4D97-AF65-F5344CB8AC3E}">
        <p14:creationId xmlns:p14="http://schemas.microsoft.com/office/powerpoint/2010/main" val="315574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53C4-BA52-1EFD-17B8-9BC703ABA4E7}"/>
              </a:ext>
            </a:extLst>
          </p:cNvPr>
          <p:cNvSpPr>
            <a:spLocks noGrp="1"/>
          </p:cNvSpPr>
          <p:nvPr>
            <p:ph type="title"/>
          </p:nvPr>
        </p:nvSpPr>
        <p:spPr>
          <a:xfrm>
            <a:off x="0" y="1"/>
            <a:ext cx="9144000" cy="827314"/>
          </a:xfrm>
        </p:spPr>
        <p:txBody>
          <a:bodyPr>
            <a:normAutofit/>
          </a:bodyPr>
          <a:lstStyle/>
          <a:p>
            <a:pPr marL="0" marR="0" lvl="0" indent="0">
              <a:buFont typeface="+mj-lt"/>
              <a:buNone/>
            </a:pPr>
            <a:r>
              <a:rPr lang="en-US" sz="38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2. HE COMMITTED HIMSELF TO GOD</a:t>
            </a:r>
          </a:p>
        </p:txBody>
      </p:sp>
      <p:sp>
        <p:nvSpPr>
          <p:cNvPr id="3" name="Content Placeholder 2">
            <a:extLst>
              <a:ext uri="{FF2B5EF4-FFF2-40B4-BE49-F238E27FC236}">
                <a16:creationId xmlns:a16="http://schemas.microsoft.com/office/drawing/2014/main" id="{311A41D8-738C-5280-36A6-737C23374054}"/>
              </a:ext>
            </a:extLst>
          </p:cNvPr>
          <p:cNvSpPr>
            <a:spLocks noGrp="1"/>
          </p:cNvSpPr>
          <p:nvPr>
            <p:ph idx="1"/>
          </p:nvPr>
        </p:nvSpPr>
        <p:spPr>
          <a:xfrm>
            <a:off x="157655" y="827315"/>
            <a:ext cx="8986345" cy="6072725"/>
          </a:xfrm>
        </p:spPr>
        <p:txBody>
          <a:bodyPr>
            <a:normAutofit fontScale="92500" lnSpcReduction="10000"/>
          </a:bodyPr>
          <a:lstStyle/>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(1 Pet 2:19-23)  For this is commendable, if because of conscience toward God one endures grief, suffering wrongfully. {20} For what credit is it if, when you are beaten for your faults, you take it patiently? But when you do good and suffer, if you take it patiently, this is commendable before God. {21}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a:t>
            </a:r>
          </a:p>
        </p:txBody>
      </p:sp>
    </p:spTree>
    <p:extLst>
      <p:ext uri="{BB962C8B-B14F-4D97-AF65-F5344CB8AC3E}">
        <p14:creationId xmlns:p14="http://schemas.microsoft.com/office/powerpoint/2010/main" val="268144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DA827-4EF3-75F1-3549-CA814C82B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6EB29-C77E-A100-C71B-A875CD237B82}"/>
              </a:ext>
            </a:extLst>
          </p:cNvPr>
          <p:cNvSpPr>
            <a:spLocks noGrp="1"/>
          </p:cNvSpPr>
          <p:nvPr>
            <p:ph type="title"/>
          </p:nvPr>
        </p:nvSpPr>
        <p:spPr>
          <a:xfrm>
            <a:off x="0" y="1"/>
            <a:ext cx="9144000" cy="827314"/>
          </a:xfrm>
        </p:spPr>
        <p:txBody>
          <a:bodyPr>
            <a:normAutofit/>
          </a:bodyPr>
          <a:lstStyle/>
          <a:p>
            <a:pPr marL="0" marR="0" lvl="0" indent="0">
              <a:buFont typeface="+mj-lt"/>
              <a:buNone/>
            </a:pPr>
            <a:r>
              <a:rPr lang="en-US" sz="38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2. HE COMMITTED HIMSELF TO GOD</a:t>
            </a:r>
          </a:p>
        </p:txBody>
      </p:sp>
      <p:sp>
        <p:nvSpPr>
          <p:cNvPr id="3" name="Content Placeholder 2">
            <a:extLst>
              <a:ext uri="{FF2B5EF4-FFF2-40B4-BE49-F238E27FC236}">
                <a16:creationId xmlns:a16="http://schemas.microsoft.com/office/drawing/2014/main" id="{81E720B2-1300-957E-4FFA-5FAD0E5618EB}"/>
              </a:ext>
            </a:extLst>
          </p:cNvPr>
          <p:cNvSpPr>
            <a:spLocks noGrp="1"/>
          </p:cNvSpPr>
          <p:nvPr>
            <p:ph idx="1"/>
          </p:nvPr>
        </p:nvSpPr>
        <p:spPr>
          <a:xfrm>
            <a:off x="157655" y="827315"/>
            <a:ext cx="8986345" cy="6072725"/>
          </a:xfrm>
        </p:spPr>
        <p:txBody>
          <a:bodyPr>
            <a:normAutofit fontScale="85000" lnSpcReduction="10000"/>
          </a:bodyPr>
          <a:lstStyle/>
          <a:p>
            <a:pPr marL="457200" marR="0" lvl="0" indent="-457200">
              <a:buFont typeface="+mj-lt"/>
              <a:buAutoNum type="alphaUcPeriod" startAt="2"/>
            </a:pPr>
            <a:r>
              <a:rPr lang="en-US" dirty="0">
                <a:ea typeface="Times New Roman" panose="02020603050405020304" pitchFamily="18" charset="0"/>
                <a:cs typeface="Times New Roman" panose="02020603050405020304" pitchFamily="18" charset="0"/>
              </a:rPr>
              <a:t>WE SHOULD COMMIT OURSELVES TO GOD - (1 Pet 4:14-19)  If you are reproached for the name of Christ, blessed are you, for the Spirit of glory and of God rests upon you. On their part He is blasphemed, but on your part He is glorified. {15} But let none of you suffer as a murderer, a thief, an evildoer, or as a busybody in other people's matters. {16} Yet if anyone suffers as a Christian, let him not be ashamed, but let him glorify God in this matter. {17} For the time has come for judgment to begin at the house of God; and if it begins with us first, what will be the end of those who do not obey the gospel of God? {18} Now "If the righteous one is scarcely saved, Where will the ungodly and the sinner appear?" {19} Therefore let those who suffer according to the will of God commit their souls to Him in doing good, as to a faithful Creator.</a:t>
            </a:r>
            <a:endParaRPr lang="en-US" dirty="0"/>
          </a:p>
        </p:txBody>
      </p:sp>
    </p:spTree>
    <p:extLst>
      <p:ext uri="{BB962C8B-B14F-4D97-AF65-F5344CB8AC3E}">
        <p14:creationId xmlns:p14="http://schemas.microsoft.com/office/powerpoint/2010/main" val="61287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BBF2-BD37-A8C1-C485-471A3D7DDF7E}"/>
              </a:ext>
            </a:extLst>
          </p:cNvPr>
          <p:cNvSpPr>
            <a:spLocks noGrp="1"/>
          </p:cNvSpPr>
          <p:nvPr>
            <p:ph type="title"/>
          </p:nvPr>
        </p:nvSpPr>
        <p:spPr>
          <a:xfrm>
            <a:off x="0" y="0"/>
            <a:ext cx="9144000" cy="957943"/>
          </a:xfrm>
        </p:spPr>
        <p:txBody>
          <a:bodyPr>
            <a:normAutofit/>
          </a:bodyPr>
          <a:lstStyle/>
          <a:p>
            <a:pPr marL="0" marR="0" lvl="0" indent="0">
              <a:buFont typeface="+mj-lt"/>
              <a:buNone/>
            </a:pPr>
            <a:r>
              <a:rPr lang="en-US" sz="4400" b="1" dirty="0">
                <a:solidFill>
                  <a:srgbClr val="7030A0"/>
                </a:solidFill>
                <a:effectLst/>
                <a:latin typeface="Arial" panose="020B0604020202020204" pitchFamily="34" charset="0"/>
                <a:cs typeface="Times New Roman" panose="02020603050405020304" pitchFamily="18" charset="0"/>
              </a:rPr>
              <a:t>3. HE OFFERED HIMSELF</a:t>
            </a:r>
          </a:p>
        </p:txBody>
      </p:sp>
      <p:sp>
        <p:nvSpPr>
          <p:cNvPr id="3" name="Content Placeholder 2">
            <a:extLst>
              <a:ext uri="{FF2B5EF4-FFF2-40B4-BE49-F238E27FC236}">
                <a16:creationId xmlns:a16="http://schemas.microsoft.com/office/drawing/2014/main" id="{CCCBDB5C-9FC8-CDFD-0407-882484847086}"/>
              </a:ext>
            </a:extLst>
          </p:cNvPr>
          <p:cNvSpPr>
            <a:spLocks noGrp="1"/>
          </p:cNvSpPr>
          <p:nvPr>
            <p:ph idx="1"/>
          </p:nvPr>
        </p:nvSpPr>
        <p:spPr>
          <a:xfrm>
            <a:off x="157655" y="957943"/>
            <a:ext cx="8986345" cy="5942097"/>
          </a:xfrm>
        </p:spPr>
        <p:txBody>
          <a:bodyPr>
            <a:normAutofit fontScale="92500"/>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(Gal 2:20)  “I have been crucified with Christ; it is no longer I who live, but Christ lives in me; and the life which I now live in the flesh I live by faith in the Son of God, who loved me and gave Himself for me.</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WE SHOULD OFFER OURSELVES - (Rom 12:1-2)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endParaRPr lang="en-US" dirty="0"/>
          </a:p>
        </p:txBody>
      </p:sp>
    </p:spTree>
    <p:extLst>
      <p:ext uri="{BB962C8B-B14F-4D97-AF65-F5344CB8AC3E}">
        <p14:creationId xmlns:p14="http://schemas.microsoft.com/office/powerpoint/2010/main" val="30913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9FD2-B5D9-0C8C-8664-9A4B129C5895}"/>
              </a:ext>
            </a:extLst>
          </p:cNvPr>
          <p:cNvSpPr>
            <a:spLocks noGrp="1"/>
          </p:cNvSpPr>
          <p:nvPr>
            <p:ph type="title"/>
          </p:nvPr>
        </p:nvSpPr>
        <p:spPr>
          <a:xfrm>
            <a:off x="0" y="1"/>
            <a:ext cx="9144000" cy="914400"/>
          </a:xfrm>
        </p:spPr>
        <p:txBody>
          <a:bodyPr>
            <a:normAutofit/>
          </a:bodyPr>
          <a:lstStyle/>
          <a:p>
            <a:pPr marL="0" marR="0" lvl="0" indent="0">
              <a:buFont typeface="+mj-lt"/>
              <a:buNone/>
            </a:pPr>
            <a:r>
              <a:rPr lang="en-US" sz="4000" b="1" dirty="0">
                <a:solidFill>
                  <a:srgbClr val="7030A0"/>
                </a:solidFill>
                <a:effectLst/>
                <a:latin typeface="Arial" panose="020B0604020202020204" pitchFamily="34" charset="0"/>
                <a:cs typeface="Times New Roman" panose="02020603050405020304" pitchFamily="18" charset="0"/>
              </a:rPr>
              <a:t>4. HE HIMSELF PRAYED ALONE</a:t>
            </a:r>
          </a:p>
        </p:txBody>
      </p:sp>
      <p:sp>
        <p:nvSpPr>
          <p:cNvPr id="3" name="Content Placeholder 2">
            <a:extLst>
              <a:ext uri="{FF2B5EF4-FFF2-40B4-BE49-F238E27FC236}">
                <a16:creationId xmlns:a16="http://schemas.microsoft.com/office/drawing/2014/main" id="{C7744B51-2ADE-A5F2-A509-FAA4FD06BB2A}"/>
              </a:ext>
            </a:extLst>
          </p:cNvPr>
          <p:cNvSpPr>
            <a:spLocks noGrp="1"/>
          </p:cNvSpPr>
          <p:nvPr>
            <p:ph idx="1"/>
          </p:nvPr>
        </p:nvSpPr>
        <p:spPr>
          <a:xfrm>
            <a:off x="157655" y="914401"/>
            <a:ext cx="8986345" cy="5985639"/>
          </a:xfrm>
        </p:spPr>
        <p:txBody>
          <a:bodyPr>
            <a:normAutofit lnSpcReduction="10000"/>
          </a:bodyPr>
          <a:lstStyle/>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(Luke 5:16)  So He Himself often withdrew into the wilderness and prayed.</a:t>
            </a:r>
          </a:p>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WE SHOULD PRAY ALONE ALSO - Matthew 6:5–6  “And when you pray, you shall not be like the hypocrites. For they love to pray standing in the synagogues and on the corners of the streets, that they may be seen by men. Assuredly, I say to you, they have their reward. </a:t>
            </a:r>
            <a:r>
              <a:rPr lang="en-US" baseline="30000" dirty="0">
                <a:ea typeface="Times New Roman" panose="02020603050405020304" pitchFamily="18" charset="0"/>
                <a:cs typeface="Times New Roman" panose="02020603050405020304" pitchFamily="18" charset="0"/>
              </a:rPr>
              <a:t>6</a:t>
            </a:r>
            <a:r>
              <a:rPr lang="en-US" dirty="0">
                <a:ea typeface="Times New Roman" panose="02020603050405020304" pitchFamily="18" charset="0"/>
                <a:cs typeface="Times New Roman" panose="02020603050405020304" pitchFamily="18" charset="0"/>
              </a:rPr>
              <a:t> But you, when you pray, go into your room, and when you have shut your door, pray to your Father who is in the secret place; and your Father who sees in secret will reward you openly.</a:t>
            </a:r>
            <a:endParaRPr lang="en-US" dirty="0"/>
          </a:p>
        </p:txBody>
      </p:sp>
    </p:spTree>
    <p:extLst>
      <p:ext uri="{BB962C8B-B14F-4D97-AF65-F5344CB8AC3E}">
        <p14:creationId xmlns:p14="http://schemas.microsoft.com/office/powerpoint/2010/main" val="131949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8542-6458-B971-1618-9A294FFEE1D7}"/>
              </a:ext>
            </a:extLst>
          </p:cNvPr>
          <p:cNvSpPr>
            <a:spLocks noGrp="1"/>
          </p:cNvSpPr>
          <p:nvPr>
            <p:ph type="title"/>
          </p:nvPr>
        </p:nvSpPr>
        <p:spPr>
          <a:xfrm>
            <a:off x="0" y="0"/>
            <a:ext cx="9144000" cy="762001"/>
          </a:xfrm>
        </p:spPr>
        <p:txBody>
          <a:bodyPr>
            <a:normAutofit/>
          </a:bodyPr>
          <a:lstStyle/>
          <a:p>
            <a:pPr marL="0" marR="0" lvl="0" indent="0">
              <a:buFont typeface="+mj-lt"/>
              <a:buNone/>
            </a:pPr>
            <a:r>
              <a:rPr lang="en-US" sz="4000" b="1" dirty="0">
                <a:solidFill>
                  <a:srgbClr val="7030A0"/>
                </a:solidFill>
                <a:effectLst/>
                <a:latin typeface="Arial" panose="020B0604020202020204" pitchFamily="34" charset="0"/>
                <a:cs typeface="Times New Roman" panose="02020603050405020304" pitchFamily="18" charset="0"/>
              </a:rPr>
              <a:t>5. HE HAD LIFE IN HIMSELF</a:t>
            </a:r>
          </a:p>
        </p:txBody>
      </p:sp>
      <p:sp>
        <p:nvSpPr>
          <p:cNvPr id="3" name="Content Placeholder 2">
            <a:extLst>
              <a:ext uri="{FF2B5EF4-FFF2-40B4-BE49-F238E27FC236}">
                <a16:creationId xmlns:a16="http://schemas.microsoft.com/office/drawing/2014/main" id="{71551D33-B214-04F5-97F2-7AF40DE5C216}"/>
              </a:ext>
            </a:extLst>
          </p:cNvPr>
          <p:cNvSpPr>
            <a:spLocks noGrp="1"/>
          </p:cNvSpPr>
          <p:nvPr>
            <p:ph idx="1"/>
          </p:nvPr>
        </p:nvSpPr>
        <p:spPr>
          <a:xfrm>
            <a:off x="157655" y="762001"/>
            <a:ext cx="8986345" cy="6138040"/>
          </a:xfrm>
        </p:spPr>
        <p:txBody>
          <a:bodyPr>
            <a:normAutofit fontScale="77500" lnSpcReduction="20000"/>
          </a:bodyPr>
          <a:lstStyle/>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(John 5:24-29)  "Most assuredly, I say to you, he who hears My word and believes in Him who sent Me has everlasting life, and shall not come into judgment, but has passed from death into life. {25} "Most assuredly, I say to you, the hour is coming, and now is, when the dead will hear the voice of the Son of God; and those who hear will live. {26} "For as the Father has life in Himself, so He has granted the Son to have life in Himself, {27} "and has given Him authority to execute judgment also, because He is the Son of Man. {28} "Do not marvel at this; for the hour is coming in which all who are in the graves will hear His voice {29} "and come forth; those who have done good, to the resurrection of life, and those who have done evil, to the resurrection of condemnation.</a:t>
            </a:r>
          </a:p>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LIFE IN OUR HANDS - Acts 2:38–39  Then Peter said to them, “Repent, and let every one of you be baptized in the name of Jesus Christ for the remission of sins; and you shall receive the gift of the Holy Spirit. </a:t>
            </a:r>
            <a:r>
              <a:rPr lang="en-US" baseline="30000" dirty="0">
                <a:ea typeface="Times New Roman" panose="02020603050405020304" pitchFamily="18" charset="0"/>
                <a:cs typeface="Times New Roman" panose="02020603050405020304" pitchFamily="18" charset="0"/>
              </a:rPr>
              <a:t>39</a:t>
            </a:r>
            <a:r>
              <a:rPr lang="en-US" dirty="0">
                <a:ea typeface="Times New Roman" panose="02020603050405020304" pitchFamily="18" charset="0"/>
                <a:cs typeface="Times New Roman" panose="02020603050405020304" pitchFamily="18" charset="0"/>
              </a:rPr>
              <a:t> For the promise is to you and to your children, and to all who are afar off, as many as the Lord our God will call.”</a:t>
            </a:r>
            <a:endParaRPr lang="en-US" dirty="0"/>
          </a:p>
        </p:txBody>
      </p:sp>
    </p:spTree>
    <p:extLst>
      <p:ext uri="{BB962C8B-B14F-4D97-AF65-F5344CB8AC3E}">
        <p14:creationId xmlns:p14="http://schemas.microsoft.com/office/powerpoint/2010/main" val="5639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61E-17B8-4C40-CB06-7EB51D27FFEC}"/>
              </a:ext>
            </a:extLst>
          </p:cNvPr>
          <p:cNvSpPr>
            <a:spLocks noGrp="1"/>
          </p:cNvSpPr>
          <p:nvPr>
            <p:ph type="title"/>
          </p:nvPr>
        </p:nvSpPr>
        <p:spPr>
          <a:xfrm>
            <a:off x="0" y="0"/>
            <a:ext cx="9144000" cy="892629"/>
          </a:xfrm>
        </p:spPr>
        <p:txBody>
          <a:bodyPr>
            <a:normAutofit/>
          </a:bodyPr>
          <a:lstStyle/>
          <a:p>
            <a:pPr marL="0" marR="0" lvl="0" indent="0">
              <a:buFont typeface="+mj-lt"/>
              <a:buNone/>
            </a:pPr>
            <a:r>
              <a:rPr lang="en-US" sz="3800" b="1" dirty="0">
                <a:solidFill>
                  <a:srgbClr val="7030A0"/>
                </a:solidFill>
                <a:effectLst/>
                <a:latin typeface="Arial" panose="020B0604020202020204" pitchFamily="34" charset="0"/>
                <a:cs typeface="Times New Roman" panose="02020603050405020304" pitchFamily="18" charset="0"/>
              </a:rPr>
              <a:t>6. HE MADE A SERVANT OF HIMSELF</a:t>
            </a:r>
          </a:p>
        </p:txBody>
      </p:sp>
      <p:sp>
        <p:nvSpPr>
          <p:cNvPr id="3" name="Content Placeholder 2">
            <a:extLst>
              <a:ext uri="{FF2B5EF4-FFF2-40B4-BE49-F238E27FC236}">
                <a16:creationId xmlns:a16="http://schemas.microsoft.com/office/drawing/2014/main" id="{039DACC9-0E57-E23F-5C80-34CB88A6BCC8}"/>
              </a:ext>
            </a:extLst>
          </p:cNvPr>
          <p:cNvSpPr>
            <a:spLocks noGrp="1"/>
          </p:cNvSpPr>
          <p:nvPr>
            <p:ph idx="1"/>
          </p:nvPr>
        </p:nvSpPr>
        <p:spPr>
          <a:xfrm>
            <a:off x="157655" y="892629"/>
            <a:ext cx="8986345" cy="6007411"/>
          </a:xfrm>
        </p:spPr>
        <p:txBody>
          <a:bodyPr>
            <a:normAutofit fontScale="92500" lnSpcReduction="10000"/>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(Phil 2:6-7)  who, being in the form of God, did not consider it robbery to be equal with God, {7} but made Himself of no reputation, taking the form of a bondservant, and coming in the likeness of men.</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WE SHOULD MAKE OURSELVES SERVANTS - (Phil 2:5-8)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a:t>
            </a:r>
            <a:endParaRPr lang="en-US" dirty="0"/>
          </a:p>
        </p:txBody>
      </p:sp>
    </p:spTree>
    <p:extLst>
      <p:ext uri="{BB962C8B-B14F-4D97-AF65-F5344CB8AC3E}">
        <p14:creationId xmlns:p14="http://schemas.microsoft.com/office/powerpoint/2010/main" val="41116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C8D1-95E0-C1B3-E3E7-660A9ABD79EA}"/>
              </a:ext>
            </a:extLst>
          </p:cNvPr>
          <p:cNvSpPr>
            <a:spLocks noGrp="1"/>
          </p:cNvSpPr>
          <p:nvPr>
            <p:ph type="title"/>
          </p:nvPr>
        </p:nvSpPr>
        <p:spPr>
          <a:xfrm>
            <a:off x="0" y="1"/>
            <a:ext cx="9144000" cy="979714"/>
          </a:xfrm>
        </p:spPr>
        <p:txBody>
          <a:bodyPr>
            <a:normAutofit/>
          </a:bodyPr>
          <a:lstStyle/>
          <a:p>
            <a:pPr marL="0" marR="0" lvl="0" indent="0">
              <a:buFont typeface="+mj-lt"/>
              <a:buNone/>
            </a:pPr>
            <a:r>
              <a:rPr lang="en-US" sz="4000" b="1" dirty="0">
                <a:solidFill>
                  <a:srgbClr val="7030A0"/>
                </a:solidFill>
                <a:effectLst/>
                <a:latin typeface="Arial" panose="020B0604020202020204" pitchFamily="34" charset="0"/>
                <a:cs typeface="Times New Roman" panose="02020603050405020304" pitchFamily="18" charset="0"/>
              </a:rPr>
              <a:t>7. HIMSELF IS OUR PEACE</a:t>
            </a:r>
          </a:p>
        </p:txBody>
      </p:sp>
      <p:sp>
        <p:nvSpPr>
          <p:cNvPr id="3" name="Content Placeholder 2">
            <a:extLst>
              <a:ext uri="{FF2B5EF4-FFF2-40B4-BE49-F238E27FC236}">
                <a16:creationId xmlns:a16="http://schemas.microsoft.com/office/drawing/2014/main" id="{B7C35DD9-2D3B-9225-9F99-F77A8AD4C045}"/>
              </a:ext>
            </a:extLst>
          </p:cNvPr>
          <p:cNvSpPr>
            <a:spLocks noGrp="1"/>
          </p:cNvSpPr>
          <p:nvPr>
            <p:ph idx="1"/>
          </p:nvPr>
        </p:nvSpPr>
        <p:spPr>
          <a:xfrm>
            <a:off x="157655" y="979715"/>
            <a:ext cx="8986345" cy="5920325"/>
          </a:xfrm>
        </p:spPr>
        <p:txBody>
          <a:bodyPr>
            <a:noAutofit/>
          </a:bodyPr>
          <a:lstStyle/>
          <a:p>
            <a:pPr marL="457200" marR="0" lvl="0" indent="-457200">
              <a:lnSpc>
                <a:spcPct val="85000"/>
              </a:lnSpc>
              <a:buFont typeface="+mj-lt"/>
              <a:buAutoNum type="alphaUcPeriod"/>
            </a:pPr>
            <a:r>
              <a:rPr lang="en-US" sz="2900" dirty="0">
                <a:ea typeface="Times New Roman" panose="02020603050405020304" pitchFamily="18" charset="0"/>
                <a:cs typeface="Times New Roman" panose="02020603050405020304" pitchFamily="18" charset="0"/>
              </a:rPr>
              <a:t>(Eph 2:13-16)  But now in Christ Jesus you who once were far off have been brought near by the blood of Christ. {14} For He Himself is our peace, who has made both one, and has broken down the middle wall of separation, {15} having abolished in His flesh the enmity, that is, the law of commandments contained in ordinances, so as to create in Himself one new man from the two, thus making peace, {16} and that He might reconcile them both to God in one body through the cross, thereby putting to death the enmity.</a:t>
            </a:r>
          </a:p>
          <a:p>
            <a:pPr marL="457200" marR="0" lvl="0" indent="-457200">
              <a:lnSpc>
                <a:spcPct val="85000"/>
              </a:lnSpc>
              <a:buFont typeface="+mj-lt"/>
              <a:buAutoNum type="alphaUcPeriod"/>
            </a:pPr>
            <a:r>
              <a:rPr lang="en-US" sz="2900" dirty="0">
                <a:ea typeface="Times New Roman" panose="02020603050405020304" pitchFamily="18" charset="0"/>
                <a:cs typeface="Times New Roman" panose="02020603050405020304" pitchFamily="18" charset="0"/>
              </a:rPr>
              <a:t>(2 Th 3:16)  Now may the Lord of peace Himself give you peace always in every way. The Lord be with you all.</a:t>
            </a:r>
            <a:endParaRPr lang="en-US" sz="2900" dirty="0"/>
          </a:p>
        </p:txBody>
      </p:sp>
    </p:spTree>
    <p:extLst>
      <p:ext uri="{BB962C8B-B14F-4D97-AF65-F5344CB8AC3E}">
        <p14:creationId xmlns:p14="http://schemas.microsoft.com/office/powerpoint/2010/main" val="59793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033B-83F3-E475-0FDA-1B04D9181B08}"/>
              </a:ext>
            </a:extLst>
          </p:cNvPr>
          <p:cNvSpPr>
            <a:spLocks noGrp="1"/>
          </p:cNvSpPr>
          <p:nvPr>
            <p:ph type="title"/>
          </p:nvPr>
        </p:nvSpPr>
        <p:spPr>
          <a:xfrm>
            <a:off x="0" y="0"/>
            <a:ext cx="9144000" cy="870857"/>
          </a:xfrm>
        </p:spPr>
        <p:txBody>
          <a:bodyPr>
            <a:normAutofit/>
          </a:bodyPr>
          <a:lstStyle/>
          <a:p>
            <a:pPr marL="0" marR="0" lvl="0" indent="0">
              <a:buFont typeface="+mj-lt"/>
              <a:buNone/>
            </a:pPr>
            <a:r>
              <a:rPr lang="en-US" sz="4000" b="1" dirty="0">
                <a:solidFill>
                  <a:srgbClr val="7030A0"/>
                </a:solidFill>
                <a:effectLst/>
                <a:latin typeface="Arial" panose="020B0604020202020204" pitchFamily="34" charset="0"/>
                <a:cs typeface="Times New Roman" panose="02020603050405020304" pitchFamily="18" charset="0"/>
              </a:rPr>
              <a:t>8. HE HIMSELF IS COMING AGAIN</a:t>
            </a:r>
          </a:p>
        </p:txBody>
      </p:sp>
      <p:sp>
        <p:nvSpPr>
          <p:cNvPr id="3" name="Content Placeholder 2">
            <a:extLst>
              <a:ext uri="{FF2B5EF4-FFF2-40B4-BE49-F238E27FC236}">
                <a16:creationId xmlns:a16="http://schemas.microsoft.com/office/drawing/2014/main" id="{0290066A-D787-53FC-E327-F87B01F9AA0D}"/>
              </a:ext>
            </a:extLst>
          </p:cNvPr>
          <p:cNvSpPr>
            <a:spLocks noGrp="1"/>
          </p:cNvSpPr>
          <p:nvPr>
            <p:ph idx="1"/>
          </p:nvPr>
        </p:nvSpPr>
        <p:spPr>
          <a:xfrm>
            <a:off x="157655" y="870857"/>
            <a:ext cx="8986345" cy="6029183"/>
          </a:xfrm>
        </p:spPr>
        <p:txBody>
          <a:bodyPr>
            <a:normAutofit fontScale="92500" lnSpcReduction="10000"/>
          </a:bodyPr>
          <a:lstStyle/>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(1 Th 4:16-18)  For the Lord Himself will descend from heaven with a shout, with the voice of an archangel, and with the trumpet of God. And the dead in Christ will rise first. {17} Then we who are alive and remain shall be caught up together with them in the clouds to meet the Lord in the air. And thus we shall always be with the Lord. {18} Therefore comfort one another with these words.</a:t>
            </a:r>
          </a:p>
          <a:p>
            <a:pPr marL="457200" marR="0" lvl="0" indent="-457200">
              <a:buFont typeface="+mj-lt"/>
              <a:buAutoNum type="alphaUcPeriod"/>
            </a:pPr>
            <a:r>
              <a:rPr lang="en-US" dirty="0">
                <a:ea typeface="Times New Roman" panose="02020603050405020304" pitchFamily="18" charset="0"/>
                <a:cs typeface="Times New Roman" panose="02020603050405020304" pitchFamily="18" charset="0"/>
              </a:rPr>
              <a:t>WE NEED TO BE READY FOR HIS COMING - Hebrews 9:27–28  And as it is appointed for men to die once, but after this the judgment, </a:t>
            </a:r>
            <a:r>
              <a:rPr lang="en-US" baseline="30000" dirty="0">
                <a:ea typeface="Times New Roman" panose="02020603050405020304" pitchFamily="18" charset="0"/>
                <a:cs typeface="Times New Roman" panose="02020603050405020304" pitchFamily="18" charset="0"/>
              </a:rPr>
              <a:t>28</a:t>
            </a:r>
            <a:r>
              <a:rPr lang="en-US" dirty="0">
                <a:ea typeface="Times New Roman" panose="02020603050405020304" pitchFamily="18" charset="0"/>
                <a:cs typeface="Times New Roman" panose="02020603050405020304" pitchFamily="18" charset="0"/>
              </a:rPr>
              <a:t> so Christ was offered once to bear the sins of many. To those who eagerly wait for Him He will appear a second time, apart from sin, for salvation.</a:t>
            </a:r>
            <a:endParaRPr lang="en-US" dirty="0"/>
          </a:p>
        </p:txBody>
      </p:sp>
    </p:spTree>
    <p:extLst>
      <p:ext uri="{BB962C8B-B14F-4D97-AF65-F5344CB8AC3E}">
        <p14:creationId xmlns:p14="http://schemas.microsoft.com/office/powerpoint/2010/main" val="29520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A9CF-E05E-8F79-48DA-D8C2AED18D07}"/>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7030A0"/>
                </a:solidFill>
                <a:effectLst/>
                <a:latin typeface="Arial" panose="020B0604020202020204" pitchFamily="34" charset="0"/>
                <a:cs typeface="Times New Roman" panose="02020603050405020304" pitchFamily="18" charset="0"/>
              </a:rPr>
              <a:t>9. HE HIMSELF CAN COMFORT AND ESTABLISH US</a:t>
            </a:r>
          </a:p>
        </p:txBody>
      </p:sp>
      <p:sp>
        <p:nvSpPr>
          <p:cNvPr id="3" name="Content Placeholder 2">
            <a:extLst>
              <a:ext uri="{FF2B5EF4-FFF2-40B4-BE49-F238E27FC236}">
                <a16:creationId xmlns:a16="http://schemas.microsoft.com/office/drawing/2014/main" id="{5F4F904A-E21E-B425-DC1C-09ACD3304863}"/>
              </a:ext>
            </a:extLst>
          </p:cNvPr>
          <p:cNvSpPr>
            <a:spLocks noGrp="1"/>
          </p:cNvSpPr>
          <p:nvPr>
            <p:ph idx="1"/>
          </p:nvPr>
        </p:nvSpPr>
        <p:spPr>
          <a:xfrm>
            <a:off x="157655" y="1325563"/>
            <a:ext cx="8986345" cy="5574477"/>
          </a:xfrm>
        </p:spPr>
        <p:txBody>
          <a:bodyPr>
            <a:normAutofit fontScale="92500" lnSpcReduction="10000"/>
          </a:bodyPr>
          <a:lstStyle/>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(2 Th 2:16-17)  Now may our Lord Jesus Christ Himself, and our God and Father, who has loved us and given us everlasting consolation and good hope by grace, {17} comfort your hearts and establish you in every good word and work.</a:t>
            </a:r>
          </a:p>
          <a:p>
            <a:pPr marL="457200" marR="0" lvl="0" indent="-457200">
              <a:lnSpc>
                <a:spcPct val="95000"/>
              </a:lnSpc>
              <a:buFont typeface="+mj-lt"/>
              <a:buAutoNum type="alphaUcPeriod"/>
            </a:pPr>
            <a:r>
              <a:rPr lang="en-US" dirty="0">
                <a:ea typeface="Times New Roman" panose="02020603050405020304" pitchFamily="18" charset="0"/>
                <a:cs typeface="Times New Roman" panose="02020603050405020304" pitchFamily="18" charset="0"/>
              </a:rPr>
              <a:t>WE SHOULD COMFORT OTHERS - 2 Corinthians 1:3–4  Blessed be the God and Father of our Lord Jesus Christ, the Father of mercies and God of all comfort, </a:t>
            </a:r>
            <a:r>
              <a:rPr lang="en-US" baseline="30000" dirty="0">
                <a:ea typeface="Times New Roman" panose="02020603050405020304" pitchFamily="18" charset="0"/>
                <a:cs typeface="Times New Roman" panose="02020603050405020304" pitchFamily="18" charset="0"/>
              </a:rPr>
              <a:t>4</a:t>
            </a:r>
            <a:r>
              <a:rPr lang="en-US" dirty="0">
                <a:ea typeface="Times New Roman" panose="02020603050405020304" pitchFamily="18" charset="0"/>
                <a:cs typeface="Times New Roman" panose="02020603050405020304" pitchFamily="18" charset="0"/>
              </a:rPr>
              <a:t> who comforts us in all our tribulation, that we may be able to comfort those who are in any trouble, with the comfort with which we ourselves are comforted by God. </a:t>
            </a:r>
            <a:endParaRPr lang="en-US" dirty="0"/>
          </a:p>
        </p:txBody>
      </p:sp>
    </p:spTree>
    <p:extLst>
      <p:ext uri="{BB962C8B-B14F-4D97-AF65-F5344CB8AC3E}">
        <p14:creationId xmlns:p14="http://schemas.microsoft.com/office/powerpoint/2010/main" val="7176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25549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5F40-EDFF-0902-FA24-784F49B3FCE3}"/>
              </a:ext>
            </a:extLst>
          </p:cNvPr>
          <p:cNvSpPr>
            <a:spLocks noGrp="1"/>
          </p:cNvSpPr>
          <p:nvPr>
            <p:ph type="title"/>
          </p:nvPr>
        </p:nvSpPr>
        <p:spPr/>
        <p:txBody>
          <a:bodyPr>
            <a:normAutofit/>
          </a:bodyPr>
          <a:lstStyle/>
          <a:p>
            <a:pPr marL="0" marR="0" lvl="0" indent="0">
              <a:lnSpc>
                <a:spcPct val="80000"/>
              </a:lnSpc>
              <a:buFont typeface="+mj-lt"/>
              <a:buNone/>
            </a:pPr>
            <a:r>
              <a:rPr lang="en-US" sz="40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10. HE HIMSELF SHARED IN FLESH AND BLOOD</a:t>
            </a:r>
            <a:endParaRPr lang="en-US" sz="40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7BBDE8-A926-2117-7458-8138CBDAE546}"/>
              </a:ext>
            </a:extLst>
          </p:cNvPr>
          <p:cNvSpPr>
            <a:spLocks noGrp="1"/>
          </p:cNvSpPr>
          <p:nvPr>
            <p:ph idx="1"/>
          </p:nvPr>
        </p:nvSpPr>
        <p:spPr>
          <a:xfrm>
            <a:off x="157655" y="1325563"/>
            <a:ext cx="8986345" cy="5574477"/>
          </a:xfrm>
        </p:spPr>
        <p:txBody>
          <a:bodyPr>
            <a:noAutofit/>
          </a:bodyPr>
          <a:lstStyle/>
          <a:p>
            <a:pPr marL="457200" marR="0" lvl="0" indent="-457200">
              <a:lnSpc>
                <a:spcPct val="80000"/>
              </a:lnSpc>
              <a:buFont typeface="+mj-lt"/>
              <a:buAutoNum type="alphaUcPeriod"/>
            </a:pPr>
            <a:r>
              <a:rPr lang="en-US" sz="2800" dirty="0">
                <a:ea typeface="Times New Roman" panose="02020603050405020304" pitchFamily="18" charset="0"/>
                <a:cs typeface="Times New Roman" panose="02020603050405020304" pitchFamily="18" charset="0"/>
              </a:rPr>
              <a:t>(Heb 2:14-15)  Inasmuch then as the children have partaken of flesh and blood, He Himself likewise shared in the same, that through death He might destroy him who had the power of death, that is, the devil, {15} and release those who through fear of death were all their lifetime subject to bondage.</a:t>
            </a:r>
          </a:p>
          <a:p>
            <a:pPr marL="457200" marR="0" lvl="0" indent="-457200">
              <a:lnSpc>
                <a:spcPct val="80000"/>
              </a:lnSpc>
              <a:buFont typeface="+mj-lt"/>
              <a:buAutoNum type="alphaUcPeriod"/>
            </a:pPr>
            <a:r>
              <a:rPr lang="en-US" sz="2800" dirty="0">
                <a:ea typeface="Times New Roman" panose="02020603050405020304" pitchFamily="18" charset="0"/>
                <a:cs typeface="Times New Roman" panose="02020603050405020304" pitchFamily="18" charset="0"/>
              </a:rPr>
              <a:t>WE CAN’T SAY HE DOESN’T UNDERSTAND WHAT IT’S LIKE DOWN HERE -  Hebrews 2:17–18  Therefore, in all things He had to be made like His brethren, that He might be a merciful and faithful High Priest in things pertaining to God, to make propitiation for the sins of the people. </a:t>
            </a:r>
            <a:r>
              <a:rPr lang="en-US" sz="2800" baseline="30000" dirty="0">
                <a:ea typeface="Times New Roman" panose="02020603050405020304" pitchFamily="18" charset="0"/>
                <a:cs typeface="Times New Roman" panose="02020603050405020304" pitchFamily="18" charset="0"/>
              </a:rPr>
              <a:t>18</a:t>
            </a:r>
            <a:r>
              <a:rPr lang="en-US" sz="2800" dirty="0">
                <a:ea typeface="Times New Roman" panose="02020603050405020304" pitchFamily="18" charset="0"/>
                <a:cs typeface="Times New Roman" panose="02020603050405020304" pitchFamily="18" charset="0"/>
              </a:rPr>
              <a:t> For in that He Himself has suffered, being tempted, He is able to aid those who are tempted.</a:t>
            </a:r>
            <a:endParaRPr lang="en-US" sz="2800" dirty="0"/>
          </a:p>
        </p:txBody>
      </p:sp>
    </p:spTree>
    <p:extLst>
      <p:ext uri="{BB962C8B-B14F-4D97-AF65-F5344CB8AC3E}">
        <p14:creationId xmlns:p14="http://schemas.microsoft.com/office/powerpoint/2010/main" val="24561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5236-531A-07E5-9366-A6CF3ECF73D3}"/>
              </a:ext>
            </a:extLst>
          </p:cNvPr>
          <p:cNvSpPr>
            <a:spLocks noGrp="1"/>
          </p:cNvSpPr>
          <p:nvPr>
            <p:ph type="title"/>
          </p:nvPr>
        </p:nvSpPr>
        <p:spPr/>
        <p:txBody>
          <a:bodyPr>
            <a:normAutofit/>
          </a:bodyPr>
          <a:lstStyle/>
          <a:p>
            <a:pPr marL="0" marR="0">
              <a:buNone/>
            </a:pPr>
            <a:r>
              <a:rPr lang="en-US" sz="4000" b="1" dirty="0">
                <a:solidFill>
                  <a:srgbClr val="7030A0"/>
                </a:solidFill>
                <a:effectLst/>
                <a:latin typeface="Arial" panose="020B0604020202020204" pitchFamily="34" charset="0"/>
                <a:cs typeface="Times New Roman" panose="02020603050405020304" pitchFamily="18" charset="0"/>
              </a:rPr>
              <a:t>WHAT WILL YOU DO FOR HIM?</a:t>
            </a:r>
          </a:p>
        </p:txBody>
      </p:sp>
      <p:sp>
        <p:nvSpPr>
          <p:cNvPr id="3" name="Content Placeholder 2">
            <a:extLst>
              <a:ext uri="{FF2B5EF4-FFF2-40B4-BE49-F238E27FC236}">
                <a16:creationId xmlns:a16="http://schemas.microsoft.com/office/drawing/2014/main" id="{5988CB2C-741F-FA91-7794-B3EC54CB8E1D}"/>
              </a:ext>
            </a:extLst>
          </p:cNvPr>
          <p:cNvSpPr>
            <a:spLocks noGrp="1"/>
          </p:cNvSpPr>
          <p:nvPr>
            <p:ph idx="1"/>
          </p:nvPr>
        </p:nvSpPr>
        <p:spPr/>
        <p:txBody>
          <a:bodyPr/>
          <a:lstStyle/>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2 Corinthians 5:14–15  For the love of Christ compels us, because we judge thus: that if One died for all, then all died; </a:t>
            </a:r>
            <a:r>
              <a:rPr lang="en-US" baseline="30000" dirty="0">
                <a:ea typeface="Times New Roman" panose="02020603050405020304" pitchFamily="18" charset="0"/>
                <a:cs typeface="Times New Roman" panose="02020603050405020304" pitchFamily="18" charset="0"/>
              </a:rPr>
              <a:t>15</a:t>
            </a:r>
            <a:r>
              <a:rPr lang="en-US" dirty="0">
                <a:ea typeface="Times New Roman" panose="02020603050405020304" pitchFamily="18" charset="0"/>
                <a:cs typeface="Times New Roman" panose="02020603050405020304" pitchFamily="18" charset="0"/>
              </a:rPr>
              <a:t> and He died for all, that those who live should live no longer for themselves, but for Him who died for them and rose again.</a:t>
            </a:r>
          </a:p>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Do you appreciate all that Jesus, Himself, did for you?</a:t>
            </a:r>
          </a:p>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What are you willing to do for Him? </a:t>
            </a:r>
            <a:endParaRPr lang="en-US" dirty="0"/>
          </a:p>
          <a:p>
            <a:endParaRPr lang="en-US" dirty="0"/>
          </a:p>
        </p:txBody>
      </p:sp>
    </p:spTree>
    <p:extLst>
      <p:ext uri="{BB962C8B-B14F-4D97-AF65-F5344CB8AC3E}">
        <p14:creationId xmlns:p14="http://schemas.microsoft.com/office/powerpoint/2010/main" val="918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9DDF4-9A9B-11D1-5C20-D86844AB7453}"/>
              </a:ext>
            </a:extLst>
          </p:cNvPr>
          <p:cNvPicPr>
            <a:picLocks noChangeAspect="1"/>
          </p:cNvPicPr>
          <p:nvPr/>
        </p:nvPicPr>
        <p:blipFill rotWithShape="1">
          <a:blip r:embed="rId3"/>
          <a:srcRect t="4593" b="7951"/>
          <a:stretch>
            <a:fillRect/>
          </a:stretch>
        </p:blipFill>
        <p:spPr>
          <a:xfrm>
            <a:off x="0" y="-1"/>
            <a:ext cx="9144000" cy="6858001"/>
          </a:xfrm>
          <a:prstGeom prst="rect">
            <a:avLst/>
          </a:prstGeom>
        </p:spPr>
      </p:pic>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0" y="916850"/>
            <a:ext cx="4366260" cy="936702"/>
          </a:xfrm>
          <a:noFill/>
        </p:spPr>
        <p:txBody>
          <a:bodyPr>
            <a:noAutofit/>
          </a:bodyPr>
          <a:lstStyle/>
          <a:p>
            <a:pPr algn="ctr"/>
            <a:r>
              <a:rPr lang="en-US" sz="3600" b="1" dirty="0">
                <a:solidFill>
                  <a:schemeClr val="bg1"/>
                </a:solidFill>
                <a:latin typeface="Arial" panose="020B0604020202020204" pitchFamily="34" charset="0"/>
                <a:cs typeface="Arial" panose="020B0604020202020204" pitchFamily="34" charset="0"/>
              </a:rPr>
              <a:t>HAVE AN APPRECIATIVE 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72134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413343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243840" y="0"/>
            <a:ext cx="8641080" cy="6858000"/>
          </a:xfrm>
        </p:spPr>
        <p:txBody>
          <a:bodyPr>
            <a:noAutofit/>
          </a:bodyPr>
          <a:lstStyle/>
          <a:p>
            <a:pPr lvl="0"/>
            <a:r>
              <a:rPr lang="en-US" sz="2800" dirty="0">
                <a:solidFill>
                  <a:prstClr val="black"/>
                </a:solidFill>
                <a:cs typeface="Times New Roman" panose="02020603050405020304" pitchFamily="18" charset="0"/>
              </a:rPr>
              <a:t>(John 5:24-29)  "Most assuredly, I say to you, he who hears My word and believes in Him who sent Me has everlasting life, and shall not come into judgment, but has passed from death into life. {25} "Most assuredly, I say to you, the hour is coming, and now is, when the dead will hear the voice of the Son of God; and those who hear will live. {26} "For as the Father has life in Himself, so He has granted the Son to have life in Himself, {27} "and has given Him authority to execute judgment also, because He is the Son of Man. {28} "Do not marvel at this; for the hour is coming in which all who are in the graves will hear His voice {29} "and come forth; those who have done good, to the resurrection of life, and those who have done evil, to the resurrection of condemnation.</a:t>
            </a:r>
            <a:endParaRPr lang="en-US" sz="28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42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6894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9A8E64-C332-C82D-F47C-A149AC0A3517}"/>
              </a:ext>
            </a:extLst>
          </p:cNvPr>
          <p:cNvPicPr>
            <a:picLocks noChangeAspect="1"/>
          </p:cNvPicPr>
          <p:nvPr/>
        </p:nvPicPr>
        <p:blipFill rotWithShape="1">
          <a:blip r:embed="rId2"/>
          <a:srcRect t="22268" b="3681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E980E96-AC34-8784-1AD4-2E66C7DA3E4C}"/>
              </a:ext>
            </a:extLst>
          </p:cNvPr>
          <p:cNvSpPr>
            <a:spLocks noGrp="1"/>
          </p:cNvSpPr>
          <p:nvPr>
            <p:ph type="title"/>
          </p:nvPr>
        </p:nvSpPr>
        <p:spPr>
          <a:xfrm>
            <a:off x="0" y="5532437"/>
            <a:ext cx="5264727" cy="1325563"/>
          </a:xfrm>
        </p:spPr>
        <p:txBody>
          <a:bodyPr>
            <a:normAutofit/>
          </a:bodyPr>
          <a:lstStyle/>
          <a:p>
            <a:pPr marL="0" marR="0" algn="ctr">
              <a:buNone/>
            </a:pPr>
            <a:r>
              <a:rPr lang="en-US" sz="4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JESUS, HIMSELF</a:t>
            </a:r>
          </a:p>
        </p:txBody>
      </p:sp>
    </p:spTree>
    <p:extLst>
      <p:ext uri="{BB962C8B-B14F-4D97-AF65-F5344CB8AC3E}">
        <p14:creationId xmlns:p14="http://schemas.microsoft.com/office/powerpoint/2010/main" val="308045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5573-C162-AE33-2FB7-BF4ADCB57DC2}"/>
              </a:ext>
            </a:extLst>
          </p:cNvPr>
          <p:cNvSpPr>
            <a:spLocks noGrp="1"/>
          </p:cNvSpPr>
          <p:nvPr>
            <p:ph type="title"/>
          </p:nvPr>
        </p:nvSpPr>
        <p:spPr/>
        <p:txBody>
          <a:bodyPr>
            <a:normAutofit/>
          </a:bodyPr>
          <a:lstStyle/>
          <a:p>
            <a:pPr marL="0" marR="0">
              <a:buNone/>
            </a:pPr>
            <a:r>
              <a:rPr lang="en-US" dirty="0">
                <a:solidFill>
                  <a:srgbClr val="7030A0"/>
                </a:solidFill>
                <a:cs typeface="Times New Roman" panose="02020603050405020304" pitchFamily="18" charset="0"/>
              </a:rPr>
              <a:t>JESUS, HIMSELF</a:t>
            </a:r>
            <a:endParaRPr lang="en-US" sz="4400" b="1" dirty="0">
              <a:solidFill>
                <a:srgbClr val="7030A0"/>
              </a:solidFill>
              <a:effectLst/>
              <a:cs typeface="Times New Roman" panose="02020603050405020304" pitchFamily="18" charset="0"/>
            </a:endParaRPr>
          </a:p>
        </p:txBody>
      </p:sp>
      <p:sp>
        <p:nvSpPr>
          <p:cNvPr id="3" name="Content Placeholder 2">
            <a:extLst>
              <a:ext uri="{FF2B5EF4-FFF2-40B4-BE49-F238E27FC236}">
                <a16:creationId xmlns:a16="http://schemas.microsoft.com/office/drawing/2014/main" id="{EB918128-E95F-B515-6A5E-D2252514885B}"/>
              </a:ext>
            </a:extLst>
          </p:cNvPr>
          <p:cNvSpPr>
            <a:spLocks noGrp="1"/>
          </p:cNvSpPr>
          <p:nvPr>
            <p:ph idx="1"/>
          </p:nvPr>
        </p:nvSpPr>
        <p:spPr/>
        <p:txBody>
          <a:bodyPr/>
          <a:lstStyle/>
          <a:p>
            <a:pPr marL="457200" marR="0" lvl="0" indent="-457200">
              <a:lnSpc>
                <a:spcPct val="100000"/>
              </a:lnSpc>
              <a:spcAft>
                <a:spcPts val="1800"/>
              </a:spcAft>
              <a:buFont typeface="+mj-lt"/>
              <a:buAutoNum type="alphaUcPeriod"/>
            </a:pPr>
            <a:r>
              <a:rPr lang="en-US" dirty="0">
                <a:ea typeface="Times New Roman" panose="02020603050405020304" pitchFamily="18" charset="0"/>
                <a:cs typeface="Times New Roman" panose="02020603050405020304" pitchFamily="18" charset="0"/>
              </a:rPr>
              <a:t>Children: I did it, myself.</a:t>
            </a:r>
          </a:p>
          <a:p>
            <a:pPr marL="457200" marR="0" lvl="0" indent="-457200">
              <a:lnSpc>
                <a:spcPct val="100000"/>
              </a:lnSpc>
              <a:spcAft>
                <a:spcPts val="1800"/>
              </a:spcAft>
              <a:buFont typeface="+mj-lt"/>
              <a:buAutoNum type="alphaUcPeriod"/>
            </a:pPr>
            <a:r>
              <a:rPr lang="en-US" dirty="0">
                <a:ea typeface="Times New Roman" panose="02020603050405020304" pitchFamily="18" charset="0"/>
                <a:cs typeface="Times New Roman" panose="02020603050405020304" pitchFamily="18" charset="0"/>
              </a:rPr>
              <a:t>When I first became a Christian, I remember wondering why God sent His Son to die for our sins, then I learned that Jesus was God in the flesh.</a:t>
            </a:r>
          </a:p>
          <a:p>
            <a:pPr marL="457200" marR="0" lvl="0" indent="-457200">
              <a:lnSpc>
                <a:spcPct val="100000"/>
              </a:lnSpc>
              <a:spcAft>
                <a:spcPts val="1800"/>
              </a:spcAft>
              <a:buFont typeface="+mj-lt"/>
              <a:buAutoNum type="alphaUcPeriod"/>
            </a:pPr>
            <a:r>
              <a:rPr lang="en-US" dirty="0">
                <a:ea typeface="Times New Roman" panose="02020603050405020304" pitchFamily="18" charset="0"/>
                <a:cs typeface="Times New Roman" panose="02020603050405020304" pitchFamily="18" charset="0"/>
              </a:rPr>
              <a:t>So, Jesus/God did these things for us, Himself.</a:t>
            </a:r>
            <a:endParaRPr lang="en-US" dirty="0"/>
          </a:p>
        </p:txBody>
      </p:sp>
    </p:spTree>
    <p:extLst>
      <p:ext uri="{BB962C8B-B14F-4D97-AF65-F5344CB8AC3E}">
        <p14:creationId xmlns:p14="http://schemas.microsoft.com/office/powerpoint/2010/main" val="9798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5F48-C85E-C4E9-E3B4-86C5C242EDC1}"/>
              </a:ext>
            </a:extLst>
          </p:cNvPr>
          <p:cNvSpPr>
            <a:spLocks noGrp="1"/>
          </p:cNvSpPr>
          <p:nvPr>
            <p:ph type="title"/>
          </p:nvPr>
        </p:nvSpPr>
        <p:spPr>
          <a:xfrm>
            <a:off x="0" y="0"/>
            <a:ext cx="9144000" cy="957943"/>
          </a:xfrm>
        </p:spPr>
        <p:txBody>
          <a:bodyPr>
            <a:normAutofit/>
          </a:bodyPr>
          <a:lstStyle/>
          <a:p>
            <a:pPr marL="342900" marR="0" lvl="0" indent="-342900">
              <a:buFont typeface="+mj-lt"/>
              <a:buAutoNum type="arabicPeriod"/>
            </a:pPr>
            <a:r>
              <a:rPr lang="en-US" sz="4400" b="1" dirty="0">
                <a:solidFill>
                  <a:srgbClr val="7030A0"/>
                </a:solidFill>
                <a:effectLst/>
                <a:latin typeface="Arial" panose="020B0604020202020204" pitchFamily="34" charset="0"/>
                <a:cs typeface="Times New Roman" panose="02020603050405020304" pitchFamily="18" charset="0"/>
              </a:rPr>
              <a:t>JESUS HUMBLED HIMSELF</a:t>
            </a:r>
          </a:p>
        </p:txBody>
      </p:sp>
      <p:sp>
        <p:nvSpPr>
          <p:cNvPr id="3" name="Content Placeholder 2">
            <a:extLst>
              <a:ext uri="{FF2B5EF4-FFF2-40B4-BE49-F238E27FC236}">
                <a16:creationId xmlns:a16="http://schemas.microsoft.com/office/drawing/2014/main" id="{9C9C6F8E-537B-7D2E-3BF0-AE8CC87145FB}"/>
              </a:ext>
            </a:extLst>
          </p:cNvPr>
          <p:cNvSpPr>
            <a:spLocks noGrp="1"/>
          </p:cNvSpPr>
          <p:nvPr>
            <p:ph idx="1"/>
          </p:nvPr>
        </p:nvSpPr>
        <p:spPr>
          <a:xfrm>
            <a:off x="157655" y="957943"/>
            <a:ext cx="8986345" cy="5942097"/>
          </a:xfrm>
        </p:spPr>
        <p:txBody>
          <a:bodyPr>
            <a:normAutofit/>
          </a:bodyPr>
          <a:lstStyle/>
          <a:p>
            <a:pPr marL="457200" marR="0" lvl="0" indent="-457200">
              <a:lnSpc>
                <a:spcPct val="100000"/>
              </a:lnSpc>
              <a:buFont typeface="+mj-lt"/>
              <a:buAutoNum type="alphaUcPeriod"/>
            </a:pPr>
            <a:r>
              <a:rPr lang="en-US" dirty="0">
                <a:ea typeface="Times New Roman" panose="02020603050405020304" pitchFamily="18" charset="0"/>
                <a:cs typeface="Times New Roman" panose="02020603050405020304" pitchFamily="18" charset="0"/>
              </a:rPr>
              <a:t>(Phil 2:5-8)  }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a:t>
            </a:r>
          </a:p>
        </p:txBody>
      </p:sp>
    </p:spTree>
    <p:extLst>
      <p:ext uri="{BB962C8B-B14F-4D97-AF65-F5344CB8AC3E}">
        <p14:creationId xmlns:p14="http://schemas.microsoft.com/office/powerpoint/2010/main" val="40354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31672</TotalTime>
  <Words>2274</Words>
  <Application>Microsoft Office PowerPoint</Application>
  <PresentationFormat>On-screen Show (4:3)</PresentationFormat>
  <Paragraphs>54</Paragraphs>
  <Slides>26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Arial Black</vt:lpstr>
      <vt:lpstr>Arial Rounded MT Bold</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(John 5:24-29)  "Most assuredly, I say to you, he who hears My word and believes in Him who sent Me has everlasting life, and shall not come into judgment, but has passed from death into life. {25} "Most assuredly, I say to you, the hour is coming, and now is, when the dead will hear the voice of the Son of God; and those who hear will live. {26} "For as the Father has life in Himself, so He has granted the Son to have life in Himself, {27} "and has given Him authority to execute judgment also, because He is the Son of Man. {28} "Do not marvel at this; for the hour is coming in which all who are in the graves will hear His voice {29} "and come forth; those who have done good, to the resurrection of life, and those who have done evil, to the resurrection of condemnation.</vt:lpstr>
      <vt:lpstr>LET US PRAY</vt:lpstr>
      <vt:lpstr>JESUS, HIMSELF</vt:lpstr>
      <vt:lpstr>JESUS, HIMSELF</vt:lpstr>
      <vt:lpstr>JESUS HUMBLED HIMSELF</vt:lpstr>
      <vt:lpstr>JESUS HUMBLED HIMSELF</vt:lpstr>
      <vt:lpstr>2. HE COMMITTED HIMSELF TO GOD</vt:lpstr>
      <vt:lpstr>2. HE COMMITTED HIMSELF TO GOD</vt:lpstr>
      <vt:lpstr>3. HE OFFERED HIMSELF</vt:lpstr>
      <vt:lpstr>4. HE HIMSELF PRAYED ALONE</vt:lpstr>
      <vt:lpstr>5. HE HAD LIFE IN HIMSELF</vt:lpstr>
      <vt:lpstr>6. HE MADE A SERVANT OF HIMSELF</vt:lpstr>
      <vt:lpstr>7. HIMSELF IS OUR PEACE</vt:lpstr>
      <vt:lpstr>8. HE HIMSELF IS COMING AGAIN</vt:lpstr>
      <vt:lpstr>9. HE HIMSELF CAN COMFORT AND ESTABLISH US</vt:lpstr>
      <vt:lpstr>10. HE HIMSELF SHARED IN FLESH AND BLOOD</vt:lpstr>
      <vt:lpstr>WHAT WILL YOU DO FOR HIM?</vt:lpstr>
      <vt:lpstr>SINGING</vt:lpstr>
      <vt:lpstr>PowerPoint Presentation</vt:lpstr>
      <vt:lpstr>CONTRIBUTION</vt:lpstr>
      <vt:lpstr>SINGING</vt:lpstr>
      <vt:lpstr>HAVE AN APPRECIATIVE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2025-06-28T01:04:44Z</dcterms:modified>
</cp:coreProperties>
</file>