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60" r:id="rId1"/>
    <p:sldMasterId id="2147483673" r:id="rId2"/>
  </p:sldMasterIdLst>
  <p:notesMasterIdLst>
    <p:notesMasterId r:id="rId29"/>
  </p:notesMasterIdLst>
  <p:sldIdLst>
    <p:sldId id="425" r:id="rId3"/>
    <p:sldId id="283" r:id="rId4"/>
    <p:sldId id="493" r:id="rId5"/>
    <p:sldId id="376" r:id="rId6"/>
    <p:sldId id="291" r:id="rId7"/>
    <p:sldId id="434" r:id="rId8"/>
    <p:sldId id="508" r:id="rId9"/>
    <p:sldId id="531" r:id="rId10"/>
    <p:sldId id="523" r:id="rId11"/>
    <p:sldId id="532" r:id="rId12"/>
    <p:sldId id="543" r:id="rId13"/>
    <p:sldId id="542" r:id="rId14"/>
    <p:sldId id="541" r:id="rId15"/>
    <p:sldId id="540" r:id="rId16"/>
    <p:sldId id="539" r:id="rId17"/>
    <p:sldId id="538" r:id="rId18"/>
    <p:sldId id="544" r:id="rId19"/>
    <p:sldId id="537" r:id="rId20"/>
    <p:sldId id="536" r:id="rId21"/>
    <p:sldId id="535" r:id="rId22"/>
    <p:sldId id="534" r:id="rId23"/>
    <p:sldId id="533" r:id="rId24"/>
    <p:sldId id="545" r:id="rId25"/>
    <p:sldId id="290" r:id="rId26"/>
    <p:sldId id="507" r:id="rId27"/>
    <p:sldId id="485" r:id="rId2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4520C"/>
    <a:srgbClr val="0000CC"/>
    <a:srgbClr val="660033"/>
    <a:srgbClr val="17003A"/>
    <a:srgbClr val="1F004C"/>
    <a:srgbClr val="31007A"/>
    <a:srgbClr val="40009E"/>
    <a:srgbClr val="4E00C0"/>
    <a:srgbClr val="6600FF"/>
    <a:srgbClr val="3333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043E97E-3C73-47D6-AB99-E0F626591160}" v="12" dt="2026-06-14T02:35:37.9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0" autoAdjust="0"/>
    <p:restoredTop sz="86410" autoAdjust="0"/>
  </p:normalViewPr>
  <p:slideViewPr>
    <p:cSldViewPr snapToGrid="0">
      <p:cViewPr varScale="1">
        <p:scale>
          <a:sx n="75" d="100"/>
          <a:sy n="75" d="100"/>
        </p:scale>
        <p:origin x="1272" y="78"/>
      </p:cViewPr>
      <p:guideLst/>
    </p:cSldViewPr>
  </p:slideViewPr>
  <p:outlineViewPr>
    <p:cViewPr>
      <p:scale>
        <a:sx n="33" d="100"/>
        <a:sy n="33" d="100"/>
      </p:scale>
      <p:origin x="0" y="-19230"/>
    </p:cViewPr>
  </p:outlineViewPr>
  <p:notesTextViewPr>
    <p:cViewPr>
      <p:scale>
        <a:sx n="1" d="1"/>
        <a:sy n="1" d="1"/>
      </p:scale>
      <p:origin x="0" y="0"/>
    </p:cViewPr>
  </p:notesTextViewPr>
  <p:sorterViewPr>
    <p:cViewPr>
      <p:scale>
        <a:sx n="100" d="100"/>
        <a:sy n="100" d="100"/>
      </p:scale>
      <p:origin x="0" y="-836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microsoft.com/office/2015/10/relationships/revisionInfo" Target="revisionInfo.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984E85-DAE7-473F-B013-D76DDA0798DC}" type="datetimeFigureOut">
              <a:rPr lang="en-US" smtClean="0"/>
              <a:t>6/29/2026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90FFAB-2CAE-4E7B-B1BF-7E4BD00F76D5}" type="slidenum">
              <a:rPr lang="en-US" smtClean="0"/>
              <a:t>‹#›</a:t>
            </a:fld>
            <a:endParaRPr lang="en-US"/>
          </a:p>
        </p:txBody>
      </p:sp>
    </p:spTree>
    <p:extLst>
      <p:ext uri="{BB962C8B-B14F-4D97-AF65-F5344CB8AC3E}">
        <p14:creationId xmlns:p14="http://schemas.microsoft.com/office/powerpoint/2010/main" val="42379181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80A30491-E474-44C0-AFC9-A27A5448F5D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8F8F5A7F-B821-40D9-97F6-9B75BE34E01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100" name="Slide Number Placeholder 3">
            <a:extLst>
              <a:ext uri="{FF2B5EF4-FFF2-40B4-BE49-F238E27FC236}">
                <a16:creationId xmlns:a16="http://schemas.microsoft.com/office/drawing/2014/main" id="{BB1EA055-5EFC-4F75-8213-ECDA94C87760}"/>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3965256F-3AF7-42B0-A79F-99AC9B3437E1}"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8392498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490FFAB-2CAE-4E7B-B1BF-7E4BD00F76D5}" type="slidenum">
              <a:rPr lang="en-US" smtClean="0"/>
              <a:t>7</a:t>
            </a:fld>
            <a:endParaRPr lang="en-US"/>
          </a:p>
        </p:txBody>
      </p:sp>
    </p:spTree>
    <p:extLst>
      <p:ext uri="{BB962C8B-B14F-4D97-AF65-F5344CB8AC3E}">
        <p14:creationId xmlns:p14="http://schemas.microsoft.com/office/powerpoint/2010/main" val="12898553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490FFAB-2CAE-4E7B-B1BF-7E4BD00F76D5}" type="slidenum">
              <a:rPr lang="en-US" smtClean="0"/>
              <a:t>26</a:t>
            </a:fld>
            <a:endParaRPr lang="en-US"/>
          </a:p>
        </p:txBody>
      </p:sp>
    </p:spTree>
    <p:extLst>
      <p:ext uri="{BB962C8B-B14F-4D97-AF65-F5344CB8AC3E}">
        <p14:creationId xmlns:p14="http://schemas.microsoft.com/office/powerpoint/2010/main" val="7217947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325563"/>
          </a:xfrm>
        </p:spPr>
        <p:txBody>
          <a:bodyPr/>
          <a:lstStyle>
            <a:lvl1pPr algn="ctr">
              <a:defRPr b="1" i="0" baseline="0">
                <a:latin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a:xfrm>
            <a:off x="220337" y="1123720"/>
            <a:ext cx="8923663" cy="5734279"/>
          </a:xfrm>
          <a:prstGeom prst="rect">
            <a:avLst/>
          </a:prstGeom>
        </p:spPr>
        <p:txBody>
          <a:bodyPr>
            <a:normAutofit/>
          </a:bodyPr>
          <a:lstStyle>
            <a:lvl1pPr>
              <a:defRPr sz="3200" b="1" i="0" baseline="0">
                <a:latin typeface="Arial" panose="020B0604020202020204" pitchFamily="34" charset="0"/>
              </a:defRPr>
            </a:lvl1pPr>
            <a:lvl2pPr>
              <a:defRPr sz="3200" b="1" i="0" baseline="0">
                <a:latin typeface="Arial" panose="020B0604020202020204" pitchFamily="34" charset="0"/>
              </a:defRPr>
            </a:lvl2pPr>
            <a:lvl3pPr>
              <a:defRPr sz="3200" b="1" i="0" baseline="0">
                <a:latin typeface="Arial" panose="020B0604020202020204" pitchFamily="34" charset="0"/>
              </a:defRPr>
            </a:lvl3pPr>
            <a:lvl4pPr>
              <a:defRPr sz="3200" b="1" i="0" baseline="0">
                <a:latin typeface="Arial" panose="020B0604020202020204" pitchFamily="34" charset="0"/>
              </a:defRPr>
            </a:lvl4pPr>
            <a:lvl5pPr>
              <a:defRPr sz="3200" b="1" i="0" baseline="0">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90127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6/29/2026</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a:p>
        </p:txBody>
      </p:sp>
    </p:spTree>
    <p:extLst>
      <p:ext uri="{BB962C8B-B14F-4D97-AF65-F5344CB8AC3E}">
        <p14:creationId xmlns:p14="http://schemas.microsoft.com/office/powerpoint/2010/main" val="24935304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B27A87D-6A80-4A43-B337-C59233659EA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6/29/2026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3024ED8-BA85-424A-B34E-254D9CCD014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943274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B27A87D-6A80-4A43-B337-C59233659EA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6/29/2026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3024ED8-BA85-424A-B34E-254D9CCD014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24602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B27A87D-6A80-4A43-B337-C59233659EA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6/29/2026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3024ED8-BA85-424A-B34E-254D9CCD014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02093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325563"/>
          </a:xfrm>
        </p:spPr>
        <p:txBody>
          <a:bodyPr/>
          <a:lstStyle>
            <a:lvl1pPr algn="ctr">
              <a:defRPr b="1" i="0" baseline="0">
                <a:latin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a:xfrm>
            <a:off x="220337" y="1123720"/>
            <a:ext cx="8923663" cy="5734279"/>
          </a:xfrm>
          <a:prstGeom prst="rect">
            <a:avLst/>
          </a:prstGeom>
        </p:spPr>
        <p:txBody>
          <a:bodyPr>
            <a:normAutofit/>
          </a:bodyPr>
          <a:lstStyle>
            <a:lvl1pPr>
              <a:defRPr sz="3200" b="1" i="0" baseline="0">
                <a:latin typeface="Arial" panose="020B0604020202020204" pitchFamily="34" charset="0"/>
              </a:defRPr>
            </a:lvl1pPr>
            <a:lvl2pPr>
              <a:defRPr sz="3200" b="1" i="0" baseline="0">
                <a:latin typeface="Arial" panose="020B0604020202020204" pitchFamily="34" charset="0"/>
              </a:defRPr>
            </a:lvl2pPr>
            <a:lvl3pPr>
              <a:defRPr sz="3200" b="1" i="0" baseline="0">
                <a:latin typeface="Arial" panose="020B0604020202020204" pitchFamily="34" charset="0"/>
              </a:defRPr>
            </a:lvl3pPr>
            <a:lvl4pPr>
              <a:defRPr sz="3200" b="1" i="0" baseline="0">
                <a:latin typeface="Arial" panose="020B0604020202020204" pitchFamily="34" charset="0"/>
              </a:defRPr>
            </a:lvl4pPr>
            <a:lvl5pPr>
              <a:defRPr sz="3200" b="1" i="0" baseline="0">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885574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a:prstGeom prst="rect">
            <a:avLst/>
          </a:prstGeo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6/29/2026</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a:p>
        </p:txBody>
      </p:sp>
    </p:spTree>
    <p:extLst>
      <p:ext uri="{BB962C8B-B14F-4D97-AF65-F5344CB8AC3E}">
        <p14:creationId xmlns:p14="http://schemas.microsoft.com/office/powerpoint/2010/main" val="12836780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6/29/2026</a:t>
            </a:fld>
            <a:endParaRPr lang="en-US"/>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a:p>
        </p:txBody>
      </p:sp>
    </p:spTree>
    <p:extLst>
      <p:ext uri="{BB962C8B-B14F-4D97-AF65-F5344CB8AC3E}">
        <p14:creationId xmlns:p14="http://schemas.microsoft.com/office/powerpoint/2010/main" val="25444930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6/29/2026</a:t>
            </a:fld>
            <a:endParaRPr lang="en-US"/>
          </a:p>
        </p:txBody>
      </p:sp>
      <p:sp>
        <p:nvSpPr>
          <p:cNvPr id="8" name="Footer Placeholder 7"/>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a:p>
        </p:txBody>
      </p:sp>
    </p:spTree>
    <p:extLst>
      <p:ext uri="{BB962C8B-B14F-4D97-AF65-F5344CB8AC3E}">
        <p14:creationId xmlns:p14="http://schemas.microsoft.com/office/powerpoint/2010/main" val="25002339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6/29/2026</a:t>
            </a:fld>
            <a:endParaRPr lang="en-US"/>
          </a:p>
        </p:txBody>
      </p:sp>
      <p:sp>
        <p:nvSpPr>
          <p:cNvPr id="3" name="Footer Placeholder 2"/>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a:p>
        </p:txBody>
      </p:sp>
    </p:spTree>
    <p:extLst>
      <p:ext uri="{BB962C8B-B14F-4D97-AF65-F5344CB8AC3E}">
        <p14:creationId xmlns:p14="http://schemas.microsoft.com/office/powerpoint/2010/main" val="12297407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987426"/>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6/29/2026</a:t>
            </a:fld>
            <a:endParaRPr lang="en-US"/>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a:p>
        </p:txBody>
      </p:sp>
    </p:spTree>
    <p:extLst>
      <p:ext uri="{BB962C8B-B14F-4D97-AF65-F5344CB8AC3E}">
        <p14:creationId xmlns:p14="http://schemas.microsoft.com/office/powerpoint/2010/main" val="42557476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6/29/2026</a:t>
            </a:fld>
            <a:endParaRPr lang="en-US"/>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a:p>
        </p:txBody>
      </p:sp>
    </p:spTree>
    <p:extLst>
      <p:ext uri="{BB962C8B-B14F-4D97-AF65-F5344CB8AC3E}">
        <p14:creationId xmlns:p14="http://schemas.microsoft.com/office/powerpoint/2010/main" val="28302882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231354" y="1145754"/>
            <a:ext cx="8912646" cy="5712246"/>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6/29/2026</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a:p>
        </p:txBody>
      </p:sp>
    </p:spTree>
    <p:extLst>
      <p:ext uri="{BB962C8B-B14F-4D97-AF65-F5344CB8AC3E}">
        <p14:creationId xmlns:p14="http://schemas.microsoft.com/office/powerpoint/2010/main" val="22249128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9144000" cy="1325563"/>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915205747"/>
      </p:ext>
    </p:extLst>
  </p:cSld>
  <p:clrMap bg1="lt1" tx1="dk1" bg2="lt2" tx2="dk2" accent1="accent1" accent2="accent2" accent3="accent3" accent4="accent4" accent5="accent5" accent6="accent6" hlink="hlink" folHlink="folHlink"/>
  <p:sldLayoutIdLst>
    <p:sldLayoutId id="2147483662" r:id="rId1"/>
    <p:sldLayoutId id="2147483672" r:id="rId2"/>
    <p:sldLayoutId id="2147483663" r:id="rId3"/>
    <p:sldLayoutId id="2147483664" r:id="rId4"/>
    <p:sldLayoutId id="2147483665" r:id="rId5"/>
    <p:sldLayoutId id="2147483667" r:id="rId6"/>
    <p:sldLayoutId id="2147483668" r:id="rId7"/>
    <p:sldLayoutId id="2147483669" r:id="rId8"/>
    <p:sldLayoutId id="2147483670" r:id="rId9"/>
    <p:sldLayoutId id="2147483671" r:id="rId10"/>
  </p:sldLayoutIdLst>
  <p:txStyles>
    <p:titleStyle>
      <a:lvl1pPr algn="ctr" defTabSz="914400" rtl="0" eaLnBrk="1" latinLnBrk="0" hangingPunct="1">
        <a:lnSpc>
          <a:spcPct val="90000"/>
        </a:lnSpc>
        <a:spcBef>
          <a:spcPct val="0"/>
        </a:spcBef>
        <a:buNone/>
        <a:defRPr sz="4400" b="1" i="0" kern="1200" baseline="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27A87D-6A80-4A43-B337-C59233659EAF}" type="datetimeFigureOut">
              <a:rPr lang="en-US" smtClean="0"/>
              <a:t>6/29/2026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024ED8-BA85-424A-B34E-254D9CCD0148}" type="slidenum">
              <a:rPr lang="en-US" smtClean="0"/>
              <a:t>‹#›</a:t>
            </a:fld>
            <a:endParaRPr lang="en-US"/>
          </a:p>
        </p:txBody>
      </p:sp>
    </p:spTree>
    <p:extLst>
      <p:ext uri="{BB962C8B-B14F-4D97-AF65-F5344CB8AC3E}">
        <p14:creationId xmlns:p14="http://schemas.microsoft.com/office/powerpoint/2010/main" val="4065480260"/>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1.xml"/><Relationship Id="rId4" Type="http://schemas.openxmlformats.org/officeDocument/2006/relationships/image" Target="../media/image8.png"/></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054" name="TextBox 5">
            <a:extLst>
              <a:ext uri="{FF2B5EF4-FFF2-40B4-BE49-F238E27FC236}">
                <a16:creationId xmlns:a16="http://schemas.microsoft.com/office/drawing/2014/main" id="{F1144962-7E55-4138-B559-0999E85A85AC}"/>
              </a:ext>
            </a:extLst>
          </p:cNvPr>
          <p:cNvSpPr txBox="1">
            <a:spLocks noChangeArrowheads="1"/>
          </p:cNvSpPr>
          <p:nvPr/>
        </p:nvSpPr>
        <p:spPr bwMode="auto">
          <a:xfrm>
            <a:off x="8627" y="6137246"/>
            <a:ext cx="9144000" cy="707886"/>
          </a:xfrm>
          <a:prstGeom prst="rect">
            <a:avLst/>
          </a:prstGeom>
          <a:solidFill>
            <a:schemeClr val="tx1">
              <a:alpha val="39000"/>
            </a:schemeClr>
          </a:solidFill>
          <a:ln w="9525">
            <a:noFill/>
            <a:miter lim="800000"/>
            <a:headEnd/>
            <a:tailEnd/>
          </a:ln>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100" cap="none" spc="50" normalizeH="0" baseline="0" noProof="0">
                <a:ln w="9525" cmpd="sng">
                  <a:solidFill>
                    <a:schemeClr val="bg1"/>
                  </a:solidFill>
                  <a:prstDash val="solid"/>
                </a:ln>
                <a:solidFill>
                  <a:srgbClr val="FFFF00"/>
                </a:solidFill>
                <a:effectLst>
                  <a:glow rad="38100">
                    <a:srgbClr val="4472C4">
                      <a:alpha val="40000"/>
                    </a:srgbClr>
                  </a:glow>
                </a:effectLst>
                <a:uLnTx/>
                <a:uFillTx/>
                <a:latin typeface="Bazooka" pitchFamily="2" charset="0"/>
                <a:ea typeface="+mn-ea"/>
                <a:cs typeface="+mn-cs"/>
              </a:rPr>
              <a:t>PLEASE TURN OFF CELLPHONES</a:t>
            </a:r>
          </a:p>
        </p:txBody>
      </p:sp>
      <p:sp>
        <p:nvSpPr>
          <p:cNvPr id="8" name="Rectangle 7">
            <a:extLst>
              <a:ext uri="{FF2B5EF4-FFF2-40B4-BE49-F238E27FC236}">
                <a16:creationId xmlns:a16="http://schemas.microsoft.com/office/drawing/2014/main" id="{48E83C1B-51F2-4C54-BFE8-59DACB5F4871}"/>
              </a:ext>
            </a:extLst>
          </p:cNvPr>
          <p:cNvSpPr/>
          <p:nvPr/>
        </p:nvSpPr>
        <p:spPr>
          <a:xfrm>
            <a:off x="0" y="12868"/>
            <a:ext cx="9135373" cy="1323439"/>
          </a:xfrm>
          <a:prstGeom prst="rect">
            <a:avLst/>
          </a:prstGeom>
          <a:solidFill>
            <a:schemeClr val="tx1">
              <a:alpha val="42000"/>
            </a:schemeClr>
          </a:solidFill>
        </p:spPr>
        <p:txBody>
          <a:bodyPr wrap="squar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100" cap="none" spc="50" normalizeH="0" baseline="0" noProof="0">
                <a:ln w="9525" cmpd="sng">
                  <a:solidFill>
                    <a:schemeClr val="bg1"/>
                  </a:solidFill>
                  <a:prstDash val="solid"/>
                </a:ln>
                <a:solidFill>
                  <a:srgbClr val="FFFF00"/>
                </a:solidFill>
                <a:effectLst>
                  <a:glow rad="38100">
                    <a:srgbClr val="4472C4">
                      <a:alpha val="40000"/>
                    </a:srgbClr>
                  </a:glow>
                </a:effectLst>
                <a:uLnTx/>
                <a:uFillTx/>
                <a:latin typeface="Bazooka" pitchFamily="2" charset="0"/>
                <a:ea typeface="+mn-ea"/>
                <a:cs typeface="+mn-cs"/>
              </a:rPr>
              <a:t>WELCOME TO THE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100" cap="none" spc="50" normalizeH="0" baseline="0" noProof="0">
                <a:ln w="9525" cmpd="sng">
                  <a:solidFill>
                    <a:schemeClr val="bg1"/>
                  </a:solidFill>
                  <a:prstDash val="solid"/>
                </a:ln>
                <a:solidFill>
                  <a:srgbClr val="FFFF00"/>
                </a:solidFill>
                <a:effectLst>
                  <a:glow rad="38100">
                    <a:srgbClr val="4472C4">
                      <a:alpha val="40000"/>
                    </a:srgbClr>
                  </a:glow>
                </a:effectLst>
                <a:uLnTx/>
                <a:uFillTx/>
                <a:latin typeface="Bazooka" pitchFamily="2" charset="0"/>
                <a:ea typeface="+mn-ea"/>
                <a:cs typeface="+mn-cs"/>
              </a:rPr>
              <a:t>JACKSON STREET CHURCH OF CHRIST</a:t>
            </a:r>
            <a:endParaRPr kumimoji="0" lang="en-US" sz="4000" b="1" i="0" u="none" strike="noStrike" kern="1200" cap="none" spc="50" normalizeH="0" baseline="0" noProof="0">
              <a:ln w="9525" cmpd="sng">
                <a:solidFill>
                  <a:schemeClr val="bg1"/>
                </a:solidFill>
                <a:prstDash val="solid"/>
              </a:ln>
              <a:solidFill>
                <a:srgbClr val="FFFF00"/>
              </a:solidFill>
              <a:effectLst>
                <a:glow rad="38100">
                  <a:srgbClr val="4472C4">
                    <a:alpha val="40000"/>
                  </a:srgbClr>
                </a:glow>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D54814A5-E201-CE63-CAB4-657FE2380A0B}"/>
              </a:ext>
            </a:extLst>
          </p:cNvPr>
          <p:cNvPicPr>
            <a:picLocks noChangeAspect="1"/>
          </p:cNvPicPr>
          <p:nvPr/>
        </p:nvPicPr>
        <p:blipFill>
          <a:blip r:embed="rId3"/>
          <a:stretch>
            <a:fillRect/>
          </a:stretch>
        </p:blipFill>
        <p:spPr>
          <a:xfrm>
            <a:off x="2099644" y="1255794"/>
            <a:ext cx="4961966" cy="4961966"/>
          </a:xfrm>
          <a:prstGeom prst="rect">
            <a:avLst/>
          </a:prstGeom>
        </p:spPr>
      </p:pic>
    </p:spTree>
    <p:extLst>
      <p:ext uri="{BB962C8B-B14F-4D97-AF65-F5344CB8AC3E}">
        <p14:creationId xmlns:p14="http://schemas.microsoft.com/office/powerpoint/2010/main" val="29114686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DE60215-8255-CEF8-45D8-512A15D8C55C}"/>
              </a:ext>
            </a:extLst>
          </p:cNvPr>
          <p:cNvPicPr>
            <a:picLocks noChangeAspect="1"/>
          </p:cNvPicPr>
          <p:nvPr/>
        </p:nvPicPr>
        <p:blipFill>
          <a:blip r:embed="rId2"/>
          <a:srcRect t="1645" b="38431"/>
          <a:stretch>
            <a:fillRect/>
          </a:stretch>
        </p:blipFill>
        <p:spPr>
          <a:xfrm>
            <a:off x="-5826" y="0"/>
            <a:ext cx="9155649" cy="6858000"/>
          </a:xfrm>
          <a:prstGeom prst="rect">
            <a:avLst/>
          </a:prstGeom>
        </p:spPr>
      </p:pic>
      <p:sp>
        <p:nvSpPr>
          <p:cNvPr id="2" name="Title 1">
            <a:extLst>
              <a:ext uri="{FF2B5EF4-FFF2-40B4-BE49-F238E27FC236}">
                <a16:creationId xmlns:a16="http://schemas.microsoft.com/office/drawing/2014/main" id="{70F3E25A-C594-57C2-F5AD-0A38D8DF23AB}"/>
              </a:ext>
            </a:extLst>
          </p:cNvPr>
          <p:cNvSpPr>
            <a:spLocks noGrp="1"/>
          </p:cNvSpPr>
          <p:nvPr>
            <p:ph type="title"/>
          </p:nvPr>
        </p:nvSpPr>
        <p:spPr>
          <a:xfrm>
            <a:off x="2" y="1"/>
            <a:ext cx="4840939" cy="658905"/>
          </a:xfrm>
        </p:spPr>
        <p:txBody>
          <a:bodyPr>
            <a:normAutofit/>
          </a:bodyPr>
          <a:lstStyle/>
          <a:p>
            <a:pPr marL="0" marR="0" algn="ctr">
              <a:buNone/>
              <a:tabLst>
                <a:tab pos="228600" algn="l"/>
                <a:tab pos="457200" algn="l"/>
                <a:tab pos="685800" algn="l"/>
                <a:tab pos="914400" algn="l"/>
                <a:tab pos="1143000" algn="l"/>
                <a:tab pos="1371600" algn="l"/>
                <a:tab pos="1600200" algn="l"/>
              </a:tabLst>
            </a:pPr>
            <a:r>
              <a:rPr lang="en-US" sz="3200" b="1" dirty="0">
                <a:effectLst/>
                <a:latin typeface="Arial" panose="020B0604020202020204" pitchFamily="34" charset="0"/>
                <a:ea typeface="Times New Roman" panose="02020603050405020304" pitchFamily="18" charset="0"/>
                <a:cs typeface="Times New Roman" panose="02020603050405020304" pitchFamily="18" charset="0"/>
              </a:rPr>
              <a:t>THE RICH YOUNG MAN</a:t>
            </a:r>
          </a:p>
        </p:txBody>
      </p:sp>
    </p:spTree>
    <p:extLst>
      <p:ext uri="{BB962C8B-B14F-4D97-AF65-F5344CB8AC3E}">
        <p14:creationId xmlns:p14="http://schemas.microsoft.com/office/powerpoint/2010/main" val="5807183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E701B-5511-7707-D618-A0BFDDE7173D}"/>
              </a:ext>
            </a:extLst>
          </p:cNvPr>
          <p:cNvSpPr>
            <a:spLocks noGrp="1"/>
          </p:cNvSpPr>
          <p:nvPr>
            <p:ph type="title"/>
          </p:nvPr>
        </p:nvSpPr>
        <p:spPr/>
        <p:txBody>
          <a:bodyPr>
            <a:normAutofit/>
          </a:bodyPr>
          <a:lstStyle/>
          <a:p>
            <a:pPr marL="0" marR="0">
              <a:buNone/>
              <a:tabLst>
                <a:tab pos="228600" algn="l"/>
                <a:tab pos="457200" algn="l"/>
                <a:tab pos="685800" algn="l"/>
                <a:tab pos="914400" algn="l"/>
                <a:tab pos="1143000" algn="l"/>
                <a:tab pos="1371600" algn="l"/>
                <a:tab pos="1600200" algn="l"/>
              </a:tabLst>
            </a:pPr>
            <a:r>
              <a:rPr lang="en-US" dirty="0">
                <a:solidFill>
                  <a:srgbClr val="FF0000"/>
                </a:solidFill>
                <a:cs typeface="Times New Roman" panose="02020603050405020304" pitchFamily="18" charset="0"/>
              </a:rPr>
              <a:t>THE RICH YOUNG MAN</a:t>
            </a:r>
            <a:endParaRPr lang="en-US" dirty="0">
              <a:solidFill>
                <a:srgbClr val="FF0000"/>
              </a:solidFill>
              <a:cs typeface="Times New Roman"/>
            </a:endParaRPr>
          </a:p>
        </p:txBody>
      </p:sp>
      <p:sp>
        <p:nvSpPr>
          <p:cNvPr id="3" name="Content Placeholder 2">
            <a:extLst>
              <a:ext uri="{FF2B5EF4-FFF2-40B4-BE49-F238E27FC236}">
                <a16:creationId xmlns:a16="http://schemas.microsoft.com/office/drawing/2014/main" id="{9CFA890F-D8BC-6EDC-1BE2-FEDCF34BF8E4}"/>
              </a:ext>
            </a:extLst>
          </p:cNvPr>
          <p:cNvSpPr>
            <a:spLocks noGrp="1"/>
          </p:cNvSpPr>
          <p:nvPr>
            <p:ph idx="1"/>
          </p:nvPr>
        </p:nvSpPr>
        <p:spPr/>
        <p:txBody>
          <a:bodyPr lIns="91440" tIns="45720" rIns="91440" bIns="45720" anchor="t">
            <a:normAutofit/>
          </a:bodyPr>
          <a:lstStyle/>
          <a:p>
            <a:pPr marL="457200" indent="-457200">
              <a:lnSpc>
                <a:spcPct val="95000"/>
              </a:lnSpc>
              <a:spcBef>
                <a:spcPct val="0"/>
              </a:spcBef>
              <a:buAutoNum type="alphaUcPeriod"/>
            </a:pPr>
            <a:r>
              <a:rPr lang="en-US" dirty="0">
                <a:latin typeface="Arial"/>
                <a:cs typeface="Arial"/>
              </a:rPr>
              <a:t>The man in this scripture asked what he needed to do to inherit eternal </a:t>
            </a:r>
            <a:r>
              <a:rPr lang="en-US" dirty="0" err="1">
                <a:latin typeface="Arial"/>
                <a:cs typeface="Arial"/>
              </a:rPr>
              <a:t>life</a:t>
            </a:r>
            <a:r>
              <a:rPr lang="en-US" dirty="0">
                <a:latin typeface="Arial"/>
                <a:cs typeface="Arial"/>
              </a:rPr>
              <a:t> but he did not like the answer Jesus gave him.</a:t>
            </a:r>
            <a:endParaRPr lang="en-US" b="0" dirty="0">
              <a:latin typeface="Arial"/>
              <a:cs typeface="Arial"/>
            </a:endParaRPr>
          </a:p>
          <a:p>
            <a:pPr marL="457200" indent="-457200">
              <a:lnSpc>
                <a:spcPct val="95000"/>
              </a:lnSpc>
              <a:spcBef>
                <a:spcPct val="0"/>
              </a:spcBef>
              <a:buAutoNum type="alphaUcPeriod"/>
            </a:pPr>
            <a:r>
              <a:rPr lang="en-US" dirty="0">
                <a:cs typeface="Arial"/>
              </a:rPr>
              <a:t>Many people today ask the question, “What must I do to inherit eternal life?</a:t>
            </a:r>
            <a:endParaRPr lang="en-US" b="0" dirty="0">
              <a:cs typeface="Arial"/>
            </a:endParaRPr>
          </a:p>
          <a:p>
            <a:pPr marL="457200" indent="-457200">
              <a:lnSpc>
                <a:spcPct val="95000"/>
              </a:lnSpc>
              <a:spcBef>
                <a:spcPct val="0"/>
              </a:spcBef>
              <a:buAutoNum type="alphaUcPeriod"/>
            </a:pPr>
            <a:r>
              <a:rPr lang="en-US" dirty="0" err="1">
                <a:latin typeface="Arial"/>
                <a:cs typeface="Arial"/>
              </a:rPr>
              <a:t>But,</a:t>
            </a:r>
            <a:r>
              <a:rPr lang="en-US" dirty="0">
                <a:latin typeface="Arial"/>
                <a:cs typeface="Arial"/>
              </a:rPr>
              <a:t> many of those who ask, don’t like the answer the bible gives them.</a:t>
            </a:r>
            <a:endParaRPr lang="en-US" b="0" dirty="0">
              <a:latin typeface="Arial"/>
              <a:cs typeface="Arial"/>
            </a:endParaRPr>
          </a:p>
          <a:p>
            <a:pPr marL="457200" indent="-457200">
              <a:lnSpc>
                <a:spcPct val="95000"/>
              </a:lnSpc>
              <a:spcBef>
                <a:spcPct val="0"/>
              </a:spcBef>
              <a:buAutoNum type="alphaUcPeriod"/>
            </a:pPr>
            <a:r>
              <a:rPr lang="en-US" dirty="0">
                <a:latin typeface="Arial"/>
                <a:cs typeface="Arial"/>
              </a:rPr>
              <a:t>Many come up with more acceptable answers which people like so they will become a part of their group.</a:t>
            </a:r>
            <a:endParaRPr lang="en-US" b="0" dirty="0">
              <a:latin typeface="Arial"/>
              <a:cs typeface="Arial"/>
            </a:endParaRPr>
          </a:p>
          <a:p>
            <a:pPr marL="457200" indent="-457200">
              <a:lnSpc>
                <a:spcPct val="95000"/>
              </a:lnSpc>
              <a:spcBef>
                <a:spcPct val="0"/>
              </a:spcBef>
              <a:buAutoNum type="alphaUcPeriod"/>
            </a:pPr>
            <a:r>
              <a:rPr lang="en-US" dirty="0">
                <a:cs typeface="Arial"/>
              </a:rPr>
              <a:t>Only God’s word has the answer to that question for us today.</a:t>
            </a:r>
            <a:endParaRPr lang="en-US" b="0" dirty="0">
              <a:cs typeface="Arial"/>
            </a:endParaRPr>
          </a:p>
        </p:txBody>
      </p:sp>
    </p:spTree>
    <p:extLst>
      <p:ext uri="{BB962C8B-B14F-4D97-AF65-F5344CB8AC3E}">
        <p14:creationId xmlns:p14="http://schemas.microsoft.com/office/powerpoint/2010/main" val="1384317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603A5-00A0-55D7-C63A-72C00A486017}"/>
              </a:ext>
            </a:extLst>
          </p:cNvPr>
          <p:cNvSpPr>
            <a:spLocks noGrp="1"/>
          </p:cNvSpPr>
          <p:nvPr>
            <p:ph type="title"/>
          </p:nvPr>
        </p:nvSpPr>
        <p:spPr>
          <a:xfrm>
            <a:off x="0" y="0"/>
            <a:ext cx="9144000" cy="1667435"/>
          </a:xfrm>
        </p:spPr>
        <p:txBody>
          <a:bodyPr>
            <a:normAutofit/>
          </a:bodyPr>
          <a:lstStyle/>
          <a:p>
            <a:pPr marL="0" marR="0">
              <a:buNone/>
              <a:tabLst>
                <a:tab pos="228600" algn="l"/>
                <a:tab pos="457200" algn="l"/>
                <a:tab pos="685800" algn="l"/>
                <a:tab pos="914400" algn="l"/>
                <a:tab pos="1143000" algn="l"/>
                <a:tab pos="1371600" algn="l"/>
                <a:tab pos="1600200" algn="l"/>
              </a:tabLst>
            </a:pPr>
            <a:r>
              <a:rPr lang="en-US" sz="4400" b="1"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I. HOW DO I INHERIT </a:t>
            </a:r>
            <a:br>
              <a:rPr lang="en-US" sz="4400" b="1"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br>
            <a:r>
              <a:rPr lang="en-US" sz="4400" b="1"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ETERNAL LIFE </a:t>
            </a:r>
            <a:endParaRPr lang="en-US" sz="440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E0668DC8-3D14-F280-B9A5-B7C5D31D8D20}"/>
              </a:ext>
            </a:extLst>
          </p:cNvPr>
          <p:cNvSpPr>
            <a:spLocks noGrp="1"/>
          </p:cNvSpPr>
          <p:nvPr>
            <p:ph idx="1"/>
          </p:nvPr>
        </p:nvSpPr>
        <p:spPr>
          <a:xfrm>
            <a:off x="220337" y="1667435"/>
            <a:ext cx="8923663" cy="5190564"/>
          </a:xfrm>
        </p:spPr>
        <p:txBody>
          <a:bodyPr/>
          <a:lstStyle/>
          <a:p>
            <a:pPr marL="0" indent="0" algn="ctr">
              <a:lnSpc>
                <a:spcPct val="100000"/>
              </a:lnSpc>
              <a:buNone/>
            </a:pPr>
            <a:r>
              <a:rPr lang="en-US" sz="3600" dirty="0">
                <a:ea typeface="Times New Roman" panose="02020603050405020304" pitchFamily="18" charset="0"/>
                <a:cs typeface="Times New Roman" panose="02020603050405020304" pitchFamily="18" charset="0"/>
              </a:rPr>
              <a:t>(Mark 10:17-31)  Now as He was going out on the road, one came running, knelt before Him, and asked Him, "Good Teacher, what shall I do that I may inherit eternal life?" </a:t>
            </a:r>
            <a:endParaRPr lang="en-US" sz="3600" dirty="0"/>
          </a:p>
          <a:p>
            <a:endParaRPr lang="en-US" dirty="0"/>
          </a:p>
        </p:txBody>
      </p:sp>
    </p:spTree>
    <p:extLst>
      <p:ext uri="{BB962C8B-B14F-4D97-AF65-F5344CB8AC3E}">
        <p14:creationId xmlns:p14="http://schemas.microsoft.com/office/powerpoint/2010/main" val="828288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F9F15-F3DA-3297-C94C-966568413E37}"/>
              </a:ext>
            </a:extLst>
          </p:cNvPr>
          <p:cNvSpPr>
            <a:spLocks noGrp="1"/>
          </p:cNvSpPr>
          <p:nvPr>
            <p:ph type="title"/>
          </p:nvPr>
        </p:nvSpPr>
        <p:spPr>
          <a:xfrm>
            <a:off x="0" y="0"/>
            <a:ext cx="9144000" cy="927847"/>
          </a:xfrm>
        </p:spPr>
        <p:txBody>
          <a:bodyPr>
            <a:normAutofit/>
          </a:bodyPr>
          <a:lstStyle/>
          <a:p>
            <a:pPr marL="0" marR="0">
              <a:buNone/>
              <a:tabLst>
                <a:tab pos="228600" algn="l"/>
                <a:tab pos="457200" algn="l"/>
                <a:tab pos="685800" algn="l"/>
                <a:tab pos="914400" algn="l"/>
                <a:tab pos="1143000" algn="l"/>
                <a:tab pos="1371600" algn="l"/>
                <a:tab pos="1600200" algn="l"/>
              </a:tabLst>
            </a:pPr>
            <a:r>
              <a:rPr lang="en-US" sz="4400" b="1"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II. KEEP THE COMMANDMENTS</a:t>
            </a:r>
            <a:r>
              <a:rPr lang="en-US" sz="440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 </a:t>
            </a:r>
          </a:p>
        </p:txBody>
      </p:sp>
      <p:sp>
        <p:nvSpPr>
          <p:cNvPr id="3" name="Content Placeholder 2">
            <a:extLst>
              <a:ext uri="{FF2B5EF4-FFF2-40B4-BE49-F238E27FC236}">
                <a16:creationId xmlns:a16="http://schemas.microsoft.com/office/drawing/2014/main" id="{A67562A0-884E-E611-6603-D5A392AB58C4}"/>
              </a:ext>
            </a:extLst>
          </p:cNvPr>
          <p:cNvSpPr>
            <a:spLocks noGrp="1"/>
          </p:cNvSpPr>
          <p:nvPr>
            <p:ph idx="1"/>
          </p:nvPr>
        </p:nvSpPr>
        <p:spPr>
          <a:xfrm>
            <a:off x="220337" y="833718"/>
            <a:ext cx="8923663" cy="6024281"/>
          </a:xfrm>
        </p:spPr>
        <p:txBody>
          <a:bodyPr>
            <a:normAutofit fontScale="77500" lnSpcReduction="20000"/>
          </a:bodyPr>
          <a:lstStyle/>
          <a:p>
            <a:pPr marL="457200" marR="0" lvl="0" indent="-457200">
              <a:lnSpc>
                <a:spcPct val="100000"/>
              </a:lnSpc>
              <a:spcBef>
                <a:spcPts val="0"/>
              </a:spcBef>
              <a:buFont typeface="+mj-lt"/>
              <a:buAutoNum type="alphaUcPeriod"/>
              <a:tabLst>
                <a:tab pos="228600" algn="l"/>
                <a:tab pos="457200" algn="l"/>
                <a:tab pos="685800" algn="l"/>
                <a:tab pos="914400" algn="l"/>
                <a:tab pos="1143000" algn="l"/>
                <a:tab pos="1371600" algn="l"/>
                <a:tab pos="1600200" algn="l"/>
              </a:tabLst>
            </a:pPr>
            <a:r>
              <a:rPr lang="en-US" dirty="0">
                <a:ea typeface="Times New Roman" panose="02020603050405020304" pitchFamily="18" charset="0"/>
                <a:cs typeface="Times New Roman" panose="02020603050405020304" pitchFamily="18" charset="0"/>
              </a:rPr>
              <a:t>Mark 10:18-20  So Jesus said to him, "Why do you call Me good? No one is good but One, that is, God. {19} "You know the commandments: 'Do not commit adultery,' 'Do not murder,' 'Do not steal,' 'Do not bear false witness,' 'Do not defraud,' 'Honor your father and your mother.'" {20} And he answered and said to Him, "Teacher, all these things I have kept from my youth." </a:t>
            </a:r>
          </a:p>
          <a:p>
            <a:pPr marL="457200" marR="0" lvl="0" indent="-457200">
              <a:lnSpc>
                <a:spcPct val="100000"/>
              </a:lnSpc>
              <a:spcBef>
                <a:spcPts val="0"/>
              </a:spcBef>
              <a:buFont typeface="+mj-lt"/>
              <a:buAutoNum type="alphaUcPeriod"/>
              <a:tabLst>
                <a:tab pos="228600" algn="l"/>
                <a:tab pos="457200" algn="l"/>
                <a:tab pos="685800" algn="l"/>
                <a:tab pos="914400" algn="l"/>
                <a:tab pos="1143000" algn="l"/>
                <a:tab pos="1371600" algn="l"/>
                <a:tab pos="1600200" algn="l"/>
              </a:tabLst>
            </a:pPr>
            <a:r>
              <a:rPr lang="en-US" dirty="0">
                <a:ea typeface="Times New Roman" panose="02020603050405020304" pitchFamily="18" charset="0"/>
                <a:cs typeface="Times New Roman" panose="02020603050405020304" pitchFamily="18" charset="0"/>
              </a:rPr>
              <a:t>Mark 12:28–31  Then one of the scribes came, and having heard them reasoning together, perceiving that He had answered them well, asked Him, “Which is the first commandment of all?” </a:t>
            </a:r>
            <a:r>
              <a:rPr lang="en-US" baseline="30000" dirty="0">
                <a:ea typeface="Times New Roman" panose="02020603050405020304" pitchFamily="18" charset="0"/>
                <a:cs typeface="Times New Roman" panose="02020603050405020304" pitchFamily="18" charset="0"/>
              </a:rPr>
              <a:t>29</a:t>
            </a:r>
            <a:r>
              <a:rPr lang="en-US" dirty="0">
                <a:ea typeface="Times New Roman" panose="02020603050405020304" pitchFamily="18" charset="0"/>
                <a:cs typeface="Times New Roman" panose="02020603050405020304" pitchFamily="18" charset="0"/>
              </a:rPr>
              <a:t> Jesus answered him, “The first of all the commandments is: ‘Hear, O Israel, the LORD our God, the LORD is one. </a:t>
            </a:r>
            <a:r>
              <a:rPr lang="en-US" baseline="30000" dirty="0">
                <a:ea typeface="Times New Roman" panose="02020603050405020304" pitchFamily="18" charset="0"/>
                <a:cs typeface="Times New Roman" panose="02020603050405020304" pitchFamily="18" charset="0"/>
              </a:rPr>
              <a:t>30</a:t>
            </a:r>
            <a:r>
              <a:rPr lang="en-US" dirty="0">
                <a:ea typeface="Times New Roman" panose="02020603050405020304" pitchFamily="18" charset="0"/>
                <a:cs typeface="Times New Roman" panose="02020603050405020304" pitchFamily="18" charset="0"/>
              </a:rPr>
              <a:t> And you shall love the LORD your God with all your heart, with all your soul, with all your mind, and with all your strength.’ This is the first commandment. </a:t>
            </a:r>
            <a:r>
              <a:rPr lang="en-US" baseline="30000" dirty="0">
                <a:ea typeface="Times New Roman" panose="02020603050405020304" pitchFamily="18" charset="0"/>
                <a:cs typeface="Times New Roman" panose="02020603050405020304" pitchFamily="18" charset="0"/>
              </a:rPr>
              <a:t>31</a:t>
            </a:r>
            <a:r>
              <a:rPr lang="en-US" dirty="0">
                <a:ea typeface="Times New Roman" panose="02020603050405020304" pitchFamily="18" charset="0"/>
                <a:cs typeface="Times New Roman" panose="02020603050405020304" pitchFamily="18" charset="0"/>
              </a:rPr>
              <a:t> And the second, like it, is this: ‘You shall love your neighbor as yourself.’ There is no other commandment greater than these.”</a:t>
            </a:r>
            <a:endParaRPr lang="en-US" dirty="0"/>
          </a:p>
          <a:p>
            <a:endParaRPr lang="en-US" dirty="0"/>
          </a:p>
        </p:txBody>
      </p:sp>
    </p:spTree>
    <p:extLst>
      <p:ext uri="{BB962C8B-B14F-4D97-AF65-F5344CB8AC3E}">
        <p14:creationId xmlns:p14="http://schemas.microsoft.com/office/powerpoint/2010/main" val="3622182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7E4847-B3F7-2D32-B911-719A3CCF0858}"/>
              </a:ext>
            </a:extLst>
          </p:cNvPr>
          <p:cNvSpPr>
            <a:spLocks noGrp="1"/>
          </p:cNvSpPr>
          <p:nvPr>
            <p:ph type="title"/>
          </p:nvPr>
        </p:nvSpPr>
        <p:spPr/>
        <p:txBody>
          <a:bodyPr>
            <a:normAutofit/>
          </a:bodyPr>
          <a:lstStyle/>
          <a:p>
            <a:r>
              <a:rPr lang="en-US" sz="4400" b="1"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III. TREASURE IN HEAVEN</a:t>
            </a:r>
            <a:endParaRPr lang="en-US" dirty="0">
              <a:solidFill>
                <a:srgbClr val="FF0000"/>
              </a:solidFill>
            </a:endParaRPr>
          </a:p>
        </p:txBody>
      </p:sp>
      <p:sp>
        <p:nvSpPr>
          <p:cNvPr id="3" name="Content Placeholder 2">
            <a:extLst>
              <a:ext uri="{FF2B5EF4-FFF2-40B4-BE49-F238E27FC236}">
                <a16:creationId xmlns:a16="http://schemas.microsoft.com/office/drawing/2014/main" id="{CCA97DB3-2F95-A73E-896D-07220DF309D8}"/>
              </a:ext>
            </a:extLst>
          </p:cNvPr>
          <p:cNvSpPr>
            <a:spLocks noGrp="1"/>
          </p:cNvSpPr>
          <p:nvPr>
            <p:ph idx="1"/>
          </p:nvPr>
        </p:nvSpPr>
        <p:spPr/>
        <p:txBody>
          <a:bodyPr>
            <a:normAutofit/>
          </a:bodyPr>
          <a:lstStyle/>
          <a:p>
            <a:pPr marL="0" indent="0" algn="ctr">
              <a:lnSpc>
                <a:spcPct val="100000"/>
              </a:lnSpc>
              <a:buNone/>
            </a:pPr>
            <a:r>
              <a:rPr lang="en-US" sz="3600" dirty="0">
                <a:ea typeface="Times New Roman" panose="02020603050405020304" pitchFamily="18" charset="0"/>
                <a:cs typeface="Times New Roman" panose="02020603050405020304" pitchFamily="18" charset="0"/>
              </a:rPr>
              <a:t>Mark 10:21  Then Jesus, looking at him, loved him, and said to him, "One thing you lack: Go your way, sell whatever you have and give to the poor, and you will have treasure in heaven; and come, take up the cross, and follow Me." </a:t>
            </a:r>
            <a:endParaRPr lang="en-US" sz="3600" dirty="0"/>
          </a:p>
        </p:txBody>
      </p:sp>
    </p:spTree>
    <p:extLst>
      <p:ext uri="{BB962C8B-B14F-4D97-AF65-F5344CB8AC3E}">
        <p14:creationId xmlns:p14="http://schemas.microsoft.com/office/powerpoint/2010/main" val="3105764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47C25-D946-B182-E6D7-B1F14696E4ED}"/>
              </a:ext>
            </a:extLst>
          </p:cNvPr>
          <p:cNvSpPr>
            <a:spLocks noGrp="1"/>
          </p:cNvSpPr>
          <p:nvPr>
            <p:ph type="title"/>
          </p:nvPr>
        </p:nvSpPr>
        <p:spPr/>
        <p:txBody>
          <a:bodyPr>
            <a:normAutofit/>
          </a:bodyPr>
          <a:lstStyle/>
          <a:p>
            <a:pPr marL="0" marR="0">
              <a:buNone/>
              <a:tabLst>
                <a:tab pos="228600" algn="l"/>
                <a:tab pos="457200" algn="l"/>
                <a:tab pos="685800" algn="l"/>
                <a:tab pos="914400" algn="l"/>
                <a:tab pos="1143000" algn="l"/>
                <a:tab pos="1371600" algn="l"/>
                <a:tab pos="1600200" algn="l"/>
              </a:tabLst>
            </a:pPr>
            <a:r>
              <a:rPr lang="en-US" sz="4400" b="1" kern="0" dirty="0">
                <a:solidFill>
                  <a:srgbClr val="FF0000"/>
                </a:solidFill>
                <a:effectLst/>
                <a:latin typeface="Arial" panose="020B0604020202020204" pitchFamily="34" charset="0"/>
                <a:cs typeface="Times New Roman" panose="02020603050405020304" pitchFamily="18" charset="0"/>
              </a:rPr>
              <a:t>IV. DECEITFULNESS OF RICHES </a:t>
            </a:r>
          </a:p>
        </p:txBody>
      </p:sp>
      <p:sp>
        <p:nvSpPr>
          <p:cNvPr id="3" name="Content Placeholder 2">
            <a:extLst>
              <a:ext uri="{FF2B5EF4-FFF2-40B4-BE49-F238E27FC236}">
                <a16:creationId xmlns:a16="http://schemas.microsoft.com/office/drawing/2014/main" id="{A6AD9275-AA73-1E96-F03A-685438FB94E9}"/>
              </a:ext>
            </a:extLst>
          </p:cNvPr>
          <p:cNvSpPr>
            <a:spLocks noGrp="1"/>
          </p:cNvSpPr>
          <p:nvPr>
            <p:ph idx="1"/>
          </p:nvPr>
        </p:nvSpPr>
        <p:spPr/>
        <p:txBody>
          <a:bodyPr>
            <a:normAutofit lnSpcReduction="10000"/>
          </a:bodyPr>
          <a:lstStyle/>
          <a:p>
            <a:pPr marL="457200" marR="0" indent="-457200">
              <a:lnSpc>
                <a:spcPct val="100000"/>
              </a:lnSpc>
              <a:spcBef>
                <a:spcPts val="0"/>
              </a:spcBef>
              <a:buFont typeface="+mj-lt"/>
              <a:buAutoNum type="alphaUcPeriod"/>
              <a:tabLst>
                <a:tab pos="685800" algn="l"/>
                <a:tab pos="914400" algn="l"/>
                <a:tab pos="1143000" algn="l"/>
                <a:tab pos="1371600" algn="l"/>
                <a:tab pos="1600200" algn="l"/>
              </a:tabLst>
            </a:pPr>
            <a:r>
              <a:rPr lang="en-US" sz="3600" dirty="0">
                <a:ea typeface="Times New Roman" panose="02020603050405020304" pitchFamily="18" charset="0"/>
                <a:cs typeface="Times New Roman" panose="02020603050405020304" pitchFamily="18" charset="0"/>
              </a:rPr>
              <a:t>Mark 10:22  But he was sad at this word, and went away sorrowful, for he had great possessions. </a:t>
            </a:r>
          </a:p>
          <a:p>
            <a:pPr marL="457200" marR="0" indent="-457200">
              <a:lnSpc>
                <a:spcPct val="100000"/>
              </a:lnSpc>
              <a:spcBef>
                <a:spcPts val="0"/>
              </a:spcBef>
              <a:buFont typeface="+mj-lt"/>
              <a:buAutoNum type="alphaUcPeriod"/>
              <a:tabLst>
                <a:tab pos="685800" algn="l"/>
                <a:tab pos="914400" algn="l"/>
                <a:tab pos="1143000" algn="l"/>
                <a:tab pos="1371600" algn="l"/>
                <a:tab pos="1600200" algn="l"/>
              </a:tabLst>
            </a:pPr>
            <a:r>
              <a:rPr lang="en-US" sz="3600" dirty="0">
                <a:ea typeface="Times New Roman" panose="02020603050405020304" pitchFamily="18" charset="0"/>
                <a:cs typeface="Times New Roman" panose="02020603050405020304" pitchFamily="18" charset="0"/>
              </a:rPr>
              <a:t>DECEITFUL RICHES - (Mark 4:18-19)  "Now these are the ones sown among thorns; they are the ones who hear the word, {19} "and the cares of this world, the deceitfulness of riches, and the desires for other things entering in choke the word, and it becomes unfruitful.</a:t>
            </a:r>
            <a:endParaRPr lang="en-US" sz="3600" dirty="0"/>
          </a:p>
          <a:p>
            <a:endParaRPr lang="en-US" dirty="0"/>
          </a:p>
        </p:txBody>
      </p:sp>
    </p:spTree>
    <p:extLst>
      <p:ext uri="{BB962C8B-B14F-4D97-AF65-F5344CB8AC3E}">
        <p14:creationId xmlns:p14="http://schemas.microsoft.com/office/powerpoint/2010/main" val="792781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C45AD-A944-F294-9248-B874CD638E98}"/>
              </a:ext>
            </a:extLst>
          </p:cNvPr>
          <p:cNvSpPr>
            <a:spLocks noGrp="1"/>
          </p:cNvSpPr>
          <p:nvPr>
            <p:ph type="title"/>
          </p:nvPr>
        </p:nvSpPr>
        <p:spPr/>
        <p:txBody>
          <a:bodyPr>
            <a:normAutofit fontScale="90000"/>
          </a:bodyPr>
          <a:lstStyle/>
          <a:p>
            <a:pPr marL="0" marR="0">
              <a:lnSpc>
                <a:spcPct val="80000"/>
              </a:lnSpc>
              <a:buNone/>
              <a:tabLst>
                <a:tab pos="228600" algn="l"/>
                <a:tab pos="457200" algn="l"/>
                <a:tab pos="685800" algn="l"/>
                <a:tab pos="914400" algn="l"/>
                <a:tab pos="1143000" algn="l"/>
                <a:tab pos="1371600" algn="l"/>
                <a:tab pos="1600200" algn="l"/>
              </a:tabLst>
            </a:pPr>
            <a:r>
              <a:rPr lang="en-US" sz="4400" b="1" kern="0" dirty="0">
                <a:solidFill>
                  <a:srgbClr val="FF0000"/>
                </a:solidFill>
                <a:effectLst/>
                <a:latin typeface="Arial" panose="020B0604020202020204" pitchFamily="34" charset="0"/>
                <a:cs typeface="Times New Roman" panose="02020603050405020304" pitchFamily="18" charset="0"/>
              </a:rPr>
              <a:t>V. HARD FOR THE RICH TO ENTER KINGDOM – Mark 10:23-25</a:t>
            </a:r>
          </a:p>
        </p:txBody>
      </p:sp>
      <p:sp>
        <p:nvSpPr>
          <p:cNvPr id="3" name="Content Placeholder 2">
            <a:extLst>
              <a:ext uri="{FF2B5EF4-FFF2-40B4-BE49-F238E27FC236}">
                <a16:creationId xmlns:a16="http://schemas.microsoft.com/office/drawing/2014/main" id="{E7907939-6E73-E3D1-DF51-CF34A590207B}"/>
              </a:ext>
            </a:extLst>
          </p:cNvPr>
          <p:cNvSpPr>
            <a:spLocks noGrp="1"/>
          </p:cNvSpPr>
          <p:nvPr>
            <p:ph idx="1"/>
          </p:nvPr>
        </p:nvSpPr>
        <p:spPr>
          <a:xfrm>
            <a:off x="220337" y="1196788"/>
            <a:ext cx="8923663" cy="5661211"/>
          </a:xfrm>
        </p:spPr>
        <p:txBody>
          <a:bodyPr>
            <a:normAutofit fontScale="92500"/>
          </a:bodyPr>
          <a:lstStyle/>
          <a:p>
            <a:pPr marL="457200" marR="0" indent="-457200">
              <a:lnSpc>
                <a:spcPct val="100000"/>
              </a:lnSpc>
              <a:spcBef>
                <a:spcPts val="0"/>
              </a:spcBef>
              <a:buFont typeface="+mj-lt"/>
              <a:buAutoNum type="alphaUcPeriod"/>
              <a:tabLst>
                <a:tab pos="685800" algn="l"/>
                <a:tab pos="914400" algn="l"/>
                <a:tab pos="1143000" algn="l"/>
                <a:tab pos="1371600" algn="l"/>
                <a:tab pos="1600200" algn="l"/>
              </a:tabLst>
            </a:pPr>
            <a:r>
              <a:rPr lang="en-US" dirty="0">
                <a:ea typeface="Times New Roman" panose="02020603050405020304" pitchFamily="18" charset="0"/>
                <a:cs typeface="Times New Roman" panose="02020603050405020304" pitchFamily="18" charset="0"/>
              </a:rPr>
              <a:t>HAVE RICHES - {23} Then Jesus looked around and said to His disciples, "How hard it is for those who have riches to enter the kingdom of God!" </a:t>
            </a:r>
          </a:p>
          <a:p>
            <a:pPr marL="457200" marR="0" indent="-457200">
              <a:lnSpc>
                <a:spcPct val="100000"/>
              </a:lnSpc>
              <a:spcBef>
                <a:spcPts val="0"/>
              </a:spcBef>
              <a:buFont typeface="+mj-lt"/>
              <a:buAutoNum type="alphaUcPeriod"/>
              <a:tabLst>
                <a:tab pos="685800" algn="l"/>
                <a:tab pos="914400" algn="l"/>
                <a:tab pos="1143000" algn="l"/>
                <a:tab pos="1371600" algn="l"/>
                <a:tab pos="1600200" algn="l"/>
              </a:tabLst>
            </a:pPr>
            <a:r>
              <a:rPr lang="en-US" dirty="0">
                <a:ea typeface="Times New Roman" panose="02020603050405020304" pitchFamily="18" charset="0"/>
                <a:cs typeface="Times New Roman" panose="02020603050405020304" pitchFamily="18" charset="0"/>
              </a:rPr>
              <a:t>TRUST IN RICHES - {24} And the disciples were astonished at His words. But Jesus answered again and said to them, "Children, how hard it is for those who trust in riches to enter the kingdom of God! </a:t>
            </a:r>
          </a:p>
          <a:p>
            <a:pPr marL="457200" marR="0" indent="-457200">
              <a:lnSpc>
                <a:spcPct val="100000"/>
              </a:lnSpc>
              <a:spcBef>
                <a:spcPts val="0"/>
              </a:spcBef>
              <a:buFont typeface="+mj-lt"/>
              <a:buAutoNum type="alphaUcPeriod"/>
              <a:tabLst>
                <a:tab pos="685800" algn="l"/>
                <a:tab pos="914400" algn="l"/>
                <a:tab pos="1143000" algn="l"/>
                <a:tab pos="1371600" algn="l"/>
                <a:tab pos="1600200" algn="l"/>
              </a:tabLst>
            </a:pPr>
            <a:r>
              <a:rPr lang="en-US" dirty="0">
                <a:ea typeface="Times New Roman" panose="02020603050405020304" pitchFamily="18" charset="0"/>
                <a:cs typeface="Times New Roman" panose="02020603050405020304" pitchFamily="18" charset="0"/>
              </a:rPr>
              <a:t>HOW DIFFICULT - {25} "It is easier for a camel to go through the eye of a needle than for a rich man to enter the kingdom of God." </a:t>
            </a:r>
          </a:p>
        </p:txBody>
      </p:sp>
    </p:spTree>
    <p:extLst>
      <p:ext uri="{BB962C8B-B14F-4D97-AF65-F5344CB8AC3E}">
        <p14:creationId xmlns:p14="http://schemas.microsoft.com/office/powerpoint/2010/main" val="2384626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8DE980-9CC8-E539-9E0B-C185E54265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337C38-11CD-761E-0CD0-5D7AB08B60C7}"/>
              </a:ext>
            </a:extLst>
          </p:cNvPr>
          <p:cNvSpPr>
            <a:spLocks noGrp="1"/>
          </p:cNvSpPr>
          <p:nvPr>
            <p:ph type="title"/>
          </p:nvPr>
        </p:nvSpPr>
        <p:spPr/>
        <p:txBody>
          <a:bodyPr>
            <a:normAutofit fontScale="90000"/>
          </a:bodyPr>
          <a:lstStyle/>
          <a:p>
            <a:pPr marL="0" marR="0">
              <a:lnSpc>
                <a:spcPct val="80000"/>
              </a:lnSpc>
              <a:buNone/>
              <a:tabLst>
                <a:tab pos="228600" algn="l"/>
                <a:tab pos="457200" algn="l"/>
                <a:tab pos="685800" algn="l"/>
                <a:tab pos="914400" algn="l"/>
                <a:tab pos="1143000" algn="l"/>
                <a:tab pos="1371600" algn="l"/>
                <a:tab pos="1600200" algn="l"/>
              </a:tabLst>
            </a:pPr>
            <a:r>
              <a:rPr lang="en-US" sz="4400" b="1" kern="0" dirty="0">
                <a:solidFill>
                  <a:srgbClr val="FF0000"/>
                </a:solidFill>
                <a:effectLst/>
                <a:latin typeface="Arial" panose="020B0604020202020204" pitchFamily="34" charset="0"/>
                <a:cs typeface="Times New Roman" panose="02020603050405020304" pitchFamily="18" charset="0"/>
              </a:rPr>
              <a:t>V. HARD FOR THE RICH TO ENTER KINGDOM – Mark 10:23-25</a:t>
            </a:r>
          </a:p>
        </p:txBody>
      </p:sp>
      <p:sp>
        <p:nvSpPr>
          <p:cNvPr id="3" name="Content Placeholder 2">
            <a:extLst>
              <a:ext uri="{FF2B5EF4-FFF2-40B4-BE49-F238E27FC236}">
                <a16:creationId xmlns:a16="http://schemas.microsoft.com/office/drawing/2014/main" id="{B96868E0-EC96-F696-5F1F-8E67C1860DB1}"/>
              </a:ext>
            </a:extLst>
          </p:cNvPr>
          <p:cNvSpPr>
            <a:spLocks noGrp="1"/>
          </p:cNvSpPr>
          <p:nvPr>
            <p:ph idx="1"/>
          </p:nvPr>
        </p:nvSpPr>
        <p:spPr>
          <a:xfrm>
            <a:off x="220337" y="1196788"/>
            <a:ext cx="8923663" cy="5661211"/>
          </a:xfrm>
        </p:spPr>
        <p:txBody>
          <a:bodyPr>
            <a:normAutofit fontScale="92500" lnSpcReduction="10000"/>
          </a:bodyPr>
          <a:lstStyle/>
          <a:p>
            <a:pPr marL="457200" marR="0" indent="-457200">
              <a:lnSpc>
                <a:spcPct val="100000"/>
              </a:lnSpc>
              <a:spcBef>
                <a:spcPts val="0"/>
              </a:spcBef>
              <a:buFont typeface="+mj-lt"/>
              <a:buAutoNum type="alphaUcPeriod" startAt="4"/>
              <a:tabLst>
                <a:tab pos="685800" algn="l"/>
                <a:tab pos="914400" algn="l"/>
                <a:tab pos="1143000" algn="l"/>
                <a:tab pos="1371600" algn="l"/>
                <a:tab pos="1600200" algn="l"/>
              </a:tabLst>
            </a:pPr>
            <a:r>
              <a:rPr lang="en-US" sz="3400" dirty="0">
                <a:ea typeface="Times New Roman" panose="02020603050405020304" pitchFamily="18" charset="0"/>
                <a:cs typeface="Times New Roman" panose="02020603050405020304" pitchFamily="18" charset="0"/>
              </a:rPr>
              <a:t>OUT OF POVERTY - Mark 12:41–44  Now Jesus sat opposite the treasury and saw how the people put money into the treasury. And many who were rich put in much. </a:t>
            </a:r>
            <a:r>
              <a:rPr lang="en-US" sz="3400" baseline="30000" dirty="0">
                <a:ea typeface="Times New Roman" panose="02020603050405020304" pitchFamily="18" charset="0"/>
                <a:cs typeface="Times New Roman" panose="02020603050405020304" pitchFamily="18" charset="0"/>
              </a:rPr>
              <a:t>42</a:t>
            </a:r>
            <a:r>
              <a:rPr lang="en-US" sz="3400" dirty="0">
                <a:ea typeface="Times New Roman" panose="02020603050405020304" pitchFamily="18" charset="0"/>
                <a:cs typeface="Times New Roman" panose="02020603050405020304" pitchFamily="18" charset="0"/>
              </a:rPr>
              <a:t> Then one poor widow came and threw in two mites, which make a quadrans. </a:t>
            </a:r>
            <a:r>
              <a:rPr lang="en-US" sz="3400" baseline="30000" dirty="0">
                <a:ea typeface="Times New Roman" panose="02020603050405020304" pitchFamily="18" charset="0"/>
                <a:cs typeface="Times New Roman" panose="02020603050405020304" pitchFamily="18" charset="0"/>
              </a:rPr>
              <a:t>43</a:t>
            </a:r>
            <a:r>
              <a:rPr lang="en-US" sz="3400" dirty="0">
                <a:ea typeface="Times New Roman" panose="02020603050405020304" pitchFamily="18" charset="0"/>
                <a:cs typeface="Times New Roman" panose="02020603050405020304" pitchFamily="18" charset="0"/>
              </a:rPr>
              <a:t> So He called His disciples to Himself and said to them, “Assuredly, I say to you that this poor widow has put in more than all those who have given to the treasury; </a:t>
            </a:r>
            <a:r>
              <a:rPr lang="en-US" sz="3400" baseline="30000" dirty="0">
                <a:ea typeface="Times New Roman" panose="02020603050405020304" pitchFamily="18" charset="0"/>
                <a:cs typeface="Times New Roman" panose="02020603050405020304" pitchFamily="18" charset="0"/>
              </a:rPr>
              <a:t>44</a:t>
            </a:r>
            <a:r>
              <a:rPr lang="en-US" sz="3400" dirty="0">
                <a:ea typeface="Times New Roman" panose="02020603050405020304" pitchFamily="18" charset="0"/>
                <a:cs typeface="Times New Roman" panose="02020603050405020304" pitchFamily="18" charset="0"/>
              </a:rPr>
              <a:t> for they all put in out of their abundance, but she out of her poverty put in all that she had, her whole livelihood.”</a:t>
            </a:r>
            <a:endParaRPr lang="en-US" sz="3400" dirty="0"/>
          </a:p>
          <a:p>
            <a:endParaRPr lang="en-US" dirty="0"/>
          </a:p>
        </p:txBody>
      </p:sp>
    </p:spTree>
    <p:extLst>
      <p:ext uri="{BB962C8B-B14F-4D97-AF65-F5344CB8AC3E}">
        <p14:creationId xmlns:p14="http://schemas.microsoft.com/office/powerpoint/2010/main" val="21752663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A11B1-FAE5-0422-29D1-FA0704B522F2}"/>
              </a:ext>
            </a:extLst>
          </p:cNvPr>
          <p:cNvSpPr>
            <a:spLocks noGrp="1"/>
          </p:cNvSpPr>
          <p:nvPr>
            <p:ph type="title"/>
          </p:nvPr>
        </p:nvSpPr>
        <p:spPr>
          <a:xfrm>
            <a:off x="0" y="0"/>
            <a:ext cx="9144000" cy="1411941"/>
          </a:xfrm>
        </p:spPr>
        <p:txBody>
          <a:bodyPr>
            <a:normAutofit/>
          </a:bodyPr>
          <a:lstStyle/>
          <a:p>
            <a:r>
              <a:rPr lang="en-US" sz="4400" b="1"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VI. WHO CAN BE SAVED? </a:t>
            </a:r>
            <a:endParaRPr lang="en-US" dirty="0">
              <a:solidFill>
                <a:srgbClr val="FF0000"/>
              </a:solidFill>
            </a:endParaRPr>
          </a:p>
        </p:txBody>
      </p:sp>
      <p:sp>
        <p:nvSpPr>
          <p:cNvPr id="3" name="Content Placeholder 2">
            <a:extLst>
              <a:ext uri="{FF2B5EF4-FFF2-40B4-BE49-F238E27FC236}">
                <a16:creationId xmlns:a16="http://schemas.microsoft.com/office/drawing/2014/main" id="{8B0FAC94-BBE8-19D6-C6CE-11F47A541453}"/>
              </a:ext>
            </a:extLst>
          </p:cNvPr>
          <p:cNvSpPr>
            <a:spLocks noGrp="1"/>
          </p:cNvSpPr>
          <p:nvPr>
            <p:ph idx="1"/>
          </p:nvPr>
        </p:nvSpPr>
        <p:spPr>
          <a:xfrm>
            <a:off x="220337" y="1250576"/>
            <a:ext cx="8923663" cy="5607423"/>
          </a:xfrm>
        </p:spPr>
        <p:txBody>
          <a:bodyPr>
            <a:normAutofit/>
          </a:bodyPr>
          <a:lstStyle/>
          <a:p>
            <a:pPr marL="0" indent="0" algn="ctr">
              <a:buNone/>
            </a:pPr>
            <a:r>
              <a:rPr lang="en-US" sz="3600" dirty="0">
                <a:ea typeface="Times New Roman" panose="02020603050405020304" pitchFamily="18" charset="0"/>
                <a:cs typeface="Times New Roman" panose="02020603050405020304" pitchFamily="18" charset="0"/>
              </a:rPr>
              <a:t>{26} And they were greatly astonished, saying among themselves, "Who then can be saved?" </a:t>
            </a:r>
            <a:endParaRPr lang="en-US" sz="3600" dirty="0"/>
          </a:p>
        </p:txBody>
      </p:sp>
    </p:spTree>
    <p:extLst>
      <p:ext uri="{BB962C8B-B14F-4D97-AF65-F5344CB8AC3E}">
        <p14:creationId xmlns:p14="http://schemas.microsoft.com/office/powerpoint/2010/main" val="67735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536CB-C7C7-4394-301D-41F73D9E09D9}"/>
              </a:ext>
            </a:extLst>
          </p:cNvPr>
          <p:cNvSpPr>
            <a:spLocks noGrp="1"/>
          </p:cNvSpPr>
          <p:nvPr>
            <p:ph type="title"/>
          </p:nvPr>
        </p:nvSpPr>
        <p:spPr/>
        <p:txBody>
          <a:bodyPr>
            <a:normAutofit/>
          </a:bodyPr>
          <a:lstStyle/>
          <a:p>
            <a:r>
              <a:rPr lang="en-US" sz="4400" b="1"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VII. WITH GOD IT IS POSSIBLE</a:t>
            </a:r>
            <a:endParaRPr lang="en-US" dirty="0">
              <a:solidFill>
                <a:srgbClr val="FF0000"/>
              </a:solidFill>
            </a:endParaRPr>
          </a:p>
        </p:txBody>
      </p:sp>
      <p:sp>
        <p:nvSpPr>
          <p:cNvPr id="3" name="Content Placeholder 2">
            <a:extLst>
              <a:ext uri="{FF2B5EF4-FFF2-40B4-BE49-F238E27FC236}">
                <a16:creationId xmlns:a16="http://schemas.microsoft.com/office/drawing/2014/main" id="{80BCF576-3110-34F4-D872-6EB0BC871F8C}"/>
              </a:ext>
            </a:extLst>
          </p:cNvPr>
          <p:cNvSpPr>
            <a:spLocks noGrp="1"/>
          </p:cNvSpPr>
          <p:nvPr>
            <p:ph idx="1"/>
          </p:nvPr>
        </p:nvSpPr>
        <p:spPr/>
        <p:txBody>
          <a:bodyPr>
            <a:normAutofit/>
          </a:bodyPr>
          <a:lstStyle/>
          <a:p>
            <a:pPr marL="0" indent="0" algn="ctr">
              <a:buNone/>
            </a:pPr>
            <a:r>
              <a:rPr lang="en-US" sz="3600" dirty="0">
                <a:ea typeface="Times New Roman" panose="02020603050405020304" pitchFamily="18" charset="0"/>
                <a:cs typeface="Times New Roman" panose="02020603050405020304" pitchFamily="18" charset="0"/>
              </a:rPr>
              <a:t>{27} But Jesus looked at them and said, "With men it is impossible, but not with God; for with God all things are possible." </a:t>
            </a:r>
            <a:endParaRPr lang="en-US" sz="3600" dirty="0"/>
          </a:p>
        </p:txBody>
      </p:sp>
    </p:spTree>
    <p:extLst>
      <p:ext uri="{BB962C8B-B14F-4D97-AF65-F5344CB8AC3E}">
        <p14:creationId xmlns:p14="http://schemas.microsoft.com/office/powerpoint/2010/main" val="1247875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sign&#10;&#10;Description automatically generated">
            <a:extLst>
              <a:ext uri="{FF2B5EF4-FFF2-40B4-BE49-F238E27FC236}">
                <a16:creationId xmlns:a16="http://schemas.microsoft.com/office/drawing/2014/main" id="{C667D9DE-9D87-427B-B0ED-89F09CFC50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8296" y="613064"/>
            <a:ext cx="8665476" cy="5787736"/>
          </a:xfrm>
          <a:prstGeom prst="rect">
            <a:avLst/>
          </a:prstGeom>
        </p:spPr>
      </p:pic>
    </p:spTree>
    <p:extLst>
      <p:ext uri="{BB962C8B-B14F-4D97-AF65-F5344CB8AC3E}">
        <p14:creationId xmlns:p14="http://schemas.microsoft.com/office/powerpoint/2010/main" val="21403361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95147-2E3C-2E2A-D684-C08ACE38C6AE}"/>
              </a:ext>
            </a:extLst>
          </p:cNvPr>
          <p:cNvSpPr>
            <a:spLocks noGrp="1"/>
          </p:cNvSpPr>
          <p:nvPr>
            <p:ph type="title"/>
          </p:nvPr>
        </p:nvSpPr>
        <p:spPr/>
        <p:txBody>
          <a:bodyPr>
            <a:normAutofit/>
          </a:bodyPr>
          <a:lstStyle/>
          <a:p>
            <a:pPr marL="0" marR="0">
              <a:lnSpc>
                <a:spcPct val="80000"/>
              </a:lnSpc>
              <a:buNone/>
              <a:tabLst>
                <a:tab pos="228600" algn="l"/>
                <a:tab pos="457200" algn="l"/>
                <a:tab pos="685800" algn="l"/>
                <a:tab pos="914400" algn="l"/>
                <a:tab pos="1143000" algn="l"/>
                <a:tab pos="1371600" algn="l"/>
                <a:tab pos="1600200" algn="l"/>
              </a:tabLst>
            </a:pPr>
            <a:r>
              <a:rPr lang="en-US" sz="4000" b="1" kern="0" dirty="0">
                <a:solidFill>
                  <a:srgbClr val="FF0000"/>
                </a:solidFill>
                <a:effectLst/>
                <a:latin typeface="Arial" panose="020B0604020202020204" pitchFamily="34" charset="0"/>
                <a:cs typeface="Times New Roman" panose="02020603050405020304" pitchFamily="18" charset="0"/>
              </a:rPr>
              <a:t>VIII. SACRIFICE NOW FOR BLESSINGS NOW AND LATER </a:t>
            </a:r>
          </a:p>
        </p:txBody>
      </p:sp>
      <p:sp>
        <p:nvSpPr>
          <p:cNvPr id="3" name="Content Placeholder 2">
            <a:extLst>
              <a:ext uri="{FF2B5EF4-FFF2-40B4-BE49-F238E27FC236}">
                <a16:creationId xmlns:a16="http://schemas.microsoft.com/office/drawing/2014/main" id="{DD08AEE6-4204-3173-1121-F8118494EFD7}"/>
              </a:ext>
            </a:extLst>
          </p:cNvPr>
          <p:cNvSpPr>
            <a:spLocks noGrp="1"/>
          </p:cNvSpPr>
          <p:nvPr>
            <p:ph idx="1"/>
          </p:nvPr>
        </p:nvSpPr>
        <p:spPr>
          <a:xfrm>
            <a:off x="220337" y="1223682"/>
            <a:ext cx="8923663" cy="5634317"/>
          </a:xfrm>
        </p:spPr>
        <p:txBody>
          <a:bodyPr>
            <a:normAutofit fontScale="77500" lnSpcReduction="20000"/>
          </a:bodyPr>
          <a:lstStyle/>
          <a:p>
            <a:pPr marL="457200" marR="0" lvl="0" indent="-457200">
              <a:lnSpc>
                <a:spcPct val="100000"/>
              </a:lnSpc>
              <a:spcBef>
                <a:spcPts val="0"/>
              </a:spcBef>
              <a:buFont typeface="+mj-lt"/>
              <a:buAutoNum type="alphaUcPeriod"/>
              <a:tabLst>
                <a:tab pos="228600" algn="l"/>
                <a:tab pos="457200" algn="l"/>
                <a:tab pos="685800" algn="l"/>
                <a:tab pos="914400" algn="l"/>
                <a:tab pos="1143000" algn="l"/>
                <a:tab pos="1371600" algn="l"/>
                <a:tab pos="1600200" algn="l"/>
              </a:tabLst>
            </a:pPr>
            <a:r>
              <a:rPr lang="en-US" sz="3400" dirty="0">
                <a:ea typeface="Times New Roman" panose="02020603050405020304" pitchFamily="18" charset="0"/>
                <a:cs typeface="Times New Roman" panose="02020603050405020304" pitchFamily="18" charset="0"/>
              </a:rPr>
              <a:t>Mark 10:28-30  Then Peter began to say to Him, "See, we have left all and followed You." {29} So Jesus answered and said, "Assuredly, I say to you, there is no one who has left house or brothers or sisters or father or mother or wife or children or lands, for My sake and the gospel's, {30} "who shall not receive a hundredfold now in this time; houses and brothers and sisters and mothers and children and lands, with persecutions; and in the age to come, eternal life. </a:t>
            </a:r>
          </a:p>
          <a:p>
            <a:pPr marL="457200" marR="0" lvl="0" indent="-457200">
              <a:lnSpc>
                <a:spcPct val="100000"/>
              </a:lnSpc>
              <a:spcBef>
                <a:spcPts val="0"/>
              </a:spcBef>
              <a:buFont typeface="+mj-lt"/>
              <a:buAutoNum type="alphaUcPeriod"/>
              <a:tabLst>
                <a:tab pos="228600" algn="l"/>
                <a:tab pos="457200" algn="l"/>
                <a:tab pos="685800" algn="l"/>
                <a:tab pos="914400" algn="l"/>
                <a:tab pos="1143000" algn="l"/>
                <a:tab pos="1371600" algn="l"/>
                <a:tab pos="1600200" algn="l"/>
              </a:tabLst>
            </a:pPr>
            <a:r>
              <a:rPr lang="en-US" sz="3400" dirty="0">
                <a:ea typeface="Times New Roman" panose="02020603050405020304" pitchFamily="18" charset="0"/>
                <a:cs typeface="Times New Roman" panose="02020603050405020304" pitchFamily="18" charset="0"/>
              </a:rPr>
              <a:t>Mark 8:34–35  When He had called the people to Himself, with His disciples also, He said to them, “Whoever desires to come after Me, let him deny himself, and take up his cross, and follow Me. 35 For whoever desires to save his life will lose it, but whoever loses his life for My sake and the gospel’s will save it.</a:t>
            </a:r>
            <a:r>
              <a:rPr lang="en-US" dirty="0">
                <a:ea typeface="Times New Roman" panose="02020603050405020304" pitchFamily="18" charset="0"/>
                <a:cs typeface="Times New Roman" panose="02020603050405020304" pitchFamily="18" charset="0"/>
              </a:rPr>
              <a:t>	</a:t>
            </a:r>
            <a:endParaRPr lang="en-US" dirty="0"/>
          </a:p>
          <a:p>
            <a:endParaRPr lang="en-US" dirty="0"/>
          </a:p>
        </p:txBody>
      </p:sp>
    </p:spTree>
    <p:extLst>
      <p:ext uri="{BB962C8B-B14F-4D97-AF65-F5344CB8AC3E}">
        <p14:creationId xmlns:p14="http://schemas.microsoft.com/office/powerpoint/2010/main" val="2814383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32EF6-487D-0443-385A-89EF3E3B21CA}"/>
              </a:ext>
            </a:extLst>
          </p:cNvPr>
          <p:cNvSpPr>
            <a:spLocks noGrp="1"/>
          </p:cNvSpPr>
          <p:nvPr>
            <p:ph type="title"/>
          </p:nvPr>
        </p:nvSpPr>
        <p:spPr/>
        <p:txBody>
          <a:bodyPr>
            <a:normAutofit/>
          </a:bodyPr>
          <a:lstStyle/>
          <a:p>
            <a:pPr marL="0" marR="0">
              <a:lnSpc>
                <a:spcPct val="95000"/>
              </a:lnSpc>
              <a:buNone/>
              <a:tabLst>
                <a:tab pos="228600" algn="l"/>
                <a:tab pos="457200" algn="l"/>
                <a:tab pos="685800" algn="l"/>
                <a:tab pos="914400" algn="l"/>
                <a:tab pos="1143000" algn="l"/>
                <a:tab pos="1371600" algn="l"/>
                <a:tab pos="1600200" algn="l"/>
              </a:tabLst>
            </a:pPr>
            <a:r>
              <a:rPr lang="en-US" sz="4400" b="1"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IX. REVERSAL OF FORTUNE</a:t>
            </a:r>
            <a:r>
              <a:rPr lang="en-US" sz="440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  </a:t>
            </a:r>
          </a:p>
        </p:txBody>
      </p:sp>
      <p:sp>
        <p:nvSpPr>
          <p:cNvPr id="3" name="Content Placeholder 2">
            <a:extLst>
              <a:ext uri="{FF2B5EF4-FFF2-40B4-BE49-F238E27FC236}">
                <a16:creationId xmlns:a16="http://schemas.microsoft.com/office/drawing/2014/main" id="{FE819A1E-3AEF-398D-FD4A-F1398E670A47}"/>
              </a:ext>
            </a:extLst>
          </p:cNvPr>
          <p:cNvSpPr>
            <a:spLocks noGrp="1"/>
          </p:cNvSpPr>
          <p:nvPr>
            <p:ph idx="1"/>
          </p:nvPr>
        </p:nvSpPr>
        <p:spPr>
          <a:xfrm>
            <a:off x="220337" y="1223682"/>
            <a:ext cx="8923663" cy="5634317"/>
          </a:xfrm>
        </p:spPr>
        <p:txBody>
          <a:bodyPr/>
          <a:lstStyle/>
          <a:p>
            <a:pPr marL="511175" marR="0" lvl="0" indent="-511175">
              <a:lnSpc>
                <a:spcPct val="100000"/>
              </a:lnSpc>
              <a:buFont typeface="+mj-lt"/>
              <a:buAutoNum type="alphaUcPeriod"/>
              <a:tabLst>
                <a:tab pos="228600" algn="l"/>
                <a:tab pos="685800" algn="l"/>
                <a:tab pos="914400" algn="l"/>
                <a:tab pos="1143000" algn="l"/>
                <a:tab pos="1371600" algn="l"/>
                <a:tab pos="1600200" algn="l"/>
              </a:tabLst>
            </a:pPr>
            <a:r>
              <a:rPr lang="en-US" sz="3600" dirty="0">
                <a:ea typeface="Times New Roman" panose="02020603050405020304" pitchFamily="18" charset="0"/>
                <a:cs typeface="Times New Roman" panose="02020603050405020304" pitchFamily="18" charset="0"/>
              </a:rPr>
              <a:t>Mark 10:31  "But many who are first will be last, and the last first."</a:t>
            </a:r>
          </a:p>
          <a:p>
            <a:pPr marL="511175" marR="0" lvl="0" indent="-511175">
              <a:lnSpc>
                <a:spcPct val="100000"/>
              </a:lnSpc>
              <a:buFont typeface="+mj-lt"/>
              <a:buAutoNum type="alphaUcPeriod"/>
              <a:tabLst>
                <a:tab pos="228600" algn="l"/>
                <a:tab pos="685800" algn="l"/>
                <a:tab pos="914400" algn="l"/>
                <a:tab pos="1143000" algn="l"/>
                <a:tab pos="1371600" algn="l"/>
                <a:tab pos="1600200" algn="l"/>
              </a:tabLst>
            </a:pPr>
            <a:r>
              <a:rPr lang="en-US" sz="3600" dirty="0">
                <a:ea typeface="Times New Roman" panose="02020603050405020304" pitchFamily="18" charset="0"/>
                <a:cs typeface="Times New Roman" panose="02020603050405020304" pitchFamily="18" charset="0"/>
              </a:rPr>
              <a:t>Mark 9:35  And He sat down, called the twelve, and said to them,  “If anyone desires to be first, he shall be last of all and servant of all.”</a:t>
            </a:r>
            <a:endParaRPr lang="en-US" sz="3600" dirty="0"/>
          </a:p>
          <a:p>
            <a:endParaRPr lang="en-US" dirty="0"/>
          </a:p>
        </p:txBody>
      </p:sp>
    </p:spTree>
    <p:extLst>
      <p:ext uri="{BB962C8B-B14F-4D97-AF65-F5344CB8AC3E}">
        <p14:creationId xmlns:p14="http://schemas.microsoft.com/office/powerpoint/2010/main" val="3199156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DDF26B-49D9-9F8B-3AB2-5D5BCF23A6D9}"/>
              </a:ext>
            </a:extLst>
          </p:cNvPr>
          <p:cNvSpPr>
            <a:spLocks noGrp="1"/>
          </p:cNvSpPr>
          <p:nvPr>
            <p:ph type="title"/>
          </p:nvPr>
        </p:nvSpPr>
        <p:spPr/>
        <p:txBody>
          <a:bodyPr>
            <a:normAutofit/>
          </a:bodyPr>
          <a:lstStyle/>
          <a:p>
            <a:pPr marL="0" marR="0">
              <a:lnSpc>
                <a:spcPct val="95000"/>
              </a:lnSpc>
              <a:buNone/>
              <a:tabLst>
                <a:tab pos="228600" algn="l"/>
                <a:tab pos="457200" algn="l"/>
                <a:tab pos="685800" algn="l"/>
                <a:tab pos="914400" algn="l"/>
                <a:tab pos="1143000" algn="l"/>
                <a:tab pos="1371600" algn="l"/>
                <a:tab pos="1600200" algn="l"/>
              </a:tabLst>
            </a:pPr>
            <a:r>
              <a:rPr lang="en-US" sz="4400" b="1"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SELLING YOUR SOUL</a:t>
            </a:r>
            <a:endParaRPr lang="en-US" dirty="0">
              <a:solidFill>
                <a:srgbClr val="FF0000"/>
              </a:solidFill>
            </a:endParaRPr>
          </a:p>
        </p:txBody>
      </p:sp>
      <p:sp>
        <p:nvSpPr>
          <p:cNvPr id="3" name="Content Placeholder 2">
            <a:extLst>
              <a:ext uri="{FF2B5EF4-FFF2-40B4-BE49-F238E27FC236}">
                <a16:creationId xmlns:a16="http://schemas.microsoft.com/office/drawing/2014/main" id="{19819CF6-F90A-B59C-CD94-608E12126701}"/>
              </a:ext>
            </a:extLst>
          </p:cNvPr>
          <p:cNvSpPr>
            <a:spLocks noGrp="1"/>
          </p:cNvSpPr>
          <p:nvPr>
            <p:ph idx="1"/>
          </p:nvPr>
        </p:nvSpPr>
        <p:spPr/>
        <p:txBody>
          <a:bodyPr>
            <a:normAutofit fontScale="70000" lnSpcReduction="20000"/>
          </a:bodyPr>
          <a:lstStyle/>
          <a:p>
            <a:pPr marL="457200" marR="0" indent="-457200">
              <a:lnSpc>
                <a:spcPct val="105000"/>
              </a:lnSpc>
              <a:spcBef>
                <a:spcPts val="0"/>
              </a:spcBef>
              <a:buNone/>
              <a:tabLst>
                <a:tab pos="228600" algn="l"/>
                <a:tab pos="457200" algn="l"/>
                <a:tab pos="685800" algn="l"/>
                <a:tab pos="914400" algn="l"/>
                <a:tab pos="1143000" algn="l"/>
                <a:tab pos="1371600" algn="l"/>
                <a:tab pos="1600200" algn="l"/>
              </a:tabLst>
            </a:pPr>
            <a:r>
              <a:rPr lang="en-US" sz="4400" dirty="0">
                <a:ea typeface="Times New Roman" panose="02020603050405020304" pitchFamily="18" charset="0"/>
                <a:cs typeface="Times New Roman" panose="02020603050405020304" pitchFamily="18" charset="0"/>
              </a:rPr>
              <a:t>A. (Mark 8:36-37)  "For what will it profit a man if he gains the whole world, and loses his own soul? {37} "Or what will a man give in exchange for his soul?</a:t>
            </a:r>
          </a:p>
          <a:p>
            <a:pPr marL="457200" marR="0" lvl="0" indent="-457200">
              <a:lnSpc>
                <a:spcPct val="105000"/>
              </a:lnSpc>
              <a:spcBef>
                <a:spcPts val="0"/>
              </a:spcBef>
              <a:buNone/>
              <a:tabLst>
                <a:tab pos="228600" algn="l"/>
                <a:tab pos="457200" algn="l"/>
                <a:tab pos="685800" algn="l"/>
                <a:tab pos="914400" algn="l"/>
                <a:tab pos="1143000" algn="l"/>
                <a:tab pos="1371600" algn="l"/>
                <a:tab pos="1600200" algn="l"/>
              </a:tabLst>
            </a:pPr>
            <a:r>
              <a:rPr lang="en-US" sz="4400" dirty="0">
                <a:ea typeface="Times New Roman" panose="02020603050405020304" pitchFamily="18" charset="0"/>
                <a:cs typeface="Times New Roman" panose="02020603050405020304" pitchFamily="18" charset="0"/>
              </a:rPr>
              <a:t>B. What will you give in exchange for your soul?</a:t>
            </a:r>
          </a:p>
          <a:p>
            <a:pPr marL="800100" lvl="1" indent="-342900">
              <a:lnSpc>
                <a:spcPct val="105000"/>
              </a:lnSpc>
              <a:spcBef>
                <a:spcPts val="0"/>
              </a:spcBef>
              <a:buFont typeface="+mj-lt"/>
              <a:buAutoNum type="arabicPeriod"/>
              <a:tabLst>
                <a:tab pos="228600" algn="l"/>
                <a:tab pos="457200" algn="l"/>
                <a:tab pos="685800" algn="l"/>
                <a:tab pos="914400" algn="l"/>
                <a:tab pos="1143000" algn="l"/>
                <a:tab pos="1371600" algn="l"/>
                <a:tab pos="1600200" algn="l"/>
                <a:tab pos="228600" algn="l"/>
                <a:tab pos="685800" algn="l"/>
                <a:tab pos="914400" algn="l"/>
                <a:tab pos="1143000" algn="l"/>
                <a:tab pos="1371600" algn="l"/>
                <a:tab pos="1600200" algn="l"/>
              </a:tabLst>
            </a:pPr>
            <a:r>
              <a:rPr lang="en-US" sz="4400" dirty="0">
                <a:ea typeface="Times New Roman" panose="02020603050405020304" pitchFamily="18" charset="0"/>
                <a:cs typeface="Times New Roman" panose="02020603050405020304" pitchFamily="18" charset="0"/>
              </a:rPr>
              <a:t>Money,</a:t>
            </a:r>
          </a:p>
          <a:p>
            <a:pPr marL="800100" lvl="1" indent="-342900">
              <a:lnSpc>
                <a:spcPct val="105000"/>
              </a:lnSpc>
              <a:spcBef>
                <a:spcPts val="0"/>
              </a:spcBef>
              <a:buFont typeface="+mj-lt"/>
              <a:buAutoNum type="arabicPeriod"/>
              <a:tabLst>
                <a:tab pos="228600" algn="l"/>
                <a:tab pos="457200" algn="l"/>
                <a:tab pos="685800" algn="l"/>
                <a:tab pos="914400" algn="l"/>
                <a:tab pos="1143000" algn="l"/>
                <a:tab pos="1371600" algn="l"/>
                <a:tab pos="1600200" algn="l"/>
                <a:tab pos="228600" algn="l"/>
                <a:tab pos="685800" algn="l"/>
                <a:tab pos="914400" algn="l"/>
                <a:tab pos="1143000" algn="l"/>
                <a:tab pos="1371600" algn="l"/>
                <a:tab pos="1600200" algn="l"/>
              </a:tabLst>
            </a:pPr>
            <a:r>
              <a:rPr lang="en-US" sz="4400" dirty="0">
                <a:ea typeface="Times New Roman" panose="02020603050405020304" pitchFamily="18" charset="0"/>
                <a:cs typeface="Times New Roman" panose="02020603050405020304" pitchFamily="18" charset="0"/>
              </a:rPr>
              <a:t>Time,</a:t>
            </a:r>
          </a:p>
          <a:p>
            <a:pPr marL="800100" lvl="1" indent="-342900">
              <a:lnSpc>
                <a:spcPct val="105000"/>
              </a:lnSpc>
              <a:spcBef>
                <a:spcPts val="0"/>
              </a:spcBef>
              <a:buFont typeface="+mj-lt"/>
              <a:buAutoNum type="arabicPeriod"/>
              <a:tabLst>
                <a:tab pos="228600" algn="l"/>
                <a:tab pos="457200" algn="l"/>
                <a:tab pos="685800" algn="l"/>
                <a:tab pos="914400" algn="l"/>
                <a:tab pos="1143000" algn="l"/>
                <a:tab pos="1371600" algn="l"/>
                <a:tab pos="1600200" algn="l"/>
                <a:tab pos="228600" algn="l"/>
                <a:tab pos="685800" algn="l"/>
                <a:tab pos="914400" algn="l"/>
                <a:tab pos="1143000" algn="l"/>
                <a:tab pos="1371600" algn="l"/>
                <a:tab pos="1600200" algn="l"/>
              </a:tabLst>
            </a:pPr>
            <a:r>
              <a:rPr lang="en-US" sz="4400" dirty="0">
                <a:ea typeface="Times New Roman" panose="02020603050405020304" pitchFamily="18" charset="0"/>
                <a:cs typeface="Times New Roman" panose="02020603050405020304" pitchFamily="18" charset="0"/>
              </a:rPr>
              <a:t>Energy,</a:t>
            </a:r>
          </a:p>
          <a:p>
            <a:pPr marL="800100" lvl="1" indent="-342900">
              <a:lnSpc>
                <a:spcPct val="105000"/>
              </a:lnSpc>
              <a:spcBef>
                <a:spcPts val="0"/>
              </a:spcBef>
              <a:buFont typeface="+mj-lt"/>
              <a:buAutoNum type="arabicPeriod"/>
              <a:tabLst>
                <a:tab pos="228600" algn="l"/>
                <a:tab pos="457200" algn="l"/>
                <a:tab pos="685800" algn="l"/>
                <a:tab pos="914400" algn="l"/>
                <a:tab pos="1143000" algn="l"/>
                <a:tab pos="1371600" algn="l"/>
                <a:tab pos="1600200" algn="l"/>
                <a:tab pos="228600" algn="l"/>
                <a:tab pos="685800" algn="l"/>
                <a:tab pos="914400" algn="l"/>
                <a:tab pos="1143000" algn="l"/>
                <a:tab pos="1371600" algn="l"/>
                <a:tab pos="1600200" algn="l"/>
              </a:tabLst>
            </a:pPr>
            <a:r>
              <a:rPr lang="en-US" sz="4400" dirty="0">
                <a:ea typeface="Times New Roman" panose="02020603050405020304" pitchFamily="18" charset="0"/>
                <a:cs typeface="Times New Roman" panose="02020603050405020304" pitchFamily="18" charset="0"/>
              </a:rPr>
              <a:t>Relationships,</a:t>
            </a:r>
          </a:p>
          <a:p>
            <a:pPr marL="800100" lvl="1" indent="-342900">
              <a:lnSpc>
                <a:spcPct val="105000"/>
              </a:lnSpc>
              <a:spcBef>
                <a:spcPts val="0"/>
              </a:spcBef>
              <a:buFont typeface="+mj-lt"/>
              <a:buAutoNum type="arabicPeriod"/>
              <a:tabLst>
                <a:tab pos="228600" algn="l"/>
                <a:tab pos="457200" algn="l"/>
                <a:tab pos="685800" algn="l"/>
                <a:tab pos="914400" algn="l"/>
                <a:tab pos="1143000" algn="l"/>
                <a:tab pos="1371600" algn="l"/>
                <a:tab pos="1600200" algn="l"/>
                <a:tab pos="228600" algn="l"/>
                <a:tab pos="685800" algn="l"/>
                <a:tab pos="914400" algn="l"/>
                <a:tab pos="1143000" algn="l"/>
                <a:tab pos="1371600" algn="l"/>
                <a:tab pos="1600200" algn="l"/>
              </a:tabLst>
            </a:pPr>
            <a:r>
              <a:rPr lang="en-US" sz="4400" dirty="0">
                <a:ea typeface="Times New Roman" panose="02020603050405020304" pitchFamily="18" charset="0"/>
                <a:cs typeface="Times New Roman" panose="02020603050405020304" pitchFamily="18" charset="0"/>
              </a:rPr>
              <a:t>Prestige,</a:t>
            </a:r>
          </a:p>
          <a:p>
            <a:pPr marL="800100" lvl="1" indent="-342900">
              <a:lnSpc>
                <a:spcPct val="105000"/>
              </a:lnSpc>
              <a:spcBef>
                <a:spcPts val="0"/>
              </a:spcBef>
              <a:buFont typeface="+mj-lt"/>
              <a:buAutoNum type="arabicPeriod"/>
              <a:tabLst>
                <a:tab pos="228600" algn="l"/>
                <a:tab pos="457200" algn="l"/>
                <a:tab pos="685800" algn="l"/>
                <a:tab pos="914400" algn="l"/>
                <a:tab pos="1143000" algn="l"/>
                <a:tab pos="1371600" algn="l"/>
                <a:tab pos="1600200" algn="l"/>
                <a:tab pos="228600" algn="l"/>
                <a:tab pos="685800" algn="l"/>
                <a:tab pos="914400" algn="l"/>
                <a:tab pos="1143000" algn="l"/>
                <a:tab pos="1371600" algn="l"/>
                <a:tab pos="1600200" algn="l"/>
              </a:tabLst>
            </a:pPr>
            <a:r>
              <a:rPr lang="en-US" sz="4400" dirty="0">
                <a:ea typeface="Times New Roman" panose="02020603050405020304" pitchFamily="18" charset="0"/>
                <a:cs typeface="Times New Roman" panose="02020603050405020304" pitchFamily="18" charset="0"/>
              </a:rPr>
              <a:t>Position,</a:t>
            </a:r>
          </a:p>
          <a:p>
            <a:pPr marL="800100" lvl="1" indent="-342900">
              <a:lnSpc>
                <a:spcPct val="105000"/>
              </a:lnSpc>
              <a:spcBef>
                <a:spcPts val="0"/>
              </a:spcBef>
              <a:buFont typeface="+mj-lt"/>
              <a:buAutoNum type="arabicPeriod"/>
              <a:tabLst>
                <a:tab pos="228600" algn="l"/>
                <a:tab pos="457200" algn="l"/>
                <a:tab pos="685800" algn="l"/>
                <a:tab pos="914400" algn="l"/>
                <a:tab pos="1143000" algn="l"/>
                <a:tab pos="1371600" algn="l"/>
                <a:tab pos="1600200" algn="l"/>
                <a:tab pos="228600" algn="l"/>
                <a:tab pos="685800" algn="l"/>
                <a:tab pos="914400" algn="l"/>
                <a:tab pos="1143000" algn="l"/>
                <a:tab pos="1371600" algn="l"/>
                <a:tab pos="1600200" algn="l"/>
              </a:tabLst>
            </a:pPr>
            <a:r>
              <a:rPr lang="en-US" sz="4400" dirty="0">
                <a:ea typeface="Times New Roman" panose="02020603050405020304" pitchFamily="18" charset="0"/>
                <a:cs typeface="Times New Roman" panose="02020603050405020304" pitchFamily="18" charset="0"/>
              </a:rPr>
              <a:t>Power/Control.</a:t>
            </a:r>
          </a:p>
          <a:p>
            <a:pPr marL="0" marR="0" lvl="0" indent="0">
              <a:lnSpc>
                <a:spcPct val="105000"/>
              </a:lnSpc>
              <a:spcBef>
                <a:spcPts val="0"/>
              </a:spcBef>
              <a:buNone/>
              <a:tabLst>
                <a:tab pos="228600" algn="l"/>
                <a:tab pos="457200" algn="l"/>
                <a:tab pos="685800" algn="l"/>
                <a:tab pos="914400" algn="l"/>
                <a:tab pos="1143000" algn="l"/>
                <a:tab pos="1371600" algn="l"/>
                <a:tab pos="1600200" algn="l"/>
                <a:tab pos="228600" algn="l"/>
                <a:tab pos="457200" algn="l"/>
                <a:tab pos="685800" algn="l"/>
                <a:tab pos="914400" algn="l"/>
                <a:tab pos="1143000" algn="l"/>
                <a:tab pos="1371600" algn="l"/>
              </a:tabLst>
            </a:pPr>
            <a:r>
              <a:rPr lang="en-US" sz="4400" dirty="0">
                <a:ea typeface="Times New Roman" panose="02020603050405020304" pitchFamily="18" charset="0"/>
                <a:cs typeface="Times New Roman" panose="02020603050405020304" pitchFamily="18" charset="0"/>
              </a:rPr>
              <a:t>C.  Will you sacrifice them all for eternal life?</a:t>
            </a:r>
          </a:p>
        </p:txBody>
      </p:sp>
    </p:spTree>
    <p:extLst>
      <p:ext uri="{BB962C8B-B14F-4D97-AF65-F5344CB8AC3E}">
        <p14:creationId xmlns:p14="http://schemas.microsoft.com/office/powerpoint/2010/main" val="1315989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794005-9375-FF1F-0176-253946552E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0E6472-8765-0E65-8A71-83DC4F474887}"/>
              </a:ext>
            </a:extLst>
          </p:cNvPr>
          <p:cNvSpPr>
            <a:spLocks noGrp="1"/>
          </p:cNvSpPr>
          <p:nvPr>
            <p:ph type="title"/>
          </p:nvPr>
        </p:nvSpPr>
        <p:spPr/>
        <p:txBody>
          <a:bodyPr>
            <a:normAutofit/>
          </a:bodyPr>
          <a:lstStyle/>
          <a:p>
            <a:pPr marL="0" marR="0">
              <a:lnSpc>
                <a:spcPct val="95000"/>
              </a:lnSpc>
              <a:buNone/>
              <a:tabLst>
                <a:tab pos="228600" algn="l"/>
                <a:tab pos="457200" algn="l"/>
                <a:tab pos="685800" algn="l"/>
                <a:tab pos="914400" algn="l"/>
                <a:tab pos="1143000" algn="l"/>
                <a:tab pos="1371600" algn="l"/>
                <a:tab pos="1600200" algn="l"/>
              </a:tabLst>
            </a:pPr>
            <a:r>
              <a:rPr lang="en-US" sz="4400" b="1"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SELLING YOUR SOUL</a:t>
            </a:r>
            <a:endParaRPr lang="en-US" dirty="0">
              <a:solidFill>
                <a:srgbClr val="FF0000"/>
              </a:solidFill>
            </a:endParaRPr>
          </a:p>
        </p:txBody>
      </p:sp>
      <p:sp>
        <p:nvSpPr>
          <p:cNvPr id="3" name="Content Placeholder 2">
            <a:extLst>
              <a:ext uri="{FF2B5EF4-FFF2-40B4-BE49-F238E27FC236}">
                <a16:creationId xmlns:a16="http://schemas.microsoft.com/office/drawing/2014/main" id="{4A006B2A-19B1-E285-CAC8-BA9C59817CD4}"/>
              </a:ext>
            </a:extLst>
          </p:cNvPr>
          <p:cNvSpPr>
            <a:spLocks noGrp="1"/>
          </p:cNvSpPr>
          <p:nvPr>
            <p:ph idx="1"/>
          </p:nvPr>
        </p:nvSpPr>
        <p:spPr/>
        <p:txBody>
          <a:bodyPr>
            <a:normAutofit/>
          </a:bodyPr>
          <a:lstStyle/>
          <a:p>
            <a:pPr marL="457200" marR="0" lvl="0" indent="-457200">
              <a:lnSpc>
                <a:spcPct val="95000"/>
              </a:lnSpc>
              <a:buNone/>
              <a:tabLst>
                <a:tab pos="228600" algn="l"/>
                <a:tab pos="457200" algn="l"/>
                <a:tab pos="685800" algn="l"/>
                <a:tab pos="914400" algn="l"/>
                <a:tab pos="1143000" algn="l"/>
                <a:tab pos="1371600" algn="l"/>
                <a:tab pos="1600200" algn="l"/>
                <a:tab pos="228600" algn="l"/>
                <a:tab pos="457200" algn="l"/>
                <a:tab pos="685800" algn="l"/>
                <a:tab pos="914400" algn="l"/>
                <a:tab pos="1143000" algn="l"/>
                <a:tab pos="1371600" algn="l"/>
              </a:tabLst>
            </a:pPr>
            <a:r>
              <a:rPr lang="en-US" sz="3600" dirty="0">
                <a:ea typeface="Times New Roman" panose="02020603050405020304" pitchFamily="18" charset="0"/>
                <a:cs typeface="Times New Roman" panose="02020603050405020304" pitchFamily="18" charset="0"/>
              </a:rPr>
              <a:t>D. Will you do what the bible tells you to do be saved to eternal life?</a:t>
            </a:r>
          </a:p>
          <a:p>
            <a:pPr marL="914400" marR="0" lvl="1" indent="-457200">
              <a:lnSpc>
                <a:spcPct val="95000"/>
              </a:lnSpc>
              <a:buFont typeface="+mj-lt"/>
              <a:buAutoNum type="arabicPeriod"/>
              <a:tabLst>
                <a:tab pos="228600" algn="l"/>
                <a:tab pos="457200" algn="l"/>
                <a:tab pos="685800" algn="l"/>
                <a:tab pos="914400" algn="l"/>
                <a:tab pos="1143000" algn="l"/>
                <a:tab pos="1371600" algn="l"/>
                <a:tab pos="1600200" algn="l"/>
                <a:tab pos="228600" algn="l"/>
                <a:tab pos="685800" algn="l"/>
                <a:tab pos="914400" algn="l"/>
                <a:tab pos="1143000" algn="l"/>
                <a:tab pos="1371600" algn="l"/>
              </a:tabLst>
            </a:pPr>
            <a:r>
              <a:rPr lang="en-US" sz="3600" dirty="0">
                <a:ea typeface="Times New Roman" panose="02020603050405020304" pitchFamily="18" charset="0"/>
                <a:cs typeface="Times New Roman" panose="02020603050405020304" pitchFamily="18" charset="0"/>
              </a:rPr>
              <a:t>Believe in Jesus?</a:t>
            </a:r>
          </a:p>
          <a:p>
            <a:pPr marL="914400" marR="0" lvl="1" indent="-457200">
              <a:lnSpc>
                <a:spcPct val="95000"/>
              </a:lnSpc>
              <a:buFont typeface="+mj-lt"/>
              <a:buAutoNum type="arabicPeriod"/>
              <a:tabLst>
                <a:tab pos="228600" algn="l"/>
                <a:tab pos="457200" algn="l"/>
                <a:tab pos="685800" algn="l"/>
                <a:tab pos="914400" algn="l"/>
                <a:tab pos="1143000" algn="l"/>
                <a:tab pos="1371600" algn="l"/>
                <a:tab pos="1600200" algn="l"/>
                <a:tab pos="228600" algn="l"/>
                <a:tab pos="685800" algn="l"/>
                <a:tab pos="914400" algn="l"/>
                <a:tab pos="1143000" algn="l"/>
                <a:tab pos="1371600" algn="l"/>
              </a:tabLst>
            </a:pPr>
            <a:r>
              <a:rPr lang="en-US" sz="3600" dirty="0">
                <a:ea typeface="Times New Roman" panose="02020603050405020304" pitchFamily="18" charset="0"/>
                <a:cs typeface="Times New Roman" panose="02020603050405020304" pitchFamily="18" charset="0"/>
              </a:rPr>
              <a:t>Confess Him as the Son of God?</a:t>
            </a:r>
          </a:p>
          <a:p>
            <a:pPr marL="914400" marR="0" lvl="1" indent="-457200">
              <a:lnSpc>
                <a:spcPct val="95000"/>
              </a:lnSpc>
              <a:buFont typeface="+mj-lt"/>
              <a:buAutoNum type="arabicPeriod"/>
              <a:tabLst>
                <a:tab pos="228600" algn="l"/>
                <a:tab pos="457200" algn="l"/>
                <a:tab pos="685800" algn="l"/>
                <a:tab pos="914400" algn="l"/>
                <a:tab pos="1143000" algn="l"/>
                <a:tab pos="1371600" algn="l"/>
                <a:tab pos="1600200" algn="l"/>
                <a:tab pos="228600" algn="l"/>
                <a:tab pos="685800" algn="l"/>
                <a:tab pos="914400" algn="l"/>
                <a:tab pos="1143000" algn="l"/>
                <a:tab pos="1371600" algn="l"/>
              </a:tabLst>
            </a:pPr>
            <a:r>
              <a:rPr lang="en-US" sz="3600" dirty="0">
                <a:ea typeface="Times New Roman" panose="02020603050405020304" pitchFamily="18" charset="0"/>
                <a:cs typeface="Times New Roman" panose="02020603050405020304" pitchFamily="18" charset="0"/>
              </a:rPr>
              <a:t>Repent of your sins?</a:t>
            </a:r>
          </a:p>
          <a:p>
            <a:pPr marL="914400" marR="0" lvl="1" indent="-457200">
              <a:lnSpc>
                <a:spcPct val="95000"/>
              </a:lnSpc>
              <a:buFont typeface="+mj-lt"/>
              <a:buAutoNum type="arabicPeriod"/>
              <a:tabLst>
                <a:tab pos="228600" algn="l"/>
                <a:tab pos="457200" algn="l"/>
                <a:tab pos="685800" algn="l"/>
                <a:tab pos="914400" algn="l"/>
                <a:tab pos="1143000" algn="l"/>
                <a:tab pos="1371600" algn="l"/>
                <a:tab pos="1600200" algn="l"/>
                <a:tab pos="228600" algn="l"/>
                <a:tab pos="685800" algn="l"/>
                <a:tab pos="914400" algn="l"/>
                <a:tab pos="1143000" algn="l"/>
                <a:tab pos="1371600" algn="l"/>
              </a:tabLst>
            </a:pPr>
            <a:r>
              <a:rPr lang="en-US" sz="3600" dirty="0">
                <a:ea typeface="Times New Roman" panose="02020603050405020304" pitchFamily="18" charset="0"/>
                <a:cs typeface="Times New Roman" panose="02020603050405020304" pitchFamily="18" charset="0"/>
              </a:rPr>
              <a:t>Be baptized for the remission of your sins?</a:t>
            </a:r>
          </a:p>
          <a:p>
            <a:pPr marL="914400" marR="0" lvl="1" indent="-457200">
              <a:lnSpc>
                <a:spcPct val="95000"/>
              </a:lnSpc>
              <a:buFont typeface="+mj-lt"/>
              <a:buAutoNum type="arabicPeriod"/>
              <a:tabLst>
                <a:tab pos="228600" algn="l"/>
                <a:tab pos="457200" algn="l"/>
                <a:tab pos="685800" algn="l"/>
                <a:tab pos="914400" algn="l"/>
                <a:tab pos="1143000" algn="l"/>
                <a:tab pos="1371600" algn="l"/>
                <a:tab pos="1600200" algn="l"/>
                <a:tab pos="228600" algn="l"/>
                <a:tab pos="685800" algn="l"/>
                <a:tab pos="914400" algn="l"/>
                <a:tab pos="1143000" algn="l"/>
                <a:tab pos="1371600" algn="l"/>
              </a:tabLst>
            </a:pPr>
            <a:r>
              <a:rPr lang="en-US" sz="3600" dirty="0">
                <a:ea typeface="Times New Roman" panose="02020603050405020304" pitchFamily="18" charset="0"/>
                <a:cs typeface="Times New Roman" panose="02020603050405020304" pitchFamily="18" charset="0"/>
              </a:rPr>
              <a:t>Live faithfully the rest of your life on this earth</a:t>
            </a:r>
            <a:endParaRPr lang="en-US" sz="3600" dirty="0"/>
          </a:p>
        </p:txBody>
      </p:sp>
    </p:spTree>
    <p:extLst>
      <p:ext uri="{BB962C8B-B14F-4D97-AF65-F5344CB8AC3E}">
        <p14:creationId xmlns:p14="http://schemas.microsoft.com/office/powerpoint/2010/main" val="792475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stage, light, sky&#10;&#10;Description automatically generated">
            <a:extLst>
              <a:ext uri="{FF2B5EF4-FFF2-40B4-BE49-F238E27FC236}">
                <a16:creationId xmlns:a16="http://schemas.microsoft.com/office/drawing/2014/main" id="{E88DFCD8-702D-48B7-AE13-86C8D30E19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4" name="Picture 3" descr="A picture containing drawing&#10;&#10;Description automatically generated">
            <a:extLst>
              <a:ext uri="{FF2B5EF4-FFF2-40B4-BE49-F238E27FC236}">
                <a16:creationId xmlns:a16="http://schemas.microsoft.com/office/drawing/2014/main" id="{5307BC7F-313F-E31F-A4CC-2EBA0A3495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2171"/>
            <a:ext cx="9144000" cy="6393656"/>
          </a:xfrm>
          <a:prstGeom prst="rect">
            <a:avLst/>
          </a:prstGeom>
        </p:spPr>
      </p:pic>
      <p:pic>
        <p:nvPicPr>
          <p:cNvPr id="5" name="Picture 4">
            <a:extLst>
              <a:ext uri="{FF2B5EF4-FFF2-40B4-BE49-F238E27FC236}">
                <a16:creationId xmlns:a16="http://schemas.microsoft.com/office/drawing/2014/main" id="{BF1EC0A4-ECB0-2EC1-09DD-E380B3AD5978}"/>
              </a:ext>
            </a:extLst>
          </p:cNvPr>
          <p:cNvPicPr>
            <a:picLocks noChangeAspect="1"/>
          </p:cNvPicPr>
          <p:nvPr/>
        </p:nvPicPr>
        <p:blipFill>
          <a:blip r:embed="rId4"/>
          <a:stretch>
            <a:fillRect/>
          </a:stretch>
        </p:blipFill>
        <p:spPr>
          <a:xfrm>
            <a:off x="170306" y="4075106"/>
            <a:ext cx="8803387" cy="1603387"/>
          </a:xfrm>
          <a:prstGeom prst="rect">
            <a:avLst/>
          </a:prstGeom>
        </p:spPr>
      </p:pic>
    </p:spTree>
    <p:extLst>
      <p:ext uri="{BB962C8B-B14F-4D97-AF65-F5344CB8AC3E}">
        <p14:creationId xmlns:p14="http://schemas.microsoft.com/office/powerpoint/2010/main" val="3171880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FC0D1C-85AE-50FD-5922-75947A62E7E5}"/>
              </a:ext>
            </a:extLst>
          </p:cNvPr>
          <p:cNvSpPr>
            <a:spLocks noGrp="1"/>
          </p:cNvSpPr>
          <p:nvPr>
            <p:ph type="title"/>
          </p:nvPr>
        </p:nvSpPr>
        <p:spPr/>
        <p:txBody>
          <a:bodyPr/>
          <a:lstStyle/>
          <a:p>
            <a:pPr>
              <a:lnSpc>
                <a:spcPct val="100000"/>
              </a:lnSpc>
            </a:pPr>
            <a:r>
              <a:rPr lang="en-US" sz="4400" b="1" kern="100" dirty="0">
                <a:effectLst/>
                <a:latin typeface="Arial" panose="020B0604020202020204" pitchFamily="34" charset="0"/>
                <a:ea typeface="Times New Roman" panose="02020603050405020304" pitchFamily="18" charset="0"/>
                <a:cs typeface="Arial" panose="020B0604020202020204" pitchFamily="34" charset="0"/>
              </a:rPr>
              <a:t>PRAYER</a:t>
            </a:r>
            <a:endParaRPr lang="en-US" dirty="0"/>
          </a:p>
        </p:txBody>
      </p:sp>
      <p:sp>
        <p:nvSpPr>
          <p:cNvPr id="3" name="Content Placeholder 2">
            <a:extLst>
              <a:ext uri="{FF2B5EF4-FFF2-40B4-BE49-F238E27FC236}">
                <a16:creationId xmlns:a16="http://schemas.microsoft.com/office/drawing/2014/main" id="{6E395EB8-4290-DEA5-DA65-EC48B47240A6}"/>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3DDDF220-4CF1-D6B2-8C79-D435AD513628}"/>
              </a:ext>
            </a:extLst>
          </p:cNvPr>
          <p:cNvPicPr>
            <a:picLocks noChangeAspect="1"/>
          </p:cNvPicPr>
          <p:nvPr/>
        </p:nvPicPr>
        <p:blipFill>
          <a:blip r:embed="rId2"/>
          <a:stretch>
            <a:fillRect/>
          </a:stretch>
        </p:blipFill>
        <p:spPr>
          <a:xfrm>
            <a:off x="-1" y="-1"/>
            <a:ext cx="9143999" cy="6858000"/>
          </a:xfrm>
          <a:prstGeom prst="rect">
            <a:avLst/>
          </a:prstGeom>
        </p:spPr>
      </p:pic>
    </p:spTree>
    <p:extLst>
      <p:ext uri="{BB962C8B-B14F-4D97-AF65-F5344CB8AC3E}">
        <p14:creationId xmlns:p14="http://schemas.microsoft.com/office/powerpoint/2010/main" val="7906796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01D3C-A1B6-E14E-9134-1DC7BA86B308}"/>
              </a:ext>
            </a:extLst>
          </p:cNvPr>
          <p:cNvSpPr>
            <a:spLocks noGrp="1"/>
          </p:cNvSpPr>
          <p:nvPr>
            <p:ph type="title"/>
          </p:nvPr>
        </p:nvSpPr>
        <p:spPr>
          <a:xfrm>
            <a:off x="0" y="5963109"/>
            <a:ext cx="9144000" cy="862731"/>
          </a:xfrm>
          <a:noFill/>
        </p:spPr>
        <p:txBody>
          <a:bodyPr>
            <a:noAutofit/>
          </a:bodyPr>
          <a:lstStyle/>
          <a:p>
            <a:pPr algn="ctr">
              <a:lnSpc>
                <a:spcPct val="100000"/>
              </a:lnSpc>
            </a:pPr>
            <a:r>
              <a:rPr lang="en-US" sz="2700" b="1" dirty="0">
                <a:solidFill>
                  <a:schemeClr val="bg1"/>
                </a:solidFill>
                <a:latin typeface="Arial" panose="020B0604020202020204" pitchFamily="34" charset="0"/>
                <a:cs typeface="Arial" panose="020B0604020202020204" pitchFamily="34" charset="0"/>
              </a:rPr>
              <a:t>TONIGHT’S SERMON: PAUL’S THANKS FOR THE THESSALONIANS</a:t>
            </a:r>
            <a:endParaRPr lang="en-US" sz="2700" b="1" cap="all" dirty="0">
              <a:solidFill>
                <a:schemeClr val="bg1"/>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91A62942-FEF7-DD90-D837-3006C7AF6BB8}"/>
              </a:ext>
            </a:extLst>
          </p:cNvPr>
          <p:cNvPicPr>
            <a:picLocks noChangeAspect="1"/>
          </p:cNvPicPr>
          <p:nvPr/>
        </p:nvPicPr>
        <p:blipFill>
          <a:blip r:embed="rId3"/>
          <a:srcRect t="50000" b="19020"/>
          <a:stretch>
            <a:fillRect/>
          </a:stretch>
        </p:blipFill>
        <p:spPr>
          <a:xfrm>
            <a:off x="930" y="-941999"/>
            <a:ext cx="9143069" cy="6936877"/>
          </a:xfrm>
          <a:prstGeom prst="rect">
            <a:avLst/>
          </a:prstGeom>
        </p:spPr>
      </p:pic>
    </p:spTree>
    <p:extLst>
      <p:ext uri="{BB962C8B-B14F-4D97-AF65-F5344CB8AC3E}">
        <p14:creationId xmlns:p14="http://schemas.microsoft.com/office/powerpoint/2010/main" val="41474935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0A1D5D-69EC-3FB7-6245-BBF0A4C1B292}"/>
            </a:ext>
          </a:extLst>
        </p:cNvPr>
        <p:cNvGrpSpPr/>
        <p:nvPr/>
      </p:nvGrpSpPr>
      <p:grpSpPr>
        <a:xfrm>
          <a:off x="0" y="0"/>
          <a:ext cx="0" cy="0"/>
          <a:chOff x="0" y="0"/>
          <a:chExt cx="0" cy="0"/>
        </a:xfrm>
      </p:grpSpPr>
      <p:pic>
        <p:nvPicPr>
          <p:cNvPr id="3" name="Picture 2" descr="A picture containing stage, light, sky&#10;&#10;Description automatically generated">
            <a:extLst>
              <a:ext uri="{FF2B5EF4-FFF2-40B4-BE49-F238E27FC236}">
                <a16:creationId xmlns:a16="http://schemas.microsoft.com/office/drawing/2014/main" id="{001C5790-7E76-65B5-B550-C7FFDE6BED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9888227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CAB2B975-B13F-44EA-AC1A-99B2C5CAA1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2172"/>
            <a:ext cx="9144000" cy="6393656"/>
          </a:xfrm>
          <a:prstGeom prst="rect">
            <a:avLst/>
          </a:prstGeom>
        </p:spPr>
      </p:pic>
      <p:sp>
        <p:nvSpPr>
          <p:cNvPr id="2" name="Title 1">
            <a:extLst>
              <a:ext uri="{FF2B5EF4-FFF2-40B4-BE49-F238E27FC236}">
                <a16:creationId xmlns:a16="http://schemas.microsoft.com/office/drawing/2014/main" id="{FC1DBD18-6094-44C9-98DA-566B089D018D}"/>
              </a:ext>
            </a:extLst>
          </p:cNvPr>
          <p:cNvSpPr>
            <a:spLocks noGrp="1"/>
          </p:cNvSpPr>
          <p:nvPr>
            <p:ph type="title"/>
          </p:nvPr>
        </p:nvSpPr>
        <p:spPr>
          <a:xfrm>
            <a:off x="172435" y="3972578"/>
            <a:ext cx="8799130" cy="1325563"/>
          </a:xfrm>
        </p:spPr>
        <p:txBody>
          <a:bodyPr>
            <a:normAutofit/>
          </a:bodyPr>
          <a:lstStyle/>
          <a:p>
            <a:pPr algn="ctr"/>
            <a:r>
              <a:rPr lang="en-US" sz="6000" b="1" dirty="0">
                <a:solidFill>
                  <a:schemeClr val="bg1"/>
                </a:solidFill>
                <a:latin typeface="Arial" panose="020B0604020202020204" pitchFamily="34" charset="0"/>
                <a:cs typeface="Arial" panose="020B0604020202020204" pitchFamily="34" charset="0"/>
              </a:rPr>
              <a:t>SINGING</a:t>
            </a:r>
          </a:p>
        </p:txBody>
      </p:sp>
    </p:spTree>
    <p:extLst>
      <p:ext uri="{BB962C8B-B14F-4D97-AF65-F5344CB8AC3E}">
        <p14:creationId xmlns:p14="http://schemas.microsoft.com/office/powerpoint/2010/main" val="35529009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able, indoor, sitting, woman&#10;&#10;Description automatically generated">
            <a:extLst>
              <a:ext uri="{FF2B5EF4-FFF2-40B4-BE49-F238E27FC236}">
                <a16:creationId xmlns:a16="http://schemas.microsoft.com/office/drawing/2014/main" id="{48179BA2-A667-4B4D-8F60-84C3156F1FB1}"/>
              </a:ext>
            </a:extLst>
          </p:cNvPr>
          <p:cNvPicPr>
            <a:picLocks noChangeAspect="1"/>
          </p:cNvPicPr>
          <p:nvPr/>
        </p:nvPicPr>
        <p:blipFill rotWithShape="1">
          <a:blip r:embed="rId2">
            <a:extLst>
              <a:ext uri="{28A0092B-C50C-407E-A947-70E740481C1C}">
                <a14:useLocalDpi xmlns:a14="http://schemas.microsoft.com/office/drawing/2010/main" val="0"/>
              </a:ext>
            </a:extLst>
          </a:blip>
          <a:srcRect b="25000"/>
          <a:stretch/>
        </p:blipFill>
        <p:spPr>
          <a:xfrm>
            <a:off x="0" y="0"/>
            <a:ext cx="9144000" cy="6858000"/>
          </a:xfrm>
          <a:prstGeom prst="rect">
            <a:avLst/>
          </a:prstGeom>
        </p:spPr>
      </p:pic>
      <p:sp>
        <p:nvSpPr>
          <p:cNvPr id="3" name="Title 1">
            <a:extLst>
              <a:ext uri="{FF2B5EF4-FFF2-40B4-BE49-F238E27FC236}">
                <a16:creationId xmlns:a16="http://schemas.microsoft.com/office/drawing/2014/main" id="{509D91C0-5C01-4485-9A77-3D75FEF307B5}"/>
              </a:ext>
            </a:extLst>
          </p:cNvPr>
          <p:cNvSpPr txBox="1">
            <a:spLocks/>
          </p:cNvSpPr>
          <p:nvPr/>
        </p:nvSpPr>
        <p:spPr>
          <a:xfrm>
            <a:off x="555077" y="5162309"/>
            <a:ext cx="7886700" cy="103731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a:ln>
                  <a:noFill/>
                </a:ln>
                <a:solidFill>
                  <a:prstClr val="white"/>
                </a:solidFill>
                <a:effectLst/>
                <a:uLnTx/>
                <a:uFillTx/>
                <a:latin typeface="Arial" panose="020B0604020202020204" pitchFamily="34" charset="0"/>
                <a:ea typeface="+mj-ea"/>
                <a:cs typeface="Arial" panose="020B0604020202020204" pitchFamily="34" charset="0"/>
              </a:rPr>
              <a:t>IN REMEMBRANCE OF JESUS</a:t>
            </a:r>
          </a:p>
        </p:txBody>
      </p:sp>
    </p:spTree>
    <p:extLst>
      <p:ext uri="{BB962C8B-B14F-4D97-AF65-F5344CB8AC3E}">
        <p14:creationId xmlns:p14="http://schemas.microsoft.com/office/powerpoint/2010/main" val="15050185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person, brass, indoor, table&#10;&#10;Description automatically generated">
            <a:extLst>
              <a:ext uri="{FF2B5EF4-FFF2-40B4-BE49-F238E27FC236}">
                <a16:creationId xmlns:a16="http://schemas.microsoft.com/office/drawing/2014/main" id="{6DDCA11F-F4A4-400D-B832-3975866BE9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5820" y="0"/>
            <a:ext cx="10335639" cy="6858000"/>
          </a:xfrm>
          <a:prstGeom prst="rect">
            <a:avLst/>
          </a:prstGeom>
        </p:spPr>
      </p:pic>
      <p:sp>
        <p:nvSpPr>
          <p:cNvPr id="2" name="Title 1">
            <a:extLst>
              <a:ext uri="{FF2B5EF4-FFF2-40B4-BE49-F238E27FC236}">
                <a16:creationId xmlns:a16="http://schemas.microsoft.com/office/drawing/2014/main" id="{C52202E1-4287-490E-9230-CF78EE794C68}"/>
              </a:ext>
            </a:extLst>
          </p:cNvPr>
          <p:cNvSpPr>
            <a:spLocks noGrp="1"/>
          </p:cNvSpPr>
          <p:nvPr>
            <p:ph type="title"/>
          </p:nvPr>
        </p:nvSpPr>
        <p:spPr>
          <a:xfrm>
            <a:off x="0" y="0"/>
            <a:ext cx="9144000" cy="1175657"/>
          </a:xfrm>
          <a:solidFill>
            <a:schemeClr val="tx1">
              <a:alpha val="24000"/>
            </a:schemeClr>
          </a:solidFill>
        </p:spPr>
        <p:txBody>
          <a:bodyPr>
            <a:normAutofit/>
          </a:bodyPr>
          <a:lstStyle/>
          <a:p>
            <a:pPr algn="ctr"/>
            <a:r>
              <a:rPr lang="en-US" sz="6000" b="1" dirty="0">
                <a:solidFill>
                  <a:schemeClr val="bg1"/>
                </a:solidFill>
                <a:latin typeface="Arial" panose="020B0604020202020204" pitchFamily="34" charset="0"/>
                <a:cs typeface="Arial" panose="020B0604020202020204" pitchFamily="34" charset="0"/>
              </a:rPr>
              <a:t>CONTRIBUTION</a:t>
            </a:r>
          </a:p>
        </p:txBody>
      </p:sp>
    </p:spTree>
    <p:extLst>
      <p:ext uri="{BB962C8B-B14F-4D97-AF65-F5344CB8AC3E}">
        <p14:creationId xmlns:p14="http://schemas.microsoft.com/office/powerpoint/2010/main" val="37293508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36EE38-1F66-9BE3-91F5-337D71249EDF}"/>
              </a:ext>
            </a:extLst>
          </p:cNvPr>
          <p:cNvSpPr>
            <a:spLocks noGrp="1"/>
          </p:cNvSpPr>
          <p:nvPr>
            <p:ph type="title"/>
          </p:nvPr>
        </p:nvSpPr>
        <p:spPr/>
        <p:txBody>
          <a:bodyPr/>
          <a:lstStyle/>
          <a:p>
            <a:endParaRPr lang="en-US" dirty="0"/>
          </a:p>
        </p:txBody>
      </p:sp>
      <p:pic>
        <p:nvPicPr>
          <p:cNvPr id="3" name="Picture 2">
            <a:extLst>
              <a:ext uri="{FF2B5EF4-FFF2-40B4-BE49-F238E27FC236}">
                <a16:creationId xmlns:a16="http://schemas.microsoft.com/office/drawing/2014/main" id="{2C51EA04-6F50-20C6-8A39-FA8DE45AF792}"/>
              </a:ext>
            </a:extLst>
          </p:cNvPr>
          <p:cNvPicPr>
            <a:picLocks noChangeAspect="1"/>
          </p:cNvPicPr>
          <p:nvPr/>
        </p:nvPicPr>
        <p:blipFill>
          <a:blip r:embed="rId3"/>
          <a:stretch>
            <a:fillRect/>
          </a:stretch>
        </p:blipFill>
        <p:spPr>
          <a:xfrm>
            <a:off x="0" y="231648"/>
            <a:ext cx="9144000" cy="6394703"/>
          </a:xfrm>
          <a:prstGeom prst="rect">
            <a:avLst/>
          </a:prstGeom>
        </p:spPr>
      </p:pic>
      <p:pic>
        <p:nvPicPr>
          <p:cNvPr id="5" name="Picture 4">
            <a:extLst>
              <a:ext uri="{FF2B5EF4-FFF2-40B4-BE49-F238E27FC236}">
                <a16:creationId xmlns:a16="http://schemas.microsoft.com/office/drawing/2014/main" id="{7401FC4F-EF53-BF20-DCC1-82F37192F4BD}"/>
              </a:ext>
            </a:extLst>
          </p:cNvPr>
          <p:cNvPicPr>
            <a:picLocks noChangeAspect="1"/>
          </p:cNvPicPr>
          <p:nvPr/>
        </p:nvPicPr>
        <p:blipFill>
          <a:blip r:embed="rId4"/>
          <a:stretch>
            <a:fillRect/>
          </a:stretch>
        </p:blipFill>
        <p:spPr>
          <a:xfrm>
            <a:off x="170306" y="4125906"/>
            <a:ext cx="8803387" cy="1603387"/>
          </a:xfrm>
          <a:prstGeom prst="rect">
            <a:avLst/>
          </a:prstGeom>
        </p:spPr>
      </p:pic>
    </p:spTree>
    <p:extLst>
      <p:ext uri="{BB962C8B-B14F-4D97-AF65-F5344CB8AC3E}">
        <p14:creationId xmlns:p14="http://schemas.microsoft.com/office/powerpoint/2010/main" val="21311057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AB1445-E5E2-991B-4F4E-0F17603673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C454A7-44D5-C8FB-61EC-21499005393F}"/>
              </a:ext>
            </a:extLst>
          </p:cNvPr>
          <p:cNvSpPr>
            <a:spLocks noGrp="1"/>
          </p:cNvSpPr>
          <p:nvPr>
            <p:ph type="title"/>
          </p:nvPr>
        </p:nvSpPr>
        <p:spPr>
          <a:xfrm>
            <a:off x="203200" y="0"/>
            <a:ext cx="8712200" cy="6858000"/>
          </a:xfrm>
        </p:spPr>
        <p:txBody>
          <a:bodyPr>
            <a:noAutofit/>
          </a:bodyPr>
          <a:lstStyle/>
          <a:p>
            <a:pPr lvl="0">
              <a:lnSpc>
                <a:spcPct val="85000"/>
              </a:lnSpc>
              <a:tabLst>
                <a:tab pos="228600" algn="l"/>
                <a:tab pos="457200" algn="l"/>
                <a:tab pos="685800" algn="l"/>
                <a:tab pos="914400" algn="l"/>
                <a:tab pos="1143000" algn="l"/>
                <a:tab pos="1371600" algn="l"/>
                <a:tab pos="1600200" algn="l"/>
              </a:tabLst>
            </a:pPr>
            <a:r>
              <a:rPr lang="en-US" sz="2800" dirty="0">
                <a:solidFill>
                  <a:prstClr val="black"/>
                </a:solidFill>
                <a:ea typeface="Times New Roman" panose="02020603050405020304" pitchFamily="18" charset="0"/>
                <a:cs typeface="Times New Roman" panose="02020603050405020304" pitchFamily="18" charset="0"/>
              </a:rPr>
              <a:t>Mark 10:17–22  Now as He was going out on the road, one came running, knelt before Him, and asked Him, “Good Teacher, what shall I do that I may inherit eternal life?” </a:t>
            </a:r>
            <a:r>
              <a:rPr lang="en-US" sz="2800" baseline="30000" dirty="0">
                <a:solidFill>
                  <a:prstClr val="black"/>
                </a:solidFill>
                <a:ea typeface="Times New Roman" panose="02020603050405020304" pitchFamily="18" charset="0"/>
                <a:cs typeface="Times New Roman" panose="02020603050405020304" pitchFamily="18" charset="0"/>
              </a:rPr>
              <a:t>18</a:t>
            </a:r>
            <a:r>
              <a:rPr lang="en-US" sz="2800" dirty="0">
                <a:solidFill>
                  <a:prstClr val="black"/>
                </a:solidFill>
                <a:ea typeface="Times New Roman" panose="02020603050405020304" pitchFamily="18" charset="0"/>
                <a:cs typeface="Times New Roman" panose="02020603050405020304" pitchFamily="18" charset="0"/>
              </a:rPr>
              <a:t> So Jesus said to him, “Why do you call Me good? No one is good but One, that is, God. </a:t>
            </a:r>
            <a:r>
              <a:rPr lang="en-US" sz="2800" baseline="30000" dirty="0">
                <a:solidFill>
                  <a:prstClr val="black"/>
                </a:solidFill>
                <a:ea typeface="Times New Roman" panose="02020603050405020304" pitchFamily="18" charset="0"/>
                <a:cs typeface="Times New Roman" panose="02020603050405020304" pitchFamily="18" charset="0"/>
              </a:rPr>
              <a:t>19</a:t>
            </a:r>
            <a:r>
              <a:rPr lang="en-US" sz="2800" dirty="0">
                <a:solidFill>
                  <a:prstClr val="black"/>
                </a:solidFill>
                <a:ea typeface="Times New Roman" panose="02020603050405020304" pitchFamily="18" charset="0"/>
                <a:cs typeface="Times New Roman" panose="02020603050405020304" pitchFamily="18" charset="0"/>
              </a:rPr>
              <a:t> You know the commandments: ‘Do not commit adultery,’ ‘Do not murder,’ ‘Do not steal,’ ‘Do not bear false witness,’ ‘Do not defraud,’ ‘Honor your father and your mother.’ ” </a:t>
            </a:r>
            <a:r>
              <a:rPr lang="en-US" sz="2800" baseline="30000" dirty="0">
                <a:solidFill>
                  <a:prstClr val="black"/>
                </a:solidFill>
                <a:ea typeface="Times New Roman" panose="02020603050405020304" pitchFamily="18" charset="0"/>
                <a:cs typeface="Times New Roman" panose="02020603050405020304" pitchFamily="18" charset="0"/>
              </a:rPr>
              <a:t>20</a:t>
            </a:r>
            <a:r>
              <a:rPr lang="en-US" sz="2800" dirty="0">
                <a:solidFill>
                  <a:prstClr val="black"/>
                </a:solidFill>
                <a:ea typeface="Times New Roman" panose="02020603050405020304" pitchFamily="18" charset="0"/>
                <a:cs typeface="Times New Roman" panose="02020603050405020304" pitchFamily="18" charset="0"/>
              </a:rPr>
              <a:t> And he answered and said to Him, “Teacher, all these things I have kept from my youth.” </a:t>
            </a:r>
            <a:r>
              <a:rPr lang="en-US" sz="2800" baseline="30000" dirty="0">
                <a:solidFill>
                  <a:prstClr val="black"/>
                </a:solidFill>
                <a:ea typeface="Times New Roman" panose="02020603050405020304" pitchFamily="18" charset="0"/>
                <a:cs typeface="Times New Roman" panose="02020603050405020304" pitchFamily="18" charset="0"/>
              </a:rPr>
              <a:t>21</a:t>
            </a:r>
            <a:r>
              <a:rPr lang="en-US" sz="2800" dirty="0">
                <a:solidFill>
                  <a:prstClr val="black"/>
                </a:solidFill>
                <a:ea typeface="Times New Roman" panose="02020603050405020304" pitchFamily="18" charset="0"/>
                <a:cs typeface="Times New Roman" panose="02020603050405020304" pitchFamily="18" charset="0"/>
              </a:rPr>
              <a:t> Then Jesus, looking at him, loved him, and said to him, “One thing you lack: Go your way, sell whatever you have and give to the poor, and you will have treasure in heaven; and come, take up the cross, and follow Me.” </a:t>
            </a:r>
            <a:r>
              <a:rPr lang="en-US" sz="2800" baseline="30000" dirty="0">
                <a:solidFill>
                  <a:prstClr val="black"/>
                </a:solidFill>
                <a:ea typeface="Times New Roman" panose="02020603050405020304" pitchFamily="18" charset="0"/>
                <a:cs typeface="Times New Roman" panose="02020603050405020304" pitchFamily="18" charset="0"/>
              </a:rPr>
              <a:t>22</a:t>
            </a:r>
            <a:r>
              <a:rPr lang="en-US" sz="2800" dirty="0">
                <a:solidFill>
                  <a:prstClr val="black"/>
                </a:solidFill>
                <a:ea typeface="Times New Roman" panose="02020603050405020304" pitchFamily="18" charset="0"/>
                <a:cs typeface="Times New Roman" panose="02020603050405020304" pitchFamily="18" charset="0"/>
              </a:rPr>
              <a:t> But he was sad at this word, and went away sorrowful, for he had great possessions.</a:t>
            </a:r>
          </a:p>
        </p:txBody>
      </p:sp>
    </p:spTree>
    <p:extLst>
      <p:ext uri="{BB962C8B-B14F-4D97-AF65-F5344CB8AC3E}">
        <p14:creationId xmlns:p14="http://schemas.microsoft.com/office/powerpoint/2010/main" val="17199335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0A1D5D-69EC-3FB7-6245-BBF0A4C1B292}"/>
            </a:ext>
          </a:extLst>
        </p:cNvPr>
        <p:cNvGrpSpPr/>
        <p:nvPr/>
      </p:nvGrpSpPr>
      <p:grpSpPr>
        <a:xfrm>
          <a:off x="0" y="0"/>
          <a:ext cx="0" cy="0"/>
          <a:chOff x="0" y="0"/>
          <a:chExt cx="0" cy="0"/>
        </a:xfrm>
      </p:grpSpPr>
      <p:pic>
        <p:nvPicPr>
          <p:cNvPr id="3" name="Picture 2" descr="A picture containing stage, light, sky&#10;&#10;Description automatically generated">
            <a:extLst>
              <a:ext uri="{FF2B5EF4-FFF2-40B4-BE49-F238E27FC236}">
                <a16:creationId xmlns:a16="http://schemas.microsoft.com/office/drawing/2014/main" id="{001C5790-7E76-65B5-B550-C7FFDE6BED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30673620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ank.potx" id="{0F85D239-1AA2-4A61-A26A-155CD289143E}" vid="{1F5DF8C1-90B5-4122-8C2B-1A05E6D43FC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4207</TotalTime>
  <Words>1465</Words>
  <Application>Microsoft Office PowerPoint</Application>
  <PresentationFormat>On-screen Show (4:3)</PresentationFormat>
  <Paragraphs>63</Paragraphs>
  <Slides>26</Slides>
  <Notes>3</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26</vt:i4>
      </vt:variant>
    </vt:vector>
  </HeadingPairs>
  <TitlesOfParts>
    <vt:vector size="33" baseType="lpstr">
      <vt:lpstr>Arial</vt:lpstr>
      <vt:lpstr>Bazooka</vt:lpstr>
      <vt:lpstr>Calibri</vt:lpstr>
      <vt:lpstr>Calibri Light</vt:lpstr>
      <vt:lpstr>Times New Roman</vt:lpstr>
      <vt:lpstr>Office Theme</vt:lpstr>
      <vt:lpstr>1_Office Theme</vt:lpstr>
      <vt:lpstr>PowerPoint Presentation</vt:lpstr>
      <vt:lpstr>PowerPoint Presentation</vt:lpstr>
      <vt:lpstr>PowerPoint Presentation</vt:lpstr>
      <vt:lpstr>SINGING</vt:lpstr>
      <vt:lpstr>PowerPoint Presentation</vt:lpstr>
      <vt:lpstr>CONTRIBUTION</vt:lpstr>
      <vt:lpstr>PowerPoint Presentation</vt:lpstr>
      <vt:lpstr>Mark 10:17–22  Now as He was going out on the road, one came running, knelt before Him, and asked Him, “Good Teacher, what shall I do that I may inherit eternal life?” 18 So Jesus said to him, “Why do you call Me good? No one is good but One, that is, God. 19 You know the commandments: ‘Do not commit adultery,’ ‘Do not murder,’ ‘Do not steal,’ ‘Do not bear false witness,’ ‘Do not defraud,’ ‘Honor your father and your mother.’ ” 20 And he answered and said to Him, “Teacher, all these things I have kept from my youth.” 21 Then Jesus, looking at him, loved him, and said to him, “One thing you lack: Go your way, sell whatever you have and give to the poor, and you will have treasure in heaven; and come, take up the cross, and follow Me.” 22 But he was sad at this word, and went away sorrowful, for he had great possessions.</vt:lpstr>
      <vt:lpstr>PowerPoint Presentation</vt:lpstr>
      <vt:lpstr>THE RICH YOUNG MAN</vt:lpstr>
      <vt:lpstr>THE RICH YOUNG MAN</vt:lpstr>
      <vt:lpstr>I. HOW DO I INHERIT  ETERNAL LIFE </vt:lpstr>
      <vt:lpstr>II. KEEP THE COMMANDMENTS </vt:lpstr>
      <vt:lpstr>III. TREASURE IN HEAVEN</vt:lpstr>
      <vt:lpstr>IV. DECEITFULNESS OF RICHES </vt:lpstr>
      <vt:lpstr>V. HARD FOR THE RICH TO ENTER KINGDOM – Mark 10:23-25</vt:lpstr>
      <vt:lpstr>V. HARD FOR THE RICH TO ENTER KINGDOM – Mark 10:23-25</vt:lpstr>
      <vt:lpstr>VI. WHO CAN BE SAVED? </vt:lpstr>
      <vt:lpstr>VII. WITH GOD IT IS POSSIBLE</vt:lpstr>
      <vt:lpstr>VIII. SACRIFICE NOW FOR BLESSINGS NOW AND LATER </vt:lpstr>
      <vt:lpstr>IX. REVERSAL OF FORTUNE  </vt:lpstr>
      <vt:lpstr>SELLING YOUR SOUL</vt:lpstr>
      <vt:lpstr>SELLING YOUR SOUL</vt:lpstr>
      <vt:lpstr>PowerPoint Presentation</vt:lpstr>
      <vt:lpstr>PRAYER</vt:lpstr>
      <vt:lpstr>TONIGHT’S SERMON: PAUL’S THANKS FOR THE THESSALONIANS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Larry Pasley</dc:creator>
  <cp:lastModifiedBy>Larry Pasley</cp:lastModifiedBy>
  <cp:revision>3</cp:revision>
  <dcterms:created xsi:type="dcterms:W3CDTF">2021-03-15T23:58:02Z</dcterms:created>
  <dcterms:modified xsi:type="dcterms:W3CDTF">2026-06-29T15:34:41Z</dcterms:modified>
</cp:coreProperties>
</file>