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3"/>
  </p:notesMasterIdLst>
  <p:sldIdLst>
    <p:sldId id="425" r:id="rId3"/>
    <p:sldId id="283" r:id="rId4"/>
    <p:sldId id="290" r:id="rId5"/>
    <p:sldId id="285" r:id="rId6"/>
    <p:sldId id="291" r:id="rId7"/>
    <p:sldId id="434" r:id="rId8"/>
    <p:sldId id="376" r:id="rId9"/>
    <p:sldId id="492" r:id="rId10"/>
    <p:sldId id="493" r:id="rId11"/>
    <p:sldId id="494" r:id="rId12"/>
    <p:sldId id="504" r:id="rId13"/>
    <p:sldId id="505" r:id="rId14"/>
    <p:sldId id="506" r:id="rId15"/>
    <p:sldId id="507" r:id="rId16"/>
    <p:sldId id="503" r:id="rId17"/>
    <p:sldId id="502" r:id="rId18"/>
    <p:sldId id="508" r:id="rId19"/>
    <p:sldId id="501" r:id="rId20"/>
    <p:sldId id="509" r:id="rId21"/>
    <p:sldId id="500" r:id="rId22"/>
    <p:sldId id="499" r:id="rId23"/>
    <p:sldId id="498" r:id="rId24"/>
    <p:sldId id="510" r:id="rId25"/>
    <p:sldId id="497" r:id="rId26"/>
    <p:sldId id="511" r:id="rId27"/>
    <p:sldId id="496" r:id="rId28"/>
    <p:sldId id="512" r:id="rId29"/>
    <p:sldId id="495" r:id="rId30"/>
    <p:sldId id="279" r:id="rId31"/>
    <p:sldId id="4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6BE98"/>
    <a:srgbClr val="1E0F00"/>
    <a:srgbClr val="361B00"/>
    <a:srgbClr val="462300"/>
    <a:srgbClr val="CC00CC"/>
    <a:srgbClr val="4F4FFF"/>
    <a:srgbClr val="3333FF"/>
    <a:srgbClr val="006600"/>
    <a:srgbClr val="BFFF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6/30/2025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30</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6/30/2025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s://rebelem.com/the-challenge-of-fever-in-kids/dreamstime-beware-51495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group of colorful flowers&#10;&#10;AI-generated content may be incorrect.">
            <a:extLst>
              <a:ext uri="{FF2B5EF4-FFF2-40B4-BE49-F238E27FC236}">
                <a16:creationId xmlns:a16="http://schemas.microsoft.com/office/drawing/2014/main" id="{A6CCEE5B-AF81-8E64-0C8C-817C72B7F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E1C5CBE7-CBA9-E724-4E00-45E0DD465965}"/>
              </a:ext>
            </a:extLst>
          </p:cNvPr>
          <p:cNvSpPr txBox="1"/>
          <p:nvPr/>
        </p:nvSpPr>
        <p:spPr>
          <a:xfrm>
            <a:off x="1345290" y="6375774"/>
            <a:ext cx="6453420" cy="230832"/>
          </a:xfrm>
          <a:prstGeom prst="rect">
            <a:avLst/>
          </a:prstGeom>
          <a:noFill/>
        </p:spPr>
        <p:txBody>
          <a:bodyPr wrap="square" rtlCol="0">
            <a:spAutoFit/>
          </a:bodyPr>
          <a:lstStyle/>
          <a:p>
            <a:r>
              <a:rPr lang="en-US" sz="900">
                <a:hlinkClick r:id="rId4" tooltip="https://rebelem.com/the-challenge-of-fever-in-kids/dreamstime-beware-514951/"/>
              </a:rPr>
              <a:t>This Photo</a:t>
            </a:r>
            <a:r>
              <a:rPr lang="en-US" sz="900"/>
              <a:t> by Unknown Author is licensed under </a:t>
            </a:r>
            <a:r>
              <a:rPr lang="en-US" sz="900">
                <a:hlinkClick r:id="rId5" tooltip="https://creativecommons.org/licenses/by-nc-nd/3.0/"/>
              </a:rPr>
              <a:t>CC BY-NC-ND</a:t>
            </a:r>
            <a:endParaRPr lang="en-US" sz="900"/>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2" y="6137247"/>
            <a:ext cx="9143998" cy="707886"/>
          </a:xfrm>
          <a:prstGeom prst="rect">
            <a:avLst/>
          </a:prstGeom>
          <a:solidFill>
            <a:schemeClr val="tx1">
              <a:alpha val="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3108"/>
            <a:ext cx="9144000" cy="1323439"/>
          </a:xfrm>
          <a:prstGeom prst="rect">
            <a:avLst/>
          </a:prstGeom>
          <a:solidFill>
            <a:schemeClr val="tx1">
              <a:alpha val="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CA6B1-9E0D-E51F-7C97-69B2E4653230}"/>
              </a:ext>
            </a:extLst>
          </p:cNvPr>
          <p:cNvSpPr>
            <a:spLocks noGrp="1"/>
          </p:cNvSpPr>
          <p:nvPr>
            <p:ph type="title"/>
          </p:nvPr>
        </p:nvSpPr>
        <p:spPr/>
        <p:txBody>
          <a:bodyPr>
            <a:normAutofit fontScale="90000"/>
          </a:bodyPr>
          <a:lstStyle/>
          <a:p>
            <a:pPr marL="0" marR="0" algn="ctr">
              <a:buNone/>
            </a:pPr>
            <a:r>
              <a:rPr lang="en-US" sz="6000" b="1" dirty="0">
                <a:effectLst/>
                <a:latin typeface="Arial" panose="020B0604020202020204" pitchFamily="34" charset="0"/>
                <a:ea typeface="Times New Roman" panose="02020603050405020304" pitchFamily="18" charset="0"/>
                <a:cs typeface="Times New Roman" panose="02020603050405020304" pitchFamily="18" charset="0"/>
              </a:rPr>
              <a:t>YOU ARE ALL ONE IN CHRIST</a:t>
            </a:r>
            <a:endParaRPr lang="en-US" sz="4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6507482-7FF3-203F-BEC5-2B4D75D6C7FE}"/>
              </a:ext>
            </a:extLst>
          </p:cNvPr>
          <p:cNvPicPr>
            <a:picLocks noChangeAspect="1"/>
          </p:cNvPicPr>
          <p:nvPr/>
        </p:nvPicPr>
        <p:blipFill>
          <a:blip r:embed="rId2"/>
          <a:stretch>
            <a:fillRect/>
          </a:stretch>
        </p:blipFill>
        <p:spPr>
          <a:xfrm rot="16200000">
            <a:off x="1143000" y="-1229810"/>
            <a:ext cx="6858000" cy="9317620"/>
          </a:xfrm>
          <a:prstGeom prst="rect">
            <a:avLst/>
          </a:prstGeom>
        </p:spPr>
      </p:pic>
      <p:sp>
        <p:nvSpPr>
          <p:cNvPr id="5" name="Oval 4">
            <a:extLst>
              <a:ext uri="{FF2B5EF4-FFF2-40B4-BE49-F238E27FC236}">
                <a16:creationId xmlns:a16="http://schemas.microsoft.com/office/drawing/2014/main" id="{0683F05B-20FC-682C-3F72-6C44AA921748}"/>
              </a:ext>
            </a:extLst>
          </p:cNvPr>
          <p:cNvSpPr/>
          <p:nvPr/>
        </p:nvSpPr>
        <p:spPr>
          <a:xfrm>
            <a:off x="2493819" y="997526"/>
            <a:ext cx="4488872" cy="4932219"/>
          </a:xfrm>
          <a:prstGeom prst="ellipse">
            <a:avLst/>
          </a:prstGeom>
          <a:solidFill>
            <a:schemeClr val="bg1">
              <a:lumMod val="65000"/>
            </a:scheme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896C10F-02EE-F330-575B-020A4DE9BDF4}"/>
              </a:ext>
            </a:extLst>
          </p:cNvPr>
          <p:cNvSpPr txBox="1"/>
          <p:nvPr/>
        </p:nvSpPr>
        <p:spPr>
          <a:xfrm>
            <a:off x="2964871" y="2136338"/>
            <a:ext cx="3685309" cy="2585323"/>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YOU ARE ALL ONE IN CHRIST</a:t>
            </a:r>
          </a:p>
        </p:txBody>
      </p:sp>
    </p:spTree>
    <p:extLst>
      <p:ext uri="{BB962C8B-B14F-4D97-AF65-F5344CB8AC3E}">
        <p14:creationId xmlns:p14="http://schemas.microsoft.com/office/powerpoint/2010/main" val="260180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CE57-FD32-1AAC-5F87-07F33D04F020}"/>
              </a:ext>
            </a:extLst>
          </p:cNvPr>
          <p:cNvSpPr>
            <a:spLocks noGrp="1"/>
          </p:cNvSpPr>
          <p:nvPr>
            <p:ph type="title"/>
          </p:nvPr>
        </p:nvSpPr>
        <p:spPr>
          <a:xfrm>
            <a:off x="0" y="1"/>
            <a:ext cx="9144000" cy="849086"/>
          </a:xfrm>
        </p:spPr>
        <p:txBody>
          <a:bodyPr>
            <a:normAutofit/>
          </a:bodyPr>
          <a:lstStyle/>
          <a:p>
            <a:pPr marL="0" marR="0">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WE ARE ALL ONE IN CHRIST</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BFDB7B-E5F0-3A87-EE86-ECE77DE2E2A7}"/>
              </a:ext>
            </a:extLst>
          </p:cNvPr>
          <p:cNvSpPr>
            <a:spLocks noGrp="1"/>
          </p:cNvSpPr>
          <p:nvPr>
            <p:ph idx="1"/>
          </p:nvPr>
        </p:nvSpPr>
        <p:spPr>
          <a:xfrm>
            <a:off x="220337" y="674914"/>
            <a:ext cx="8923663" cy="6183086"/>
          </a:xfrm>
        </p:spPr>
        <p:txBody>
          <a:bodyPr>
            <a:noAutofit/>
          </a:bodyPr>
          <a:lstStyle/>
          <a:p>
            <a:pPr marL="342900" marR="0" lvl="0" indent="-342900">
              <a:lnSpc>
                <a:spcPct val="80000"/>
              </a:lnSpc>
              <a:spcBef>
                <a:spcPts val="0"/>
              </a:spcBef>
              <a:buFont typeface="+mj-lt"/>
              <a:buAutoNum type="alphaUcPeriod"/>
            </a:pPr>
            <a:r>
              <a:rPr lang="en-US" sz="2500" dirty="0">
                <a:ea typeface="Times New Roman" panose="02020603050405020304" pitchFamily="18" charset="0"/>
                <a:cs typeface="Times New Roman" panose="02020603050405020304" pitchFamily="18" charset="0"/>
              </a:rPr>
              <a:t>The Jenkins Institute Podcast</a:t>
            </a:r>
          </a:p>
          <a:p>
            <a:pPr marL="457200" marR="0" indent="228600">
              <a:lnSpc>
                <a:spcPct val="80000"/>
              </a:lnSpc>
              <a:spcBef>
                <a:spcPts val="0"/>
              </a:spcBef>
              <a:buNone/>
            </a:pPr>
            <a:r>
              <a:rPr lang="en-US" sz="2500" dirty="0">
                <a:ea typeface="Times New Roman" panose="02020603050405020304" pitchFamily="18" charset="0"/>
                <a:cs typeface="Times New Roman" panose="02020603050405020304" pitchFamily="18" charset="0"/>
              </a:rPr>
              <a:t>Frankly, the last five years the air has felt thick with a blanket of argument, of fighting. Pick your media, right or left, you’ll be fed the same, talking heads berating those on whatever the other side may be. </a:t>
            </a:r>
          </a:p>
          <a:p>
            <a:pPr marL="457200" marR="0" indent="228600">
              <a:lnSpc>
                <a:spcPct val="80000"/>
              </a:lnSpc>
              <a:spcBef>
                <a:spcPts val="0"/>
              </a:spcBef>
              <a:buNone/>
            </a:pPr>
            <a:r>
              <a:rPr lang="en-US" sz="2500" dirty="0">
                <a:ea typeface="Times New Roman" panose="02020603050405020304" pitchFamily="18" charset="0"/>
                <a:cs typeface="Times New Roman" panose="02020603050405020304" pitchFamily="18" charset="0"/>
              </a:rPr>
              <a:t>It’s so very frustrating. It’s exhausting. And, heartbreakingly, sometimes it spills over to the church. People are set for a fight, the issue is not what’s important, the defending is. Perhaps more sadly, we can find ourselves drawn into it. And, it pushes us toward hate, toward hating those with whom we disagree. Today, may I remind us of three truths:</a:t>
            </a:r>
          </a:p>
          <a:p>
            <a:pPr marL="457200" marR="0" indent="228600">
              <a:lnSpc>
                <a:spcPct val="80000"/>
              </a:lnSpc>
              <a:spcBef>
                <a:spcPts val="0"/>
              </a:spcBef>
              <a:buNone/>
            </a:pPr>
            <a:r>
              <a:rPr lang="en-US" sz="2500" dirty="0">
                <a:ea typeface="Times New Roman" panose="02020603050405020304" pitchFamily="18" charset="0"/>
                <a:cs typeface="Times New Roman" panose="02020603050405020304" pitchFamily="18" charset="0"/>
              </a:rPr>
              <a:t>We become what we feed on: May I suggest that we put down the remote and pick up the Bible podcast. May I suggest we stop arguing with a picture and start talking to God. If we spend more time with FOX and CNN than the FATHER and CHRIST, we will be more political than spiritual. Check yourself on this. Be honest with you.</a:t>
            </a:r>
          </a:p>
        </p:txBody>
      </p:sp>
    </p:spTree>
    <p:extLst>
      <p:ext uri="{BB962C8B-B14F-4D97-AF65-F5344CB8AC3E}">
        <p14:creationId xmlns:p14="http://schemas.microsoft.com/office/powerpoint/2010/main" val="9975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AE080-A71E-3377-3166-5B0D9CDEF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63DEE-9CD6-4866-6E11-66544600C130}"/>
              </a:ext>
            </a:extLst>
          </p:cNvPr>
          <p:cNvSpPr>
            <a:spLocks noGrp="1"/>
          </p:cNvSpPr>
          <p:nvPr>
            <p:ph type="title"/>
          </p:nvPr>
        </p:nvSpPr>
        <p:spPr>
          <a:xfrm>
            <a:off x="0" y="1"/>
            <a:ext cx="9144000" cy="849086"/>
          </a:xfrm>
        </p:spPr>
        <p:txBody>
          <a:bodyPr>
            <a:normAutofit/>
          </a:bodyPr>
          <a:lstStyle/>
          <a:p>
            <a:pPr marL="0" marR="0">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WE ARE ALL ONE IN CHRIST</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E38B5D-429E-70F6-65A8-73B06D32252A}"/>
              </a:ext>
            </a:extLst>
          </p:cNvPr>
          <p:cNvSpPr>
            <a:spLocks noGrp="1"/>
          </p:cNvSpPr>
          <p:nvPr>
            <p:ph idx="1"/>
          </p:nvPr>
        </p:nvSpPr>
        <p:spPr>
          <a:xfrm>
            <a:off x="220337" y="849088"/>
            <a:ext cx="8923663" cy="6008912"/>
          </a:xfrm>
        </p:spPr>
        <p:txBody>
          <a:bodyPr>
            <a:normAutofit fontScale="92500" lnSpcReduction="10000"/>
          </a:bodyPr>
          <a:lstStyle/>
          <a:p>
            <a:pPr marL="342900" marR="0" lvl="0" indent="-342900">
              <a:lnSpc>
                <a:spcPct val="100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The Jenkins Institute Podcast</a:t>
            </a:r>
          </a:p>
          <a:p>
            <a:pPr marL="457200" marR="0" indent="228600">
              <a:lnSpc>
                <a:spcPct val="100000"/>
              </a:lnSpc>
              <a:spcBef>
                <a:spcPts val="0"/>
              </a:spcBef>
              <a:buNone/>
            </a:pPr>
            <a:r>
              <a:rPr lang="en-US" dirty="0">
                <a:ea typeface="Times New Roman" panose="02020603050405020304" pitchFamily="18" charset="0"/>
                <a:cs typeface="Times New Roman" panose="02020603050405020304" pitchFamily="18" charset="0"/>
              </a:rPr>
              <a:t>We are to love, even our enemies: It’s so easy for those on the other side to become idiots, for us to consider them evil, and to allow ourselves to be triggered by a slogan, a t-shirt, or a hat. Yes, there is a war, but that war is not against things of this earth. Could the Lord have been more specific? “If we only love those who love us, we are no better than the pagans.” But, we are to be better than the pagans. If it were easy everyone would do it. It is hard, but let us be led by love for even the worst. Jesus died for them as much as for us.</a:t>
            </a:r>
          </a:p>
        </p:txBody>
      </p:sp>
    </p:spTree>
    <p:extLst>
      <p:ext uri="{BB962C8B-B14F-4D97-AF65-F5344CB8AC3E}">
        <p14:creationId xmlns:p14="http://schemas.microsoft.com/office/powerpoint/2010/main" val="371443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07B3D-B8A3-41A9-5368-52B00110A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EE91F-96B4-8D8F-CF9C-5F5AE1BD5878}"/>
              </a:ext>
            </a:extLst>
          </p:cNvPr>
          <p:cNvSpPr>
            <a:spLocks noGrp="1"/>
          </p:cNvSpPr>
          <p:nvPr>
            <p:ph type="title"/>
          </p:nvPr>
        </p:nvSpPr>
        <p:spPr>
          <a:xfrm>
            <a:off x="0" y="1"/>
            <a:ext cx="9144000" cy="849086"/>
          </a:xfrm>
        </p:spPr>
        <p:txBody>
          <a:bodyPr>
            <a:normAutofit/>
          </a:bodyPr>
          <a:lstStyle/>
          <a:p>
            <a:pPr marL="0" marR="0">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WE ARE ALL ONE IN CHRIST</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88AB466-6B74-68F5-579D-93CDF7E362E6}"/>
              </a:ext>
            </a:extLst>
          </p:cNvPr>
          <p:cNvSpPr>
            <a:spLocks noGrp="1"/>
          </p:cNvSpPr>
          <p:nvPr>
            <p:ph idx="1"/>
          </p:nvPr>
        </p:nvSpPr>
        <p:spPr>
          <a:xfrm>
            <a:off x="220337" y="849088"/>
            <a:ext cx="8923663" cy="6008912"/>
          </a:xfrm>
        </p:spPr>
        <p:txBody>
          <a:bodyPr>
            <a:normAutofit fontScale="92500" lnSpcReduction="20000"/>
          </a:bodyPr>
          <a:lstStyle/>
          <a:p>
            <a:pPr marL="342900" marR="0" lvl="0" indent="-3429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The Jenkins Institute Podcast</a:t>
            </a:r>
          </a:p>
          <a:p>
            <a:pPr marL="457200" marR="0" indent="228600">
              <a:lnSpc>
                <a:spcPct val="95000"/>
              </a:lnSpc>
              <a:spcBef>
                <a:spcPts val="0"/>
              </a:spcBef>
              <a:buNone/>
            </a:pPr>
            <a:r>
              <a:rPr lang="en-US" dirty="0">
                <a:ea typeface="Times New Roman" panose="02020603050405020304" pitchFamily="18" charset="0"/>
                <a:cs typeface="Times New Roman" panose="02020603050405020304" pitchFamily="18" charset="0"/>
              </a:rPr>
              <a:t>We are ambassadors of peace: It is only the peace found in the Lord that will change a heart. And, yes, we can have peace. As 135,000 Midianites surrounded Israel, Gideon was in conflict until he moved his focus from them to HIM. Then as war threatened all around he built an altar and in his worship named it </a:t>
            </a:r>
            <a:r>
              <a:rPr lang="en-US" dirty="0" err="1">
                <a:ea typeface="Times New Roman" panose="02020603050405020304" pitchFamily="18" charset="0"/>
                <a:cs typeface="Times New Roman" panose="02020603050405020304" pitchFamily="18" charset="0"/>
              </a:rPr>
              <a:t>Jehovahshalom</a:t>
            </a:r>
            <a:r>
              <a:rPr lang="en-US" dirty="0">
                <a:ea typeface="Times New Roman" panose="02020603050405020304" pitchFamily="18" charset="0"/>
                <a:cs typeface="Times New Roman" panose="02020603050405020304" pitchFamily="18" charset="0"/>
              </a:rPr>
              <a:t>. Translated: The Lord is Peace. We too can have peace when things around us escalate if we worship the Lord and remember: The Lord is Peace. And it won’t make sense to others - the Spirit moved Paul’s pen to describe that “peace that passes understanding.” It can be ours and we are called upon to imitate it and to bring it.</a:t>
            </a:r>
          </a:p>
        </p:txBody>
      </p:sp>
    </p:spTree>
    <p:extLst>
      <p:ext uri="{BB962C8B-B14F-4D97-AF65-F5344CB8AC3E}">
        <p14:creationId xmlns:p14="http://schemas.microsoft.com/office/powerpoint/2010/main" val="170306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E6A78-F60F-7203-04BE-F21DF06EC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F3CB1-334B-ACCC-E2C5-8FB812A565AA}"/>
              </a:ext>
            </a:extLst>
          </p:cNvPr>
          <p:cNvSpPr>
            <a:spLocks noGrp="1"/>
          </p:cNvSpPr>
          <p:nvPr>
            <p:ph type="title"/>
          </p:nvPr>
        </p:nvSpPr>
        <p:spPr>
          <a:xfrm>
            <a:off x="0" y="1"/>
            <a:ext cx="9144000" cy="849086"/>
          </a:xfrm>
        </p:spPr>
        <p:txBody>
          <a:bodyPr>
            <a:normAutofit/>
          </a:bodyPr>
          <a:lstStyle/>
          <a:p>
            <a:pPr marL="0" marR="0">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WE ARE ALL ONE IN CHRIST</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8FB820-B590-6CCB-C97A-78C94AE62B70}"/>
              </a:ext>
            </a:extLst>
          </p:cNvPr>
          <p:cNvSpPr>
            <a:spLocks noGrp="1"/>
          </p:cNvSpPr>
          <p:nvPr>
            <p:ph idx="1"/>
          </p:nvPr>
        </p:nvSpPr>
        <p:spPr>
          <a:xfrm>
            <a:off x="220337" y="849088"/>
            <a:ext cx="8923663" cy="6008912"/>
          </a:xfrm>
        </p:spPr>
        <p:txBody>
          <a:bodyPr>
            <a:normAutofit/>
          </a:bodyPr>
          <a:lstStyle/>
          <a:p>
            <a:pPr marL="457200" marR="0" lvl="0" indent="-457200">
              <a:lnSpc>
                <a:spcPct val="100000"/>
              </a:lnSpc>
              <a:spcBef>
                <a:spcPts val="0"/>
              </a:spcBef>
              <a:spcAft>
                <a:spcPts val="1800"/>
              </a:spcAft>
              <a:buFont typeface="+mj-lt"/>
              <a:buAutoNum type="alphaUcPeriod" startAt="2"/>
            </a:pPr>
            <a:r>
              <a:rPr lang="en-US" dirty="0">
                <a:ea typeface="Times New Roman" panose="02020603050405020304" pitchFamily="18" charset="0"/>
                <a:cs typeface="Times New Roman" panose="02020603050405020304" pitchFamily="18" charset="0"/>
              </a:rPr>
              <a:t>Galatians 3:26–27  For you are all sons of God through faith in Christ Jesus. </a:t>
            </a:r>
            <a:r>
              <a:rPr lang="en-US" baseline="30000" dirty="0">
                <a:ea typeface="Times New Roman" panose="02020603050405020304" pitchFamily="18" charset="0"/>
                <a:cs typeface="Times New Roman" panose="02020603050405020304" pitchFamily="18" charset="0"/>
              </a:rPr>
              <a:t>27</a:t>
            </a:r>
            <a:r>
              <a:rPr lang="en-US" dirty="0">
                <a:ea typeface="Times New Roman" panose="02020603050405020304" pitchFamily="18" charset="0"/>
                <a:cs typeface="Times New Roman" panose="02020603050405020304" pitchFamily="18" charset="0"/>
              </a:rPr>
              <a:t> For as many of you as were baptized into Christ have put on Christ. </a:t>
            </a:r>
          </a:p>
          <a:p>
            <a:pPr marL="457200" marR="0" lvl="0" indent="-457200">
              <a:lnSpc>
                <a:spcPct val="100000"/>
              </a:lnSpc>
              <a:spcBef>
                <a:spcPts val="0"/>
              </a:spcBef>
              <a:spcAft>
                <a:spcPts val="1800"/>
              </a:spcAft>
              <a:buFont typeface="+mj-lt"/>
              <a:buAutoNum type="alphaUcPeriod" startAt="2"/>
            </a:pPr>
            <a:r>
              <a:rPr lang="en-US" dirty="0">
                <a:ea typeface="Times New Roman" panose="02020603050405020304" pitchFamily="18" charset="0"/>
                <a:cs typeface="Times New Roman" panose="02020603050405020304" pitchFamily="18" charset="0"/>
              </a:rPr>
              <a:t>When we were baptized into Christ, we became children of God, brothers and sisters in Christ. We are family.</a:t>
            </a:r>
          </a:p>
          <a:p>
            <a:pPr marL="457200" marR="0" lvl="0" indent="-457200">
              <a:lnSpc>
                <a:spcPct val="100000"/>
              </a:lnSpc>
              <a:spcBef>
                <a:spcPts val="0"/>
              </a:spcBef>
              <a:spcAft>
                <a:spcPts val="1800"/>
              </a:spcAft>
              <a:buFont typeface="+mj-lt"/>
              <a:buAutoNum type="alphaUcPeriod" startAt="2"/>
            </a:pPr>
            <a:r>
              <a:rPr lang="en-US" dirty="0">
                <a:ea typeface="Times New Roman" panose="02020603050405020304" pitchFamily="18" charset="0"/>
                <a:cs typeface="Times New Roman" panose="02020603050405020304" pitchFamily="18" charset="0"/>
              </a:rPr>
              <a:t>The nest two verses show us what that means.</a:t>
            </a:r>
            <a:endParaRPr lang="en-US" dirty="0"/>
          </a:p>
        </p:txBody>
      </p:sp>
    </p:spTree>
    <p:extLst>
      <p:ext uri="{BB962C8B-B14F-4D97-AF65-F5344CB8AC3E}">
        <p14:creationId xmlns:p14="http://schemas.microsoft.com/office/powerpoint/2010/main" val="325356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15D9-E506-49F8-DE1F-A04CC87040AF}"/>
              </a:ext>
            </a:extLst>
          </p:cNvPr>
          <p:cNvSpPr>
            <a:spLocks noGrp="1"/>
          </p:cNvSpPr>
          <p:nvPr>
            <p:ph type="title"/>
          </p:nvPr>
        </p:nvSpPr>
        <p:spPr>
          <a:xfrm>
            <a:off x="0" y="0"/>
            <a:ext cx="9144000" cy="870857"/>
          </a:xfrm>
        </p:spPr>
        <p:txBody>
          <a:bodyPr>
            <a:normAutofit/>
          </a:bodyPr>
          <a:lstStyle/>
          <a:p>
            <a:pPr marL="342900" marR="0" lvl="0" indent="-342900">
              <a:buFont typeface="+mj-lt"/>
              <a:buAutoNum type="romanUcPeriod"/>
            </a:pPr>
            <a:r>
              <a:rPr lang="en-US"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THERE IS NEITHER JEW NOR GREEK</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576A29-133A-2EC2-6D1C-C0C85A0B045E}"/>
              </a:ext>
            </a:extLst>
          </p:cNvPr>
          <p:cNvSpPr>
            <a:spLocks noGrp="1"/>
          </p:cNvSpPr>
          <p:nvPr>
            <p:ph idx="1"/>
          </p:nvPr>
        </p:nvSpPr>
        <p:spPr>
          <a:xfrm>
            <a:off x="220337" y="870858"/>
            <a:ext cx="8923663" cy="5987142"/>
          </a:xfrm>
        </p:spPr>
        <p:txBody>
          <a:bodyPr>
            <a:normAutofit fontScale="85000" lnSpcReduction="20000"/>
          </a:bodyPr>
          <a:lstStyle/>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Were there Jews and Greeks in the church at this time? Yes!</a:t>
            </a:r>
          </a:p>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Were they divided or one more important than the other? No!</a:t>
            </a:r>
          </a:p>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Jesus, by His death, brought them together - Ephesians 2:14–18  For He Himself is our peace, who has made both one, and has broken down the middle wall of separation, </a:t>
            </a:r>
            <a:r>
              <a:rPr lang="en-US" baseline="30000" dirty="0">
                <a:ea typeface="Times New Roman" panose="02020603050405020304" pitchFamily="18" charset="0"/>
                <a:cs typeface="Times New Roman" panose="02020603050405020304" pitchFamily="18" charset="0"/>
              </a:rPr>
              <a:t>15</a:t>
            </a:r>
            <a:r>
              <a:rPr lang="en-US" dirty="0">
                <a:ea typeface="Times New Roman" panose="02020603050405020304" pitchFamily="18" charset="0"/>
                <a:cs typeface="Times New Roman" panose="02020603050405020304" pitchFamily="18" charset="0"/>
              </a:rPr>
              <a:t> having abolished in His flesh the enmity, that is, the law of commandments contained in ordinances, so as to create in Himself one new man from the two, thus making peace, </a:t>
            </a:r>
            <a:r>
              <a:rPr lang="en-US" baseline="30000" dirty="0">
                <a:ea typeface="Times New Roman" panose="02020603050405020304" pitchFamily="18" charset="0"/>
                <a:cs typeface="Times New Roman" panose="02020603050405020304" pitchFamily="18" charset="0"/>
              </a:rPr>
              <a:t>16</a:t>
            </a:r>
            <a:r>
              <a:rPr lang="en-US" dirty="0">
                <a:ea typeface="Times New Roman" panose="02020603050405020304" pitchFamily="18" charset="0"/>
                <a:cs typeface="Times New Roman" panose="02020603050405020304" pitchFamily="18" charset="0"/>
              </a:rPr>
              <a:t> and that He might reconcile them both to God in one body through the cross, thereby putting to death the enmity. </a:t>
            </a:r>
            <a:r>
              <a:rPr lang="en-US" baseline="30000" dirty="0">
                <a:ea typeface="Times New Roman" panose="02020603050405020304" pitchFamily="18" charset="0"/>
                <a:cs typeface="Times New Roman" panose="02020603050405020304" pitchFamily="18" charset="0"/>
              </a:rPr>
              <a:t>17</a:t>
            </a:r>
            <a:r>
              <a:rPr lang="en-US" dirty="0">
                <a:ea typeface="Times New Roman" panose="02020603050405020304" pitchFamily="18" charset="0"/>
                <a:cs typeface="Times New Roman" panose="02020603050405020304" pitchFamily="18" charset="0"/>
              </a:rPr>
              <a:t> And He came and preached peace to you who were afar off and to those who were near. </a:t>
            </a:r>
            <a:r>
              <a:rPr lang="en-US" baseline="30000" dirty="0">
                <a:ea typeface="Times New Roman" panose="02020603050405020304" pitchFamily="18" charset="0"/>
                <a:cs typeface="Times New Roman" panose="02020603050405020304" pitchFamily="18" charset="0"/>
              </a:rPr>
              <a:t>18</a:t>
            </a:r>
            <a:r>
              <a:rPr lang="en-US" dirty="0">
                <a:ea typeface="Times New Roman" panose="02020603050405020304" pitchFamily="18" charset="0"/>
                <a:cs typeface="Times New Roman" panose="02020603050405020304" pitchFamily="18" charset="0"/>
              </a:rPr>
              <a:t> For through Him we both have access by one Spirit to the Father.</a:t>
            </a:r>
          </a:p>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Being Jew or Gentile did not destroy the unity they had in Christ.</a:t>
            </a:r>
            <a:endParaRPr lang="en-US" dirty="0"/>
          </a:p>
        </p:txBody>
      </p:sp>
    </p:spTree>
    <p:extLst>
      <p:ext uri="{BB962C8B-B14F-4D97-AF65-F5344CB8AC3E}">
        <p14:creationId xmlns:p14="http://schemas.microsoft.com/office/powerpoint/2010/main" val="31221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666B-8B51-C327-4336-116E6AD7B61E}"/>
              </a:ext>
            </a:extLst>
          </p:cNvPr>
          <p:cNvSpPr>
            <a:spLocks noGrp="1"/>
          </p:cNvSpPr>
          <p:nvPr>
            <p:ph type="title"/>
          </p:nvPr>
        </p:nvSpPr>
        <p:spPr>
          <a:xfrm>
            <a:off x="0" y="0"/>
            <a:ext cx="9144000" cy="740229"/>
          </a:xfrm>
        </p:spPr>
        <p:txBody>
          <a:bodyPr>
            <a:normAutofit/>
          </a:bodyPr>
          <a:lstStyle/>
          <a:p>
            <a:pPr marL="0" marR="0" lvl="0" indent="0">
              <a:buFont typeface="+mj-lt"/>
              <a:buNone/>
            </a:pPr>
            <a:r>
              <a:rPr lang="en-US"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THERE IS NEITHER SLAVE NOR FREE </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9560DAA-1C28-A71C-81BA-DD6157ECE552}"/>
              </a:ext>
            </a:extLst>
          </p:cNvPr>
          <p:cNvSpPr>
            <a:spLocks noGrp="1"/>
          </p:cNvSpPr>
          <p:nvPr>
            <p:ph idx="1"/>
          </p:nvPr>
        </p:nvSpPr>
        <p:spPr>
          <a:xfrm>
            <a:off x="220337" y="740230"/>
            <a:ext cx="8923663" cy="6117770"/>
          </a:xfrm>
        </p:spPr>
        <p:txBody>
          <a:bodyPr>
            <a:noAutofit/>
          </a:bodyPr>
          <a:lstStyle/>
          <a:p>
            <a:pPr marL="457200" marR="0" lvl="0" indent="-457200">
              <a:spcBef>
                <a:spcPts val="0"/>
              </a:spcBef>
              <a:buFont typeface="+mj-lt"/>
              <a:buAutoNum type="alphaUcPeriod"/>
            </a:pPr>
            <a:r>
              <a:rPr lang="en-US" sz="2900" dirty="0">
                <a:ea typeface="Times New Roman" panose="02020603050405020304" pitchFamily="18" charset="0"/>
                <a:cs typeface="Times New Roman" panose="02020603050405020304" pitchFamily="18" charset="0"/>
              </a:rPr>
              <a:t>Were there slaves and free in the church at that time? Yes!</a:t>
            </a:r>
          </a:p>
          <a:p>
            <a:pPr marL="457200" marR="0" lvl="0" indent="-457200">
              <a:spcBef>
                <a:spcPts val="0"/>
              </a:spcBef>
              <a:buFont typeface="+mj-lt"/>
              <a:buAutoNum type="alphaUcPeriod"/>
            </a:pPr>
            <a:r>
              <a:rPr lang="en-US" sz="2900" dirty="0">
                <a:ea typeface="Times New Roman" panose="02020603050405020304" pitchFamily="18" charset="0"/>
                <a:cs typeface="Times New Roman" panose="02020603050405020304" pitchFamily="18" charset="0"/>
              </a:rPr>
              <a:t>Were they divided or one more important than the other? No!</a:t>
            </a:r>
          </a:p>
          <a:p>
            <a:pPr marL="457200" marR="0" lvl="0" indent="-457200">
              <a:spcBef>
                <a:spcPts val="0"/>
              </a:spcBef>
              <a:buFont typeface="+mj-lt"/>
              <a:buAutoNum type="alphaUcPeriod"/>
            </a:pPr>
            <a:r>
              <a:rPr lang="en-US" sz="2900" dirty="0">
                <a:ea typeface="Times New Roman" panose="02020603050405020304" pitchFamily="18" charset="0"/>
                <a:cs typeface="Times New Roman" panose="02020603050405020304" pitchFamily="18" charset="0"/>
              </a:rPr>
              <a:t>Just as employees and employers are equal in the church, so were slaves and free - Philemon 8–16  Therefore, though I might be very bold in Christ to command you what is fitting, </a:t>
            </a:r>
            <a:r>
              <a:rPr lang="en-US" sz="2900" baseline="30000" dirty="0">
                <a:ea typeface="Times New Roman" panose="02020603050405020304" pitchFamily="18" charset="0"/>
                <a:cs typeface="Times New Roman" panose="02020603050405020304" pitchFamily="18" charset="0"/>
              </a:rPr>
              <a:t>9</a:t>
            </a:r>
            <a:r>
              <a:rPr lang="en-US" sz="2900" dirty="0">
                <a:ea typeface="Times New Roman" panose="02020603050405020304" pitchFamily="18" charset="0"/>
                <a:cs typeface="Times New Roman" panose="02020603050405020304" pitchFamily="18" charset="0"/>
              </a:rPr>
              <a:t> yet for love’s sake I rather appeal to you—being such a one as Paul, the aged, and now also a prisoner of Jesus Christ—</a:t>
            </a:r>
            <a:r>
              <a:rPr lang="en-US" sz="2900" baseline="30000" dirty="0">
                <a:ea typeface="Times New Roman" panose="02020603050405020304" pitchFamily="18" charset="0"/>
                <a:cs typeface="Times New Roman" panose="02020603050405020304" pitchFamily="18" charset="0"/>
              </a:rPr>
              <a:t>10</a:t>
            </a:r>
            <a:r>
              <a:rPr lang="en-US" sz="2900" dirty="0">
                <a:ea typeface="Times New Roman" panose="02020603050405020304" pitchFamily="18" charset="0"/>
                <a:cs typeface="Times New Roman" panose="02020603050405020304" pitchFamily="18" charset="0"/>
              </a:rPr>
              <a:t> I appeal to you for my son Onesimus, whom I have begotten while in my chains, </a:t>
            </a:r>
            <a:r>
              <a:rPr lang="en-US" sz="2900" baseline="30000" dirty="0">
                <a:ea typeface="Times New Roman" panose="02020603050405020304" pitchFamily="18" charset="0"/>
                <a:cs typeface="Times New Roman" panose="02020603050405020304" pitchFamily="18" charset="0"/>
              </a:rPr>
              <a:t>11</a:t>
            </a:r>
            <a:r>
              <a:rPr lang="en-US" sz="2900" dirty="0">
                <a:ea typeface="Times New Roman" panose="02020603050405020304" pitchFamily="18" charset="0"/>
                <a:cs typeface="Times New Roman" panose="02020603050405020304" pitchFamily="18" charset="0"/>
              </a:rPr>
              <a:t> who once was unprofitable to you, but now is profitable to you and to me. &gt;&gt;&gt;</a:t>
            </a:r>
            <a:endParaRPr lang="en-US" sz="2900" dirty="0"/>
          </a:p>
        </p:txBody>
      </p:sp>
    </p:spTree>
    <p:extLst>
      <p:ext uri="{BB962C8B-B14F-4D97-AF65-F5344CB8AC3E}">
        <p14:creationId xmlns:p14="http://schemas.microsoft.com/office/powerpoint/2010/main" val="36804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E3E0F-7827-9757-1AAA-578F936146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FBDFC-8877-F8C8-0324-1E895AE38095}"/>
              </a:ext>
            </a:extLst>
          </p:cNvPr>
          <p:cNvSpPr>
            <a:spLocks noGrp="1"/>
          </p:cNvSpPr>
          <p:nvPr>
            <p:ph type="title"/>
          </p:nvPr>
        </p:nvSpPr>
        <p:spPr>
          <a:xfrm>
            <a:off x="0" y="0"/>
            <a:ext cx="9144000" cy="740229"/>
          </a:xfrm>
        </p:spPr>
        <p:txBody>
          <a:bodyPr>
            <a:normAutofit/>
          </a:bodyPr>
          <a:lstStyle/>
          <a:p>
            <a:pPr marL="0" marR="0" lvl="0" indent="0">
              <a:buFont typeface="+mj-lt"/>
              <a:buNone/>
            </a:pPr>
            <a:r>
              <a:rPr lang="en-US"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 THERE IS NEITHER SLAVE NOR FREE </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A42B7F3-0E89-9864-5389-D13D215AF0BA}"/>
              </a:ext>
            </a:extLst>
          </p:cNvPr>
          <p:cNvSpPr>
            <a:spLocks noGrp="1"/>
          </p:cNvSpPr>
          <p:nvPr>
            <p:ph idx="1"/>
          </p:nvPr>
        </p:nvSpPr>
        <p:spPr>
          <a:xfrm>
            <a:off x="220337" y="740230"/>
            <a:ext cx="8923663" cy="6117770"/>
          </a:xfrm>
        </p:spPr>
        <p:txBody>
          <a:bodyPr>
            <a:normAutofit fontScale="92500" lnSpcReduction="10000"/>
          </a:bodyPr>
          <a:lstStyle/>
          <a:p>
            <a:pPr marL="457200" marR="0" lvl="0" indent="0">
              <a:spcBef>
                <a:spcPts val="0"/>
              </a:spcBef>
              <a:buNone/>
            </a:pPr>
            <a:r>
              <a:rPr lang="en-US" baseline="30000" dirty="0">
                <a:ea typeface="Times New Roman" panose="02020603050405020304" pitchFamily="18" charset="0"/>
                <a:cs typeface="Times New Roman" panose="02020603050405020304" pitchFamily="18" charset="0"/>
              </a:rPr>
              <a:t>12</a:t>
            </a:r>
            <a:r>
              <a:rPr lang="en-US" dirty="0">
                <a:ea typeface="Times New Roman" panose="02020603050405020304" pitchFamily="18" charset="0"/>
                <a:cs typeface="Times New Roman" panose="02020603050405020304" pitchFamily="18" charset="0"/>
              </a:rPr>
              <a:t> I am sending him back. You therefore receive him, that is, my own heart, </a:t>
            </a:r>
            <a:r>
              <a:rPr lang="en-US" baseline="30000" dirty="0">
                <a:ea typeface="Times New Roman" panose="02020603050405020304" pitchFamily="18" charset="0"/>
                <a:cs typeface="Times New Roman" panose="02020603050405020304" pitchFamily="18" charset="0"/>
              </a:rPr>
              <a:t>13</a:t>
            </a:r>
            <a:r>
              <a:rPr lang="en-US" dirty="0">
                <a:ea typeface="Times New Roman" panose="02020603050405020304" pitchFamily="18" charset="0"/>
                <a:cs typeface="Times New Roman" panose="02020603050405020304" pitchFamily="18" charset="0"/>
              </a:rPr>
              <a:t> whom I wished to keep with me, that on your behalf he might minister to me in my chains for the gospel. </a:t>
            </a:r>
            <a:r>
              <a:rPr lang="en-US" baseline="30000" dirty="0">
                <a:ea typeface="Times New Roman" panose="02020603050405020304" pitchFamily="18" charset="0"/>
                <a:cs typeface="Times New Roman" panose="02020603050405020304" pitchFamily="18" charset="0"/>
              </a:rPr>
              <a:t>14</a:t>
            </a:r>
            <a:r>
              <a:rPr lang="en-US" dirty="0">
                <a:ea typeface="Times New Roman" panose="02020603050405020304" pitchFamily="18" charset="0"/>
                <a:cs typeface="Times New Roman" panose="02020603050405020304" pitchFamily="18" charset="0"/>
              </a:rPr>
              <a:t> But without your consent I wanted to do nothing, that your good deed might not be by compulsion, as it were, but voluntary. </a:t>
            </a:r>
            <a:r>
              <a:rPr lang="en-US" baseline="30000" dirty="0">
                <a:ea typeface="Times New Roman" panose="02020603050405020304" pitchFamily="18" charset="0"/>
                <a:cs typeface="Times New Roman" panose="02020603050405020304" pitchFamily="18" charset="0"/>
              </a:rPr>
              <a:t>15</a:t>
            </a:r>
            <a:r>
              <a:rPr lang="en-US" dirty="0">
                <a:ea typeface="Times New Roman" panose="02020603050405020304" pitchFamily="18" charset="0"/>
                <a:cs typeface="Times New Roman" panose="02020603050405020304" pitchFamily="18" charset="0"/>
              </a:rPr>
              <a:t> For perhaps he departed for a while for this purpose, that you might receive him forever, </a:t>
            </a:r>
            <a:r>
              <a:rPr lang="en-US" baseline="30000" dirty="0">
                <a:ea typeface="Times New Roman" panose="02020603050405020304" pitchFamily="18" charset="0"/>
                <a:cs typeface="Times New Roman" panose="02020603050405020304" pitchFamily="18" charset="0"/>
              </a:rPr>
              <a:t>16</a:t>
            </a:r>
            <a:r>
              <a:rPr lang="en-US" dirty="0">
                <a:ea typeface="Times New Roman" panose="02020603050405020304" pitchFamily="18" charset="0"/>
                <a:cs typeface="Times New Roman" panose="02020603050405020304" pitchFamily="18" charset="0"/>
              </a:rPr>
              <a:t> no longer as a slave but more than a slave—a beloved brother, especially to me but how much more to you, both in the flesh and in the Lord.</a:t>
            </a:r>
          </a:p>
          <a:p>
            <a:pPr marL="457200" marR="0" lvl="0" indent="-457200">
              <a:spcBef>
                <a:spcPts val="0"/>
              </a:spcBef>
              <a:buFont typeface="+mj-lt"/>
              <a:buAutoNum type="alphaUcPeriod" startAt="4"/>
            </a:pPr>
            <a:r>
              <a:rPr lang="en-US" dirty="0">
                <a:ea typeface="Times New Roman" panose="02020603050405020304" pitchFamily="18" charset="0"/>
                <a:cs typeface="Times New Roman" panose="02020603050405020304" pitchFamily="18" charset="0"/>
              </a:rPr>
              <a:t>Being slave or free did not destroy the unity they had in Christ.</a:t>
            </a:r>
          </a:p>
          <a:p>
            <a:pPr marL="0" marR="0" lvl="0" indent="0">
              <a:spcBef>
                <a:spcPts val="0"/>
              </a:spcBef>
              <a:buNone/>
            </a:pPr>
            <a:endParaRPr lang="en-US" dirty="0"/>
          </a:p>
        </p:txBody>
      </p:sp>
    </p:spTree>
    <p:extLst>
      <p:ext uri="{BB962C8B-B14F-4D97-AF65-F5344CB8AC3E}">
        <p14:creationId xmlns:p14="http://schemas.microsoft.com/office/powerpoint/2010/main" val="272387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CE18-981D-6EA7-283F-AB43BA1814C0}"/>
              </a:ext>
            </a:extLst>
          </p:cNvPr>
          <p:cNvSpPr>
            <a:spLocks noGrp="1"/>
          </p:cNvSpPr>
          <p:nvPr>
            <p:ph type="title"/>
          </p:nvPr>
        </p:nvSpPr>
        <p:spPr/>
        <p:txBody>
          <a:bodyPr>
            <a:normAutofit/>
          </a:bodyPr>
          <a:lstStyle/>
          <a:p>
            <a:pPr marL="0" marR="0" lvl="0" indent="0">
              <a:lnSpc>
                <a:spcPct val="80000"/>
              </a:lnSpc>
              <a:buFont typeface="+mj-lt"/>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III. THERE IS NEITHER </a:t>
            </a:r>
            <a:b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MALE NOR FEMALE</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254891A-ABBD-2AF5-373F-D58F88815CD3}"/>
              </a:ext>
            </a:extLst>
          </p:cNvPr>
          <p:cNvSpPr>
            <a:spLocks noGrp="1"/>
          </p:cNvSpPr>
          <p:nvPr>
            <p:ph idx="1"/>
          </p:nvPr>
        </p:nvSpPr>
        <p:spPr/>
        <p:txBody>
          <a:bodyPr>
            <a:normAutofit fontScale="85000" lnSpcReduction="10000"/>
          </a:bodyPr>
          <a:lstStyle/>
          <a:p>
            <a:pPr marL="342900" marR="0" lvl="0" indent="-342900">
              <a:spcBef>
                <a:spcPts val="0"/>
              </a:spcBef>
              <a:buFont typeface="+mj-lt"/>
              <a:buAutoNum type="alphaUcPeriod"/>
            </a:pPr>
            <a:r>
              <a:rPr lang="en-US" dirty="0">
                <a:ea typeface="Times New Roman" panose="02020603050405020304" pitchFamily="18" charset="0"/>
                <a:cs typeface="Times New Roman" panose="02020603050405020304" pitchFamily="18" charset="0"/>
              </a:rPr>
              <a:t>Were there males and females in the church at that time? Yes!</a:t>
            </a:r>
          </a:p>
          <a:p>
            <a:pPr marL="342900" marR="0" lvl="0" indent="-342900">
              <a:spcBef>
                <a:spcPts val="0"/>
              </a:spcBef>
              <a:buFont typeface="+mj-lt"/>
              <a:buAutoNum type="alphaUcPeriod"/>
            </a:pPr>
            <a:r>
              <a:rPr lang="en-US" dirty="0">
                <a:ea typeface="Times New Roman" panose="02020603050405020304" pitchFamily="18" charset="0"/>
                <a:cs typeface="Times New Roman" panose="02020603050405020304" pitchFamily="18" charset="0"/>
              </a:rPr>
              <a:t>Were they divided or one more important than the other? No!</a:t>
            </a:r>
          </a:p>
          <a:p>
            <a:pPr marL="342900" marR="0" lvl="0" indent="-342900">
              <a:spcBef>
                <a:spcPts val="0"/>
              </a:spcBef>
              <a:buFont typeface="+mj-lt"/>
              <a:buAutoNum type="alphaUcPeriod"/>
            </a:pPr>
            <a:r>
              <a:rPr lang="en-US" dirty="0">
                <a:ea typeface="Times New Roman" panose="02020603050405020304" pitchFamily="18" charset="0"/>
                <a:cs typeface="Times New Roman" panose="02020603050405020304" pitchFamily="18" charset="0"/>
              </a:rPr>
              <a:t>They had differing roles and responsibilities but no less equal in importance.</a:t>
            </a:r>
          </a:p>
          <a:p>
            <a:pPr marL="342900" marR="0" lvl="0" indent="-342900">
              <a:spcBef>
                <a:spcPts val="0"/>
              </a:spcBef>
              <a:buFont typeface="+mj-lt"/>
              <a:buAutoNum type="alphaUcPeriod"/>
            </a:pPr>
            <a:r>
              <a:rPr lang="en-US" dirty="0">
                <a:ea typeface="Times New Roman" panose="02020603050405020304" pitchFamily="18" charset="0"/>
                <a:cs typeface="Times New Roman" panose="02020603050405020304" pitchFamily="18" charset="0"/>
              </a:rPr>
              <a:t>Romans 16:3–15  Greet </a:t>
            </a:r>
            <a:r>
              <a:rPr lang="en-US" u="sng" dirty="0">
                <a:ea typeface="Times New Roman" panose="02020603050405020304" pitchFamily="18" charset="0"/>
                <a:cs typeface="Times New Roman" panose="02020603050405020304" pitchFamily="18" charset="0"/>
              </a:rPr>
              <a:t>Priscilla</a:t>
            </a:r>
            <a:r>
              <a:rPr lang="en-US" dirty="0">
                <a:ea typeface="Times New Roman" panose="02020603050405020304" pitchFamily="18" charset="0"/>
                <a:cs typeface="Times New Roman" panose="02020603050405020304" pitchFamily="18" charset="0"/>
              </a:rPr>
              <a:t> and Aquila, my fellow workers in Christ Jesus, </a:t>
            </a:r>
            <a:r>
              <a:rPr lang="en-US" baseline="30000" dirty="0">
                <a:ea typeface="Times New Roman" panose="02020603050405020304" pitchFamily="18" charset="0"/>
                <a:cs typeface="Times New Roman" panose="02020603050405020304" pitchFamily="18" charset="0"/>
              </a:rPr>
              <a:t>4</a:t>
            </a:r>
            <a:r>
              <a:rPr lang="en-US" dirty="0">
                <a:ea typeface="Times New Roman" panose="02020603050405020304" pitchFamily="18" charset="0"/>
                <a:cs typeface="Times New Roman" panose="02020603050405020304" pitchFamily="18" charset="0"/>
              </a:rPr>
              <a:t> who risked their own necks for my life, to whom not only I give thanks, but also all the churches of the Gentiles. </a:t>
            </a:r>
            <a:r>
              <a:rPr lang="en-US" baseline="30000" dirty="0">
                <a:ea typeface="Times New Roman" panose="02020603050405020304" pitchFamily="18" charset="0"/>
                <a:cs typeface="Times New Roman" panose="02020603050405020304" pitchFamily="18" charset="0"/>
              </a:rPr>
              <a:t>5</a:t>
            </a:r>
            <a:r>
              <a:rPr lang="en-US" dirty="0">
                <a:ea typeface="Times New Roman" panose="02020603050405020304" pitchFamily="18" charset="0"/>
                <a:cs typeface="Times New Roman" panose="02020603050405020304" pitchFamily="18" charset="0"/>
              </a:rPr>
              <a:t> Likewise greet the church that is in their house. Greet my beloved </a:t>
            </a:r>
            <a:r>
              <a:rPr lang="en-US" dirty="0" err="1">
                <a:ea typeface="Times New Roman" panose="02020603050405020304" pitchFamily="18" charset="0"/>
                <a:cs typeface="Times New Roman" panose="02020603050405020304" pitchFamily="18" charset="0"/>
              </a:rPr>
              <a:t>Epaenetus</a:t>
            </a:r>
            <a:r>
              <a:rPr lang="en-US" dirty="0">
                <a:ea typeface="Times New Roman" panose="02020603050405020304" pitchFamily="18" charset="0"/>
                <a:cs typeface="Times New Roman" panose="02020603050405020304" pitchFamily="18" charset="0"/>
              </a:rPr>
              <a:t>, who is the </a:t>
            </a:r>
            <a:r>
              <a:rPr lang="en-US" dirty="0" err="1">
                <a:ea typeface="Times New Roman" panose="02020603050405020304" pitchFamily="18" charset="0"/>
                <a:cs typeface="Times New Roman" panose="02020603050405020304" pitchFamily="18" charset="0"/>
              </a:rPr>
              <a:t>firstfruits</a:t>
            </a:r>
            <a:r>
              <a:rPr lang="en-US" dirty="0">
                <a:ea typeface="Times New Roman" panose="02020603050405020304" pitchFamily="18" charset="0"/>
                <a:cs typeface="Times New Roman" panose="02020603050405020304" pitchFamily="18" charset="0"/>
              </a:rPr>
              <a:t> of Achaia to Christ. </a:t>
            </a:r>
            <a:r>
              <a:rPr lang="en-US" baseline="30000" dirty="0">
                <a:ea typeface="Times New Roman" panose="02020603050405020304" pitchFamily="18" charset="0"/>
                <a:cs typeface="Times New Roman" panose="02020603050405020304" pitchFamily="18" charset="0"/>
              </a:rPr>
              <a:t>6</a:t>
            </a:r>
            <a:r>
              <a:rPr lang="en-US" dirty="0">
                <a:ea typeface="Times New Roman" panose="02020603050405020304" pitchFamily="18" charset="0"/>
                <a:cs typeface="Times New Roman" panose="02020603050405020304" pitchFamily="18" charset="0"/>
              </a:rPr>
              <a:t> Greet </a:t>
            </a:r>
            <a:r>
              <a:rPr lang="en-US" u="sng" dirty="0">
                <a:ea typeface="Times New Roman" panose="02020603050405020304" pitchFamily="18" charset="0"/>
                <a:cs typeface="Times New Roman" panose="02020603050405020304" pitchFamily="18" charset="0"/>
              </a:rPr>
              <a:t>Mary</a:t>
            </a:r>
            <a:r>
              <a:rPr lang="en-US" dirty="0">
                <a:ea typeface="Times New Roman" panose="02020603050405020304" pitchFamily="18" charset="0"/>
                <a:cs typeface="Times New Roman" panose="02020603050405020304" pitchFamily="18" charset="0"/>
              </a:rPr>
              <a:t>, who labored much for us. </a:t>
            </a:r>
            <a:r>
              <a:rPr lang="en-US" baseline="30000" dirty="0">
                <a:ea typeface="Times New Roman" panose="02020603050405020304" pitchFamily="18" charset="0"/>
                <a:cs typeface="Times New Roman" panose="02020603050405020304" pitchFamily="18" charset="0"/>
              </a:rPr>
              <a:t>7</a:t>
            </a:r>
            <a:r>
              <a:rPr lang="en-US" dirty="0">
                <a:ea typeface="Times New Roman" panose="02020603050405020304" pitchFamily="18" charset="0"/>
                <a:cs typeface="Times New Roman" panose="02020603050405020304" pitchFamily="18" charset="0"/>
              </a:rPr>
              <a:t> Greet Andronicus and </a:t>
            </a:r>
            <a:r>
              <a:rPr lang="en-US" u="sng" dirty="0">
                <a:ea typeface="Times New Roman" panose="02020603050405020304" pitchFamily="18" charset="0"/>
                <a:cs typeface="Times New Roman" panose="02020603050405020304" pitchFamily="18" charset="0"/>
              </a:rPr>
              <a:t>Junia</a:t>
            </a:r>
            <a:r>
              <a:rPr lang="en-US" dirty="0">
                <a:ea typeface="Times New Roman" panose="02020603050405020304" pitchFamily="18" charset="0"/>
                <a:cs typeface="Times New Roman" panose="02020603050405020304" pitchFamily="18" charset="0"/>
              </a:rPr>
              <a:t>, my countrymen and my fellow prisoners, who are of note among the apostles, who also were in Christ before me. &gt;&gt;&gt;</a:t>
            </a:r>
            <a:endParaRPr lang="en-US" dirty="0"/>
          </a:p>
        </p:txBody>
      </p:sp>
    </p:spTree>
    <p:extLst>
      <p:ext uri="{BB962C8B-B14F-4D97-AF65-F5344CB8AC3E}">
        <p14:creationId xmlns:p14="http://schemas.microsoft.com/office/powerpoint/2010/main" val="405807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295B1-E0FF-F7A9-D3CE-EF6E30A05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10793-F457-F338-DB51-E2727E4EE034}"/>
              </a:ext>
            </a:extLst>
          </p:cNvPr>
          <p:cNvSpPr>
            <a:spLocks noGrp="1"/>
          </p:cNvSpPr>
          <p:nvPr>
            <p:ph type="title"/>
          </p:nvPr>
        </p:nvSpPr>
        <p:spPr/>
        <p:txBody>
          <a:bodyPr>
            <a:normAutofit/>
          </a:bodyPr>
          <a:lstStyle/>
          <a:p>
            <a:pPr marL="0" marR="0" lvl="0" indent="0">
              <a:lnSpc>
                <a:spcPct val="80000"/>
              </a:lnSpc>
              <a:buFont typeface="+mj-lt"/>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III. THERE IS NEITHER </a:t>
            </a:r>
            <a:b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MALE NOR FEMALE</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9D14949-D6DB-E8EC-B389-0CC6C036ABAC}"/>
              </a:ext>
            </a:extLst>
          </p:cNvPr>
          <p:cNvSpPr>
            <a:spLocks noGrp="1"/>
          </p:cNvSpPr>
          <p:nvPr>
            <p:ph idx="1"/>
          </p:nvPr>
        </p:nvSpPr>
        <p:spPr/>
        <p:txBody>
          <a:bodyPr>
            <a:noAutofit/>
          </a:bodyPr>
          <a:lstStyle/>
          <a:p>
            <a:pPr marL="457200" lvl="0" indent="0">
              <a:lnSpc>
                <a:spcPct val="80000"/>
              </a:lnSpc>
              <a:spcBef>
                <a:spcPts val="0"/>
              </a:spcBef>
              <a:buNone/>
            </a:pPr>
            <a:r>
              <a:rPr lang="en-US" sz="2600" baseline="30000" dirty="0">
                <a:solidFill>
                  <a:prstClr val="black"/>
                </a:solidFill>
                <a:ea typeface="Times New Roman" panose="02020603050405020304" pitchFamily="18" charset="0"/>
                <a:cs typeface="Times New Roman" panose="02020603050405020304" pitchFamily="18" charset="0"/>
              </a:rPr>
              <a:t>8</a:t>
            </a:r>
            <a:r>
              <a:rPr lang="en-US" sz="2600" dirty="0">
                <a:solidFill>
                  <a:prstClr val="black"/>
                </a:solidFill>
                <a:ea typeface="Times New Roman" panose="02020603050405020304" pitchFamily="18" charset="0"/>
                <a:cs typeface="Times New Roman" panose="02020603050405020304" pitchFamily="18" charset="0"/>
              </a:rPr>
              <a:t> Greet Amplias, my beloved in the Lord. </a:t>
            </a:r>
            <a:r>
              <a:rPr lang="en-US" sz="2600" baseline="30000" dirty="0">
                <a:solidFill>
                  <a:prstClr val="black"/>
                </a:solidFill>
                <a:ea typeface="Times New Roman" panose="02020603050405020304" pitchFamily="18" charset="0"/>
                <a:cs typeface="Times New Roman" panose="02020603050405020304" pitchFamily="18" charset="0"/>
              </a:rPr>
              <a:t>9</a:t>
            </a:r>
            <a:r>
              <a:rPr lang="en-US" sz="2600" dirty="0">
                <a:solidFill>
                  <a:prstClr val="black"/>
                </a:solidFill>
                <a:ea typeface="Times New Roman" panose="02020603050405020304" pitchFamily="18" charset="0"/>
                <a:cs typeface="Times New Roman" panose="02020603050405020304" pitchFamily="18" charset="0"/>
              </a:rPr>
              <a:t> Greet Urbanus, our fellow worker in Christ, and Stachys, my beloved. </a:t>
            </a:r>
            <a:r>
              <a:rPr lang="en-US" sz="2600" baseline="30000" dirty="0">
                <a:solidFill>
                  <a:prstClr val="black"/>
                </a:solidFill>
                <a:ea typeface="Times New Roman" panose="02020603050405020304" pitchFamily="18" charset="0"/>
                <a:cs typeface="Times New Roman" panose="02020603050405020304" pitchFamily="18" charset="0"/>
              </a:rPr>
              <a:t>10</a:t>
            </a:r>
            <a:r>
              <a:rPr lang="en-US" sz="2600" dirty="0">
                <a:solidFill>
                  <a:prstClr val="black"/>
                </a:solidFill>
                <a:ea typeface="Times New Roman" panose="02020603050405020304" pitchFamily="18" charset="0"/>
                <a:cs typeface="Times New Roman" panose="02020603050405020304" pitchFamily="18" charset="0"/>
              </a:rPr>
              <a:t> Greet Apelles, approved in Christ. Greet those who are of the household of Aristobulus. </a:t>
            </a:r>
            <a:r>
              <a:rPr lang="en-US" sz="2600" baseline="30000" dirty="0">
                <a:solidFill>
                  <a:prstClr val="black"/>
                </a:solidFill>
                <a:ea typeface="Times New Roman" panose="02020603050405020304" pitchFamily="18" charset="0"/>
                <a:cs typeface="Times New Roman" panose="02020603050405020304" pitchFamily="18" charset="0"/>
              </a:rPr>
              <a:t>11</a:t>
            </a:r>
            <a:r>
              <a:rPr lang="en-US" sz="2600" dirty="0">
                <a:solidFill>
                  <a:prstClr val="black"/>
                </a:solidFill>
                <a:ea typeface="Times New Roman" panose="02020603050405020304" pitchFamily="18" charset="0"/>
                <a:cs typeface="Times New Roman" panose="02020603050405020304" pitchFamily="18" charset="0"/>
              </a:rPr>
              <a:t> Greet Herodion, my countryman. Greet those who are of the household of Narcissus who are in the Lord. </a:t>
            </a:r>
            <a:r>
              <a:rPr lang="en-US" sz="2600" baseline="30000" dirty="0">
                <a:solidFill>
                  <a:prstClr val="black"/>
                </a:solidFill>
                <a:ea typeface="Times New Roman" panose="02020603050405020304" pitchFamily="18" charset="0"/>
                <a:cs typeface="Times New Roman" panose="02020603050405020304" pitchFamily="18" charset="0"/>
              </a:rPr>
              <a:t>12</a:t>
            </a:r>
            <a:r>
              <a:rPr lang="en-US" sz="2600" dirty="0">
                <a:solidFill>
                  <a:prstClr val="black"/>
                </a:solidFill>
                <a:ea typeface="Times New Roman" panose="02020603050405020304" pitchFamily="18" charset="0"/>
                <a:cs typeface="Times New Roman" panose="02020603050405020304" pitchFamily="18" charset="0"/>
              </a:rPr>
              <a:t> Greet </a:t>
            </a:r>
            <a:r>
              <a:rPr lang="en-US" sz="2600" u="sng" dirty="0">
                <a:solidFill>
                  <a:prstClr val="black"/>
                </a:solidFill>
                <a:ea typeface="Times New Roman" panose="02020603050405020304" pitchFamily="18" charset="0"/>
                <a:cs typeface="Times New Roman" panose="02020603050405020304" pitchFamily="18" charset="0"/>
              </a:rPr>
              <a:t>Tryphena</a:t>
            </a:r>
            <a:r>
              <a:rPr lang="en-US" sz="2600" dirty="0">
                <a:solidFill>
                  <a:prstClr val="black"/>
                </a:solidFill>
                <a:ea typeface="Times New Roman" panose="02020603050405020304" pitchFamily="18" charset="0"/>
                <a:cs typeface="Times New Roman" panose="02020603050405020304" pitchFamily="18" charset="0"/>
              </a:rPr>
              <a:t> and </a:t>
            </a:r>
            <a:r>
              <a:rPr lang="en-US" sz="2600" u="sng" dirty="0">
                <a:solidFill>
                  <a:prstClr val="black"/>
                </a:solidFill>
                <a:ea typeface="Times New Roman" panose="02020603050405020304" pitchFamily="18" charset="0"/>
                <a:cs typeface="Times New Roman" panose="02020603050405020304" pitchFamily="18" charset="0"/>
              </a:rPr>
              <a:t>Tryphosa</a:t>
            </a:r>
            <a:r>
              <a:rPr lang="en-US" sz="2600" dirty="0">
                <a:solidFill>
                  <a:prstClr val="black"/>
                </a:solidFill>
                <a:ea typeface="Times New Roman" panose="02020603050405020304" pitchFamily="18" charset="0"/>
                <a:cs typeface="Times New Roman" panose="02020603050405020304" pitchFamily="18" charset="0"/>
              </a:rPr>
              <a:t>, who have labored in the Lord. Greet the beloved Persis, who labored much in the Lord. </a:t>
            </a:r>
            <a:r>
              <a:rPr lang="en-US" sz="2600" baseline="30000" dirty="0">
                <a:solidFill>
                  <a:prstClr val="black"/>
                </a:solidFill>
                <a:ea typeface="Times New Roman" panose="02020603050405020304" pitchFamily="18" charset="0"/>
                <a:cs typeface="Times New Roman" panose="02020603050405020304" pitchFamily="18" charset="0"/>
              </a:rPr>
              <a:t>13</a:t>
            </a:r>
            <a:r>
              <a:rPr lang="en-US" sz="2600" dirty="0">
                <a:solidFill>
                  <a:prstClr val="black"/>
                </a:solidFill>
                <a:ea typeface="Times New Roman" panose="02020603050405020304" pitchFamily="18" charset="0"/>
                <a:cs typeface="Times New Roman" panose="02020603050405020304" pitchFamily="18" charset="0"/>
              </a:rPr>
              <a:t> Greet Rufus, chosen in the Lord, and his mother and mine. </a:t>
            </a:r>
            <a:r>
              <a:rPr lang="en-US" sz="2600" baseline="30000" dirty="0">
                <a:solidFill>
                  <a:prstClr val="black"/>
                </a:solidFill>
                <a:ea typeface="Times New Roman" panose="02020603050405020304" pitchFamily="18" charset="0"/>
                <a:cs typeface="Times New Roman" panose="02020603050405020304" pitchFamily="18" charset="0"/>
              </a:rPr>
              <a:t>14</a:t>
            </a:r>
            <a:r>
              <a:rPr lang="en-US" sz="2600" dirty="0">
                <a:solidFill>
                  <a:prstClr val="black"/>
                </a:solidFill>
                <a:ea typeface="Times New Roman" panose="02020603050405020304" pitchFamily="18" charset="0"/>
                <a:cs typeface="Times New Roman" panose="02020603050405020304" pitchFamily="18" charset="0"/>
              </a:rPr>
              <a:t> Greet Asyncritus, Phlegon, Hermas, Patrobas, Hermes, and the brethren who are with them. </a:t>
            </a:r>
            <a:r>
              <a:rPr lang="en-US" sz="2600" baseline="30000" dirty="0">
                <a:solidFill>
                  <a:prstClr val="black"/>
                </a:solidFill>
                <a:ea typeface="Times New Roman" panose="02020603050405020304" pitchFamily="18" charset="0"/>
                <a:cs typeface="Times New Roman" panose="02020603050405020304" pitchFamily="18" charset="0"/>
              </a:rPr>
              <a:t>15</a:t>
            </a:r>
            <a:r>
              <a:rPr lang="en-US" sz="2600" dirty="0">
                <a:solidFill>
                  <a:prstClr val="black"/>
                </a:solidFill>
                <a:ea typeface="Times New Roman" panose="02020603050405020304" pitchFamily="18" charset="0"/>
                <a:cs typeface="Times New Roman" panose="02020603050405020304" pitchFamily="18" charset="0"/>
              </a:rPr>
              <a:t> Greet Philologus and </a:t>
            </a:r>
            <a:r>
              <a:rPr lang="en-US" sz="2600" u="sng" dirty="0">
                <a:solidFill>
                  <a:prstClr val="black"/>
                </a:solidFill>
                <a:ea typeface="Times New Roman" panose="02020603050405020304" pitchFamily="18" charset="0"/>
                <a:cs typeface="Times New Roman" panose="02020603050405020304" pitchFamily="18" charset="0"/>
              </a:rPr>
              <a:t>Julia</a:t>
            </a:r>
            <a:r>
              <a:rPr lang="en-US" sz="2600" dirty="0">
                <a:solidFill>
                  <a:prstClr val="black"/>
                </a:solidFill>
                <a:ea typeface="Times New Roman" panose="02020603050405020304" pitchFamily="18" charset="0"/>
                <a:cs typeface="Times New Roman" panose="02020603050405020304" pitchFamily="18" charset="0"/>
              </a:rPr>
              <a:t>, Nereus and his sister, and Olympas, and all the saints who are with them.</a:t>
            </a:r>
          </a:p>
          <a:p>
            <a:pPr marL="457200" lvl="0" indent="-457200">
              <a:lnSpc>
                <a:spcPct val="80000"/>
              </a:lnSpc>
              <a:spcBef>
                <a:spcPts val="0"/>
              </a:spcBef>
              <a:buFont typeface="+mj-lt"/>
              <a:buAutoNum type="alphaUcPeriod" startAt="5"/>
            </a:pPr>
            <a:r>
              <a:rPr lang="en-US" sz="2600" dirty="0">
                <a:solidFill>
                  <a:prstClr val="black"/>
                </a:solidFill>
                <a:ea typeface="Times New Roman" panose="02020603050405020304" pitchFamily="18" charset="0"/>
                <a:cs typeface="Times New Roman" panose="02020603050405020304" pitchFamily="18" charset="0"/>
              </a:rPr>
              <a:t>Being male and female did not destroy the unity they had in Christ.</a:t>
            </a:r>
            <a:endParaRPr lang="en-US" sz="2600" dirty="0">
              <a:solidFill>
                <a:prstClr val="black"/>
              </a:solidFill>
            </a:endParaRPr>
          </a:p>
        </p:txBody>
      </p:sp>
    </p:spTree>
    <p:extLst>
      <p:ext uri="{BB962C8B-B14F-4D97-AF65-F5344CB8AC3E}">
        <p14:creationId xmlns:p14="http://schemas.microsoft.com/office/powerpoint/2010/main" val="361800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C1C5-D508-EE5B-6912-98C1468A4ED6}"/>
              </a:ext>
            </a:extLst>
          </p:cNvPr>
          <p:cNvSpPr>
            <a:spLocks noGrp="1"/>
          </p:cNvSpPr>
          <p:nvPr>
            <p:ph type="title"/>
          </p:nvPr>
        </p:nvSpPr>
        <p:spPr/>
        <p:txBody>
          <a:bodyPr>
            <a:normAutofit/>
          </a:bodyPr>
          <a:lstStyle/>
          <a:p>
            <a:pPr marL="0" marR="0" lvl="0" indent="0">
              <a:lnSpc>
                <a:spcPct val="80000"/>
              </a:lnSpc>
              <a:buFont typeface="+mj-lt"/>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IV. THERE IS NEITHER </a:t>
            </a:r>
            <a:b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REPUBLICAN OR DEMOCRAT</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072222-173F-D74A-A26F-E540555FBDCE}"/>
              </a:ext>
            </a:extLst>
          </p:cNvPr>
          <p:cNvSpPr>
            <a:spLocks noGrp="1"/>
          </p:cNvSpPr>
          <p:nvPr>
            <p:ph idx="1"/>
          </p:nvPr>
        </p:nvSpPr>
        <p:spPr>
          <a:xfrm>
            <a:off x="220337" y="1325563"/>
            <a:ext cx="8923663" cy="5532436"/>
          </a:xfrm>
        </p:spPr>
        <p:txBody>
          <a:bodyPr>
            <a:normAutofit lnSpcReduction="10000"/>
          </a:bodyPr>
          <a:lstStyle/>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Were there Republican and Democrats in the church then? No!</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But there were differing factions even within the apostles, Simon was a zealot, Matthew was a tax collector, opposites on the political spectrum. </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Were they divided or one more important than the other? No!</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Political affiliation is never as important as brotherhood.</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Our political views should never destroy our unity in Christ. </a:t>
            </a:r>
            <a:endParaRPr lang="en-US" dirty="0"/>
          </a:p>
        </p:txBody>
      </p:sp>
    </p:spTree>
    <p:extLst>
      <p:ext uri="{BB962C8B-B14F-4D97-AF65-F5344CB8AC3E}">
        <p14:creationId xmlns:p14="http://schemas.microsoft.com/office/powerpoint/2010/main" val="2595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0446-A098-8178-D01D-62B3C22091DF}"/>
              </a:ext>
            </a:extLst>
          </p:cNvPr>
          <p:cNvSpPr>
            <a:spLocks noGrp="1"/>
          </p:cNvSpPr>
          <p:nvPr>
            <p:ph type="title"/>
          </p:nvPr>
        </p:nvSpPr>
        <p:spPr/>
        <p:txBody>
          <a:bodyPr>
            <a:normAutofit/>
          </a:bodyPr>
          <a:lstStyle/>
          <a:p>
            <a:pPr marL="0" marR="0" lvl="0" indent="0">
              <a:lnSpc>
                <a:spcPct val="80000"/>
              </a:lnSpc>
              <a:buFont typeface="+mj-lt"/>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 THERE IS NEITHER </a:t>
            </a:r>
            <a:b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EDUCATED NOR UNEDUCATED</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65901F-3FD0-A516-7CB6-3E1E0A1EDF82}"/>
              </a:ext>
            </a:extLst>
          </p:cNvPr>
          <p:cNvSpPr>
            <a:spLocks noGrp="1"/>
          </p:cNvSpPr>
          <p:nvPr>
            <p:ph idx="1"/>
          </p:nvPr>
        </p:nvSpPr>
        <p:spPr>
          <a:xfrm>
            <a:off x="220337" y="1153886"/>
            <a:ext cx="8923663" cy="5704113"/>
          </a:xfrm>
        </p:spPr>
        <p:txBody>
          <a:bodyPr>
            <a:normAutofit fontScale="77500" lnSpcReduction="20000"/>
          </a:bodyPr>
          <a:lstStyle/>
          <a:p>
            <a:pPr marL="457200" marR="0" lvl="0" indent="-457200">
              <a:lnSpc>
                <a:spcPct val="110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Were there educated and uneducated in the church at that time? Yes!</a:t>
            </a:r>
          </a:p>
          <a:p>
            <a:pPr marL="457200" marR="0" lvl="0" indent="-457200">
              <a:lnSpc>
                <a:spcPct val="110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Were they divided or one more important than the other? No!</a:t>
            </a:r>
          </a:p>
          <a:p>
            <a:pPr marL="457200" marR="0" lvl="0" indent="-457200">
              <a:lnSpc>
                <a:spcPct val="110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Peter, James and John were uneducated fishermen. - Acts 4:13  Now when they saw the boldness of Peter and John, and perceived that they were uneducated and untrained men, they marveled. And they realized that they had been with Jesus.</a:t>
            </a:r>
          </a:p>
          <a:p>
            <a:pPr marL="457200" marR="0" lvl="0" indent="-457200">
              <a:lnSpc>
                <a:spcPct val="110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Paul was an educated Pharisee. - Acts 22:3  “I am indeed a Jew, born in Tarsus of Cilicia, but brought up in this city at the feet of Gamaliel, taught according to the strictness of our fathers’ law, and was zealous toward God as you all are today.</a:t>
            </a:r>
          </a:p>
          <a:p>
            <a:pPr marL="457200" marR="0" lvl="0" indent="-457200">
              <a:lnSpc>
                <a:spcPct val="110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Differing educational levels should not destroy our unity in Christ.</a:t>
            </a:r>
            <a:endParaRPr lang="en-US" dirty="0"/>
          </a:p>
          <a:p>
            <a:endParaRPr lang="en-US" dirty="0"/>
          </a:p>
        </p:txBody>
      </p:sp>
    </p:spTree>
    <p:extLst>
      <p:ext uri="{BB962C8B-B14F-4D97-AF65-F5344CB8AC3E}">
        <p14:creationId xmlns:p14="http://schemas.microsoft.com/office/powerpoint/2010/main" val="316117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03EB-26AF-CB77-1C56-392203CF2131}"/>
              </a:ext>
            </a:extLst>
          </p:cNvPr>
          <p:cNvSpPr>
            <a:spLocks noGrp="1"/>
          </p:cNvSpPr>
          <p:nvPr>
            <p:ph type="title"/>
          </p:nvPr>
        </p:nvSpPr>
        <p:spPr>
          <a:xfrm>
            <a:off x="0" y="0"/>
            <a:ext cx="9144000" cy="783771"/>
          </a:xfrm>
        </p:spPr>
        <p:txBody>
          <a:bodyPr>
            <a:normAutofit/>
          </a:bodyPr>
          <a:lstStyle/>
          <a:p>
            <a:pPr marL="0" marR="0" lvl="0" indent="0">
              <a:buFont typeface="+mj-lt"/>
              <a:buNone/>
            </a:pPr>
            <a:r>
              <a:rPr lang="en-US"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 THERE IS NEITHER RICH NOR POOR</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B66410-AFBA-F965-6209-D64A91D48867}"/>
              </a:ext>
            </a:extLst>
          </p:cNvPr>
          <p:cNvSpPr>
            <a:spLocks noGrp="1"/>
          </p:cNvSpPr>
          <p:nvPr>
            <p:ph idx="1"/>
          </p:nvPr>
        </p:nvSpPr>
        <p:spPr>
          <a:xfrm>
            <a:off x="220337" y="783772"/>
            <a:ext cx="8923663" cy="6074228"/>
          </a:xfrm>
        </p:spPr>
        <p:txBody>
          <a:bodyPr>
            <a:normAutofit fontScale="92500" lnSpcReduction="20000"/>
          </a:bodyPr>
          <a:lstStyle/>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Were there rich and poor in the church at that time? Yes!</a:t>
            </a:r>
          </a:p>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Were they divided or one more important than the other? No! At least, shouldn’t be.</a:t>
            </a:r>
          </a:p>
          <a:p>
            <a:pPr marL="457200" marR="0" lvl="0" indent="-457200">
              <a:lnSpc>
                <a:spcPct val="95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James 2:1–9  My brethren, do not hold the faith of our Lord Jesus Christ, the Lord of glory, with partiality. </a:t>
            </a:r>
            <a:r>
              <a:rPr lang="en-US" baseline="30000" dirty="0">
                <a:ea typeface="Times New Roman" panose="02020603050405020304" pitchFamily="18" charset="0"/>
                <a:cs typeface="Times New Roman" panose="02020603050405020304" pitchFamily="18" charset="0"/>
              </a:rPr>
              <a:t>2</a:t>
            </a:r>
            <a:r>
              <a:rPr lang="en-US" dirty="0">
                <a:ea typeface="Times New Roman" panose="02020603050405020304" pitchFamily="18" charset="0"/>
                <a:cs typeface="Times New Roman" panose="02020603050405020304" pitchFamily="18" charset="0"/>
              </a:rPr>
              <a:t> For if there should come into your assembly a man with gold rings, in fine apparel, and there should also come in a poor man in filthy clothes, </a:t>
            </a:r>
            <a:r>
              <a:rPr lang="en-US" baseline="30000" dirty="0">
                <a:ea typeface="Times New Roman" panose="02020603050405020304" pitchFamily="18" charset="0"/>
                <a:cs typeface="Times New Roman" panose="02020603050405020304" pitchFamily="18" charset="0"/>
              </a:rPr>
              <a:t>3</a:t>
            </a:r>
            <a:r>
              <a:rPr lang="en-US" dirty="0">
                <a:ea typeface="Times New Roman" panose="02020603050405020304" pitchFamily="18" charset="0"/>
                <a:cs typeface="Times New Roman" panose="02020603050405020304" pitchFamily="18" charset="0"/>
              </a:rPr>
              <a:t> and you pay attention to the one wearing the fine clothes and say to him, “You sit here in a good place,” and say to the poor man, “You stand there,” or, “Sit here at my footstool,” </a:t>
            </a:r>
            <a:r>
              <a:rPr lang="en-US" baseline="30000" dirty="0">
                <a:ea typeface="Times New Roman" panose="02020603050405020304" pitchFamily="18" charset="0"/>
                <a:cs typeface="Times New Roman" panose="02020603050405020304" pitchFamily="18" charset="0"/>
              </a:rPr>
              <a:t>4</a:t>
            </a:r>
            <a:r>
              <a:rPr lang="en-US" dirty="0">
                <a:ea typeface="Times New Roman" panose="02020603050405020304" pitchFamily="18" charset="0"/>
                <a:cs typeface="Times New Roman" panose="02020603050405020304" pitchFamily="18" charset="0"/>
              </a:rPr>
              <a:t> have you not shown partiality among yourselves, and become judges with evil thoughts? &gt;&gt;&gt;</a:t>
            </a:r>
            <a:endParaRPr lang="en-US" dirty="0"/>
          </a:p>
        </p:txBody>
      </p:sp>
    </p:spTree>
    <p:extLst>
      <p:ext uri="{BB962C8B-B14F-4D97-AF65-F5344CB8AC3E}">
        <p14:creationId xmlns:p14="http://schemas.microsoft.com/office/powerpoint/2010/main" val="28370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092D1-76A1-54F5-1D83-60C1B5A72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F505C-088E-8097-111E-F6042799DCC1}"/>
              </a:ext>
            </a:extLst>
          </p:cNvPr>
          <p:cNvSpPr>
            <a:spLocks noGrp="1"/>
          </p:cNvSpPr>
          <p:nvPr>
            <p:ph type="title"/>
          </p:nvPr>
        </p:nvSpPr>
        <p:spPr>
          <a:xfrm>
            <a:off x="0" y="0"/>
            <a:ext cx="9144000" cy="783771"/>
          </a:xfrm>
        </p:spPr>
        <p:txBody>
          <a:bodyPr>
            <a:normAutofit/>
          </a:bodyPr>
          <a:lstStyle/>
          <a:p>
            <a:pPr marL="0" marR="0" lvl="0" indent="0">
              <a:buFont typeface="+mj-lt"/>
              <a:buNone/>
            </a:pPr>
            <a:r>
              <a:rPr lang="en-US"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 THERE IS NEITHER RICH NOR POOR</a:t>
            </a:r>
            <a:endParaRPr lang="en-US" sz="3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0EA703F-2829-3ACE-5876-C748CE41A73F}"/>
              </a:ext>
            </a:extLst>
          </p:cNvPr>
          <p:cNvSpPr>
            <a:spLocks noGrp="1"/>
          </p:cNvSpPr>
          <p:nvPr>
            <p:ph idx="1"/>
          </p:nvPr>
        </p:nvSpPr>
        <p:spPr>
          <a:xfrm>
            <a:off x="220337" y="783772"/>
            <a:ext cx="8923663" cy="6074228"/>
          </a:xfrm>
        </p:spPr>
        <p:txBody>
          <a:bodyPr>
            <a:noAutofit/>
          </a:bodyPr>
          <a:lstStyle/>
          <a:p>
            <a:pPr marL="457200" lvl="0" indent="0">
              <a:lnSpc>
                <a:spcPct val="85000"/>
              </a:lnSpc>
              <a:spcBef>
                <a:spcPts val="0"/>
              </a:spcBef>
              <a:buNone/>
            </a:pPr>
            <a:r>
              <a:rPr lang="en-US" sz="3000" baseline="30000" dirty="0">
                <a:solidFill>
                  <a:prstClr val="black"/>
                </a:solidFill>
                <a:ea typeface="Times New Roman" panose="02020603050405020304" pitchFamily="18" charset="0"/>
                <a:cs typeface="Times New Roman" panose="02020603050405020304" pitchFamily="18" charset="0"/>
              </a:rPr>
              <a:t>5</a:t>
            </a:r>
            <a:r>
              <a:rPr lang="en-US" sz="3000" dirty="0">
                <a:solidFill>
                  <a:prstClr val="black"/>
                </a:solidFill>
                <a:ea typeface="Times New Roman" panose="02020603050405020304" pitchFamily="18" charset="0"/>
                <a:cs typeface="Times New Roman" panose="02020603050405020304" pitchFamily="18" charset="0"/>
              </a:rPr>
              <a:t> Listen, my beloved brethren: Has God not chosen the poor of this world to be rich in faith and heirs of the kingdom which He promised to those who love Him? </a:t>
            </a:r>
            <a:r>
              <a:rPr lang="en-US" sz="3000" baseline="30000" dirty="0">
                <a:solidFill>
                  <a:prstClr val="black"/>
                </a:solidFill>
                <a:ea typeface="Times New Roman" panose="02020603050405020304" pitchFamily="18" charset="0"/>
                <a:cs typeface="Times New Roman" panose="02020603050405020304" pitchFamily="18" charset="0"/>
              </a:rPr>
              <a:t>6</a:t>
            </a:r>
            <a:r>
              <a:rPr lang="en-US" sz="3000" dirty="0">
                <a:solidFill>
                  <a:prstClr val="black"/>
                </a:solidFill>
                <a:ea typeface="Times New Roman" panose="02020603050405020304" pitchFamily="18" charset="0"/>
                <a:cs typeface="Times New Roman" panose="02020603050405020304" pitchFamily="18" charset="0"/>
              </a:rPr>
              <a:t> But you have dishonored the poor man. Do not the rich oppress you and drag you into the courts? 7 Do they not blaspheme that noble name by which you are called? </a:t>
            </a:r>
            <a:r>
              <a:rPr lang="en-US" sz="3000" baseline="30000" dirty="0">
                <a:solidFill>
                  <a:prstClr val="black"/>
                </a:solidFill>
                <a:ea typeface="Times New Roman" panose="02020603050405020304" pitchFamily="18" charset="0"/>
                <a:cs typeface="Times New Roman" panose="02020603050405020304" pitchFamily="18" charset="0"/>
              </a:rPr>
              <a:t> 8</a:t>
            </a:r>
            <a:r>
              <a:rPr lang="en-US" sz="3000" dirty="0">
                <a:solidFill>
                  <a:prstClr val="black"/>
                </a:solidFill>
                <a:ea typeface="Times New Roman" panose="02020603050405020304" pitchFamily="18" charset="0"/>
                <a:cs typeface="Times New Roman" panose="02020603050405020304" pitchFamily="18" charset="0"/>
              </a:rPr>
              <a:t> If you really fulfill the royal law according to the Scripture, “You shall love your neighbor as yourself,” you do well; </a:t>
            </a:r>
            <a:r>
              <a:rPr lang="en-US" sz="3000" baseline="30000" dirty="0">
                <a:solidFill>
                  <a:prstClr val="black"/>
                </a:solidFill>
                <a:ea typeface="Times New Roman" panose="02020603050405020304" pitchFamily="18" charset="0"/>
                <a:cs typeface="Times New Roman" panose="02020603050405020304" pitchFamily="18" charset="0"/>
              </a:rPr>
              <a:t>9</a:t>
            </a:r>
            <a:r>
              <a:rPr lang="en-US" sz="3000" dirty="0">
                <a:solidFill>
                  <a:prstClr val="black"/>
                </a:solidFill>
                <a:ea typeface="Times New Roman" panose="02020603050405020304" pitchFamily="18" charset="0"/>
                <a:cs typeface="Times New Roman" panose="02020603050405020304" pitchFamily="18" charset="0"/>
              </a:rPr>
              <a:t> but if you show partiality, you commit sin, and are convicted by the law as transgressors.</a:t>
            </a:r>
          </a:p>
          <a:p>
            <a:pPr marL="457200" lvl="0" indent="-457200">
              <a:lnSpc>
                <a:spcPct val="85000"/>
              </a:lnSpc>
              <a:spcBef>
                <a:spcPts val="0"/>
              </a:spcBef>
              <a:buFont typeface="+mj-lt"/>
              <a:buAutoNum type="alphaUcPeriod" startAt="4"/>
            </a:pPr>
            <a:r>
              <a:rPr lang="en-US" sz="3000" dirty="0">
                <a:solidFill>
                  <a:prstClr val="black"/>
                </a:solidFill>
                <a:ea typeface="Times New Roman" panose="02020603050405020304" pitchFamily="18" charset="0"/>
                <a:cs typeface="Times New Roman" panose="02020603050405020304" pitchFamily="18" charset="0"/>
              </a:rPr>
              <a:t>Differing financial level should never destroy our unity in Christ.</a:t>
            </a:r>
            <a:endParaRPr lang="en-US" sz="3000" dirty="0">
              <a:solidFill>
                <a:prstClr val="black"/>
              </a:solidFill>
            </a:endParaRPr>
          </a:p>
        </p:txBody>
      </p:sp>
    </p:spTree>
    <p:extLst>
      <p:ext uri="{BB962C8B-B14F-4D97-AF65-F5344CB8AC3E}">
        <p14:creationId xmlns:p14="http://schemas.microsoft.com/office/powerpoint/2010/main" val="3568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3F80-E173-CDA6-8F8B-9E4CA945B02D}"/>
              </a:ext>
            </a:extLst>
          </p:cNvPr>
          <p:cNvSpPr>
            <a:spLocks noGrp="1"/>
          </p:cNvSpPr>
          <p:nvPr>
            <p:ph type="title"/>
          </p:nvPr>
        </p:nvSpPr>
        <p:spPr/>
        <p:txBody>
          <a:bodyPr>
            <a:normAutofit/>
          </a:bodyPr>
          <a:lstStyle/>
          <a:p>
            <a:pPr marL="0" marR="0" lvl="0" indent="0">
              <a:lnSpc>
                <a:spcPct val="80000"/>
              </a:lnSpc>
              <a:buFont typeface="+mj-lt"/>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VII. THERE IS NEITHER </a:t>
            </a:r>
            <a:b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BEAUTY NOR UGLY</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506F56-4A32-CC1E-1F75-F050614CC9D7}"/>
              </a:ext>
            </a:extLst>
          </p:cNvPr>
          <p:cNvSpPr>
            <a:spLocks noGrp="1"/>
          </p:cNvSpPr>
          <p:nvPr>
            <p:ph idx="1"/>
          </p:nvPr>
        </p:nvSpPr>
        <p:spPr/>
        <p:txBody>
          <a:bodyPr>
            <a:normAutofit/>
          </a:bodyPr>
          <a:lstStyle/>
          <a:p>
            <a:pPr marL="457200" indent="-457200">
              <a:lnSpc>
                <a:spcPct val="100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Were there beautiful and ugly people in the church at that time? Yes!</a:t>
            </a:r>
          </a:p>
          <a:p>
            <a:pPr marL="457200" indent="-457200">
              <a:lnSpc>
                <a:spcPct val="100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Were they divided or one more important than the other? No!</a:t>
            </a:r>
          </a:p>
          <a:p>
            <a:pPr marL="457200" indent="-457200">
              <a:lnSpc>
                <a:spcPct val="100000"/>
              </a:lnSpc>
              <a:spcBef>
                <a:spcPts val="0"/>
              </a:spcBef>
              <a:buFont typeface="+mj-lt"/>
              <a:buAutoNum type="alphaUcPeriod"/>
            </a:pPr>
            <a:r>
              <a:rPr lang="en-US" dirty="0">
                <a:ea typeface="Times New Roman" panose="02020603050405020304" pitchFamily="18" charset="0"/>
                <a:cs typeface="Times New Roman" panose="02020603050405020304" pitchFamily="18" charset="0"/>
              </a:rPr>
              <a:t>1 Samuel 16:7  But the LORD said to Samuel, “Do not look at his appearance or at his physical stature, because I have refused him. For the LORD does not see as man sees; for man looks at the outward appearance, but the LORD looks at the heart.”</a:t>
            </a:r>
          </a:p>
        </p:txBody>
      </p:sp>
    </p:spTree>
    <p:extLst>
      <p:ext uri="{BB962C8B-B14F-4D97-AF65-F5344CB8AC3E}">
        <p14:creationId xmlns:p14="http://schemas.microsoft.com/office/powerpoint/2010/main" val="10041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9FB3A-43DE-84A4-F861-9F5CAC8C9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DB652-58C4-E4EA-31EC-66B67229F5A0}"/>
              </a:ext>
            </a:extLst>
          </p:cNvPr>
          <p:cNvSpPr>
            <a:spLocks noGrp="1"/>
          </p:cNvSpPr>
          <p:nvPr>
            <p:ph type="title"/>
          </p:nvPr>
        </p:nvSpPr>
        <p:spPr/>
        <p:txBody>
          <a:bodyPr>
            <a:normAutofit/>
          </a:bodyPr>
          <a:lstStyle/>
          <a:p>
            <a:pPr marL="0" marR="0" lvl="0" indent="0">
              <a:lnSpc>
                <a:spcPct val="80000"/>
              </a:lnSpc>
              <a:buFont typeface="+mj-lt"/>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VII. THERE IS NEITHER </a:t>
            </a:r>
            <a:b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BEAUTY NOR UGLY</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AEA172-8AE2-0C3A-2D8B-AF8CCD308FB1}"/>
              </a:ext>
            </a:extLst>
          </p:cNvPr>
          <p:cNvSpPr>
            <a:spLocks noGrp="1"/>
          </p:cNvSpPr>
          <p:nvPr>
            <p:ph idx="1"/>
          </p:nvPr>
        </p:nvSpPr>
        <p:spPr/>
        <p:txBody>
          <a:bodyPr>
            <a:normAutofit fontScale="92500" lnSpcReduction="10000"/>
          </a:bodyPr>
          <a:lstStyle/>
          <a:p>
            <a:pPr marL="457200" indent="-457200">
              <a:lnSpc>
                <a:spcPct val="95000"/>
              </a:lnSpc>
              <a:spcBef>
                <a:spcPts val="0"/>
              </a:spcBef>
              <a:buFont typeface="+mj-lt"/>
              <a:buAutoNum type="alphaUcPeriod" startAt="4"/>
            </a:pPr>
            <a:r>
              <a:rPr lang="en-US" dirty="0">
                <a:ea typeface="Times New Roman" panose="02020603050405020304" pitchFamily="18" charset="0"/>
                <a:cs typeface="Times New Roman" panose="02020603050405020304" pitchFamily="18" charset="0"/>
              </a:rPr>
              <a:t>1 Peter 3:1–4  Wives, likewise, be submissive to your own husbands, that even if some do not obey the word, they, without a word, may be won by the conduct of their wives, </a:t>
            </a:r>
            <a:r>
              <a:rPr lang="en-US" baseline="30000" dirty="0">
                <a:ea typeface="Times New Roman" panose="02020603050405020304" pitchFamily="18" charset="0"/>
                <a:cs typeface="Times New Roman" panose="02020603050405020304" pitchFamily="18" charset="0"/>
              </a:rPr>
              <a:t>2</a:t>
            </a:r>
            <a:r>
              <a:rPr lang="en-US" dirty="0">
                <a:ea typeface="Times New Roman" panose="02020603050405020304" pitchFamily="18" charset="0"/>
                <a:cs typeface="Times New Roman" panose="02020603050405020304" pitchFamily="18" charset="0"/>
              </a:rPr>
              <a:t> when they observe your chaste conduct accompanied by fear. </a:t>
            </a:r>
            <a:r>
              <a:rPr lang="en-US" baseline="30000" dirty="0">
                <a:ea typeface="Times New Roman" panose="02020603050405020304" pitchFamily="18" charset="0"/>
                <a:cs typeface="Times New Roman" panose="02020603050405020304" pitchFamily="18" charset="0"/>
              </a:rPr>
              <a:t>3</a:t>
            </a:r>
            <a:r>
              <a:rPr lang="en-US" dirty="0">
                <a:ea typeface="Times New Roman" panose="02020603050405020304" pitchFamily="18" charset="0"/>
                <a:cs typeface="Times New Roman" panose="02020603050405020304" pitchFamily="18" charset="0"/>
              </a:rPr>
              <a:t> Do not let your adornment be merely outward—arranging the hair, wearing gold, or putting on fine apparel—</a:t>
            </a:r>
            <a:r>
              <a:rPr lang="en-US" baseline="30000" dirty="0">
                <a:ea typeface="Times New Roman" panose="02020603050405020304" pitchFamily="18" charset="0"/>
                <a:cs typeface="Times New Roman" panose="02020603050405020304" pitchFamily="18" charset="0"/>
              </a:rPr>
              <a:t>4</a:t>
            </a:r>
            <a:r>
              <a:rPr lang="en-US" dirty="0">
                <a:ea typeface="Times New Roman" panose="02020603050405020304" pitchFamily="18" charset="0"/>
                <a:cs typeface="Times New Roman" panose="02020603050405020304" pitchFamily="18" charset="0"/>
              </a:rPr>
              <a:t> rather let it be the hidden person of the heart, with the incorruptible beauty of a gentle and quiet spirit, which is very precious in the sight of God.</a:t>
            </a:r>
          </a:p>
          <a:p>
            <a:pPr marL="457200" indent="-457200">
              <a:lnSpc>
                <a:spcPct val="95000"/>
              </a:lnSpc>
              <a:spcBef>
                <a:spcPts val="0"/>
              </a:spcBef>
              <a:buFont typeface="+mj-lt"/>
              <a:buAutoNum type="alphaUcPeriod" startAt="4"/>
            </a:pPr>
            <a:r>
              <a:rPr lang="en-US" dirty="0">
                <a:ea typeface="Times New Roman" panose="02020603050405020304" pitchFamily="18" charset="0"/>
                <a:cs typeface="Times New Roman" panose="02020603050405020304" pitchFamily="18" charset="0"/>
              </a:rPr>
              <a:t>Differing physical appearances should never destroy our unity in Christ.</a:t>
            </a:r>
            <a:endParaRPr lang="en-US" dirty="0"/>
          </a:p>
        </p:txBody>
      </p:sp>
    </p:spTree>
    <p:extLst>
      <p:ext uri="{BB962C8B-B14F-4D97-AF65-F5344CB8AC3E}">
        <p14:creationId xmlns:p14="http://schemas.microsoft.com/office/powerpoint/2010/main" val="1251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A59B-799B-887F-77F4-29A72B9D2CD0}"/>
              </a:ext>
            </a:extLst>
          </p:cNvPr>
          <p:cNvSpPr>
            <a:spLocks noGrp="1"/>
          </p:cNvSpPr>
          <p:nvPr>
            <p:ph type="title"/>
          </p:nvPr>
        </p:nvSpPr>
        <p:spPr/>
        <p:txBody>
          <a:bodyPr>
            <a:normAutofit/>
          </a:bodyPr>
          <a:lstStyle/>
          <a:p>
            <a:pPr marL="0" marR="0" lvl="0" indent="0">
              <a:buFont typeface="+mj-lt"/>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VIII. THERE IS NEITHER BLACK </a:t>
            </a:r>
            <a:b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NOR WHITE, BROWN NOR PINK</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CD2F0C-6D1E-822E-B7BD-46C1A1890BEF}"/>
              </a:ext>
            </a:extLst>
          </p:cNvPr>
          <p:cNvSpPr>
            <a:spLocks noGrp="1"/>
          </p:cNvSpPr>
          <p:nvPr>
            <p:ph idx="1"/>
          </p:nvPr>
        </p:nvSpPr>
        <p:spPr>
          <a:xfrm>
            <a:off x="220337" y="1325564"/>
            <a:ext cx="8923663" cy="5532436"/>
          </a:xfrm>
        </p:spPr>
        <p:txBody>
          <a:bodyPr>
            <a:noAutofit/>
          </a:bodyPr>
          <a:lstStyle/>
          <a:p>
            <a:pPr marL="457200" marR="0" lvl="0" indent="-457200">
              <a:spcBef>
                <a:spcPts val="0"/>
              </a:spcBef>
              <a:buFont typeface="+mj-lt"/>
              <a:buAutoNum type="alphaUcPeriod"/>
            </a:pPr>
            <a:r>
              <a:rPr lang="en-US" sz="3000" dirty="0">
                <a:ea typeface="Times New Roman" panose="02020603050405020304" pitchFamily="18" charset="0"/>
                <a:cs typeface="Times New Roman" panose="02020603050405020304" pitchFamily="18" charset="0"/>
              </a:rPr>
              <a:t>Were there different skin colors in the church at that time? Yes!</a:t>
            </a:r>
          </a:p>
          <a:p>
            <a:pPr marL="457200" marR="0" lvl="0" indent="-457200">
              <a:spcBef>
                <a:spcPts val="0"/>
              </a:spcBef>
              <a:buFont typeface="+mj-lt"/>
              <a:buAutoNum type="alphaUcPeriod"/>
            </a:pPr>
            <a:r>
              <a:rPr lang="en-US" sz="3000" dirty="0">
                <a:ea typeface="Times New Roman" panose="02020603050405020304" pitchFamily="18" charset="0"/>
                <a:cs typeface="Times New Roman" panose="02020603050405020304" pitchFamily="18" charset="0"/>
              </a:rPr>
              <a:t>Acts 2:5–11 And there were dwelling in Jerusalem Jews, devout men, from every nation under heaven. </a:t>
            </a:r>
            <a:r>
              <a:rPr lang="en-US" sz="3000" baseline="30000" dirty="0">
                <a:ea typeface="Times New Roman" panose="02020603050405020304" pitchFamily="18" charset="0"/>
                <a:cs typeface="Times New Roman" panose="02020603050405020304" pitchFamily="18" charset="0"/>
              </a:rPr>
              <a:t>6</a:t>
            </a:r>
            <a:r>
              <a:rPr lang="en-US" sz="3000" dirty="0">
                <a:ea typeface="Times New Roman" panose="02020603050405020304" pitchFamily="18" charset="0"/>
                <a:cs typeface="Times New Roman" panose="02020603050405020304" pitchFamily="18" charset="0"/>
              </a:rPr>
              <a:t> And when this sound occurred, the multitude came together, and were confused, because everyone heard them speak in his own language. </a:t>
            </a:r>
            <a:r>
              <a:rPr lang="en-US" sz="3000" baseline="30000" dirty="0">
                <a:ea typeface="Times New Roman" panose="02020603050405020304" pitchFamily="18" charset="0"/>
                <a:cs typeface="Times New Roman" panose="02020603050405020304" pitchFamily="18" charset="0"/>
              </a:rPr>
              <a:t>7</a:t>
            </a:r>
            <a:r>
              <a:rPr lang="en-US" sz="3000" dirty="0">
                <a:ea typeface="Times New Roman" panose="02020603050405020304" pitchFamily="18" charset="0"/>
                <a:cs typeface="Times New Roman" panose="02020603050405020304" pitchFamily="18" charset="0"/>
              </a:rPr>
              <a:t> Then they were all amazed and marveled, saying to one another, “Look, are not all these who speak Galileans? </a:t>
            </a:r>
            <a:r>
              <a:rPr lang="en-US" sz="3000" baseline="30000" dirty="0">
                <a:ea typeface="Times New Roman" panose="02020603050405020304" pitchFamily="18" charset="0"/>
                <a:cs typeface="Times New Roman" panose="02020603050405020304" pitchFamily="18" charset="0"/>
              </a:rPr>
              <a:t>8</a:t>
            </a:r>
            <a:r>
              <a:rPr lang="en-US" sz="3000" dirty="0">
                <a:ea typeface="Times New Roman" panose="02020603050405020304" pitchFamily="18" charset="0"/>
                <a:cs typeface="Times New Roman" panose="02020603050405020304" pitchFamily="18" charset="0"/>
              </a:rPr>
              <a:t> And how is it that we hear, each in our own language in which we were born? &gt;&gt;&gt;</a:t>
            </a:r>
            <a:endParaRPr lang="en-US" sz="3000" dirty="0"/>
          </a:p>
        </p:txBody>
      </p:sp>
    </p:spTree>
    <p:extLst>
      <p:ext uri="{BB962C8B-B14F-4D97-AF65-F5344CB8AC3E}">
        <p14:creationId xmlns:p14="http://schemas.microsoft.com/office/powerpoint/2010/main" val="400047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55FD6-12A3-F593-2165-491CF727A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1FA8C-4476-5440-0FC0-085FB28546EF}"/>
              </a:ext>
            </a:extLst>
          </p:cNvPr>
          <p:cNvSpPr>
            <a:spLocks noGrp="1"/>
          </p:cNvSpPr>
          <p:nvPr>
            <p:ph type="title"/>
          </p:nvPr>
        </p:nvSpPr>
        <p:spPr/>
        <p:txBody>
          <a:bodyPr>
            <a:normAutofit/>
          </a:bodyPr>
          <a:lstStyle/>
          <a:p>
            <a:pPr marL="0" marR="0" lvl="0" indent="0">
              <a:buFont typeface="+mj-lt"/>
              <a:buNone/>
            </a:pP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VIII. THERE IS NEITHER BLACK </a:t>
            </a:r>
            <a:b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4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NOR WHITE, BROWN NOR PINK</a:t>
            </a:r>
            <a:endParaRPr lang="en-US" sz="4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6DA23B4-60E9-9C86-67E0-7712F7F2D31B}"/>
              </a:ext>
            </a:extLst>
          </p:cNvPr>
          <p:cNvSpPr>
            <a:spLocks noGrp="1"/>
          </p:cNvSpPr>
          <p:nvPr>
            <p:ph idx="1"/>
          </p:nvPr>
        </p:nvSpPr>
        <p:spPr>
          <a:xfrm>
            <a:off x="220337" y="1325564"/>
            <a:ext cx="8923663" cy="5532436"/>
          </a:xfrm>
        </p:spPr>
        <p:txBody>
          <a:bodyPr>
            <a:noAutofit/>
          </a:bodyPr>
          <a:lstStyle/>
          <a:p>
            <a:pPr marL="457200" lvl="0" indent="0">
              <a:spcBef>
                <a:spcPts val="0"/>
              </a:spcBef>
              <a:buNone/>
            </a:pPr>
            <a:r>
              <a:rPr lang="en-US" sz="2800" baseline="30000" dirty="0">
                <a:solidFill>
                  <a:prstClr val="black"/>
                </a:solidFill>
                <a:ea typeface="Times New Roman" panose="02020603050405020304" pitchFamily="18" charset="0"/>
                <a:cs typeface="Times New Roman" panose="02020603050405020304" pitchFamily="18" charset="0"/>
              </a:rPr>
              <a:t>9</a:t>
            </a:r>
            <a:r>
              <a:rPr lang="en-US" sz="2800" dirty="0">
                <a:solidFill>
                  <a:prstClr val="black"/>
                </a:solidFill>
                <a:ea typeface="Times New Roman" panose="02020603050405020304" pitchFamily="18" charset="0"/>
                <a:cs typeface="Times New Roman" panose="02020603050405020304" pitchFamily="18" charset="0"/>
              </a:rPr>
              <a:t> Parthians and Medes and Elamites, those dwelling in Mesopotamia, Judea and Cappadocia, Pontus and Asia, </a:t>
            </a:r>
            <a:r>
              <a:rPr lang="en-US" sz="2800" baseline="30000" dirty="0">
                <a:solidFill>
                  <a:prstClr val="black"/>
                </a:solidFill>
                <a:ea typeface="Times New Roman" panose="02020603050405020304" pitchFamily="18" charset="0"/>
                <a:cs typeface="Times New Roman" panose="02020603050405020304" pitchFamily="18" charset="0"/>
              </a:rPr>
              <a:t>10</a:t>
            </a:r>
            <a:r>
              <a:rPr lang="en-US" sz="2800" dirty="0">
                <a:solidFill>
                  <a:prstClr val="black"/>
                </a:solidFill>
                <a:ea typeface="Times New Roman" panose="02020603050405020304" pitchFamily="18" charset="0"/>
                <a:cs typeface="Times New Roman" panose="02020603050405020304" pitchFamily="18" charset="0"/>
              </a:rPr>
              <a:t> Phrygia and Pamphylia, Egypt and the parts of Libya adjoining Cyrene, visitors from Rome, both Jews and proselytes, </a:t>
            </a:r>
            <a:r>
              <a:rPr lang="en-US" sz="2800" baseline="30000" dirty="0">
                <a:solidFill>
                  <a:prstClr val="black"/>
                </a:solidFill>
                <a:ea typeface="Times New Roman" panose="02020603050405020304" pitchFamily="18" charset="0"/>
                <a:cs typeface="Times New Roman" panose="02020603050405020304" pitchFamily="18" charset="0"/>
              </a:rPr>
              <a:t>11</a:t>
            </a:r>
            <a:r>
              <a:rPr lang="en-US" sz="2800" dirty="0">
                <a:solidFill>
                  <a:prstClr val="black"/>
                </a:solidFill>
                <a:ea typeface="Times New Roman" panose="02020603050405020304" pitchFamily="18" charset="0"/>
                <a:cs typeface="Times New Roman" panose="02020603050405020304" pitchFamily="18" charset="0"/>
              </a:rPr>
              <a:t> Cretans and Arabs—we hear them speaking in our own tongues the wonderful works of God.”</a:t>
            </a:r>
          </a:p>
          <a:p>
            <a:pPr marL="457200" lvl="0" indent="-457200">
              <a:spcBef>
                <a:spcPts val="0"/>
              </a:spcBef>
              <a:buFont typeface="+mj-lt"/>
              <a:buAutoNum type="alphaUcPeriod" startAt="3"/>
            </a:pPr>
            <a:r>
              <a:rPr lang="en-US" sz="2800" dirty="0">
                <a:solidFill>
                  <a:prstClr val="black"/>
                </a:solidFill>
                <a:ea typeface="Times New Roman" panose="02020603050405020304" pitchFamily="18" charset="0"/>
                <a:cs typeface="Times New Roman" panose="02020603050405020304" pitchFamily="18" charset="0"/>
              </a:rPr>
              <a:t>Were they divided or one color more important than the other? No!</a:t>
            </a:r>
          </a:p>
          <a:p>
            <a:pPr marL="457200" lvl="0" indent="-457200">
              <a:spcBef>
                <a:spcPts val="0"/>
              </a:spcBef>
              <a:buFont typeface="+mj-lt"/>
              <a:buAutoNum type="alphaUcPeriod" startAt="3"/>
            </a:pPr>
            <a:r>
              <a:rPr lang="en-US" sz="2800" dirty="0">
                <a:solidFill>
                  <a:prstClr val="black"/>
                </a:solidFill>
                <a:ea typeface="Times New Roman" panose="02020603050405020304" pitchFamily="18" charset="0"/>
                <a:cs typeface="Times New Roman" panose="02020603050405020304" pitchFamily="18" charset="0"/>
              </a:rPr>
              <a:t>Skin color was never even mentioned in the New Testament.</a:t>
            </a:r>
          </a:p>
          <a:p>
            <a:pPr marL="457200" lvl="0" indent="-457200">
              <a:spcBef>
                <a:spcPts val="0"/>
              </a:spcBef>
              <a:buFont typeface="+mj-lt"/>
              <a:buAutoNum type="alphaUcPeriod" startAt="3"/>
            </a:pPr>
            <a:r>
              <a:rPr lang="en-US" sz="2800" dirty="0">
                <a:solidFill>
                  <a:prstClr val="black"/>
                </a:solidFill>
                <a:ea typeface="Times New Roman" panose="02020603050405020304" pitchFamily="18" charset="0"/>
                <a:cs typeface="Times New Roman" panose="02020603050405020304" pitchFamily="18" charset="0"/>
              </a:rPr>
              <a:t>Note: recent sermons on “Why Racism is Ridiculous”.</a:t>
            </a:r>
            <a:endParaRPr lang="en-US" sz="2800" dirty="0">
              <a:solidFill>
                <a:prstClr val="black"/>
              </a:solidFill>
            </a:endParaRPr>
          </a:p>
        </p:txBody>
      </p:sp>
    </p:spTree>
    <p:extLst>
      <p:ext uri="{BB962C8B-B14F-4D97-AF65-F5344CB8AC3E}">
        <p14:creationId xmlns:p14="http://schemas.microsoft.com/office/powerpoint/2010/main" val="25394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D3D3-60BA-A8EF-C027-84C78E8034CE}"/>
              </a:ext>
            </a:extLst>
          </p:cNvPr>
          <p:cNvSpPr>
            <a:spLocks noGrp="1"/>
          </p:cNvSpPr>
          <p:nvPr>
            <p:ph type="title"/>
          </p:nvPr>
        </p:nvSpPr>
        <p:spPr/>
        <p:txBody>
          <a:bodyPr>
            <a:normAutofit/>
          </a:bodyPr>
          <a:lstStyle/>
          <a:p>
            <a:pPr marL="0" marR="0">
              <a:buNone/>
            </a:pPr>
            <a:r>
              <a:rPr lang="en-US" sz="4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WE ARE ALL ONE IN CHRIST</a:t>
            </a:r>
            <a:endParaRPr lang="en-US" sz="4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213D5BA-0543-8DFB-36A4-267D13F98408}"/>
              </a:ext>
            </a:extLst>
          </p:cNvPr>
          <p:cNvSpPr>
            <a:spLocks noGrp="1"/>
          </p:cNvSpPr>
          <p:nvPr>
            <p:ph idx="1"/>
          </p:nvPr>
        </p:nvSpPr>
        <p:spPr>
          <a:xfrm>
            <a:off x="220337" y="1325563"/>
            <a:ext cx="8923663" cy="5532436"/>
          </a:xfrm>
        </p:spPr>
        <p:txBody>
          <a:bodyPr/>
          <a:lstStyle/>
          <a:p>
            <a:pPr marL="457200" marR="0" lvl="0" indent="-457200">
              <a:spcBef>
                <a:spcPts val="1800"/>
              </a:spcBef>
              <a:buFont typeface="+mj-lt"/>
              <a:buAutoNum type="alphaUcPeriod"/>
            </a:pPr>
            <a:r>
              <a:rPr lang="en-US" dirty="0">
                <a:ea typeface="Times New Roman" panose="02020603050405020304" pitchFamily="18" charset="0"/>
                <a:cs typeface="Times New Roman" panose="02020603050405020304" pitchFamily="18" charset="0"/>
              </a:rPr>
              <a:t>Paul’s point was that, in the church, differences don’t matter. </a:t>
            </a:r>
          </a:p>
          <a:p>
            <a:pPr marL="457200" marR="0" lvl="0" indent="-457200">
              <a:spcBef>
                <a:spcPts val="1800"/>
              </a:spcBef>
              <a:buFont typeface="+mj-lt"/>
              <a:buAutoNum type="alphaUcPeriod"/>
            </a:pPr>
            <a:r>
              <a:rPr lang="en-US" dirty="0">
                <a:ea typeface="Times New Roman" panose="02020603050405020304" pitchFamily="18" charset="0"/>
                <a:cs typeface="Times New Roman" panose="02020603050405020304" pitchFamily="18" charset="0"/>
              </a:rPr>
              <a:t>We are one in Christ.</a:t>
            </a:r>
          </a:p>
          <a:p>
            <a:pPr marL="457200" marR="0" lvl="0" indent="-457200">
              <a:spcBef>
                <a:spcPts val="1800"/>
              </a:spcBef>
              <a:buFont typeface="+mj-lt"/>
              <a:buAutoNum type="alphaUcPeriod"/>
            </a:pPr>
            <a:r>
              <a:rPr lang="en-US" dirty="0">
                <a:ea typeface="Times New Roman" panose="02020603050405020304" pitchFamily="18" charset="0"/>
                <a:cs typeface="Times New Roman" panose="02020603050405020304" pitchFamily="18" charset="0"/>
              </a:rPr>
              <a:t>We are family</a:t>
            </a:r>
          </a:p>
          <a:p>
            <a:pPr marL="457200" marR="0" lvl="0" indent="-457200">
              <a:spcBef>
                <a:spcPts val="1800"/>
              </a:spcBef>
              <a:buFont typeface="+mj-lt"/>
              <a:buAutoNum type="alphaUcPeriod"/>
            </a:pPr>
            <a:r>
              <a:rPr lang="en-US" dirty="0">
                <a:ea typeface="Times New Roman" panose="02020603050405020304" pitchFamily="18" charset="0"/>
                <a:cs typeface="Times New Roman" panose="02020603050405020304" pitchFamily="18" charset="0"/>
              </a:rPr>
              <a:t>Is there any difference that you would allow to divide you from your brother or sister?</a:t>
            </a:r>
          </a:p>
          <a:p>
            <a:pPr marL="457200" marR="0" lvl="0" indent="-457200">
              <a:spcBef>
                <a:spcPts val="1800"/>
              </a:spcBef>
              <a:buFont typeface="+mj-lt"/>
              <a:buAutoNum type="alphaUcPeriod"/>
            </a:pPr>
            <a:r>
              <a:rPr lang="en-US" dirty="0">
                <a:ea typeface="Times New Roman" panose="02020603050405020304" pitchFamily="18" charset="0"/>
                <a:cs typeface="Times New Roman" panose="02020603050405020304" pitchFamily="18" charset="0"/>
              </a:rPr>
              <a:t>Are you a part of that wonderful family of God?</a:t>
            </a:r>
            <a:endParaRPr lang="en-US" dirty="0"/>
          </a:p>
        </p:txBody>
      </p:sp>
    </p:spTree>
    <p:extLst>
      <p:ext uri="{BB962C8B-B14F-4D97-AF65-F5344CB8AC3E}">
        <p14:creationId xmlns:p14="http://schemas.microsoft.com/office/powerpoint/2010/main" val="10097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41DCCE-CE67-88EC-FD86-B35E6A2631D1}"/>
              </a:ext>
            </a:extLst>
          </p:cNvPr>
          <p:cNvPicPr>
            <a:picLocks noChangeAspect="1"/>
          </p:cNvPicPr>
          <p:nvPr/>
        </p:nvPicPr>
        <p:blipFill>
          <a:blip r:embed="rId3"/>
          <a:stretch>
            <a:fillRect/>
          </a:stretch>
        </p:blipFill>
        <p:spPr>
          <a:xfrm>
            <a:off x="0" y="0"/>
            <a:ext cx="9176922" cy="6858000"/>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1632857" y="2710543"/>
            <a:ext cx="5911208" cy="1436914"/>
          </a:xfrm>
        </p:spPr>
        <p:txBody>
          <a:bodyPr>
            <a:normAutofit/>
          </a:bodyPr>
          <a:lstStyle/>
          <a:p>
            <a:pPr algn="ctr"/>
            <a:r>
              <a:rPr lang="en-US" sz="3200" b="1">
                <a:latin typeface="Arial" panose="020B0604020202020204" pitchFamily="34" charset="0"/>
                <a:cs typeface="Arial" panose="020B0604020202020204" pitchFamily="34" charset="0"/>
              </a:rPr>
              <a:t>TONIGHT’S SERMON:</a:t>
            </a:r>
            <a:br>
              <a:rPr lang="en-US" sz="3200" b="1">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FIVE PEOPLE </a:t>
            </a:r>
            <a:br>
              <a:rPr lang="en-US" sz="3200" b="1">
                <a:latin typeface="Arial" panose="020B0604020202020204" pitchFamily="34" charset="0"/>
                <a:cs typeface="Arial" panose="020B0604020202020204" pitchFamily="34" charset="0"/>
              </a:rPr>
            </a:br>
            <a:r>
              <a:rPr lang="en-US" sz="3200" b="1">
                <a:latin typeface="Arial" panose="020B0604020202020204" pitchFamily="34" charset="0"/>
                <a:cs typeface="Arial" panose="020B0604020202020204" pitchFamily="34" charset="0"/>
              </a:rPr>
              <a:t>LIVING INSIDE </a:t>
            </a:r>
            <a:r>
              <a:rPr lang="en-US" sz="3200" b="1" dirty="0">
                <a:latin typeface="Arial" panose="020B0604020202020204" pitchFamily="34" charset="0"/>
                <a:cs typeface="Arial" panose="020B0604020202020204" pitchFamily="34" charset="0"/>
              </a:rPr>
              <a:t>US</a:t>
            </a:r>
          </a:p>
        </p:txBody>
      </p:sp>
    </p:spTree>
    <p:extLst>
      <p:ext uri="{BB962C8B-B14F-4D97-AF65-F5344CB8AC3E}">
        <p14:creationId xmlns:p14="http://schemas.microsoft.com/office/powerpoint/2010/main" val="414749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156117" y="0"/>
            <a:ext cx="8787162" cy="6858000"/>
          </a:xfrm>
        </p:spPr>
        <p:txBody>
          <a:bodyPr>
            <a:noAutofit/>
          </a:bodyPr>
          <a:lstStyle/>
          <a:p>
            <a:pPr lvl="0"/>
            <a:r>
              <a:rPr lang="en-US" sz="4000" dirty="0">
                <a:solidFill>
                  <a:prstClr val="black"/>
                </a:solidFill>
                <a:ea typeface="Times New Roman" panose="02020603050405020304" pitchFamily="18" charset="0"/>
                <a:cs typeface="Times New Roman" panose="02020603050405020304" pitchFamily="18" charset="0"/>
              </a:rPr>
              <a:t>Galatians 3:26–29  For you are all sons of God through faith in Christ Jesus. </a:t>
            </a:r>
            <a:r>
              <a:rPr lang="en-US" sz="4000" baseline="30000" dirty="0">
                <a:solidFill>
                  <a:prstClr val="black"/>
                </a:solidFill>
                <a:ea typeface="Times New Roman" panose="02020603050405020304" pitchFamily="18" charset="0"/>
                <a:cs typeface="Times New Roman" panose="02020603050405020304" pitchFamily="18" charset="0"/>
              </a:rPr>
              <a:t>27</a:t>
            </a:r>
            <a:r>
              <a:rPr lang="en-US" sz="4000" dirty="0">
                <a:solidFill>
                  <a:prstClr val="black"/>
                </a:solidFill>
                <a:ea typeface="Times New Roman" panose="02020603050405020304" pitchFamily="18" charset="0"/>
                <a:cs typeface="Times New Roman" panose="02020603050405020304" pitchFamily="18" charset="0"/>
              </a:rPr>
              <a:t> For as many of you as were baptized into Christ have put on Christ. </a:t>
            </a:r>
            <a:r>
              <a:rPr lang="en-US" sz="4000" baseline="30000" dirty="0">
                <a:solidFill>
                  <a:prstClr val="black"/>
                </a:solidFill>
                <a:ea typeface="Times New Roman" panose="02020603050405020304" pitchFamily="18" charset="0"/>
                <a:cs typeface="Times New Roman" panose="02020603050405020304" pitchFamily="18" charset="0"/>
              </a:rPr>
              <a:t>28</a:t>
            </a:r>
            <a:r>
              <a:rPr lang="en-US" sz="4000" dirty="0">
                <a:solidFill>
                  <a:prstClr val="black"/>
                </a:solidFill>
                <a:ea typeface="Times New Roman" panose="02020603050405020304" pitchFamily="18" charset="0"/>
                <a:cs typeface="Times New Roman" panose="02020603050405020304" pitchFamily="18" charset="0"/>
              </a:rPr>
              <a:t> There is neither Jew nor Greek, there is neither slave nor free, there is neither male nor female; for you are all one in Christ Jesus. </a:t>
            </a:r>
            <a:r>
              <a:rPr lang="en-US" sz="4000" baseline="30000" dirty="0">
                <a:solidFill>
                  <a:prstClr val="black"/>
                </a:solidFill>
                <a:ea typeface="Times New Roman" panose="02020603050405020304" pitchFamily="18" charset="0"/>
                <a:cs typeface="Times New Roman" panose="02020603050405020304" pitchFamily="18" charset="0"/>
              </a:rPr>
              <a:t>29</a:t>
            </a:r>
            <a:r>
              <a:rPr lang="en-US" sz="4000" dirty="0">
                <a:solidFill>
                  <a:prstClr val="black"/>
                </a:solidFill>
                <a:ea typeface="Times New Roman" panose="02020603050405020304" pitchFamily="18" charset="0"/>
                <a:cs typeface="Times New Roman" panose="02020603050405020304" pitchFamily="18" charset="0"/>
              </a:rPr>
              <a:t> And if you are Christ’s, then you are Abraham’s seed, and heirs according to the promise.</a:t>
            </a:r>
          </a:p>
        </p:txBody>
      </p:sp>
    </p:spTree>
    <p:extLst>
      <p:ext uri="{BB962C8B-B14F-4D97-AF65-F5344CB8AC3E}">
        <p14:creationId xmlns:p14="http://schemas.microsoft.com/office/powerpoint/2010/main" val="28629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44520</TotalTime>
  <Words>2526</Words>
  <Application>Microsoft Office PowerPoint</Application>
  <PresentationFormat>On-screen Show (4:3)</PresentationFormat>
  <Paragraphs>90</Paragraphs>
  <Slides>30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Galatians 3:26–29  For you are all sons of God through faith in Christ Jesus. 27 For as many of you as were baptized into Christ have put on Christ. 28 There is neither Jew nor Greek, there is neither slave nor free, there is neither male nor female; for you are all one in Christ Jesus. 29 And if you are Christ’s, then you are Abraham’s seed, and heirs according to the promise.</vt:lpstr>
      <vt:lpstr>PowerPoint Presentation</vt:lpstr>
      <vt:lpstr>YOU ARE ALL ONE IN CHRIST</vt:lpstr>
      <vt:lpstr>WE ARE ALL ONE IN CHRIST</vt:lpstr>
      <vt:lpstr>WE ARE ALL ONE IN CHRIST</vt:lpstr>
      <vt:lpstr>WE ARE ALL ONE IN CHRIST</vt:lpstr>
      <vt:lpstr>WE ARE ALL ONE IN CHRIST</vt:lpstr>
      <vt:lpstr>THERE IS NEITHER JEW NOR GREEK</vt:lpstr>
      <vt:lpstr>II. THERE IS NEITHER SLAVE NOR FREE </vt:lpstr>
      <vt:lpstr>II. THERE IS NEITHER SLAVE NOR FREE </vt:lpstr>
      <vt:lpstr>III. THERE IS NEITHER  MALE NOR FEMALE</vt:lpstr>
      <vt:lpstr>III. THERE IS NEITHER  MALE NOR FEMALE</vt:lpstr>
      <vt:lpstr>IV. THERE IS NEITHER  REPUBLICAN OR DEMOCRAT</vt:lpstr>
      <vt:lpstr>V. THERE IS NEITHER  EDUCATED NOR UNEDUCATED</vt:lpstr>
      <vt:lpstr>VI. THERE IS NEITHER RICH NOR POOR</vt:lpstr>
      <vt:lpstr>VI. THERE IS NEITHER RICH NOR POOR</vt:lpstr>
      <vt:lpstr>VII. THERE IS NEITHER  BEAUTY NOR UGLY</vt:lpstr>
      <vt:lpstr>VII. THERE IS NEITHER  BEAUTY NOR UGLY</vt:lpstr>
      <vt:lpstr>VIII. THERE IS NEITHER BLACK  NOR WHITE, BROWN NOR PINK</vt:lpstr>
      <vt:lpstr>VIII. THERE IS NEITHER BLACK  NOR WHITE, BROWN NOR PINK</vt:lpstr>
      <vt:lpstr>WE ARE ALL ONE IN CHRIST</vt:lpstr>
      <vt:lpstr>SINGING</vt:lpstr>
      <vt:lpstr>TONIGHT’S SERMON: FIVE PEOPLE  LIVING INSIDE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6</cp:revision>
  <dcterms:created xsi:type="dcterms:W3CDTF">2021-03-15T23:58:02Z</dcterms:created>
  <dcterms:modified xsi:type="dcterms:W3CDTF">2025-07-01T01:29:39Z</dcterms:modified>
</cp:coreProperties>
</file>