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56" r:id="rId1"/>
    <p:sldMasterId id="2147483668" r:id="rId2"/>
    <p:sldMasterId id="2147483672" r:id="rId3"/>
  </p:sldMasterIdLst>
  <p:notesMasterIdLst>
    <p:notesMasterId r:id="rId26"/>
  </p:notesMasterIdLst>
  <p:sldIdLst>
    <p:sldId id="502" r:id="rId4"/>
    <p:sldId id="361" r:id="rId5"/>
    <p:sldId id="331" r:id="rId6"/>
    <p:sldId id="378" r:id="rId7"/>
    <p:sldId id="486" r:id="rId8"/>
    <p:sldId id="389" r:id="rId9"/>
    <p:sldId id="503" r:id="rId10"/>
    <p:sldId id="510" r:id="rId11"/>
    <p:sldId id="509" r:id="rId12"/>
    <p:sldId id="511" r:id="rId13"/>
    <p:sldId id="508" r:id="rId14"/>
    <p:sldId id="507" r:id="rId15"/>
    <p:sldId id="512" r:id="rId16"/>
    <p:sldId id="506" r:id="rId17"/>
    <p:sldId id="505" r:id="rId18"/>
    <p:sldId id="513" r:id="rId19"/>
    <p:sldId id="504" r:id="rId20"/>
    <p:sldId id="447" r:id="rId21"/>
    <p:sldId id="291" r:id="rId22"/>
    <p:sldId id="284" r:id="rId23"/>
    <p:sldId id="448" r:id="rId24"/>
    <p:sldId id="40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8C71647-2E78-4EA2-8E96-E1519945DC05}">
          <p14:sldIdLst>
            <p14:sldId id="502"/>
            <p14:sldId id="361"/>
            <p14:sldId id="331"/>
            <p14:sldId id="378"/>
            <p14:sldId id="486"/>
            <p14:sldId id="389"/>
            <p14:sldId id="503"/>
            <p14:sldId id="510"/>
            <p14:sldId id="509"/>
            <p14:sldId id="511"/>
            <p14:sldId id="508"/>
            <p14:sldId id="507"/>
            <p14:sldId id="512"/>
            <p14:sldId id="506"/>
            <p14:sldId id="505"/>
            <p14:sldId id="513"/>
            <p14:sldId id="504"/>
          </p14:sldIdLst>
        </p14:section>
        <p14:section name="Untitled Section" id="{050467D7-F11F-403E-A584-099E42E2F7E3}">
          <p14:sldIdLst>
            <p14:sldId id="447"/>
            <p14:sldId id="291"/>
            <p14:sldId id="284"/>
            <p14:sldId id="448"/>
            <p14:sldId id="4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00"/>
    <a:srgbClr val="336600"/>
    <a:srgbClr val="74450A"/>
    <a:srgbClr val="74350A"/>
    <a:srgbClr val="512507"/>
    <a:srgbClr val="996600"/>
    <a:srgbClr val="C09200"/>
    <a:srgbClr val="D6A3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50D7A-4D85-422E-B0A5-8492DC20F77E}" v="1287" dt="2025-06-27T19:58:08.2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7" d="100"/>
          <a:sy n="67" d="100"/>
        </p:scale>
        <p:origin x="1512" y="288"/>
      </p:cViewPr>
      <p:guideLst/>
    </p:cSldViewPr>
  </p:slideViewPr>
  <p:outlineViewPr>
    <p:cViewPr>
      <p:scale>
        <a:sx n="33" d="100"/>
        <a:sy n="33" d="100"/>
      </p:scale>
      <p:origin x="0" y="-2334"/>
    </p:cViewPr>
  </p:outlineViewPr>
  <p:notesTextViewPr>
    <p:cViewPr>
      <p:scale>
        <a:sx n="1" d="1"/>
        <a:sy n="1" d="1"/>
      </p:scale>
      <p:origin x="0" y="0"/>
    </p:cViewPr>
  </p:notesTextViewPr>
  <p:sorterViewPr>
    <p:cViewPr varScale="1">
      <p:scale>
        <a:sx n="100" d="100"/>
        <a:sy n="100" d="100"/>
      </p:scale>
      <p:origin x="0" y="-14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7DF79-1B8E-4510-A038-C21A4B598AFD}" type="datetimeFigureOut">
              <a:rPr lang="en-US" smtClean="0"/>
              <a:t>6/30/2025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DB8DFF-69BA-4FFA-A327-4F676D3F4D2B}" type="slidenum">
              <a:rPr lang="en-US" smtClean="0"/>
              <a:t>‹#›</a:t>
            </a:fld>
            <a:endParaRPr lang="en-US"/>
          </a:p>
        </p:txBody>
      </p:sp>
    </p:spTree>
    <p:extLst>
      <p:ext uri="{BB962C8B-B14F-4D97-AF65-F5344CB8AC3E}">
        <p14:creationId xmlns:p14="http://schemas.microsoft.com/office/powerpoint/2010/main" val="423508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DB8DFF-69BA-4FFA-A327-4F676D3F4D2B}" type="slidenum">
              <a:rPr lang="en-US" smtClean="0"/>
              <a:t>22</a:t>
            </a:fld>
            <a:endParaRPr lang="en-US"/>
          </a:p>
        </p:txBody>
      </p:sp>
    </p:spTree>
    <p:extLst>
      <p:ext uri="{BB962C8B-B14F-4D97-AF65-F5344CB8AC3E}">
        <p14:creationId xmlns:p14="http://schemas.microsoft.com/office/powerpoint/2010/main" val="351143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8829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86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B27A87D-6A80-4A43-B337-C59233659EAF}"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6/30/2025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024ED8-BA85-424A-B34E-254D9CCD014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640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889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25563"/>
          </a:xfrm>
        </p:spPr>
        <p:txBody>
          <a:bodyPr/>
          <a:lstStyle>
            <a:lvl1pPr algn="ctr">
              <a:defRPr b="1" i="0"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220337" y="1123720"/>
            <a:ext cx="8923663" cy="5734279"/>
          </a:xfrm>
          <a:prstGeom prst="rect">
            <a:avLst/>
          </a:prstGeom>
        </p:spPr>
        <p:txBody>
          <a:bodyPr>
            <a:normAutofit/>
          </a:bodyPr>
          <a:lstStyle>
            <a:lvl1pPr>
              <a:defRPr sz="3200" b="1" i="0" baseline="0">
                <a:latin typeface="Arial" panose="020B0604020202020204" pitchFamily="34" charset="0"/>
              </a:defRPr>
            </a:lvl1pPr>
            <a:lvl2pPr>
              <a:defRPr sz="3200" b="1" i="0" baseline="0">
                <a:latin typeface="Arial" panose="020B0604020202020204" pitchFamily="34" charset="0"/>
              </a:defRPr>
            </a:lvl2pPr>
            <a:lvl3pPr>
              <a:defRPr sz="3200" b="1" i="0" baseline="0">
                <a:latin typeface="Arial" panose="020B0604020202020204" pitchFamily="34" charset="0"/>
              </a:defRPr>
            </a:lvl3pPr>
            <a:lvl4pPr>
              <a:defRPr sz="3200" b="1" i="0" baseline="0">
                <a:latin typeface="Arial" panose="020B0604020202020204" pitchFamily="34" charset="0"/>
              </a:defRPr>
            </a:lvl4pPr>
            <a:lvl5pPr>
              <a:defRPr sz="3200" b="1" i="0"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44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070391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378712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311793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37323786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529702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77613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57655" y="1367603"/>
            <a:ext cx="8986345" cy="5532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65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31354" y="1145754"/>
            <a:ext cx="8912646" cy="571224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296654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DE96F128-732F-4F50-9BB8-1FC606CCD1EE}" type="datetimeFigureOut">
              <a:rPr lang="en-US" smtClean="0"/>
              <a:t>6/30/2025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3CF97A22-9AE2-4284-A218-9A8465B981D3}" type="slidenum">
              <a:rPr lang="en-US" smtClean="0"/>
              <a:t>‹#›</a:t>
            </a:fld>
            <a:endParaRPr lang="en-US" dirty="0"/>
          </a:p>
        </p:txBody>
      </p:sp>
    </p:spTree>
    <p:extLst>
      <p:ext uri="{BB962C8B-B14F-4D97-AF65-F5344CB8AC3E}">
        <p14:creationId xmlns:p14="http://schemas.microsoft.com/office/powerpoint/2010/main" val="2747073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1989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7027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85118D96-50EB-4CDF-94A4-F5283BC98F77}" type="datetimeFigureOut">
              <a:rPr lang="en-US" smtClean="0"/>
              <a:t>6/30/2025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5DD84C1A-E1E2-4E74-93E2-8D35E4CE7AFF}" type="slidenum">
              <a:rPr lang="en-US" smtClean="0"/>
              <a:t>‹#›</a:t>
            </a:fld>
            <a:endParaRPr lang="en-US"/>
          </a:p>
        </p:txBody>
      </p:sp>
    </p:spTree>
    <p:extLst>
      <p:ext uri="{BB962C8B-B14F-4D97-AF65-F5344CB8AC3E}">
        <p14:creationId xmlns:p14="http://schemas.microsoft.com/office/powerpoint/2010/main" val="1326781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6/30/2025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020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6/30/2025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0767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6/30/2025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05132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6/30/2025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23551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57655" y="1325562"/>
            <a:ext cx="8986345" cy="55324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75373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60" r:id="rId3"/>
    <p:sldLayoutId id="2147483662" r:id="rId4"/>
    <p:sldLayoutId id="2147483663" r:id="rId5"/>
    <p:sldLayoutId id="2147483664" r:id="rId6"/>
    <p:sldLayoutId id="2147483665" r:id="rId7"/>
    <p:sldLayoutId id="2147483666" r:id="rId8"/>
    <p:sldLayoutId id="2147483667" r:id="rId9"/>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7A87D-6A80-4A43-B337-C59233659EAF}" type="datetimeFigureOut">
              <a:rPr lang="en-US" smtClean="0"/>
              <a:t>6/30/2025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24ED8-BA85-424A-B34E-254D9CCD0148}" type="slidenum">
              <a:rPr lang="en-US" smtClean="0"/>
              <a:t>‹#›</a:t>
            </a:fld>
            <a:endParaRPr lang="en-US"/>
          </a:p>
        </p:txBody>
      </p:sp>
    </p:spTree>
    <p:extLst>
      <p:ext uri="{BB962C8B-B14F-4D97-AF65-F5344CB8AC3E}">
        <p14:creationId xmlns:p14="http://schemas.microsoft.com/office/powerpoint/2010/main" val="1405953961"/>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28766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lnSpc>
          <a:spcPct val="90000"/>
        </a:lnSpc>
        <a:spcBef>
          <a:spcPct val="0"/>
        </a:spcBef>
        <a:buNone/>
        <a:defRPr sz="4400" b="1" i="0" kern="1200" baseline="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b="1" i="0" kern="1200" baseline="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211742-49B7-8808-3BC2-4EAC83F52D18}"/>
              </a:ext>
            </a:extLst>
          </p:cNvPr>
          <p:cNvSpPr txBox="1"/>
          <p:nvPr/>
        </p:nvSpPr>
        <p:spPr>
          <a:xfrm>
            <a:off x="482601" y="643467"/>
            <a:ext cx="3465438" cy="3487099"/>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800" b="1" dirty="0">
                <a:latin typeface="Arial" panose="020B0604020202020204" pitchFamily="34" charset="0"/>
                <a:ea typeface="+mj-ea"/>
                <a:cs typeface="Arial" panose="020B0604020202020204" pitchFamily="34" charset="0"/>
              </a:rPr>
              <a:t>WELCOME TO THE JACKSON STREET</a:t>
            </a:r>
          </a:p>
          <a:p>
            <a:pPr defTabSz="914400">
              <a:lnSpc>
                <a:spcPct val="90000"/>
              </a:lnSpc>
              <a:spcBef>
                <a:spcPct val="0"/>
              </a:spcBef>
              <a:spcAft>
                <a:spcPts val="600"/>
              </a:spcAft>
            </a:pPr>
            <a:r>
              <a:rPr lang="en-US" sz="3800" b="1" dirty="0">
                <a:latin typeface="Arial" panose="020B0604020202020204" pitchFamily="34" charset="0"/>
                <a:ea typeface="+mj-ea"/>
                <a:cs typeface="Arial" panose="020B0604020202020204" pitchFamily="34" charset="0"/>
              </a:rPr>
              <a:t>CHURCH OF CHRIST</a:t>
            </a:r>
          </a:p>
        </p:txBody>
      </p:sp>
      <p:sp>
        <p:nvSpPr>
          <p:cNvPr id="6" name="TextBox 5">
            <a:extLst>
              <a:ext uri="{FF2B5EF4-FFF2-40B4-BE49-F238E27FC236}">
                <a16:creationId xmlns:a16="http://schemas.microsoft.com/office/drawing/2014/main" id="{5C13EAEC-E920-64DD-4C03-9D8F902EE9E6}"/>
              </a:ext>
            </a:extLst>
          </p:cNvPr>
          <p:cNvSpPr txBox="1"/>
          <p:nvPr/>
        </p:nvSpPr>
        <p:spPr>
          <a:xfrm>
            <a:off x="482600" y="5044966"/>
            <a:ext cx="3989490" cy="1008212"/>
          </a:xfrm>
          <a:prstGeom prst="rect">
            <a:avLst/>
          </a:prstGeom>
        </p:spPr>
        <p:txBody>
          <a:bodyPr vert="horz" lIns="91440" tIns="45720" rIns="91440" bIns="45720" rtlCol="0">
            <a:noAutofit/>
          </a:bodyPr>
          <a:lstStyle/>
          <a:p>
            <a:pPr defTabSz="914400">
              <a:lnSpc>
                <a:spcPct val="90000"/>
              </a:lnSpc>
              <a:spcBef>
                <a:spcPts val="1000"/>
              </a:spcBef>
            </a:pPr>
            <a:r>
              <a:rPr lang="en-US" sz="3200" b="1" dirty="0">
                <a:latin typeface="Arial" panose="020B0604020202020204" pitchFamily="34" charset="0"/>
                <a:cs typeface="Arial" panose="020B0604020202020204" pitchFamily="34" charset="0"/>
              </a:rPr>
              <a:t>PLEASE </a:t>
            </a:r>
          </a:p>
          <a:p>
            <a:pPr defTabSz="914400">
              <a:lnSpc>
                <a:spcPct val="90000"/>
              </a:lnSpc>
              <a:spcBef>
                <a:spcPts val="1000"/>
              </a:spcBef>
            </a:pPr>
            <a:r>
              <a:rPr lang="en-US" sz="3200" b="1" dirty="0">
                <a:latin typeface="Arial" panose="020B0604020202020204" pitchFamily="34" charset="0"/>
                <a:cs typeface="Arial" panose="020B0604020202020204" pitchFamily="34" charset="0"/>
              </a:rPr>
              <a:t>SILENCE CELLPHONES</a:t>
            </a:r>
          </a:p>
        </p:txBody>
      </p:sp>
      <p:pic>
        <p:nvPicPr>
          <p:cNvPr id="2" name="Picture 1">
            <a:extLst>
              <a:ext uri="{FF2B5EF4-FFF2-40B4-BE49-F238E27FC236}">
                <a16:creationId xmlns:a16="http://schemas.microsoft.com/office/drawing/2014/main" id="{7C3C833B-5AD9-2AC0-48DF-C600C3B298F6}"/>
              </a:ext>
            </a:extLst>
          </p:cNvPr>
          <p:cNvPicPr>
            <a:picLocks noChangeAspect="1"/>
          </p:cNvPicPr>
          <p:nvPr/>
        </p:nvPicPr>
        <p:blipFill>
          <a:blip r:embed="rId2"/>
          <a:srcRect l="9366" r="5113"/>
          <a:stretch>
            <a:fillRect/>
          </a:stretch>
        </p:blipFill>
        <p:spPr>
          <a:xfrm>
            <a:off x="3948040" y="10"/>
            <a:ext cx="519596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43145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E0815-4038-1E7C-6A19-B77CB5A823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B071EB4-2E82-E150-AF9C-056F18B1A2F2}"/>
              </a:ext>
            </a:extLst>
          </p:cNvPr>
          <p:cNvSpPr>
            <a:spLocks noGrp="1"/>
          </p:cNvSpPr>
          <p:nvPr>
            <p:ph type="title"/>
          </p:nvPr>
        </p:nvSpPr>
        <p:spPr/>
        <p:txBody>
          <a:bodyPr>
            <a:normAutofit/>
          </a:bodyPr>
          <a:lstStyle/>
          <a:p>
            <a:pPr marL="0" marR="0">
              <a:lnSpc>
                <a:spcPct val="80000"/>
              </a:lnSpc>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I. THE PERSON </a:t>
            </a:r>
            <a:b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b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I WANT YOU TO THINK I AM</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477B1E-E34A-1913-BCFE-09FEB5826B2F}"/>
              </a:ext>
            </a:extLst>
          </p:cNvPr>
          <p:cNvSpPr>
            <a:spLocks noGrp="1"/>
          </p:cNvSpPr>
          <p:nvPr>
            <p:ph idx="1"/>
          </p:nvPr>
        </p:nvSpPr>
        <p:spPr>
          <a:xfrm>
            <a:off x="157655" y="1110343"/>
            <a:ext cx="8986345" cy="5789697"/>
          </a:xfrm>
        </p:spPr>
        <p:txBody>
          <a:bodyPr>
            <a:noAutofit/>
          </a:bodyPr>
          <a:lstStyle/>
          <a:p>
            <a:pPr marL="457200" marR="0" lvl="0" indent="-457200">
              <a:lnSpc>
                <a:spcPct val="80000"/>
              </a:lnSpc>
              <a:buFont typeface="+mj-lt"/>
              <a:buAutoNum type="alphaUcPeriod" startAt="2"/>
              <a:tabLst>
                <a:tab pos="228600" algn="l"/>
                <a:tab pos="685800" algn="l"/>
                <a:tab pos="914400" algn="l"/>
                <a:tab pos="1143000" algn="l"/>
                <a:tab pos="1371600" algn="l"/>
                <a:tab pos="228600" algn="l"/>
                <a:tab pos="685800" algn="l"/>
                <a:tab pos="1143000" algn="l"/>
                <a:tab pos="1371600" algn="l"/>
              </a:tabLst>
            </a:pPr>
            <a:r>
              <a:rPr lang="en-US" sz="2600" dirty="0">
                <a:ea typeface="Times New Roman" panose="02020603050405020304" pitchFamily="18" charset="0"/>
                <a:cs typeface="Times New Roman" panose="02020603050405020304" pitchFamily="18" charset="0"/>
              </a:rPr>
              <a:t>HYPOCRITE? Mark 7:6–15  He answered and said to them, “Well did Isaiah prophesy of you hypocrites, as it is written: </a:t>
            </a:r>
            <a:r>
              <a:rPr lang="en-US" sz="2600" i="1" dirty="0">
                <a:ea typeface="Times New Roman" panose="02020603050405020304" pitchFamily="18" charset="0"/>
                <a:cs typeface="Times New Roman" panose="02020603050405020304" pitchFamily="18" charset="0"/>
              </a:rPr>
              <a:t>‘This people honors Me with their lips,</a:t>
            </a:r>
            <a:r>
              <a:rPr lang="en-US" sz="2600" dirty="0">
                <a:ea typeface="Times New Roman" panose="02020603050405020304" pitchFamily="18" charset="0"/>
                <a:cs typeface="Times New Roman" panose="02020603050405020304" pitchFamily="18" charset="0"/>
              </a:rPr>
              <a:t> </a:t>
            </a:r>
            <a:r>
              <a:rPr lang="en-US" sz="2600" i="1" dirty="0">
                <a:ea typeface="Times New Roman" panose="02020603050405020304" pitchFamily="18" charset="0"/>
                <a:cs typeface="Times New Roman" panose="02020603050405020304" pitchFamily="18" charset="0"/>
              </a:rPr>
              <a:t>But their heart is far from Me.</a:t>
            </a:r>
            <a:r>
              <a:rPr lang="en-US" sz="2600" dirty="0">
                <a:ea typeface="Times New Roman" panose="02020603050405020304" pitchFamily="18" charset="0"/>
                <a:cs typeface="Times New Roman" panose="02020603050405020304" pitchFamily="18" charset="0"/>
              </a:rPr>
              <a:t> </a:t>
            </a:r>
          </a:p>
          <a:p>
            <a:pPr marL="457200" marR="0" lvl="0" indent="-457200">
              <a:lnSpc>
                <a:spcPct val="80000"/>
              </a:lnSpc>
              <a:buFont typeface="+mj-lt"/>
              <a:buAutoNum type="alphaUcPeriod" startAt="2"/>
              <a:tabLst>
                <a:tab pos="228600" algn="l"/>
                <a:tab pos="685800" algn="l"/>
                <a:tab pos="914400" algn="l"/>
                <a:tab pos="1143000" algn="l"/>
                <a:tab pos="1371600" algn="l"/>
                <a:tab pos="228600" algn="l"/>
                <a:tab pos="685800" algn="l"/>
                <a:tab pos="1143000" algn="l"/>
                <a:tab pos="1371600" algn="l"/>
              </a:tabLst>
            </a:pPr>
            <a:r>
              <a:rPr lang="en-US" sz="2600" dirty="0">
                <a:solidFill>
                  <a:prstClr val="black"/>
                </a:solidFill>
                <a:ea typeface="Times New Roman" panose="02020603050405020304" pitchFamily="18" charset="0"/>
                <a:cs typeface="Times New Roman" panose="02020603050405020304" pitchFamily="18" charset="0"/>
              </a:rPr>
              <a:t>PLEASE MAN OR GOD</a:t>
            </a:r>
          </a:p>
          <a:p>
            <a:pPr marL="914400" lvl="1" indent="-457200">
              <a:lnSpc>
                <a:spcPct val="80000"/>
              </a:lnSpc>
              <a:buFont typeface="+mj-lt"/>
              <a:buAutoNum type="arabicPeriod"/>
              <a:tabLst>
                <a:tab pos="228600" algn="l"/>
                <a:tab pos="457200" algn="l"/>
                <a:tab pos="685800" algn="l"/>
                <a:tab pos="914400" algn="l"/>
                <a:tab pos="1143000" algn="l"/>
                <a:tab pos="1371600" algn="l"/>
              </a:tabLst>
            </a:pPr>
            <a:r>
              <a:rPr lang="en-US" sz="2600" dirty="0">
                <a:solidFill>
                  <a:prstClr val="black"/>
                </a:solidFill>
                <a:ea typeface="Times New Roman" panose="02020603050405020304" pitchFamily="18" charset="0"/>
                <a:cs typeface="Times New Roman" panose="02020603050405020304" pitchFamily="18" charset="0"/>
              </a:rPr>
              <a:t>Galatians 1:10  For do I now persuade men, or God? Or do I seek to please men? For if I still pleased men, I would not be a bondservant of Christ. </a:t>
            </a:r>
          </a:p>
          <a:p>
            <a:pPr marL="914400" lvl="1" indent="-457200">
              <a:lnSpc>
                <a:spcPct val="80000"/>
              </a:lnSpc>
              <a:buFont typeface="+mj-lt"/>
              <a:buAutoNum type="arabicPeriod"/>
              <a:tabLst>
                <a:tab pos="228600" algn="l"/>
                <a:tab pos="457200" algn="l"/>
                <a:tab pos="685800" algn="l"/>
                <a:tab pos="914400" algn="l"/>
                <a:tab pos="1143000" algn="l"/>
                <a:tab pos="1371600" algn="l"/>
              </a:tabLst>
            </a:pPr>
            <a:r>
              <a:rPr lang="en-US" sz="2600" dirty="0">
                <a:solidFill>
                  <a:prstClr val="black"/>
                </a:solidFill>
                <a:ea typeface="Times New Roman" panose="02020603050405020304" pitchFamily="18" charset="0"/>
                <a:cs typeface="Times New Roman" panose="02020603050405020304" pitchFamily="18" charset="0"/>
              </a:rPr>
              <a:t>1 Thessalonians 2:4–6  But as we have been approved by God to be entrusted with the gospel, even so we speak, not as pleasing men, but God who tests our hearts. </a:t>
            </a:r>
            <a:r>
              <a:rPr lang="en-US" sz="2600" baseline="30000" dirty="0">
                <a:solidFill>
                  <a:prstClr val="black"/>
                </a:solidFill>
                <a:ea typeface="Times New Roman" panose="02020603050405020304" pitchFamily="18" charset="0"/>
                <a:cs typeface="Times New Roman" panose="02020603050405020304" pitchFamily="18" charset="0"/>
              </a:rPr>
              <a:t>5</a:t>
            </a:r>
            <a:r>
              <a:rPr lang="en-US" sz="2600" dirty="0">
                <a:solidFill>
                  <a:prstClr val="black"/>
                </a:solidFill>
                <a:ea typeface="Times New Roman" panose="02020603050405020304" pitchFamily="18" charset="0"/>
                <a:cs typeface="Times New Roman" panose="02020603050405020304" pitchFamily="18" charset="0"/>
              </a:rPr>
              <a:t> For neither at any time did we use flattering words, as you know, nor a cloak for covetousness—God </a:t>
            </a:r>
            <a:r>
              <a:rPr lang="en-US" sz="2600" i="1" dirty="0">
                <a:solidFill>
                  <a:prstClr val="black"/>
                </a:solidFill>
                <a:ea typeface="Times New Roman" panose="02020603050405020304" pitchFamily="18" charset="0"/>
                <a:cs typeface="Times New Roman" panose="02020603050405020304" pitchFamily="18" charset="0"/>
              </a:rPr>
              <a:t>is</a:t>
            </a:r>
            <a:r>
              <a:rPr lang="en-US" sz="2600" dirty="0">
                <a:solidFill>
                  <a:prstClr val="black"/>
                </a:solidFill>
                <a:ea typeface="Times New Roman" panose="02020603050405020304" pitchFamily="18" charset="0"/>
                <a:cs typeface="Times New Roman" panose="02020603050405020304" pitchFamily="18" charset="0"/>
              </a:rPr>
              <a:t> witness. </a:t>
            </a:r>
            <a:r>
              <a:rPr lang="en-US" sz="2600" baseline="30000" dirty="0">
                <a:solidFill>
                  <a:prstClr val="black"/>
                </a:solidFill>
                <a:ea typeface="Times New Roman" panose="02020603050405020304" pitchFamily="18" charset="0"/>
                <a:cs typeface="Times New Roman" panose="02020603050405020304" pitchFamily="18" charset="0"/>
              </a:rPr>
              <a:t>6</a:t>
            </a:r>
            <a:r>
              <a:rPr lang="en-US" sz="2600" dirty="0">
                <a:solidFill>
                  <a:prstClr val="black"/>
                </a:solidFill>
                <a:ea typeface="Times New Roman" panose="02020603050405020304" pitchFamily="18" charset="0"/>
                <a:cs typeface="Times New Roman" panose="02020603050405020304" pitchFamily="18" charset="0"/>
              </a:rPr>
              <a:t> Nor did we seek glory from men, either from you or from others, when we might have made demands as apostles of Christ. </a:t>
            </a:r>
            <a:endParaRPr lang="en-US" sz="2600" dirty="0">
              <a:solidFill>
                <a:prstClr val="black"/>
              </a:solidFill>
            </a:endParaRPr>
          </a:p>
        </p:txBody>
      </p:sp>
    </p:spTree>
    <p:extLst>
      <p:ext uri="{BB962C8B-B14F-4D97-AF65-F5344CB8AC3E}">
        <p14:creationId xmlns:p14="http://schemas.microsoft.com/office/powerpoint/2010/main" val="24348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8B5FC-73A9-6231-0367-6DBF2BC34708}"/>
              </a:ext>
            </a:extLst>
          </p:cNvPr>
          <p:cNvSpPr>
            <a:spLocks noGrp="1"/>
          </p:cNvSpPr>
          <p:nvPr>
            <p:ph type="title"/>
          </p:nvPr>
        </p:nvSpPr>
        <p:spPr>
          <a:xfrm>
            <a:off x="0" y="1"/>
            <a:ext cx="9144000" cy="1023256"/>
          </a:xfrm>
        </p:spPr>
        <p:txBody>
          <a:bodyPr>
            <a:normAutofit/>
          </a:bodyPr>
          <a:lstStyle/>
          <a:p>
            <a:pPr marL="0" marR="0">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II. THE PERSON YOU THINK I AM</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F27EA4E-5CD3-4706-4041-70584DBCD854}"/>
              </a:ext>
            </a:extLst>
          </p:cNvPr>
          <p:cNvSpPr>
            <a:spLocks noGrp="1"/>
          </p:cNvSpPr>
          <p:nvPr>
            <p:ph idx="1"/>
          </p:nvPr>
        </p:nvSpPr>
        <p:spPr>
          <a:xfrm>
            <a:off x="157655" y="1023257"/>
            <a:ext cx="8986345" cy="5876783"/>
          </a:xfrm>
        </p:spPr>
        <p:txBody>
          <a:bodyPr>
            <a:noAutofit/>
          </a:bodyPr>
          <a:lstStyle/>
          <a:p>
            <a:pPr marL="342900" marR="0" lvl="0" indent="-342900">
              <a:lnSpc>
                <a:spcPct val="80000"/>
              </a:lnSpc>
              <a:buFont typeface="+mj-lt"/>
              <a:buAutoNum type="alphaUcPeriod"/>
              <a:tabLst>
                <a:tab pos="228600" algn="l"/>
                <a:tab pos="457200" algn="l"/>
                <a:tab pos="685800" algn="l"/>
                <a:tab pos="914400" algn="l"/>
                <a:tab pos="1143000" algn="l"/>
                <a:tab pos="1371600" algn="l"/>
                <a:tab pos="457200" algn="l"/>
              </a:tabLst>
            </a:pPr>
            <a:r>
              <a:rPr lang="en-US" sz="2600" dirty="0">
                <a:solidFill>
                  <a:srgbClr val="000000"/>
                </a:solidFill>
                <a:ea typeface="Times New Roman" panose="02020603050405020304" pitchFamily="18" charset="0"/>
                <a:cs typeface="Arial" panose="020B0604020202020204" pitchFamily="34" charset="0"/>
              </a:rPr>
              <a:t>Here lies my "blind spots." Good or bad.</a:t>
            </a:r>
            <a:endParaRPr lang="en-US" sz="2600" dirty="0">
              <a:ea typeface="Times New Roman" panose="02020603050405020304" pitchFamily="18" charset="0"/>
              <a:cs typeface="Times New Roman" panose="02020603050405020304" pitchFamily="18" charset="0"/>
            </a:endParaRPr>
          </a:p>
          <a:p>
            <a:pPr marL="342900" marR="0" lvl="0" indent="-342900">
              <a:lnSpc>
                <a:spcPct val="80000"/>
              </a:lnSpc>
              <a:buFont typeface="+mj-lt"/>
              <a:buAutoNum type="alphaUcPeriod"/>
              <a:tabLst>
                <a:tab pos="228600" algn="l"/>
                <a:tab pos="457200" algn="l"/>
                <a:tab pos="685800" algn="l"/>
                <a:tab pos="914400" algn="l"/>
                <a:tab pos="1143000" algn="l"/>
                <a:tab pos="1371600" algn="l"/>
                <a:tab pos="457200" algn="l"/>
              </a:tabLst>
            </a:pPr>
            <a:r>
              <a:rPr lang="en-US" sz="2600" dirty="0">
                <a:solidFill>
                  <a:srgbClr val="000000"/>
                </a:solidFill>
                <a:ea typeface="Times New Roman" panose="02020603050405020304" pitchFamily="18" charset="0"/>
                <a:cs typeface="Arial" panose="020B0604020202020204" pitchFamily="34" charset="0"/>
              </a:rPr>
              <a:t>I can’t see them, but you can. </a:t>
            </a:r>
            <a:endParaRPr lang="en-US" sz="2600" dirty="0">
              <a:ea typeface="Times New Roman" panose="02020603050405020304" pitchFamily="18" charset="0"/>
              <a:cs typeface="Times New Roman" panose="02020603050405020304" pitchFamily="18" charset="0"/>
            </a:endParaRPr>
          </a:p>
          <a:p>
            <a:pPr marL="342900" marR="0" lvl="0" indent="-342900">
              <a:lnSpc>
                <a:spcPct val="80000"/>
              </a:lnSpc>
              <a:buFont typeface="+mj-lt"/>
              <a:buAutoNum type="alphaUcPeriod"/>
              <a:tabLst>
                <a:tab pos="228600" algn="l"/>
                <a:tab pos="457200" algn="l"/>
                <a:tab pos="685800" algn="l"/>
                <a:tab pos="914400" algn="l"/>
                <a:tab pos="1143000" algn="l"/>
                <a:tab pos="1371600" algn="l"/>
                <a:tab pos="457200" algn="l"/>
              </a:tabLst>
            </a:pPr>
            <a:r>
              <a:rPr lang="en-US" sz="2600" dirty="0">
                <a:solidFill>
                  <a:srgbClr val="000000"/>
                </a:solidFill>
                <a:ea typeface="Times New Roman" panose="02020603050405020304" pitchFamily="18" charset="0"/>
                <a:cs typeface="Arial" panose="020B0604020202020204" pitchFamily="34" charset="0"/>
              </a:rPr>
              <a:t>We all have these areas. </a:t>
            </a:r>
            <a:endParaRPr lang="en-US" sz="2600" dirty="0">
              <a:ea typeface="Times New Roman" panose="02020603050405020304" pitchFamily="18" charset="0"/>
              <a:cs typeface="Times New Roman" panose="02020603050405020304" pitchFamily="18" charset="0"/>
            </a:endParaRPr>
          </a:p>
          <a:p>
            <a:pPr marL="342900" marR="0" lvl="0" indent="-342900">
              <a:lnSpc>
                <a:spcPct val="80000"/>
              </a:lnSpc>
              <a:buFont typeface="+mj-lt"/>
              <a:buAutoNum type="alphaUcPeriod"/>
              <a:tabLst>
                <a:tab pos="228600" algn="l"/>
                <a:tab pos="457200" algn="l"/>
                <a:tab pos="685800" algn="l"/>
                <a:tab pos="914400" algn="l"/>
                <a:tab pos="1143000" algn="l"/>
                <a:tab pos="1371600" algn="l"/>
                <a:tab pos="457200" algn="l"/>
              </a:tabLst>
            </a:pPr>
            <a:r>
              <a:rPr lang="en-US" sz="2600" dirty="0">
                <a:solidFill>
                  <a:srgbClr val="000000"/>
                </a:solidFill>
                <a:ea typeface="Times New Roman" panose="02020603050405020304" pitchFamily="18" charset="0"/>
                <a:cs typeface="Arial" panose="020B0604020202020204" pitchFamily="34" charset="0"/>
              </a:rPr>
              <a:t>You may see problems in me that I don’t see. - Matthew 7:3–5  And why do you look at the speck in your brother’s eye, but do not consider the plank in your own eye? </a:t>
            </a:r>
            <a:r>
              <a:rPr lang="en-US" sz="2600" baseline="30000" dirty="0">
                <a:solidFill>
                  <a:srgbClr val="000000"/>
                </a:solidFill>
                <a:ea typeface="Times New Roman" panose="02020603050405020304" pitchFamily="18" charset="0"/>
                <a:cs typeface="Arial" panose="020B0604020202020204" pitchFamily="34" charset="0"/>
              </a:rPr>
              <a:t>4</a:t>
            </a:r>
            <a:r>
              <a:rPr lang="en-US" sz="2600" dirty="0">
                <a:solidFill>
                  <a:srgbClr val="000000"/>
                </a:solidFill>
                <a:ea typeface="Times New Roman" panose="02020603050405020304" pitchFamily="18" charset="0"/>
                <a:cs typeface="Arial" panose="020B0604020202020204" pitchFamily="34" charset="0"/>
              </a:rPr>
              <a:t> Or how can you say to your brother, ‘Let me remove the speck from your eye’; and look, a plank is in your own eye? </a:t>
            </a:r>
            <a:r>
              <a:rPr lang="en-US" sz="2600" baseline="30000" dirty="0">
                <a:solidFill>
                  <a:srgbClr val="000000"/>
                </a:solidFill>
                <a:ea typeface="Times New Roman" panose="02020603050405020304" pitchFamily="18" charset="0"/>
                <a:cs typeface="Arial" panose="020B0604020202020204" pitchFamily="34" charset="0"/>
              </a:rPr>
              <a:t>5</a:t>
            </a:r>
            <a:r>
              <a:rPr lang="en-US" sz="2600" dirty="0">
                <a:solidFill>
                  <a:srgbClr val="000000"/>
                </a:solidFill>
                <a:ea typeface="Times New Roman" panose="02020603050405020304" pitchFamily="18" charset="0"/>
                <a:cs typeface="Arial" panose="020B0604020202020204" pitchFamily="34" charset="0"/>
              </a:rPr>
              <a:t> Hypocrite! First remove the plank from your own eye, and then you will see clearly to remove the speck from your brother’s eye.</a:t>
            </a:r>
            <a:endParaRPr lang="en-US" sz="2600" dirty="0">
              <a:ea typeface="Times New Roman" panose="02020603050405020304" pitchFamily="18" charset="0"/>
              <a:cs typeface="Times New Roman" panose="02020603050405020304" pitchFamily="18" charset="0"/>
            </a:endParaRPr>
          </a:p>
          <a:p>
            <a:pPr marL="342900" marR="0" lvl="0" indent="-342900">
              <a:lnSpc>
                <a:spcPct val="80000"/>
              </a:lnSpc>
              <a:buFont typeface="+mj-lt"/>
              <a:buAutoNum type="alphaUcPeriod"/>
              <a:tabLst>
                <a:tab pos="228600" algn="l"/>
                <a:tab pos="457200" algn="l"/>
                <a:tab pos="685800" algn="l"/>
                <a:tab pos="914400" algn="l"/>
                <a:tab pos="1143000" algn="l"/>
                <a:tab pos="1371600" algn="l"/>
                <a:tab pos="457200" algn="l"/>
              </a:tabLst>
            </a:pPr>
            <a:r>
              <a:rPr lang="en-US" sz="2600" dirty="0">
                <a:solidFill>
                  <a:srgbClr val="000000"/>
                </a:solidFill>
                <a:ea typeface="Times New Roman" panose="02020603050405020304" pitchFamily="18" charset="0"/>
                <a:cs typeface="Arial" panose="020B0604020202020204" pitchFamily="34" charset="0"/>
              </a:rPr>
              <a:t>You may see potential in me that I don’t see. - </a:t>
            </a:r>
            <a:r>
              <a:rPr lang="en-US" sz="2600" dirty="0">
                <a:ea typeface="Times New Roman" panose="02020603050405020304" pitchFamily="18" charset="0"/>
                <a:cs typeface="Times New Roman" panose="02020603050405020304" pitchFamily="18" charset="0"/>
              </a:rPr>
              <a:t>1 Thessalonians 3:1–2  Therefore, when we could no longer endure it, we thought it good to be left in Athens alone, </a:t>
            </a:r>
            <a:r>
              <a:rPr lang="en-US" sz="2600" baseline="30000" dirty="0">
                <a:ea typeface="Times New Roman" panose="02020603050405020304" pitchFamily="18" charset="0"/>
                <a:cs typeface="Times New Roman" panose="02020603050405020304" pitchFamily="18" charset="0"/>
              </a:rPr>
              <a:t>2</a:t>
            </a:r>
            <a:r>
              <a:rPr lang="en-US" sz="2600" dirty="0">
                <a:ea typeface="Times New Roman" panose="02020603050405020304" pitchFamily="18" charset="0"/>
                <a:cs typeface="Times New Roman" panose="02020603050405020304" pitchFamily="18" charset="0"/>
              </a:rPr>
              <a:t> and sent Timothy, our brother and minister of God, and our fellow laborer in the gospel of Christ, to establish you and encourage you concerning your faith, </a:t>
            </a:r>
            <a:endParaRPr lang="en-US" sz="2600" dirty="0"/>
          </a:p>
        </p:txBody>
      </p:sp>
    </p:spTree>
    <p:extLst>
      <p:ext uri="{BB962C8B-B14F-4D97-AF65-F5344CB8AC3E}">
        <p14:creationId xmlns:p14="http://schemas.microsoft.com/office/powerpoint/2010/main" val="19896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96080-BDC4-2FEA-A3B6-361154F48909}"/>
              </a:ext>
            </a:extLst>
          </p:cNvPr>
          <p:cNvSpPr>
            <a:spLocks noGrp="1"/>
          </p:cNvSpPr>
          <p:nvPr>
            <p:ph type="title"/>
          </p:nvPr>
        </p:nvSpPr>
        <p:spPr>
          <a:xfrm>
            <a:off x="0" y="0"/>
            <a:ext cx="9144000" cy="892629"/>
          </a:xfrm>
        </p:spPr>
        <p:txBody>
          <a:bodyPr>
            <a:normAutofit/>
          </a:bodyPr>
          <a:lstStyle/>
          <a:p>
            <a:pPr marL="0" marR="0">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III. THE PERSON I THINK I AM</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8BF162F-EB47-3216-EB79-C290F980BE76}"/>
              </a:ext>
            </a:extLst>
          </p:cNvPr>
          <p:cNvSpPr>
            <a:spLocks noGrp="1"/>
          </p:cNvSpPr>
          <p:nvPr>
            <p:ph idx="1"/>
          </p:nvPr>
        </p:nvSpPr>
        <p:spPr>
          <a:xfrm>
            <a:off x="157655" y="892629"/>
            <a:ext cx="8986345" cy="6007411"/>
          </a:xfrm>
        </p:spPr>
        <p:txBody>
          <a:bodyPr>
            <a:noAutofit/>
          </a:bodyPr>
          <a:lstStyle/>
          <a:p>
            <a:pPr marL="457200" marR="0" lvl="0" indent="-457200">
              <a:lnSpc>
                <a:spcPct val="85000"/>
              </a:lnSpc>
              <a:buFont typeface="+mj-lt"/>
              <a:buAutoNum type="alphaU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This is the person I think, I know and see. </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85000"/>
              </a:lnSpc>
              <a:buFont typeface="+mj-lt"/>
              <a:buAutoNum type="alphaUcPeriod"/>
              <a:tabLst>
                <a:tab pos="228600" algn="l"/>
                <a:tab pos="4572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You can know this person only to the degree that I am open, honest, genuine and transparent </a:t>
            </a:r>
            <a:endParaRPr lang="en-US" dirty="0">
              <a:ea typeface="Times New Roman" panose="02020603050405020304" pitchFamily="18" charset="0"/>
              <a:cs typeface="Times New Roman" panose="02020603050405020304" pitchFamily="18" charset="0"/>
            </a:endParaRPr>
          </a:p>
          <a:p>
            <a:pPr marL="457200" marR="0" lvl="0" indent="-457200">
              <a:lnSpc>
                <a:spcPct val="85000"/>
              </a:lnSpc>
              <a:buFont typeface="+mj-lt"/>
              <a:buAutoNum type="alphaUcPeriod"/>
              <a:tabLst>
                <a:tab pos="228600" algn="l"/>
                <a:tab pos="4572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This person may be deceived. </a:t>
            </a:r>
            <a:endParaRPr lang="en-US" dirty="0">
              <a:ea typeface="Times New Roman" panose="02020603050405020304" pitchFamily="18" charset="0"/>
              <a:cs typeface="Times New Roman" panose="02020603050405020304" pitchFamily="18" charset="0"/>
            </a:endParaRPr>
          </a:p>
          <a:p>
            <a:pPr marL="914400" marR="0" lvl="1" indent="-457200">
              <a:lnSpc>
                <a:spcPct val="85000"/>
              </a:lnSpc>
              <a:buFont typeface="+mj-lt"/>
              <a:buAutoNum type="arabicPeriod"/>
              <a:tabLst>
                <a:tab pos="228600" algn="l"/>
                <a:tab pos="4572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Jeremiah 17:9 "The heart is deceitful above all things and beyond cure. Who can understand it?"</a:t>
            </a:r>
            <a:endParaRPr lang="en-US" dirty="0">
              <a:ea typeface="Times New Roman" panose="02020603050405020304" pitchFamily="18" charset="0"/>
              <a:cs typeface="Times New Roman" panose="02020603050405020304" pitchFamily="18" charset="0"/>
            </a:endParaRPr>
          </a:p>
          <a:p>
            <a:pPr marL="914400" marR="0" lvl="1" indent="-457200">
              <a:lnSpc>
                <a:spcPct val="85000"/>
              </a:lnSpc>
              <a:buFont typeface="+mj-lt"/>
              <a:buAutoNum type="arabicPeriod"/>
              <a:tabLst>
                <a:tab pos="228600" algn="l"/>
                <a:tab pos="4572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1 John 1:8–9  If we say that we have no sin, we deceive ourselves, and the truth is not in us. </a:t>
            </a:r>
            <a:r>
              <a:rPr lang="en-US" baseline="30000" dirty="0">
                <a:solidFill>
                  <a:srgbClr val="000000"/>
                </a:solidFill>
                <a:ea typeface="Times New Roman" panose="02020603050405020304" pitchFamily="18" charset="0"/>
                <a:cs typeface="Arial" panose="020B0604020202020204" pitchFamily="34" charset="0"/>
              </a:rPr>
              <a:t>9</a:t>
            </a:r>
            <a:r>
              <a:rPr lang="en-US" dirty="0">
                <a:solidFill>
                  <a:srgbClr val="000000"/>
                </a:solidFill>
                <a:ea typeface="Times New Roman" panose="02020603050405020304" pitchFamily="18" charset="0"/>
                <a:cs typeface="Arial" panose="020B0604020202020204" pitchFamily="34" charset="0"/>
              </a:rPr>
              <a:t> If we confess our sins, He is faithful and just to forgive us our sins and to cleanse us from all unrighteousness.</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20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3EC9F-D8AD-362B-3160-8DEAD2F1A3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E4CF3-B5BE-644F-6ADB-B57A8D2A3448}"/>
              </a:ext>
            </a:extLst>
          </p:cNvPr>
          <p:cNvSpPr>
            <a:spLocks noGrp="1"/>
          </p:cNvSpPr>
          <p:nvPr>
            <p:ph type="title"/>
          </p:nvPr>
        </p:nvSpPr>
        <p:spPr>
          <a:xfrm>
            <a:off x="0" y="0"/>
            <a:ext cx="9144000" cy="892629"/>
          </a:xfrm>
        </p:spPr>
        <p:txBody>
          <a:bodyPr>
            <a:normAutofit/>
          </a:bodyPr>
          <a:lstStyle/>
          <a:p>
            <a:pPr marL="0" marR="0">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III. THE PERSON I THINK I AM</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8A5F11-C79C-04EC-85C6-701745A22F1A}"/>
              </a:ext>
            </a:extLst>
          </p:cNvPr>
          <p:cNvSpPr>
            <a:spLocks noGrp="1"/>
          </p:cNvSpPr>
          <p:nvPr>
            <p:ph idx="1"/>
          </p:nvPr>
        </p:nvSpPr>
        <p:spPr>
          <a:xfrm>
            <a:off x="157655" y="892629"/>
            <a:ext cx="8986345" cy="6007411"/>
          </a:xfrm>
        </p:spPr>
        <p:txBody>
          <a:bodyPr>
            <a:normAutofit fontScale="62500" lnSpcReduction="20000"/>
          </a:bodyPr>
          <a:lstStyle/>
          <a:p>
            <a:pPr marL="457200" marR="0" lvl="0" indent="-457200">
              <a:lnSpc>
                <a:spcPct val="100000"/>
              </a:lnSpc>
              <a:buFont typeface="+mj-lt"/>
              <a:buAutoNum type="alphaUcPeriod" startAt="4"/>
              <a:tabLst>
                <a:tab pos="228600" algn="l"/>
                <a:tab pos="457200" algn="l"/>
                <a:tab pos="914400" algn="l"/>
                <a:tab pos="1143000" algn="l"/>
                <a:tab pos="1371600" algn="l"/>
              </a:tabLst>
            </a:pPr>
            <a:r>
              <a:rPr lang="en-US" sz="4200" dirty="0">
                <a:solidFill>
                  <a:srgbClr val="000000"/>
                </a:solidFill>
                <a:ea typeface="Times New Roman" panose="02020603050405020304" pitchFamily="18" charset="0"/>
                <a:cs typeface="Arial" panose="020B0604020202020204" pitchFamily="34" charset="0"/>
              </a:rPr>
              <a:t>We may think we not under God’s grace when we are - 1 John 3:19–22  And by this we know that we are of the truth, and shall assure our hearts before Him. </a:t>
            </a:r>
            <a:r>
              <a:rPr lang="en-US" sz="4200" baseline="30000" dirty="0">
                <a:solidFill>
                  <a:srgbClr val="000000"/>
                </a:solidFill>
                <a:ea typeface="Times New Roman" panose="02020603050405020304" pitchFamily="18" charset="0"/>
                <a:cs typeface="Arial" panose="020B0604020202020204" pitchFamily="34" charset="0"/>
              </a:rPr>
              <a:t>20</a:t>
            </a:r>
            <a:r>
              <a:rPr lang="en-US" sz="4200" dirty="0">
                <a:solidFill>
                  <a:srgbClr val="000000"/>
                </a:solidFill>
                <a:ea typeface="Times New Roman" panose="02020603050405020304" pitchFamily="18" charset="0"/>
                <a:cs typeface="Arial" panose="020B0604020202020204" pitchFamily="34" charset="0"/>
              </a:rPr>
              <a:t> For if our heart condemns us, God is greater than our heart, and knows all things. </a:t>
            </a:r>
            <a:r>
              <a:rPr lang="en-US" sz="4200" baseline="30000" dirty="0">
                <a:solidFill>
                  <a:srgbClr val="000000"/>
                </a:solidFill>
                <a:ea typeface="Times New Roman" panose="02020603050405020304" pitchFamily="18" charset="0"/>
                <a:cs typeface="Arial" panose="020B0604020202020204" pitchFamily="34" charset="0"/>
              </a:rPr>
              <a:t>21</a:t>
            </a:r>
            <a:r>
              <a:rPr lang="en-US" sz="4200" dirty="0">
                <a:solidFill>
                  <a:srgbClr val="000000"/>
                </a:solidFill>
                <a:ea typeface="Times New Roman" panose="02020603050405020304" pitchFamily="18" charset="0"/>
                <a:cs typeface="Arial" panose="020B0604020202020204" pitchFamily="34" charset="0"/>
              </a:rPr>
              <a:t> Beloved, if our heart does not condemn us, we have confidence toward God. </a:t>
            </a:r>
            <a:r>
              <a:rPr lang="en-US" sz="4200" baseline="30000" dirty="0">
                <a:solidFill>
                  <a:srgbClr val="000000"/>
                </a:solidFill>
                <a:ea typeface="Times New Roman" panose="02020603050405020304" pitchFamily="18" charset="0"/>
                <a:cs typeface="Arial" panose="020B0604020202020204" pitchFamily="34" charset="0"/>
              </a:rPr>
              <a:t>22</a:t>
            </a:r>
            <a:r>
              <a:rPr lang="en-US" sz="4200" dirty="0">
                <a:solidFill>
                  <a:srgbClr val="000000"/>
                </a:solidFill>
                <a:ea typeface="Times New Roman" panose="02020603050405020304" pitchFamily="18" charset="0"/>
                <a:cs typeface="Arial" panose="020B0604020202020204" pitchFamily="34" charset="0"/>
              </a:rPr>
              <a:t> And whatever we ask we receive from Him, because we keep His commandments and do those things that are pleasing in His sight.</a:t>
            </a:r>
            <a:endParaRPr lang="en-US" sz="4200"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startAt="4"/>
              <a:tabLst>
                <a:tab pos="228600" algn="l"/>
                <a:tab pos="457200" algn="l"/>
                <a:tab pos="685800" algn="l"/>
                <a:tab pos="914400" algn="l"/>
                <a:tab pos="1143000" algn="l"/>
                <a:tab pos="1371600" algn="l"/>
              </a:tabLst>
            </a:pPr>
            <a:r>
              <a:rPr lang="en-US" sz="4200" dirty="0">
                <a:ea typeface="Times New Roman" panose="02020603050405020304" pitchFamily="18" charset="0"/>
                <a:cs typeface="Times New Roman" panose="02020603050405020304" pitchFamily="18" charset="0"/>
              </a:rPr>
              <a:t>We may think we are saved when we are lost - Matthew 7:21–23  “Not everyone who says to Me, ‘Lord, Lord,’ shall enter the kingdom of heaven, but he who does the will of My Father in heaven. </a:t>
            </a:r>
            <a:r>
              <a:rPr lang="en-US" sz="4200" baseline="30000" dirty="0">
                <a:ea typeface="Times New Roman" panose="02020603050405020304" pitchFamily="18" charset="0"/>
                <a:cs typeface="Times New Roman" panose="02020603050405020304" pitchFamily="18" charset="0"/>
              </a:rPr>
              <a:t>22</a:t>
            </a:r>
            <a:r>
              <a:rPr lang="en-US" sz="4200" dirty="0">
                <a:ea typeface="Times New Roman" panose="02020603050405020304" pitchFamily="18" charset="0"/>
                <a:cs typeface="Times New Roman" panose="02020603050405020304" pitchFamily="18" charset="0"/>
              </a:rPr>
              <a:t> Many will say to Me in that day, ‘Lord, Lord, have we not prophesied in Your name, cast out demons in Your name, and done many wonders in Your name?’ </a:t>
            </a:r>
            <a:r>
              <a:rPr lang="en-US" sz="4200" baseline="30000" dirty="0">
                <a:ea typeface="Times New Roman" panose="02020603050405020304" pitchFamily="18" charset="0"/>
                <a:cs typeface="Times New Roman" panose="02020603050405020304" pitchFamily="18" charset="0"/>
              </a:rPr>
              <a:t>23</a:t>
            </a:r>
            <a:r>
              <a:rPr lang="en-US" sz="4200" dirty="0">
                <a:ea typeface="Times New Roman" panose="02020603050405020304" pitchFamily="18" charset="0"/>
                <a:cs typeface="Times New Roman" panose="02020603050405020304" pitchFamily="18" charset="0"/>
              </a:rPr>
              <a:t> And then I will declare to them, ‘I never knew you; depart from Me, you who practice lawlessness!’</a:t>
            </a:r>
            <a:endParaRPr lang="en-US" dirty="0"/>
          </a:p>
        </p:txBody>
      </p:sp>
    </p:spTree>
    <p:extLst>
      <p:ext uri="{BB962C8B-B14F-4D97-AF65-F5344CB8AC3E}">
        <p14:creationId xmlns:p14="http://schemas.microsoft.com/office/powerpoint/2010/main" val="410642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141DB-EAE3-D2C7-EA8B-D48CD5C60BF9}"/>
              </a:ext>
            </a:extLst>
          </p:cNvPr>
          <p:cNvSpPr>
            <a:spLocks noGrp="1"/>
          </p:cNvSpPr>
          <p:nvPr>
            <p:ph type="title"/>
          </p:nvPr>
        </p:nvSpPr>
        <p:spPr>
          <a:xfrm>
            <a:off x="0" y="1"/>
            <a:ext cx="9144000" cy="849086"/>
          </a:xfrm>
        </p:spPr>
        <p:txBody>
          <a:bodyPr>
            <a:normAutofit/>
          </a:bodyPr>
          <a:lstStyle/>
          <a:p>
            <a:pPr marL="0" marR="0">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IV. THE PERSON ONLY GOD KNOWS </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0E618A0-4A8C-EB2C-C43A-A810ED0190C4}"/>
              </a:ext>
            </a:extLst>
          </p:cNvPr>
          <p:cNvSpPr>
            <a:spLocks noGrp="1"/>
          </p:cNvSpPr>
          <p:nvPr>
            <p:ph idx="1"/>
          </p:nvPr>
        </p:nvSpPr>
        <p:spPr>
          <a:xfrm>
            <a:off x="157655" y="849087"/>
            <a:ext cx="8986345" cy="6050953"/>
          </a:xfrm>
        </p:spPr>
        <p:txBody>
          <a:bodyPr>
            <a:normAutofit fontScale="77500" lnSpcReduction="20000"/>
          </a:bodyPr>
          <a:lstStyle/>
          <a:p>
            <a:pPr marL="457200" marR="0" lvl="0" indent="-457200">
              <a:lnSpc>
                <a:spcPct val="100000"/>
              </a:lnSpc>
              <a:buFont typeface="+mj-lt"/>
              <a:buAutoNum type="alphaUcPeriod"/>
              <a:tabLst>
                <a:tab pos="2286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This is the part hidden deep within me. </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tabLst>
                <a:tab pos="2286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It contains the concealed secrets of my subconscious mind. </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tabLst>
                <a:tab pos="2286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Only the Spirit of God knows this part of my life. </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tabLst>
                <a:tab pos="2286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Jeremiah, the prophet, realized this when he wrote in </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lphaUcPeriod"/>
              <a:tabLst>
                <a:tab pos="228600" algn="l"/>
                <a:tab pos="685800" algn="l"/>
                <a:tab pos="914400" algn="l"/>
                <a:tab pos="1143000" algn="l"/>
                <a:tab pos="1371600" algn="l"/>
              </a:tabLst>
            </a:pPr>
            <a:r>
              <a:rPr lang="en-US" dirty="0">
                <a:ea typeface="Times New Roman" panose="02020603050405020304" pitchFamily="18" charset="0"/>
                <a:cs typeface="Times New Roman" panose="02020603050405020304" pitchFamily="18" charset="0"/>
              </a:rPr>
              <a:t>1 Corinthians 2:11–13  For what man knows the things of a man except the spirit of the man which is in him? Even so no one knows the things of God except the Spirit of God. </a:t>
            </a:r>
            <a:r>
              <a:rPr lang="en-US" baseline="30000" dirty="0">
                <a:ea typeface="Times New Roman" panose="02020603050405020304" pitchFamily="18" charset="0"/>
                <a:cs typeface="Times New Roman" panose="02020603050405020304" pitchFamily="18" charset="0"/>
              </a:rPr>
              <a:t>12</a:t>
            </a:r>
            <a:r>
              <a:rPr lang="en-US" dirty="0">
                <a:ea typeface="Times New Roman" panose="02020603050405020304" pitchFamily="18" charset="0"/>
                <a:cs typeface="Times New Roman" panose="02020603050405020304" pitchFamily="18" charset="0"/>
              </a:rPr>
              <a:t> Now we have received, not the spirit of the world, but the Spirit who is from God, that we might know the things that have been freely given to us by God. </a:t>
            </a:r>
            <a:r>
              <a:rPr lang="en-US" baseline="30000" dirty="0">
                <a:ea typeface="Times New Roman" panose="02020603050405020304" pitchFamily="18" charset="0"/>
                <a:cs typeface="Times New Roman" panose="02020603050405020304" pitchFamily="18" charset="0"/>
              </a:rPr>
              <a:t>13</a:t>
            </a:r>
            <a:r>
              <a:rPr lang="en-US" dirty="0">
                <a:ea typeface="Times New Roman" panose="02020603050405020304" pitchFamily="18" charset="0"/>
                <a:cs typeface="Times New Roman" panose="02020603050405020304" pitchFamily="18" charset="0"/>
              </a:rPr>
              <a:t> These things we also speak, not in words which man’s wisdom teaches but which the Holy Spirit teaches, comparing spiritual things with spiritual. </a:t>
            </a:r>
          </a:p>
          <a:p>
            <a:pPr marL="457200" marR="0" lvl="0" indent="-457200">
              <a:lnSpc>
                <a:spcPct val="100000"/>
              </a:lnSpc>
              <a:buFont typeface="+mj-lt"/>
              <a:buAutoNum type="alphaUcPeriod"/>
              <a:tabLst>
                <a:tab pos="2286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We may think we not under God’s grace when we are - 1 John 3:19–20  And by this we know that we are of the truth, and shall assure our hearts before Him. </a:t>
            </a:r>
            <a:r>
              <a:rPr lang="en-US" baseline="30000" dirty="0">
                <a:solidFill>
                  <a:srgbClr val="000000"/>
                </a:solidFill>
                <a:ea typeface="Times New Roman" panose="02020603050405020304" pitchFamily="18" charset="0"/>
                <a:cs typeface="Arial" panose="020B0604020202020204" pitchFamily="34" charset="0"/>
              </a:rPr>
              <a:t>20</a:t>
            </a:r>
            <a:r>
              <a:rPr lang="en-US" dirty="0">
                <a:solidFill>
                  <a:srgbClr val="000000"/>
                </a:solidFill>
                <a:ea typeface="Times New Roman" panose="02020603050405020304" pitchFamily="18" charset="0"/>
                <a:cs typeface="Arial" panose="020B0604020202020204" pitchFamily="34" charset="0"/>
              </a:rPr>
              <a:t> For if our heart condemns us, God is greater than our heart, and knows all things. </a:t>
            </a:r>
            <a:endParaRPr lang="en-US" dirty="0"/>
          </a:p>
          <a:p>
            <a:endParaRPr lang="en-US" dirty="0"/>
          </a:p>
        </p:txBody>
      </p:sp>
    </p:spTree>
    <p:extLst>
      <p:ext uri="{BB962C8B-B14F-4D97-AF65-F5344CB8AC3E}">
        <p14:creationId xmlns:p14="http://schemas.microsoft.com/office/powerpoint/2010/main" val="14491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B761-E8F3-4FC4-C93F-C1458B96E689}"/>
              </a:ext>
            </a:extLst>
          </p:cNvPr>
          <p:cNvSpPr>
            <a:spLocks noGrp="1"/>
          </p:cNvSpPr>
          <p:nvPr>
            <p:ph type="title"/>
          </p:nvPr>
        </p:nvSpPr>
        <p:spPr>
          <a:xfrm>
            <a:off x="0" y="0"/>
            <a:ext cx="9144000" cy="1367603"/>
          </a:xfrm>
        </p:spPr>
        <p:txBody>
          <a:bodyPr>
            <a:normAutofit/>
          </a:bodyPr>
          <a:lstStyle/>
          <a:p>
            <a:pPr marL="0" marR="0">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V. THE PERSON </a:t>
            </a:r>
            <a:b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b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THAT I WANT TO BECOME</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5BBCE5C-BC9F-E9AF-C4A3-8006ED18736C}"/>
              </a:ext>
            </a:extLst>
          </p:cNvPr>
          <p:cNvSpPr>
            <a:spLocks noGrp="1"/>
          </p:cNvSpPr>
          <p:nvPr>
            <p:ph idx="1"/>
          </p:nvPr>
        </p:nvSpPr>
        <p:spPr/>
        <p:txBody>
          <a:bodyPr>
            <a:normAutofit fontScale="77500" lnSpcReduction="20000"/>
          </a:bodyPr>
          <a:lstStyle/>
          <a:p>
            <a:pPr marL="457200" marR="0" lvl="0" indent="-457200">
              <a:lnSpc>
                <a:spcPct val="95000"/>
              </a:lnSpc>
              <a:buFont typeface="+mj-lt"/>
              <a:buAutoNum type="alphaUcPeriod"/>
              <a:tabLst>
                <a:tab pos="228600" algn="l"/>
                <a:tab pos="4572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As a Christian, this is the person I am </a:t>
            </a:r>
            <a:r>
              <a:rPr lang="en-US" i="1" dirty="0">
                <a:solidFill>
                  <a:srgbClr val="000000"/>
                </a:solidFill>
                <a:ea typeface="Times New Roman" panose="02020603050405020304" pitchFamily="18" charset="0"/>
                <a:cs typeface="Arial" panose="020B0604020202020204" pitchFamily="34" charset="0"/>
              </a:rPr>
              <a:t>becoming</a:t>
            </a:r>
            <a:r>
              <a:rPr lang="en-US" dirty="0">
                <a:solidFill>
                  <a:srgbClr val="000000"/>
                </a:solidFill>
                <a:ea typeface="Times New Roman" panose="02020603050405020304" pitchFamily="18" charset="0"/>
                <a:cs typeface="Arial" panose="020B0604020202020204" pitchFamily="34" charset="0"/>
              </a:rPr>
              <a:t> by the grace of God. </a:t>
            </a:r>
            <a:endParaRPr lang="en-US"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tabLst>
                <a:tab pos="228600" algn="l"/>
                <a:tab pos="4572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This represents all my hopes, desires, goals, ambitions, etc. </a:t>
            </a:r>
            <a:endParaRPr lang="en-US"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tabLst>
                <a:tab pos="228600" algn="l"/>
                <a:tab pos="4572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Who is it I want to become in the Christian life? </a:t>
            </a:r>
            <a:endParaRPr lang="en-US"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tabLst>
                <a:tab pos="228600" algn="l"/>
                <a:tab pos="4572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If I were guaranteed 100% success at doing something in the next three years, what would I do? </a:t>
            </a:r>
            <a:endParaRPr lang="en-US"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tabLst>
                <a:tab pos="228600" algn="l"/>
                <a:tab pos="457200" algn="l"/>
                <a:tab pos="685800" algn="l"/>
                <a:tab pos="914400" algn="l"/>
                <a:tab pos="1143000" algn="l"/>
                <a:tab pos="1371600" algn="l"/>
              </a:tabLst>
            </a:pPr>
            <a:r>
              <a:rPr lang="en-US" dirty="0">
                <a:solidFill>
                  <a:srgbClr val="000000"/>
                </a:solidFill>
                <a:ea typeface="Times New Roman" panose="02020603050405020304" pitchFamily="18" charset="0"/>
                <a:cs typeface="Arial" panose="020B0604020202020204" pitchFamily="34" charset="0"/>
              </a:rPr>
              <a:t>The Apostle Paul understood this aspect of spiritual growth when he wrote in Galatians 2:20  I have been crucified with Christ; it is no longer I who live, but Christ lives in me; and the life which I now live in the flesh I live by faith in the Son of God, who loved me and gave Himself for me.</a:t>
            </a:r>
            <a:endParaRPr lang="en-US" dirty="0">
              <a:ea typeface="Times New Roman" panose="02020603050405020304" pitchFamily="18" charset="0"/>
              <a:cs typeface="Times New Roman" panose="02020603050405020304" pitchFamily="18" charset="0"/>
            </a:endParaRPr>
          </a:p>
          <a:p>
            <a:pPr marL="457200" marR="0" lvl="0" indent="-457200">
              <a:lnSpc>
                <a:spcPct val="95000"/>
              </a:lnSpc>
              <a:buFont typeface="+mj-lt"/>
              <a:buAutoNum type="alphaUcPeriod"/>
              <a:tabLst>
                <a:tab pos="228600" algn="l"/>
                <a:tab pos="457200" algn="l"/>
                <a:tab pos="685800" algn="l"/>
                <a:tab pos="914400" algn="l"/>
                <a:tab pos="1143000" algn="l"/>
                <a:tab pos="1371600" algn="l"/>
              </a:tabLst>
            </a:pPr>
            <a:r>
              <a:rPr lang="en-US" dirty="0">
                <a:ea typeface="Times New Roman" panose="02020603050405020304" pitchFamily="18" charset="0"/>
                <a:cs typeface="Times New Roman" panose="02020603050405020304" pitchFamily="18" charset="0"/>
              </a:rPr>
              <a:t>Jesus died for us, so we would live for Him - 2 Corinthians 5:14–15  For the love of Christ compels us, because we judge thus: that if One died for all, then all died; </a:t>
            </a:r>
            <a:r>
              <a:rPr lang="en-US" baseline="30000" dirty="0">
                <a:ea typeface="Times New Roman" panose="02020603050405020304" pitchFamily="18" charset="0"/>
                <a:cs typeface="Times New Roman" panose="02020603050405020304" pitchFamily="18" charset="0"/>
              </a:rPr>
              <a:t>15</a:t>
            </a:r>
            <a:r>
              <a:rPr lang="en-US" dirty="0">
                <a:ea typeface="Times New Roman" panose="02020603050405020304" pitchFamily="18" charset="0"/>
                <a:cs typeface="Times New Roman" panose="02020603050405020304" pitchFamily="18" charset="0"/>
              </a:rPr>
              <a:t> and He died for all, that those who live should live no longer for themselves, but for Him who died for them and rose again.</a:t>
            </a:r>
          </a:p>
        </p:txBody>
      </p:sp>
    </p:spTree>
    <p:extLst>
      <p:ext uri="{BB962C8B-B14F-4D97-AF65-F5344CB8AC3E}">
        <p14:creationId xmlns:p14="http://schemas.microsoft.com/office/powerpoint/2010/main" val="64848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0139-D14D-F869-066C-C3565BB56E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C25116-848D-B289-4045-46755B1DA201}"/>
              </a:ext>
            </a:extLst>
          </p:cNvPr>
          <p:cNvSpPr>
            <a:spLocks noGrp="1"/>
          </p:cNvSpPr>
          <p:nvPr>
            <p:ph type="title"/>
          </p:nvPr>
        </p:nvSpPr>
        <p:spPr>
          <a:xfrm>
            <a:off x="0" y="0"/>
            <a:ext cx="9144000" cy="1367603"/>
          </a:xfrm>
        </p:spPr>
        <p:txBody>
          <a:bodyPr>
            <a:normAutofit/>
          </a:bodyPr>
          <a:lstStyle/>
          <a:p>
            <a:pPr marL="0" marR="0">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V. THE PERSON </a:t>
            </a:r>
            <a:b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b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THAT I WANT TO BECOME</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206581A-F02D-B670-2EE4-013222D7EF92}"/>
              </a:ext>
            </a:extLst>
          </p:cNvPr>
          <p:cNvSpPr>
            <a:spLocks noGrp="1"/>
          </p:cNvSpPr>
          <p:nvPr>
            <p:ph idx="1"/>
          </p:nvPr>
        </p:nvSpPr>
        <p:spPr>
          <a:xfrm>
            <a:off x="157655" y="1197429"/>
            <a:ext cx="8986345" cy="5702611"/>
          </a:xfrm>
        </p:spPr>
        <p:txBody>
          <a:bodyPr>
            <a:normAutofit fontScale="77500" lnSpcReduction="20000"/>
          </a:bodyPr>
          <a:lstStyle/>
          <a:p>
            <a:pPr marL="457200" marR="0" lvl="0" indent="-457200">
              <a:lnSpc>
                <a:spcPct val="100000"/>
              </a:lnSpc>
              <a:buFont typeface="+mj-lt"/>
              <a:buAutoNum type="alphaUcPeriod" startAt="7"/>
              <a:tabLst>
                <a:tab pos="228600" algn="l"/>
                <a:tab pos="685800" algn="l"/>
                <a:tab pos="914400" algn="l"/>
                <a:tab pos="1143000" algn="l"/>
                <a:tab pos="1371600" algn="l"/>
              </a:tabLst>
            </a:pPr>
            <a:r>
              <a:rPr lang="en-US" dirty="0">
                <a:ea typeface="Times New Roman" panose="02020603050405020304" pitchFamily="18" charset="0"/>
                <a:cs typeface="Times New Roman" panose="02020603050405020304" pitchFamily="18" charset="0"/>
              </a:rPr>
              <a:t>Ephesians 4:22–24  that you put off, concerning your former conduct, the old man which grows corrupt according to the deceitful lusts, </a:t>
            </a:r>
            <a:r>
              <a:rPr lang="en-US" baseline="30000" dirty="0">
                <a:ea typeface="Times New Roman" panose="02020603050405020304" pitchFamily="18" charset="0"/>
                <a:cs typeface="Times New Roman" panose="02020603050405020304" pitchFamily="18" charset="0"/>
              </a:rPr>
              <a:t>23</a:t>
            </a:r>
            <a:r>
              <a:rPr lang="en-US" dirty="0">
                <a:ea typeface="Times New Roman" panose="02020603050405020304" pitchFamily="18" charset="0"/>
                <a:cs typeface="Times New Roman" panose="02020603050405020304" pitchFamily="18" charset="0"/>
              </a:rPr>
              <a:t> and be renewed in the spirit of your mind, </a:t>
            </a:r>
            <a:r>
              <a:rPr lang="en-US" baseline="30000" dirty="0">
                <a:ea typeface="Times New Roman" panose="02020603050405020304" pitchFamily="18" charset="0"/>
                <a:cs typeface="Times New Roman" panose="02020603050405020304" pitchFamily="18" charset="0"/>
              </a:rPr>
              <a:t>24</a:t>
            </a:r>
            <a:r>
              <a:rPr lang="en-US" dirty="0">
                <a:ea typeface="Times New Roman" panose="02020603050405020304" pitchFamily="18" charset="0"/>
                <a:cs typeface="Times New Roman" panose="02020603050405020304" pitchFamily="18" charset="0"/>
              </a:rPr>
              <a:t> and that you put on the new man which was created according to God, in true righteousness and holiness.</a:t>
            </a:r>
          </a:p>
          <a:p>
            <a:pPr marL="457200" marR="0" lvl="0" indent="-457200">
              <a:lnSpc>
                <a:spcPct val="100000"/>
              </a:lnSpc>
              <a:buFont typeface="+mj-lt"/>
              <a:buAutoNum type="alphaUcPeriod" startAt="7"/>
              <a:tabLst>
                <a:tab pos="228600" algn="l"/>
                <a:tab pos="457200" algn="l"/>
                <a:tab pos="685800" algn="l"/>
                <a:tab pos="914400" algn="l"/>
                <a:tab pos="1143000" algn="l"/>
                <a:tab pos="1371600" algn="l"/>
              </a:tabLst>
            </a:pPr>
            <a:r>
              <a:rPr lang="en-US" dirty="0">
                <a:ea typeface="Times New Roman" panose="02020603050405020304" pitchFamily="18" charset="0"/>
                <a:cs typeface="Times New Roman" panose="02020603050405020304" pitchFamily="18" charset="0"/>
              </a:rPr>
              <a:t>Press toward the goal - Philippians 3:10–14  that I may know Him and the power of His resurrection, and the fellowship of His sufferings, being conformed to His death, </a:t>
            </a:r>
            <a:r>
              <a:rPr lang="en-US" baseline="30000" dirty="0">
                <a:ea typeface="Times New Roman" panose="02020603050405020304" pitchFamily="18" charset="0"/>
                <a:cs typeface="Times New Roman" panose="02020603050405020304" pitchFamily="18" charset="0"/>
              </a:rPr>
              <a:t>11</a:t>
            </a:r>
            <a:r>
              <a:rPr lang="en-US" dirty="0">
                <a:ea typeface="Times New Roman" panose="02020603050405020304" pitchFamily="18" charset="0"/>
                <a:cs typeface="Times New Roman" panose="02020603050405020304" pitchFamily="18" charset="0"/>
              </a:rPr>
              <a:t> if, by any means, I may attain to the resurrection from the dead. </a:t>
            </a:r>
            <a:r>
              <a:rPr lang="en-US" baseline="30000" dirty="0">
                <a:ea typeface="Times New Roman" panose="02020603050405020304" pitchFamily="18" charset="0"/>
                <a:cs typeface="Times New Roman" panose="02020603050405020304" pitchFamily="18" charset="0"/>
              </a:rPr>
              <a:t>12</a:t>
            </a:r>
            <a:r>
              <a:rPr lang="en-US" dirty="0">
                <a:ea typeface="Times New Roman" panose="02020603050405020304" pitchFamily="18" charset="0"/>
                <a:cs typeface="Times New Roman" panose="02020603050405020304" pitchFamily="18" charset="0"/>
              </a:rPr>
              <a:t> Not that I have already attained, or am already perfected; but I press on, that I may lay hold of that for which Christ Jesus has also laid hold of me. </a:t>
            </a:r>
            <a:r>
              <a:rPr lang="en-US" baseline="30000" dirty="0">
                <a:ea typeface="Times New Roman" panose="02020603050405020304" pitchFamily="18" charset="0"/>
                <a:cs typeface="Times New Roman" panose="02020603050405020304" pitchFamily="18" charset="0"/>
              </a:rPr>
              <a:t>13</a:t>
            </a:r>
            <a:r>
              <a:rPr lang="en-US" dirty="0">
                <a:ea typeface="Times New Roman" panose="02020603050405020304" pitchFamily="18" charset="0"/>
                <a:cs typeface="Times New Roman" panose="02020603050405020304" pitchFamily="18" charset="0"/>
              </a:rPr>
              <a:t> Brethren, I do not count myself to have apprehended; but one thing </a:t>
            </a:r>
            <a:r>
              <a:rPr lang="en-US" i="1" dirty="0">
                <a:ea typeface="Times New Roman" panose="02020603050405020304" pitchFamily="18" charset="0"/>
                <a:cs typeface="Times New Roman" panose="02020603050405020304" pitchFamily="18" charset="0"/>
              </a:rPr>
              <a:t>I do,</a:t>
            </a:r>
            <a:r>
              <a:rPr lang="en-US" dirty="0">
                <a:ea typeface="Times New Roman" panose="02020603050405020304" pitchFamily="18" charset="0"/>
                <a:cs typeface="Times New Roman" panose="02020603050405020304" pitchFamily="18" charset="0"/>
              </a:rPr>
              <a:t> forgetting those things which are behind and reaching forward to those things which are ahead, </a:t>
            </a:r>
            <a:r>
              <a:rPr lang="en-US" baseline="30000" dirty="0">
                <a:ea typeface="Times New Roman" panose="02020603050405020304" pitchFamily="18" charset="0"/>
                <a:cs typeface="Times New Roman" panose="02020603050405020304" pitchFamily="18" charset="0"/>
              </a:rPr>
              <a:t>14</a:t>
            </a:r>
            <a:r>
              <a:rPr lang="en-US" dirty="0">
                <a:ea typeface="Times New Roman" panose="02020603050405020304" pitchFamily="18" charset="0"/>
                <a:cs typeface="Times New Roman" panose="02020603050405020304" pitchFamily="18" charset="0"/>
              </a:rPr>
              <a:t> I press toward the goal for the prize of the upward call of God in Christ Jesus. </a:t>
            </a:r>
            <a:endParaRPr lang="en-US" dirty="0"/>
          </a:p>
        </p:txBody>
      </p:sp>
    </p:spTree>
    <p:extLst>
      <p:ext uri="{BB962C8B-B14F-4D97-AF65-F5344CB8AC3E}">
        <p14:creationId xmlns:p14="http://schemas.microsoft.com/office/powerpoint/2010/main" val="12259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0333F-328E-ED1E-4003-014CDDDA3E52}"/>
              </a:ext>
            </a:extLst>
          </p:cNvPr>
          <p:cNvSpPr>
            <a:spLocks noGrp="1"/>
          </p:cNvSpPr>
          <p:nvPr>
            <p:ph type="title"/>
          </p:nvPr>
        </p:nvSpPr>
        <p:spPr>
          <a:xfrm>
            <a:off x="0" y="0"/>
            <a:ext cx="9144000" cy="1632856"/>
          </a:xfrm>
        </p:spPr>
        <p:txBody>
          <a:bodyPr>
            <a:normAutofit/>
          </a:bodyPr>
          <a:lstStyle/>
          <a:p>
            <a:pPr marL="0" marR="0">
              <a:buNone/>
              <a:tabLst>
                <a:tab pos="228600" algn="l"/>
                <a:tab pos="457200" algn="l"/>
                <a:tab pos="685800" algn="l"/>
                <a:tab pos="914400" algn="l"/>
                <a:tab pos="1143000" algn="l"/>
                <a:tab pos="1371600" algn="l"/>
                <a:tab pos="457200" algn="l"/>
              </a:tabLst>
            </a:pPr>
            <a:r>
              <a:rPr lang="en-US" dirty="0">
                <a:solidFill>
                  <a:srgbClr val="0000CC"/>
                </a:solidFill>
                <a:ea typeface="Times New Roman" panose="02020603050405020304" pitchFamily="18" charset="0"/>
                <a:cs typeface="Arial" panose="020B0604020202020204" pitchFamily="34" charset="0"/>
              </a:rPr>
              <a:t>WHICH OF THESE PEOPLE INSIDE OF YOU IS WINNING?</a:t>
            </a:r>
            <a:endParaRPr lang="en-US" sz="4400" dirty="0">
              <a:solidFill>
                <a:srgbClr val="0000CC"/>
              </a:solidFill>
              <a:effectLst/>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BCB507A-EF9B-BE58-6A53-FED0AB46D89E}"/>
              </a:ext>
            </a:extLst>
          </p:cNvPr>
          <p:cNvSpPr>
            <a:spLocks noGrp="1"/>
          </p:cNvSpPr>
          <p:nvPr>
            <p:ph idx="1"/>
          </p:nvPr>
        </p:nvSpPr>
        <p:spPr>
          <a:xfrm>
            <a:off x="157655" y="1632856"/>
            <a:ext cx="8986345" cy="5267183"/>
          </a:xfrm>
        </p:spPr>
        <p:txBody>
          <a:bodyPr/>
          <a:lstStyle/>
          <a:p>
            <a:pPr marL="457200" marR="0" lvl="0" indent="-457200">
              <a:lnSpc>
                <a:spcPct val="100000"/>
              </a:lnSpc>
              <a:buFont typeface="+mj-lt"/>
              <a:buAutoNum type="arabicPeriod"/>
              <a:tabLst>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Person I Want You To Think I Am – Do I need to take off some masks?</a:t>
            </a:r>
            <a:endParaRPr lang="en-US"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rabicPeriod"/>
              <a:tabLst>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Person You Think I Am – Do I need to ask others how they see us, good or bad?</a:t>
            </a:r>
            <a:endParaRPr lang="en-US"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rabicPeriod"/>
              <a:tabLst>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Person I Think I Am – Am I seeing myself realistically?</a:t>
            </a:r>
            <a:endParaRPr lang="en-US"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rabicPeriod"/>
              <a:tabLst>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Person Only God Knows – Do I have secret faults that need correcting?</a:t>
            </a:r>
            <a:endParaRPr lang="en-US" dirty="0">
              <a:ea typeface="Times New Roman" panose="02020603050405020304" pitchFamily="18" charset="0"/>
              <a:cs typeface="Times New Roman" panose="02020603050405020304" pitchFamily="18" charset="0"/>
            </a:endParaRPr>
          </a:p>
          <a:p>
            <a:pPr marL="457200" marR="0" lvl="0" indent="-457200">
              <a:lnSpc>
                <a:spcPct val="100000"/>
              </a:lnSpc>
              <a:buFont typeface="+mj-lt"/>
              <a:buAutoNum type="arabicPeriod"/>
              <a:tabLst>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Person That I Want To Become -  Am I living for Jesus, since He died for me?</a:t>
            </a:r>
            <a:endParaRPr lang="en-US" dirty="0"/>
          </a:p>
          <a:p>
            <a:endParaRPr lang="en-US" dirty="0"/>
          </a:p>
        </p:txBody>
      </p:sp>
    </p:spTree>
    <p:extLst>
      <p:ext uri="{BB962C8B-B14F-4D97-AF65-F5344CB8AC3E}">
        <p14:creationId xmlns:p14="http://schemas.microsoft.com/office/powerpoint/2010/main" val="386903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4A352AF-9A5D-0FA2-3346-AC7334A1B2E9}"/>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163116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able, indoor, sitting, woman&#10;&#10;Description automatically generated">
            <a:extLst>
              <a:ext uri="{FF2B5EF4-FFF2-40B4-BE49-F238E27FC236}">
                <a16:creationId xmlns:a16="http://schemas.microsoft.com/office/drawing/2014/main" id="{48179BA2-A667-4B4D-8F60-84C3156F1FB1}"/>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0" y="0"/>
            <a:ext cx="9144000" cy="6858000"/>
          </a:xfrm>
          <a:prstGeom prst="rect">
            <a:avLst/>
          </a:prstGeom>
        </p:spPr>
      </p:pic>
      <p:sp>
        <p:nvSpPr>
          <p:cNvPr id="3" name="Title 1">
            <a:extLst>
              <a:ext uri="{FF2B5EF4-FFF2-40B4-BE49-F238E27FC236}">
                <a16:creationId xmlns:a16="http://schemas.microsoft.com/office/drawing/2014/main" id="{509D91C0-5C01-4485-9A77-3D75FEF307B5}"/>
              </a:ext>
            </a:extLst>
          </p:cNvPr>
          <p:cNvSpPr txBox="1">
            <a:spLocks/>
          </p:cNvSpPr>
          <p:nvPr/>
        </p:nvSpPr>
        <p:spPr>
          <a:xfrm>
            <a:off x="555077" y="5162309"/>
            <a:ext cx="7886700" cy="103731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IN REMEMBRANCE OF JESUS</a:t>
            </a:r>
          </a:p>
        </p:txBody>
      </p:sp>
    </p:spTree>
    <p:extLst>
      <p:ext uri="{BB962C8B-B14F-4D97-AF65-F5344CB8AC3E}">
        <p14:creationId xmlns:p14="http://schemas.microsoft.com/office/powerpoint/2010/main" val="49201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whiteboard&#10;&#10;Description automatically generated">
            <a:extLst>
              <a:ext uri="{FF2B5EF4-FFF2-40B4-BE49-F238E27FC236}">
                <a16:creationId xmlns:a16="http://schemas.microsoft.com/office/drawing/2014/main" id="{967C72C7-BD0B-42BA-B00D-788250480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0"/>
            <a:ext cx="9118600" cy="6858000"/>
          </a:xfrm>
          <a:prstGeom prst="rect">
            <a:avLst/>
          </a:prstGeom>
        </p:spPr>
      </p:pic>
    </p:spTree>
    <p:extLst>
      <p:ext uri="{BB962C8B-B14F-4D97-AF65-F5344CB8AC3E}">
        <p14:creationId xmlns:p14="http://schemas.microsoft.com/office/powerpoint/2010/main" val="125549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brass, indoor, table&#10;&#10;Description automatically generated">
            <a:extLst>
              <a:ext uri="{FF2B5EF4-FFF2-40B4-BE49-F238E27FC236}">
                <a16:creationId xmlns:a16="http://schemas.microsoft.com/office/drawing/2014/main" id="{6DDCA11F-F4A4-400D-B832-3975866BE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20" y="0"/>
            <a:ext cx="10335639" cy="6858000"/>
          </a:xfrm>
          <a:prstGeom prst="rect">
            <a:avLst/>
          </a:prstGeom>
        </p:spPr>
      </p:pic>
      <p:sp>
        <p:nvSpPr>
          <p:cNvPr id="2" name="Title 1">
            <a:extLst>
              <a:ext uri="{FF2B5EF4-FFF2-40B4-BE49-F238E27FC236}">
                <a16:creationId xmlns:a16="http://schemas.microsoft.com/office/drawing/2014/main" id="{C52202E1-4287-490E-9230-CF78EE794C68}"/>
              </a:ext>
            </a:extLst>
          </p:cNvPr>
          <p:cNvSpPr>
            <a:spLocks noGrp="1"/>
          </p:cNvSpPr>
          <p:nvPr>
            <p:ph type="title"/>
          </p:nvPr>
        </p:nvSpPr>
        <p:spPr>
          <a:xfrm>
            <a:off x="0" y="0"/>
            <a:ext cx="9144000" cy="1175657"/>
          </a:xfrm>
          <a:solidFill>
            <a:schemeClr val="tx1">
              <a:alpha val="24000"/>
            </a:schemeClr>
          </a:solidFill>
        </p:spPr>
        <p:txBody>
          <a:bodyPr>
            <a:normAutofit/>
          </a:bodyPr>
          <a:lstStyle/>
          <a:p>
            <a:pPr algn="ctr"/>
            <a:r>
              <a:rPr lang="en-US" sz="6000" b="1" dirty="0">
                <a:solidFill>
                  <a:schemeClr val="bg1"/>
                </a:solidFill>
                <a:latin typeface="Arial" panose="020B0604020202020204" pitchFamily="34" charset="0"/>
                <a:cs typeface="Arial" panose="020B0604020202020204" pitchFamily="34" charset="0"/>
              </a:rPr>
              <a:t>CONTRIBUTION</a:t>
            </a:r>
          </a:p>
        </p:txBody>
      </p:sp>
    </p:spTree>
    <p:extLst>
      <p:ext uri="{BB962C8B-B14F-4D97-AF65-F5344CB8AC3E}">
        <p14:creationId xmlns:p14="http://schemas.microsoft.com/office/powerpoint/2010/main" val="2519004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3AC3A44F-8E14-F465-4874-CFC9FEC03F57}"/>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160409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9333AF2-57E2-50E1-15E9-075DD84F4CEF}"/>
              </a:ext>
            </a:extLst>
          </p:cNvPr>
          <p:cNvPicPr>
            <a:picLocks noChangeAspect="1"/>
          </p:cNvPicPr>
          <p:nvPr/>
        </p:nvPicPr>
        <p:blipFill>
          <a:blip r:embed="rId3"/>
          <a:srcRect t="16260" r="-1" b="15417"/>
          <a:stretch>
            <a:fillRect/>
          </a:stretch>
        </p:blipFill>
        <p:spPr>
          <a:xfrm>
            <a:off x="1891768" y="10"/>
            <a:ext cx="7252232" cy="68579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911AE220-E7DC-A206-F269-A625745FD6E9}"/>
              </a:ext>
            </a:extLst>
          </p:cNvPr>
          <p:cNvSpPr>
            <a:spLocks noGrp="1"/>
          </p:cNvSpPr>
          <p:nvPr>
            <p:ph type="title"/>
          </p:nvPr>
        </p:nvSpPr>
        <p:spPr>
          <a:xfrm>
            <a:off x="346841" y="774978"/>
            <a:ext cx="2701160" cy="4319536"/>
          </a:xfrm>
          <a:noFill/>
        </p:spPr>
        <p:txBody>
          <a:bodyPr vert="horz" lIns="91440" tIns="45720" rIns="91440" bIns="45720" rtlCol="0" anchor="b">
            <a:normAutofit/>
          </a:bodyPr>
          <a:lstStyle/>
          <a:p>
            <a:pPr algn="ctr"/>
            <a:r>
              <a:rPr lang="en-US" sz="4800" b="1" dirty="0">
                <a:latin typeface="Arial" panose="020B0604020202020204" pitchFamily="34" charset="0"/>
                <a:cs typeface="Arial" panose="020B0604020202020204" pitchFamily="34" charset="0"/>
              </a:rPr>
              <a:t>HAVE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A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CHRIST</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LIKE </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WEEK</a:t>
            </a:r>
          </a:p>
        </p:txBody>
      </p:sp>
    </p:spTree>
    <p:extLst>
      <p:ext uri="{BB962C8B-B14F-4D97-AF65-F5344CB8AC3E}">
        <p14:creationId xmlns:p14="http://schemas.microsoft.com/office/powerpoint/2010/main" val="129999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721349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A19F8-747B-462A-B2DE-1CBA94789046}"/>
              </a:ext>
            </a:extLst>
          </p:cNvPr>
          <p:cNvSpPr>
            <a:spLocks noGrp="1"/>
          </p:cNvSpPr>
          <p:nvPr>
            <p:ph type="title"/>
          </p:nvPr>
        </p:nvSpPr>
        <p:spPr>
          <a:xfrm>
            <a:off x="628650" y="378459"/>
            <a:ext cx="7886700" cy="1325563"/>
          </a:xfrm>
        </p:spPr>
        <p:txBody>
          <a:bodyPr>
            <a:normAutofit/>
          </a:bodyPr>
          <a:lstStyle/>
          <a:p>
            <a:pPr algn="ctr"/>
            <a:r>
              <a:rPr lang="en-US" sz="7200" dirty="0">
                <a:latin typeface="Arial Black" panose="020B0A04020102090204" pitchFamily="34" charset="0"/>
              </a:rPr>
              <a:t>SINGING</a:t>
            </a:r>
          </a:p>
        </p:txBody>
      </p:sp>
      <p:pic>
        <p:nvPicPr>
          <p:cNvPr id="3" name="Picture 2">
            <a:extLst>
              <a:ext uri="{FF2B5EF4-FFF2-40B4-BE49-F238E27FC236}">
                <a16:creationId xmlns:a16="http://schemas.microsoft.com/office/drawing/2014/main" id="{29E63EBD-606C-379B-4936-32D79507279B}"/>
              </a:ext>
            </a:extLst>
          </p:cNvPr>
          <p:cNvPicPr>
            <a:picLocks noChangeAspect="1"/>
          </p:cNvPicPr>
          <p:nvPr/>
        </p:nvPicPr>
        <p:blipFill>
          <a:blip r:embed="rId2"/>
          <a:stretch>
            <a:fillRect/>
          </a:stretch>
        </p:blipFill>
        <p:spPr>
          <a:xfrm>
            <a:off x="806823" y="2074002"/>
            <a:ext cx="7440705" cy="3514524"/>
          </a:xfrm>
          <a:prstGeom prst="rect">
            <a:avLst/>
          </a:prstGeom>
        </p:spPr>
      </p:pic>
    </p:spTree>
    <p:extLst>
      <p:ext uri="{BB962C8B-B14F-4D97-AF65-F5344CB8AC3E}">
        <p14:creationId xmlns:p14="http://schemas.microsoft.com/office/powerpoint/2010/main" val="413343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F717E2-677A-C382-8C31-E2774B402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DBB191-BCC2-7AD1-1806-185899302235}"/>
              </a:ext>
            </a:extLst>
          </p:cNvPr>
          <p:cNvSpPr>
            <a:spLocks noGrp="1"/>
          </p:cNvSpPr>
          <p:nvPr>
            <p:ph type="title"/>
          </p:nvPr>
        </p:nvSpPr>
        <p:spPr>
          <a:xfrm>
            <a:off x="243840" y="0"/>
            <a:ext cx="8641080" cy="6858000"/>
          </a:xfrm>
        </p:spPr>
        <p:txBody>
          <a:bodyPr>
            <a:noAutofit/>
          </a:bodyPr>
          <a:lstStyle/>
          <a:p>
            <a:pPr lvl="0">
              <a:lnSpc>
                <a:spcPct val="100000"/>
              </a:lnSpc>
              <a:tabLst>
                <a:tab pos="228600" algn="l"/>
                <a:tab pos="457200" algn="l"/>
                <a:tab pos="685800" algn="l"/>
                <a:tab pos="914400" algn="l"/>
                <a:tab pos="1143000" algn="l"/>
                <a:tab pos="1371600" algn="l"/>
                <a:tab pos="457200" algn="l"/>
              </a:tabLst>
            </a:pPr>
            <a:r>
              <a:rPr lang="en-US" sz="3200" dirty="0">
                <a:solidFill>
                  <a:srgbClr val="000000"/>
                </a:solidFill>
                <a:ea typeface="Times New Roman" panose="02020603050405020304" pitchFamily="18" charset="0"/>
                <a:cs typeface="Arial" panose="020B0604020202020204" pitchFamily="34" charset="0"/>
              </a:rPr>
              <a:t>Romans 7:21–25  I find then a law, that evil is present with me, the one who wills to do good. </a:t>
            </a:r>
            <a:r>
              <a:rPr lang="en-US" sz="3200" baseline="30000" dirty="0">
                <a:solidFill>
                  <a:srgbClr val="000000"/>
                </a:solidFill>
                <a:ea typeface="Times New Roman" panose="02020603050405020304" pitchFamily="18" charset="0"/>
                <a:cs typeface="Arial" panose="020B0604020202020204" pitchFamily="34" charset="0"/>
              </a:rPr>
              <a:t>22</a:t>
            </a:r>
            <a:r>
              <a:rPr lang="en-US" sz="3200" dirty="0">
                <a:solidFill>
                  <a:srgbClr val="000000"/>
                </a:solidFill>
                <a:ea typeface="Times New Roman" panose="02020603050405020304" pitchFamily="18" charset="0"/>
                <a:cs typeface="Arial" panose="020B0604020202020204" pitchFamily="34" charset="0"/>
              </a:rPr>
              <a:t> For I delight in the law of God according to the inward man. </a:t>
            </a:r>
            <a:r>
              <a:rPr lang="en-US" sz="3200" baseline="30000" dirty="0">
                <a:solidFill>
                  <a:srgbClr val="000000"/>
                </a:solidFill>
                <a:ea typeface="Times New Roman" panose="02020603050405020304" pitchFamily="18" charset="0"/>
                <a:cs typeface="Arial" panose="020B0604020202020204" pitchFamily="34" charset="0"/>
              </a:rPr>
              <a:t>23</a:t>
            </a:r>
            <a:r>
              <a:rPr lang="en-US" sz="3200" dirty="0">
                <a:solidFill>
                  <a:srgbClr val="000000"/>
                </a:solidFill>
                <a:ea typeface="Times New Roman" panose="02020603050405020304" pitchFamily="18" charset="0"/>
                <a:cs typeface="Arial" panose="020B0604020202020204" pitchFamily="34" charset="0"/>
              </a:rPr>
              <a:t> But I see another law in my members, warring against the law of my mind, and bringing me into captivity to the law of sin which is in my members. </a:t>
            </a:r>
            <a:r>
              <a:rPr lang="en-US" sz="3200" baseline="30000" dirty="0">
                <a:solidFill>
                  <a:srgbClr val="000000"/>
                </a:solidFill>
                <a:ea typeface="Times New Roman" panose="02020603050405020304" pitchFamily="18" charset="0"/>
                <a:cs typeface="Arial" panose="020B0604020202020204" pitchFamily="34" charset="0"/>
              </a:rPr>
              <a:t>24</a:t>
            </a:r>
            <a:r>
              <a:rPr lang="en-US" sz="3200" dirty="0">
                <a:solidFill>
                  <a:srgbClr val="000000"/>
                </a:solidFill>
                <a:ea typeface="Times New Roman" panose="02020603050405020304" pitchFamily="18" charset="0"/>
                <a:cs typeface="Arial" panose="020B0604020202020204" pitchFamily="34" charset="0"/>
              </a:rPr>
              <a:t> O wretched man that I am! Who will deliver me from this body of death? </a:t>
            </a:r>
            <a:r>
              <a:rPr lang="en-US" sz="3200" baseline="30000" dirty="0">
                <a:solidFill>
                  <a:srgbClr val="000000"/>
                </a:solidFill>
                <a:ea typeface="Times New Roman" panose="02020603050405020304" pitchFamily="18" charset="0"/>
                <a:cs typeface="Arial" panose="020B0604020202020204" pitchFamily="34" charset="0"/>
              </a:rPr>
              <a:t>25</a:t>
            </a:r>
            <a:r>
              <a:rPr lang="en-US" sz="3200" dirty="0">
                <a:solidFill>
                  <a:srgbClr val="000000"/>
                </a:solidFill>
                <a:ea typeface="Times New Roman" panose="02020603050405020304" pitchFamily="18" charset="0"/>
                <a:cs typeface="Arial" panose="020B0604020202020204" pitchFamily="34" charset="0"/>
              </a:rPr>
              <a:t> I thank God—through Jesus Christ our Lord! So then, with the mind I myself serve the law of God, but with the flesh the law of sin.</a:t>
            </a:r>
            <a:endParaRPr lang="en-US" sz="3200" dirty="0">
              <a:solidFill>
                <a:prstClr val="black"/>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042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and holding a knife&#10;&#10;Description automatically generated">
            <a:extLst>
              <a:ext uri="{FF2B5EF4-FFF2-40B4-BE49-F238E27FC236}">
                <a16:creationId xmlns:a16="http://schemas.microsoft.com/office/drawing/2014/main" id="{E02EB7CC-30E9-41B4-BAB6-03A41CB4C9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527" y="0"/>
            <a:ext cx="10297056" cy="6858000"/>
          </a:xfrm>
          <a:prstGeom prst="rect">
            <a:avLst/>
          </a:prstGeom>
        </p:spPr>
      </p:pic>
      <p:sp>
        <p:nvSpPr>
          <p:cNvPr id="2" name="Title 1">
            <a:extLst>
              <a:ext uri="{FF2B5EF4-FFF2-40B4-BE49-F238E27FC236}">
                <a16:creationId xmlns:a16="http://schemas.microsoft.com/office/drawing/2014/main" id="{94BF8241-9643-4BF6-AAC4-DB96DB633A2E}"/>
              </a:ext>
            </a:extLst>
          </p:cNvPr>
          <p:cNvSpPr>
            <a:spLocks noGrp="1"/>
          </p:cNvSpPr>
          <p:nvPr>
            <p:ph type="title"/>
          </p:nvPr>
        </p:nvSpPr>
        <p:spPr>
          <a:xfrm>
            <a:off x="4676172" y="462988"/>
            <a:ext cx="4467828" cy="1325563"/>
          </a:xfrm>
        </p:spPr>
        <p:txBody>
          <a:bodyPr>
            <a:normAutofit/>
          </a:bodyPr>
          <a:lstStyle/>
          <a:p>
            <a:pPr algn="ctr"/>
            <a:r>
              <a:rPr lang="en-US" sz="4800" b="1" dirty="0">
                <a:solidFill>
                  <a:schemeClr val="bg1"/>
                </a:solidFill>
                <a:latin typeface="Arial" panose="020B0604020202020204" pitchFamily="34" charset="0"/>
                <a:cs typeface="Arial" panose="020B0604020202020204" pitchFamily="34" charset="0"/>
              </a:rPr>
              <a:t>LET US PRAY</a:t>
            </a:r>
          </a:p>
        </p:txBody>
      </p:sp>
    </p:spTree>
    <p:extLst>
      <p:ext uri="{BB962C8B-B14F-4D97-AF65-F5344CB8AC3E}">
        <p14:creationId xmlns:p14="http://schemas.microsoft.com/office/powerpoint/2010/main" val="2689460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6A743-BDED-1C32-5160-D432EA938B14}"/>
              </a:ext>
            </a:extLst>
          </p:cNvPr>
          <p:cNvSpPr>
            <a:spLocks noGrp="1"/>
          </p:cNvSpPr>
          <p:nvPr>
            <p:ph type="title"/>
          </p:nvPr>
        </p:nvSpPr>
        <p:spPr>
          <a:xfrm>
            <a:off x="1" y="0"/>
            <a:ext cx="4571999" cy="6858000"/>
          </a:xfrm>
        </p:spPr>
        <p:txBody>
          <a:bodyPr>
            <a:noAutofit/>
          </a:bodyPr>
          <a:lstStyle/>
          <a:p>
            <a:pPr marL="0" marR="0" algn="ctr">
              <a:buNone/>
              <a:tabLst>
                <a:tab pos="228600" algn="l"/>
                <a:tab pos="457200" algn="l"/>
                <a:tab pos="685800" algn="l"/>
                <a:tab pos="914400" algn="l"/>
                <a:tab pos="1143000" algn="l"/>
                <a:tab pos="1371600" algn="l"/>
                <a:tab pos="457200" algn="l"/>
              </a:tabLst>
            </a:pPr>
            <a:r>
              <a:rPr lang="en-US" sz="72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FIVE PEOPLE WITHIN US</a:t>
            </a:r>
            <a:endParaRPr lang="en-US" sz="72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A4A5422-8812-1720-FB7B-A5102CA3ECFE}"/>
              </a:ext>
            </a:extLst>
          </p:cNvPr>
          <p:cNvPicPr>
            <a:picLocks noChangeAspect="1"/>
          </p:cNvPicPr>
          <p:nvPr/>
        </p:nvPicPr>
        <p:blipFill>
          <a:blip r:embed="rId2"/>
          <a:stretch>
            <a:fillRect/>
          </a:stretch>
        </p:blipFill>
        <p:spPr>
          <a:xfrm>
            <a:off x="4572001" y="0"/>
            <a:ext cx="4572000" cy="6858000"/>
          </a:xfrm>
          <a:prstGeom prst="rect">
            <a:avLst/>
          </a:prstGeom>
        </p:spPr>
      </p:pic>
    </p:spTree>
    <p:extLst>
      <p:ext uri="{BB962C8B-B14F-4D97-AF65-F5344CB8AC3E}">
        <p14:creationId xmlns:p14="http://schemas.microsoft.com/office/powerpoint/2010/main" val="2464467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702C9-7D3A-3540-7638-C8CBC2085ADB}"/>
              </a:ext>
            </a:extLst>
          </p:cNvPr>
          <p:cNvSpPr>
            <a:spLocks noGrp="1"/>
          </p:cNvSpPr>
          <p:nvPr>
            <p:ph type="title"/>
          </p:nvPr>
        </p:nvSpPr>
        <p:spPr>
          <a:xfrm>
            <a:off x="0" y="0"/>
            <a:ext cx="9144000" cy="2002971"/>
          </a:xfrm>
        </p:spPr>
        <p:txBody>
          <a:bodyPr>
            <a:normAutofit/>
          </a:bodyPr>
          <a:lstStyle/>
          <a:p>
            <a:pPr marL="0" marR="0">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FIVE PEOPLE </a:t>
            </a:r>
            <a:b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b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WHO LIVE WITHIN US</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64C6C2-F1D5-F07F-D812-A14510F42232}"/>
              </a:ext>
            </a:extLst>
          </p:cNvPr>
          <p:cNvSpPr>
            <a:spLocks noGrp="1"/>
          </p:cNvSpPr>
          <p:nvPr>
            <p:ph idx="1"/>
          </p:nvPr>
        </p:nvSpPr>
        <p:spPr>
          <a:xfrm>
            <a:off x="157655" y="1850571"/>
            <a:ext cx="8986345" cy="5049469"/>
          </a:xfrm>
        </p:spPr>
        <p:txBody>
          <a:bodyPr/>
          <a:lstStyle/>
          <a:p>
            <a:pPr marL="457200" marR="0" lvl="0" indent="-457200">
              <a:lnSpc>
                <a:spcPct val="100000"/>
              </a:lnSpc>
              <a:spcAft>
                <a:spcPts val="1800"/>
              </a:spcAft>
              <a:buFont typeface="+mj-lt"/>
              <a:buAutoNum type="alphaU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Split personality</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100000"/>
              </a:lnSpc>
              <a:spcAft>
                <a:spcPts val="1800"/>
              </a:spcAft>
              <a:buFont typeface="+mj-lt"/>
              <a:buAutoNum type="alphaU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Personality tests</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100000"/>
              </a:lnSpc>
              <a:spcAft>
                <a:spcPts val="1800"/>
              </a:spcAft>
              <a:buFont typeface="+mj-lt"/>
              <a:buAutoNum type="alphaU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Clara has a problem deciding on A, B, C or D, because some aspect of all apply to her.</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100000"/>
              </a:lnSpc>
              <a:spcAft>
                <a:spcPts val="1800"/>
              </a:spcAft>
              <a:buFont typeface="+mj-lt"/>
              <a:buAutoNum type="alphaU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We all have different personality traits.</a:t>
            </a:r>
            <a:endParaRPr lang="en-US" dirty="0">
              <a:solidFill>
                <a:srgbClr val="000000"/>
              </a:solidFill>
              <a:ea typeface="Times New Roman" panose="02020603050405020304" pitchFamily="18" charset="0"/>
              <a:cs typeface="Times New Roman" panose="02020603050405020304" pitchFamily="18" charset="0"/>
            </a:endParaRPr>
          </a:p>
          <a:p>
            <a:pPr marL="457200" marR="0" lvl="0" indent="-457200">
              <a:lnSpc>
                <a:spcPct val="100000"/>
              </a:lnSpc>
              <a:spcAft>
                <a:spcPts val="1800"/>
              </a:spcAft>
              <a:buFont typeface="+mj-lt"/>
              <a:buAutoNum type="alphaU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We are going to look tonight at five different people who live within us.</a:t>
            </a:r>
            <a:endParaRPr lang="en-US" dirty="0"/>
          </a:p>
        </p:txBody>
      </p:sp>
    </p:spTree>
    <p:extLst>
      <p:ext uri="{BB962C8B-B14F-4D97-AF65-F5344CB8AC3E}">
        <p14:creationId xmlns:p14="http://schemas.microsoft.com/office/powerpoint/2010/main" val="213599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BB2E5-B32A-681D-75B4-29E6290484EB}"/>
              </a:ext>
            </a:extLst>
          </p:cNvPr>
          <p:cNvSpPr>
            <a:spLocks noGrp="1"/>
          </p:cNvSpPr>
          <p:nvPr>
            <p:ph type="title"/>
          </p:nvPr>
        </p:nvSpPr>
        <p:spPr/>
        <p:txBody>
          <a:bodyPr>
            <a:normAutofit/>
          </a:bodyPr>
          <a:lstStyle/>
          <a:p>
            <a:pPr marL="0" marR="0">
              <a:buNone/>
              <a:tabLst>
                <a:tab pos="228600" algn="l"/>
                <a:tab pos="457200" algn="l"/>
                <a:tab pos="685800" algn="l"/>
                <a:tab pos="914400" algn="l"/>
                <a:tab pos="1143000" algn="l"/>
                <a:tab pos="1371600" algn="l"/>
                <a:tab pos="457200" algn="l"/>
              </a:tabLst>
            </a:pP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I. THE PERSON </a:t>
            </a:r>
            <a:b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br>
            <a:r>
              <a:rPr lang="en-US" sz="4000" b="1"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I WANT YOU TO THINK I AM</a:t>
            </a:r>
            <a:endParaRPr lang="en-US" sz="4000" dirty="0">
              <a:solidFill>
                <a:srgbClr val="0000CC"/>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DB4E190-A3A1-08C9-19A4-4B13980F113E}"/>
              </a:ext>
            </a:extLst>
          </p:cNvPr>
          <p:cNvSpPr>
            <a:spLocks noGrp="1"/>
          </p:cNvSpPr>
          <p:nvPr>
            <p:ph idx="1"/>
          </p:nvPr>
        </p:nvSpPr>
        <p:spPr/>
        <p:txBody>
          <a:bodyPr>
            <a:normAutofit lnSpcReduction="10000"/>
          </a:bodyPr>
          <a:lstStyle/>
          <a:p>
            <a:pPr marL="457200" marR="0" lvl="0" indent="-457200">
              <a:lnSpc>
                <a:spcPct val="95000"/>
              </a:lnSpc>
              <a:buFont typeface="+mj-lt"/>
              <a:buAutoNum type="alphaU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There are things we don’t want others to know about us. Not necessarily things they need to know.</a:t>
            </a:r>
            <a:endParaRPr lang="en-US" dirty="0">
              <a:ea typeface="Times New Roman" panose="02020603050405020304" pitchFamily="18" charset="0"/>
              <a:cs typeface="Times New Roman" panose="02020603050405020304" pitchFamily="18" charset="0"/>
            </a:endParaRPr>
          </a:p>
          <a:p>
            <a:pPr marL="914400" lvl="1" indent="-457200">
              <a:lnSpc>
                <a:spcPct val="95000"/>
              </a:lnSpc>
              <a:buFont typeface="+mj-lt"/>
              <a:buAutoNum type="arabi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facade. </a:t>
            </a:r>
            <a:endParaRPr lang="en-US" dirty="0">
              <a:ea typeface="Times New Roman" panose="02020603050405020304" pitchFamily="18" charset="0"/>
              <a:cs typeface="Times New Roman" panose="02020603050405020304" pitchFamily="18" charset="0"/>
            </a:endParaRPr>
          </a:p>
          <a:p>
            <a:pPr marL="914400" lvl="1" indent="-457200">
              <a:lnSpc>
                <a:spcPct val="95000"/>
              </a:lnSpc>
              <a:buFont typeface="+mj-lt"/>
              <a:buAutoNum type="arabi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hypocrite. </a:t>
            </a:r>
            <a:endParaRPr lang="en-US" dirty="0">
              <a:ea typeface="Times New Roman" panose="02020603050405020304" pitchFamily="18" charset="0"/>
              <a:cs typeface="Times New Roman" panose="02020603050405020304" pitchFamily="18" charset="0"/>
            </a:endParaRPr>
          </a:p>
          <a:p>
            <a:pPr marL="914400" lvl="1" indent="-457200">
              <a:lnSpc>
                <a:spcPct val="95000"/>
              </a:lnSpc>
              <a:buFont typeface="+mj-lt"/>
              <a:buAutoNum type="arabi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masks </a:t>
            </a:r>
            <a:endParaRPr lang="en-US" dirty="0">
              <a:ea typeface="Times New Roman" panose="02020603050405020304" pitchFamily="18" charset="0"/>
              <a:cs typeface="Times New Roman" panose="02020603050405020304" pitchFamily="18" charset="0"/>
            </a:endParaRPr>
          </a:p>
          <a:p>
            <a:pPr marL="914400" lvl="1" indent="-457200">
              <a:lnSpc>
                <a:spcPct val="95000"/>
              </a:lnSpc>
              <a:buFont typeface="+mj-lt"/>
              <a:buAutoNum type="arabi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false impression. </a:t>
            </a:r>
            <a:endParaRPr lang="en-US" dirty="0">
              <a:ea typeface="Times New Roman" panose="02020603050405020304" pitchFamily="18" charset="0"/>
              <a:cs typeface="Times New Roman" panose="02020603050405020304" pitchFamily="18" charset="0"/>
            </a:endParaRPr>
          </a:p>
          <a:p>
            <a:pPr marL="914400" lvl="1" indent="-457200">
              <a:lnSpc>
                <a:spcPct val="95000"/>
              </a:lnSpc>
              <a:buFont typeface="+mj-lt"/>
              <a:buAutoNum type="arabi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pretense </a:t>
            </a:r>
            <a:endParaRPr lang="en-US" dirty="0">
              <a:ea typeface="Times New Roman" panose="02020603050405020304" pitchFamily="18" charset="0"/>
              <a:cs typeface="Times New Roman" panose="02020603050405020304" pitchFamily="18" charset="0"/>
            </a:endParaRPr>
          </a:p>
          <a:p>
            <a:pPr marL="914400" lvl="1" indent="-457200">
              <a:lnSpc>
                <a:spcPct val="95000"/>
              </a:lnSpc>
              <a:buFont typeface="+mj-lt"/>
              <a:buAutoNum type="arabi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The deception </a:t>
            </a:r>
            <a:endParaRPr lang="en-US" dirty="0">
              <a:ea typeface="Times New Roman" panose="02020603050405020304" pitchFamily="18" charset="0"/>
              <a:cs typeface="Times New Roman" panose="02020603050405020304" pitchFamily="18" charset="0"/>
            </a:endParaRPr>
          </a:p>
          <a:p>
            <a:pPr marL="914400" lvl="1" indent="-457200">
              <a:lnSpc>
                <a:spcPct val="95000"/>
              </a:lnSpc>
              <a:buFont typeface="+mj-lt"/>
              <a:buAutoNum type="arabi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Not only do we deceive others, but we sometimes deceive ourselves. </a:t>
            </a:r>
            <a:endParaRPr lang="en-US" dirty="0">
              <a:ea typeface="Times New Roman" panose="02020603050405020304" pitchFamily="18" charset="0"/>
              <a:cs typeface="Times New Roman" panose="02020603050405020304" pitchFamily="18" charset="0"/>
            </a:endParaRPr>
          </a:p>
          <a:p>
            <a:pPr marL="914400" lvl="1" indent="-457200">
              <a:lnSpc>
                <a:spcPct val="95000"/>
              </a:lnSpc>
              <a:buFont typeface="+mj-lt"/>
              <a:buAutoNum type="arabicPeriod"/>
              <a:tabLst>
                <a:tab pos="228600" algn="l"/>
                <a:tab pos="457200" algn="l"/>
                <a:tab pos="685800" algn="l"/>
                <a:tab pos="914400" algn="l"/>
                <a:tab pos="1143000" algn="l"/>
                <a:tab pos="1371600" algn="l"/>
                <a:tab pos="457200" algn="l"/>
              </a:tabLst>
            </a:pPr>
            <a:r>
              <a:rPr lang="en-US" dirty="0">
                <a:solidFill>
                  <a:srgbClr val="000000"/>
                </a:solidFill>
                <a:ea typeface="Times New Roman" panose="02020603050405020304" pitchFamily="18" charset="0"/>
                <a:cs typeface="Arial" panose="020B0604020202020204" pitchFamily="34" charset="0"/>
              </a:rPr>
              <a:t>It is hard to stop playing the game of make–believe once you begin. </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59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0F85D239-1AA2-4A61-A26A-155CD289143E}" vid="{1F5DF8C1-90B5-4122-8C2B-1A05E6D43FCD}"/>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31722</TotalTime>
  <Words>1719</Words>
  <Application>Microsoft Office PowerPoint</Application>
  <PresentationFormat>On-screen Show (4:3)</PresentationFormat>
  <Paragraphs>74</Paragraphs>
  <Slides>22</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Arial</vt:lpstr>
      <vt:lpstr>Arial Black</vt:lpstr>
      <vt:lpstr>Calibri</vt:lpstr>
      <vt:lpstr>Calibri Light</vt:lpstr>
      <vt:lpstr>Times New Roman</vt:lpstr>
      <vt:lpstr>Office Theme</vt:lpstr>
      <vt:lpstr>1_Office Theme</vt:lpstr>
      <vt:lpstr>2_Office Theme</vt:lpstr>
      <vt:lpstr>PowerPoint Presentation</vt:lpstr>
      <vt:lpstr>PowerPoint Presentation</vt:lpstr>
      <vt:lpstr>LET US PRAY</vt:lpstr>
      <vt:lpstr>SINGING</vt:lpstr>
      <vt:lpstr>Romans 7:21–25  I find then a law, that evil is present with me, the one who wills to do good. 22 For I delight in the law of God according to the inward man. 23 But I see another law in my members, warring against the law of my mind, and bringing me into captivity to the law of sin which is in my members. 24 O wretched man that I am! Who will deliver me from this body of death? 25 I thank God—through Jesus Christ our Lord! So then, with the mind I myself serve the law of God, but with the flesh the law of sin.</vt:lpstr>
      <vt:lpstr>LET US PRAY</vt:lpstr>
      <vt:lpstr>FIVE PEOPLE WITHIN US</vt:lpstr>
      <vt:lpstr>FIVE PEOPLE  WHO LIVE WITHIN US</vt:lpstr>
      <vt:lpstr>I. THE PERSON  I WANT YOU TO THINK I AM</vt:lpstr>
      <vt:lpstr>I. THE PERSON  I WANT YOU TO THINK I AM</vt:lpstr>
      <vt:lpstr>II. THE PERSON YOU THINK I AM</vt:lpstr>
      <vt:lpstr>III. THE PERSON I THINK I AM</vt:lpstr>
      <vt:lpstr>III. THE PERSON I THINK I AM</vt:lpstr>
      <vt:lpstr>IV. THE PERSON ONLY GOD KNOWS </vt:lpstr>
      <vt:lpstr>V. THE PERSON  THAT I WANT TO BECOME</vt:lpstr>
      <vt:lpstr>V. THE PERSON  THAT I WANT TO BECOME</vt:lpstr>
      <vt:lpstr>WHICH OF THESE PEOPLE INSIDE OF YOU IS WINNING?</vt:lpstr>
      <vt:lpstr>SINGING</vt:lpstr>
      <vt:lpstr>PowerPoint Presentation</vt:lpstr>
      <vt:lpstr>CONTRIBUTION</vt:lpstr>
      <vt:lpstr>SINGING</vt:lpstr>
      <vt:lpstr>HAVE  A  CHRIST LIKE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 Pasley</dc:creator>
  <cp:lastModifiedBy>Larry Pasley</cp:lastModifiedBy>
  <cp:revision>4</cp:revision>
  <dcterms:created xsi:type="dcterms:W3CDTF">2021-03-29T21:09:31Z</dcterms:created>
  <dcterms:modified xsi:type="dcterms:W3CDTF">2025-07-01T01:30:31Z</dcterms:modified>
</cp:coreProperties>
</file>