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3" r:id="rId2"/>
  </p:sldMasterIdLst>
  <p:notesMasterIdLst>
    <p:notesMasterId r:id="rId29"/>
  </p:notesMasterIdLst>
  <p:sldIdLst>
    <p:sldId id="425" r:id="rId3"/>
    <p:sldId id="283" r:id="rId4"/>
    <p:sldId id="493" r:id="rId5"/>
    <p:sldId id="376" r:id="rId6"/>
    <p:sldId id="291" r:id="rId7"/>
    <p:sldId id="434" r:id="rId8"/>
    <p:sldId id="508" r:id="rId9"/>
    <p:sldId id="531" r:id="rId10"/>
    <p:sldId id="523" r:id="rId11"/>
    <p:sldId id="532" r:id="rId12"/>
    <p:sldId id="543" r:id="rId13"/>
    <p:sldId id="544" r:id="rId14"/>
    <p:sldId id="542" r:id="rId15"/>
    <p:sldId id="541" r:id="rId16"/>
    <p:sldId id="540" r:id="rId17"/>
    <p:sldId id="539" r:id="rId18"/>
    <p:sldId id="538" r:id="rId19"/>
    <p:sldId id="545" r:id="rId20"/>
    <p:sldId id="537" r:id="rId21"/>
    <p:sldId id="536" r:id="rId22"/>
    <p:sldId id="535" r:id="rId23"/>
    <p:sldId id="534" r:id="rId24"/>
    <p:sldId id="533" r:id="rId25"/>
    <p:sldId id="290" r:id="rId26"/>
    <p:sldId id="507" r:id="rId27"/>
    <p:sldId id="485"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520C"/>
    <a:srgbClr val="0000CC"/>
    <a:srgbClr val="660033"/>
    <a:srgbClr val="17003A"/>
    <a:srgbClr val="1F004C"/>
    <a:srgbClr val="31007A"/>
    <a:srgbClr val="40009E"/>
    <a:srgbClr val="4E00C0"/>
    <a:srgbClr val="6600FF"/>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0768F-9302-4158-8E35-233082E2BC01}" v="1663" dt="2026-06-18T18:14:22.9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3840"/>
    </p:cViewPr>
  </p:outlineViewPr>
  <p:notesTextViewPr>
    <p:cViewPr>
      <p:scale>
        <a:sx n="1" d="1"/>
        <a:sy n="1" d="1"/>
      </p:scale>
      <p:origin x="0" y="0"/>
    </p:cViewPr>
  </p:notesTextViewPr>
  <p:sorterViewPr>
    <p:cViewPr>
      <p:scale>
        <a:sx n="100" d="100"/>
        <a:sy n="100" d="100"/>
      </p:scale>
      <p:origin x="0" y="-8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84E85-DAE7-473F-B013-D76DDA0798DC}" type="datetimeFigureOut">
              <a:rPr lang="en-US" smtClean="0"/>
              <a:t>7/6/2026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0FFAB-2CAE-4E7B-B1BF-7E4BD00F76D5}" type="slidenum">
              <a:rPr lang="en-US" smtClean="0"/>
              <a:t>‹#›</a:t>
            </a:fld>
            <a:endParaRPr lang="en-US"/>
          </a:p>
        </p:txBody>
      </p:sp>
    </p:spTree>
    <p:extLst>
      <p:ext uri="{BB962C8B-B14F-4D97-AF65-F5344CB8AC3E}">
        <p14:creationId xmlns:p14="http://schemas.microsoft.com/office/powerpoint/2010/main" val="423791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3924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7</a:t>
            </a:fld>
            <a:endParaRPr lang="en-US"/>
          </a:p>
        </p:txBody>
      </p:sp>
    </p:spTree>
    <p:extLst>
      <p:ext uri="{BB962C8B-B14F-4D97-AF65-F5344CB8AC3E}">
        <p14:creationId xmlns:p14="http://schemas.microsoft.com/office/powerpoint/2010/main" val="128985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26</a:t>
            </a:fld>
            <a:endParaRPr lang="en-US"/>
          </a:p>
        </p:txBody>
      </p:sp>
    </p:spTree>
    <p:extLst>
      <p:ext uri="{BB962C8B-B14F-4D97-AF65-F5344CB8AC3E}">
        <p14:creationId xmlns:p14="http://schemas.microsoft.com/office/powerpoint/2010/main" val="721794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01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49353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7/6/2026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327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7/6/2026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60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7/6/2026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20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855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8367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4449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0023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2974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4255747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830288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7/6/2026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22491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15205747"/>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7/6/2026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40654802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www.publicdomainpictures.net/en/view-image.php?image=163614&amp;picture=the-bibl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8627" y="6137246"/>
            <a:ext cx="9144000" cy="707886"/>
          </a:xfrm>
          <a:prstGeom prst="rect">
            <a:avLst/>
          </a:prstGeom>
          <a:solidFill>
            <a:schemeClr val="tx1">
              <a:alpha val="39000"/>
            </a:schemeClr>
          </a:solidFill>
          <a:ln w="9525">
            <a:noFill/>
            <a:miter lim="800000"/>
            <a:headEnd/>
            <a:tailEnd/>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PLEASE TURN OFF CELLPHONES</a:t>
            </a:r>
          </a:p>
        </p:txBody>
      </p:sp>
      <p:sp>
        <p:nvSpPr>
          <p:cNvPr id="8" name="Rectangle 7">
            <a:extLst>
              <a:ext uri="{FF2B5EF4-FFF2-40B4-BE49-F238E27FC236}">
                <a16:creationId xmlns:a16="http://schemas.microsoft.com/office/drawing/2014/main" id="{48E83C1B-51F2-4C54-BFE8-59DACB5F4871}"/>
              </a:ext>
            </a:extLst>
          </p:cNvPr>
          <p:cNvSpPr/>
          <p:nvPr/>
        </p:nvSpPr>
        <p:spPr>
          <a:xfrm>
            <a:off x="0" y="12868"/>
            <a:ext cx="9135373" cy="1323439"/>
          </a:xfrm>
          <a:prstGeom prst="rect">
            <a:avLst/>
          </a:prstGeom>
          <a:solidFill>
            <a:schemeClr val="tx1">
              <a:alpha val="42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WELCOME TO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JACKSON STREET CHURCH OF CHRIST</a:t>
            </a:r>
            <a:endParaRPr kumimoji="0" lang="en-US" sz="4000" b="1" i="0" u="none" strike="noStrike" kern="12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BA0F10D-B39A-4C69-B0FF-581899726E82}"/>
              </a:ext>
            </a:extLst>
          </p:cNvPr>
          <p:cNvPicPr>
            <a:picLocks noChangeAspect="1"/>
          </p:cNvPicPr>
          <p:nvPr/>
        </p:nvPicPr>
        <p:blipFill>
          <a:blip r:embed="rId3"/>
          <a:stretch>
            <a:fillRect/>
          </a:stretch>
        </p:blipFill>
        <p:spPr>
          <a:xfrm>
            <a:off x="391436" y="1336307"/>
            <a:ext cx="7247599" cy="4899377"/>
          </a:xfrm>
          <a:prstGeom prst="rect">
            <a:avLst/>
          </a:prstGeom>
        </p:spPr>
      </p:pic>
    </p:spTree>
    <p:extLst>
      <p:ext uri="{BB962C8B-B14F-4D97-AF65-F5344CB8AC3E}">
        <p14:creationId xmlns:p14="http://schemas.microsoft.com/office/powerpoint/2010/main" val="291146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66507A-41E9-2EF0-766B-E30D11BFD45F}"/>
              </a:ext>
            </a:extLst>
          </p:cNvPr>
          <p:cNvPicPr>
            <a:picLocks noChangeAspect="1"/>
          </p:cNvPicPr>
          <p:nvPr/>
        </p:nvPicPr>
        <p:blipFill>
          <a:blip r:embed="rId2"/>
          <a:stretch>
            <a:fillRect/>
          </a:stretch>
        </p:blipFill>
        <p:spPr>
          <a:xfrm>
            <a:off x="-1524000" y="0"/>
            <a:ext cx="12192000" cy="6858000"/>
          </a:xfrm>
          <a:prstGeom prst="rect">
            <a:avLst/>
          </a:prstGeom>
        </p:spPr>
      </p:pic>
      <p:sp>
        <p:nvSpPr>
          <p:cNvPr id="2" name="Title 1">
            <a:extLst>
              <a:ext uri="{FF2B5EF4-FFF2-40B4-BE49-F238E27FC236}">
                <a16:creationId xmlns:a16="http://schemas.microsoft.com/office/drawing/2014/main" id="{8072CD89-0DFB-C338-C483-8A5E21AA0A2C}"/>
              </a:ext>
            </a:extLst>
          </p:cNvPr>
          <p:cNvSpPr>
            <a:spLocks noGrp="1"/>
          </p:cNvSpPr>
          <p:nvPr>
            <p:ph type="title"/>
          </p:nvPr>
        </p:nvSpPr>
        <p:spPr/>
        <p:txBody>
          <a:bodyPr>
            <a:normAutofit/>
          </a:bodyPr>
          <a:lstStyle/>
          <a:p>
            <a:pPr marL="0" marR="0" algn="ctr">
              <a:buNone/>
            </a:pPr>
            <a:r>
              <a:rPr lang="en-US" sz="4000" b="1" cap="all"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What Pleases God</a:t>
            </a:r>
            <a:endParaRPr lang="en-US" sz="4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4421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AFFF6-DA2C-4DF4-4D1A-B8E3BDB47C84}"/>
              </a:ext>
            </a:extLst>
          </p:cNvPr>
          <p:cNvSpPr>
            <a:spLocks noGrp="1"/>
          </p:cNvSpPr>
          <p:nvPr>
            <p:ph type="title"/>
          </p:nvPr>
        </p:nvSpPr>
        <p:spPr>
          <a:xfrm>
            <a:off x="0" y="1"/>
            <a:ext cx="9144000" cy="933450"/>
          </a:xfrm>
        </p:spPr>
        <p:txBody>
          <a:bodyPr>
            <a:normAutofit/>
          </a:bodyPr>
          <a:lstStyle/>
          <a:p>
            <a:pPr marL="0" marR="0">
              <a:buNone/>
            </a:pPr>
            <a:r>
              <a:rPr lang="en-US" sz="40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PLEASING GOD</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269DBFA-E2A0-9B4C-AE9C-CC8131CB6380}"/>
              </a:ext>
            </a:extLst>
          </p:cNvPr>
          <p:cNvSpPr>
            <a:spLocks noGrp="1"/>
          </p:cNvSpPr>
          <p:nvPr>
            <p:ph idx="1"/>
          </p:nvPr>
        </p:nvSpPr>
        <p:spPr>
          <a:xfrm>
            <a:off x="220337" y="933452"/>
            <a:ext cx="8923663" cy="5924548"/>
          </a:xfrm>
        </p:spPr>
        <p:txBody>
          <a:bodyPr>
            <a:normAutofit lnSpcReduction="10000"/>
          </a:bodyPr>
          <a:lstStyle/>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Psalms 149:4  For </a:t>
            </a:r>
            <a:r>
              <a:rPr lang="en-US" u="sng" dirty="0">
                <a:ea typeface="Times New Roman" panose="02020603050405020304" pitchFamily="18" charset="0"/>
                <a:cs typeface="Times New Roman" panose="02020603050405020304" pitchFamily="18" charset="0"/>
              </a:rPr>
              <a:t>the LORD takes pleasure in His people</a:t>
            </a:r>
            <a:r>
              <a:rPr lang="en-US" dirty="0">
                <a:ea typeface="Times New Roman" panose="02020603050405020304" pitchFamily="18" charset="0"/>
                <a:cs typeface="Times New Roman" panose="02020603050405020304" pitchFamily="18" charset="0"/>
              </a:rPr>
              <a:t>; He will beautify the humble with salvation.</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Matthew 3:17  And suddenly a voice came from heaven, saying, "</a:t>
            </a:r>
            <a:r>
              <a:rPr lang="en-US" u="sng" dirty="0">
                <a:ea typeface="Times New Roman" panose="02020603050405020304" pitchFamily="18" charset="0"/>
                <a:cs typeface="Times New Roman" panose="02020603050405020304" pitchFamily="18" charset="0"/>
              </a:rPr>
              <a:t>This is My beloved Son, in whom I am well pleased</a:t>
            </a:r>
            <a:r>
              <a:rPr lang="en-US" dirty="0">
                <a:ea typeface="Times New Roman" panose="02020603050405020304" pitchFamily="18" charset="0"/>
                <a:cs typeface="Times New Roman" panose="02020603050405020304" pitchFamily="18" charset="0"/>
              </a:rPr>
              <a:t>."</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John 8:29  And He who sent Me is with Me. The Father has not left Me alone, for </a:t>
            </a:r>
            <a:r>
              <a:rPr lang="en-US" u="sng" dirty="0">
                <a:ea typeface="Times New Roman" panose="02020603050405020304" pitchFamily="18" charset="0"/>
                <a:cs typeface="Times New Roman" panose="02020603050405020304" pitchFamily="18" charset="0"/>
              </a:rPr>
              <a:t>I always do those things that please Him</a:t>
            </a:r>
            <a:r>
              <a:rPr lang="en-US" dirty="0">
                <a:ea typeface="Times New Roman" panose="02020603050405020304" pitchFamily="18" charset="0"/>
                <a:cs typeface="Times New Roman" panose="02020603050405020304" pitchFamily="18" charset="0"/>
              </a:rPr>
              <a:t>.”</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Hebrews 11:5  By faith Enoch was taken away so that he did not see death, "and was not found, because God had taken him"; for before he was taken he had this testimony, that </a:t>
            </a:r>
            <a:r>
              <a:rPr lang="en-US" u="sng" dirty="0">
                <a:ea typeface="Times New Roman" panose="02020603050405020304" pitchFamily="18" charset="0"/>
                <a:cs typeface="Times New Roman" panose="02020603050405020304" pitchFamily="18" charset="0"/>
              </a:rPr>
              <a:t>he pleased God</a:t>
            </a:r>
            <a:r>
              <a:rPr lang="en-US" dirty="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6130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A03DC-0447-E7BF-9A2D-22F2CDC582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9F176-97DC-F172-9A2B-5C08C71DBCF6}"/>
              </a:ext>
            </a:extLst>
          </p:cNvPr>
          <p:cNvSpPr>
            <a:spLocks noGrp="1"/>
          </p:cNvSpPr>
          <p:nvPr>
            <p:ph type="title"/>
          </p:nvPr>
        </p:nvSpPr>
        <p:spPr>
          <a:xfrm>
            <a:off x="0" y="1"/>
            <a:ext cx="9144000" cy="933450"/>
          </a:xfrm>
        </p:spPr>
        <p:txBody>
          <a:bodyPr>
            <a:normAutofit/>
          </a:bodyPr>
          <a:lstStyle/>
          <a:p>
            <a:pPr marL="0" marR="0">
              <a:buNone/>
            </a:pPr>
            <a:r>
              <a:rPr lang="en-US" sz="40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PLEASING GOD</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051CE20-B6AC-F449-01E9-A23BBEF26998}"/>
              </a:ext>
            </a:extLst>
          </p:cNvPr>
          <p:cNvSpPr>
            <a:spLocks noGrp="1"/>
          </p:cNvSpPr>
          <p:nvPr>
            <p:ph idx="1"/>
          </p:nvPr>
        </p:nvSpPr>
        <p:spPr>
          <a:xfrm>
            <a:off x="220337" y="933452"/>
            <a:ext cx="8923663" cy="5924548"/>
          </a:xfrm>
        </p:spPr>
        <p:txBody>
          <a:bodyPr>
            <a:noAutofit/>
          </a:bodyPr>
          <a:lstStyle/>
          <a:p>
            <a:pPr marL="457200" marR="0" lvl="0" indent="-457200">
              <a:spcBef>
                <a:spcPts val="0"/>
              </a:spcBef>
              <a:buFont typeface="+mj-lt"/>
              <a:buAutoNum type="alphaUcPeriod" startAt="5"/>
            </a:pPr>
            <a:r>
              <a:rPr lang="en-US" sz="2800" dirty="0">
                <a:ea typeface="Times New Roman" panose="02020603050405020304" pitchFamily="18" charset="0"/>
                <a:cs typeface="Times New Roman" panose="02020603050405020304" pitchFamily="18" charset="0"/>
              </a:rPr>
              <a:t>1 Thessalonians 4:1–2  Finally then, brethren, we urge and exhort in the Lord Jesus that you should abound more and more, just as you received from us how </a:t>
            </a:r>
            <a:r>
              <a:rPr lang="en-US" sz="2800" u="sng" dirty="0">
                <a:ea typeface="Times New Roman" panose="02020603050405020304" pitchFamily="18" charset="0"/>
                <a:cs typeface="Times New Roman" panose="02020603050405020304" pitchFamily="18" charset="0"/>
              </a:rPr>
              <a:t>you ought to walk and to please God</a:t>
            </a:r>
            <a:r>
              <a:rPr lang="en-US" sz="2800" dirty="0">
                <a:ea typeface="Times New Roman" panose="02020603050405020304" pitchFamily="18" charset="0"/>
                <a:cs typeface="Times New Roman" panose="02020603050405020304" pitchFamily="18" charset="0"/>
              </a:rPr>
              <a:t>; </a:t>
            </a:r>
            <a:r>
              <a:rPr lang="en-US" sz="2800" baseline="30000" dirty="0">
                <a:ea typeface="Times New Roman" panose="02020603050405020304" pitchFamily="18" charset="0"/>
                <a:cs typeface="Times New Roman" panose="02020603050405020304" pitchFamily="18" charset="0"/>
              </a:rPr>
              <a:t>2</a:t>
            </a:r>
            <a:r>
              <a:rPr lang="en-US" sz="2800" dirty="0">
                <a:ea typeface="Times New Roman" panose="02020603050405020304" pitchFamily="18" charset="0"/>
                <a:cs typeface="Times New Roman" panose="02020603050405020304" pitchFamily="18" charset="0"/>
              </a:rPr>
              <a:t> for you know what commandments we gave you through the Lord Jesus.</a:t>
            </a:r>
          </a:p>
          <a:p>
            <a:pPr marL="457200" marR="0" lvl="0" indent="-457200">
              <a:spcBef>
                <a:spcPts val="0"/>
              </a:spcBef>
              <a:buFont typeface="+mj-lt"/>
              <a:buAutoNum type="alphaUcPeriod" startAt="5"/>
            </a:pPr>
            <a:r>
              <a:rPr lang="en-US" sz="2800" dirty="0">
                <a:ea typeface="Times New Roman" panose="02020603050405020304" pitchFamily="18" charset="0"/>
                <a:cs typeface="Times New Roman" panose="02020603050405020304" pitchFamily="18" charset="0"/>
              </a:rPr>
              <a:t>1 Thessalonians 2:14–15  For you, brethren, became imitators of the churches of God which are in Judea in Christ Jesus. For you also suffered the same things from your own countrymen, just as they did from the Judeans, </a:t>
            </a:r>
            <a:r>
              <a:rPr lang="en-US" sz="2800" baseline="30000" dirty="0">
                <a:ea typeface="Times New Roman" panose="02020603050405020304" pitchFamily="18" charset="0"/>
                <a:cs typeface="Times New Roman" panose="02020603050405020304" pitchFamily="18" charset="0"/>
              </a:rPr>
              <a:t>15</a:t>
            </a:r>
            <a:r>
              <a:rPr lang="en-US" sz="2800" dirty="0">
                <a:ea typeface="Times New Roman" panose="02020603050405020304" pitchFamily="18" charset="0"/>
                <a:cs typeface="Times New Roman" panose="02020603050405020304" pitchFamily="18" charset="0"/>
              </a:rPr>
              <a:t> who killed both the Lord Jesus and their own prophets, and have persecuted us; and </a:t>
            </a:r>
            <a:r>
              <a:rPr lang="en-US" sz="2800" u="sng" dirty="0">
                <a:ea typeface="Times New Roman" panose="02020603050405020304" pitchFamily="18" charset="0"/>
                <a:cs typeface="Times New Roman" panose="02020603050405020304" pitchFamily="18" charset="0"/>
              </a:rPr>
              <a:t>they do not please God</a:t>
            </a:r>
            <a:r>
              <a:rPr lang="en-US" sz="2800" dirty="0">
                <a:ea typeface="Times New Roman" panose="02020603050405020304" pitchFamily="18" charset="0"/>
                <a:cs typeface="Times New Roman" panose="02020603050405020304" pitchFamily="18" charset="0"/>
              </a:rPr>
              <a:t> and are contrary to all men,</a:t>
            </a:r>
            <a:endParaRPr lang="en-US" sz="2800" dirty="0"/>
          </a:p>
        </p:txBody>
      </p:sp>
    </p:spTree>
    <p:extLst>
      <p:ext uri="{BB962C8B-B14F-4D97-AF65-F5344CB8AC3E}">
        <p14:creationId xmlns:p14="http://schemas.microsoft.com/office/powerpoint/2010/main" val="413998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65B11-9C8F-0470-3484-D89F701EC9FE}"/>
              </a:ext>
            </a:extLst>
          </p:cNvPr>
          <p:cNvSpPr>
            <a:spLocks noGrp="1"/>
          </p:cNvSpPr>
          <p:nvPr>
            <p:ph type="title"/>
          </p:nvPr>
        </p:nvSpPr>
        <p:spPr/>
        <p:txBody>
          <a:bodyPr>
            <a:normAutofit/>
          </a:bodyPr>
          <a:lstStyle/>
          <a:p>
            <a:pPr marL="0" marR="0">
              <a:buNone/>
            </a:pPr>
            <a:r>
              <a:rPr lang="en-US" sz="36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 The Forgiveness Of His People.</a:t>
            </a:r>
            <a:r>
              <a:rPr lang="en-US" sz="36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E70A2F85-99A8-BB3E-5C7D-56CA2E0C57D4}"/>
              </a:ext>
            </a:extLst>
          </p:cNvPr>
          <p:cNvSpPr>
            <a:spLocks noGrp="1"/>
          </p:cNvSpPr>
          <p:nvPr>
            <p:ph idx="1"/>
          </p:nvPr>
        </p:nvSpPr>
        <p:spPr/>
        <p:txBody>
          <a:bodyPr>
            <a:normAutofit fontScale="85000" lnSpcReduction="10000"/>
          </a:bodyPr>
          <a:lstStyle/>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Ezekiel 33:10–11  “Therefore you, O son of man, say to the house of Israel: ‘Thus you say, “If our transgressions and our sins lie upon us, and we pine away in them, how can we then live?” ’ </a:t>
            </a:r>
            <a:r>
              <a:rPr lang="en-US" baseline="30000" dirty="0">
                <a:ea typeface="Times New Roman" panose="02020603050405020304" pitchFamily="18" charset="0"/>
                <a:cs typeface="Times New Roman" panose="02020603050405020304" pitchFamily="18" charset="0"/>
              </a:rPr>
              <a:t>11</a:t>
            </a:r>
            <a:r>
              <a:rPr lang="en-US" dirty="0">
                <a:ea typeface="Times New Roman" panose="02020603050405020304" pitchFamily="18" charset="0"/>
                <a:cs typeface="Times New Roman" panose="02020603050405020304" pitchFamily="18" charset="0"/>
              </a:rPr>
              <a:t> Say to them: ‘As I live,’ says the Lord GOD, ‘I have </a:t>
            </a:r>
            <a:r>
              <a:rPr lang="en-US" u="sng" dirty="0">
                <a:ea typeface="Times New Roman" panose="02020603050405020304" pitchFamily="18" charset="0"/>
                <a:cs typeface="Times New Roman" panose="02020603050405020304" pitchFamily="18" charset="0"/>
              </a:rPr>
              <a:t>no pleasure in the death of the wicked, but that the wicked turn from his way and live.</a:t>
            </a:r>
            <a:r>
              <a:rPr lang="en-US" dirty="0">
                <a:ea typeface="Times New Roman" panose="02020603050405020304" pitchFamily="18" charset="0"/>
                <a:cs typeface="Times New Roman" panose="02020603050405020304" pitchFamily="18" charset="0"/>
              </a:rPr>
              <a:t> Turn, turn from your evil ways! For why should you die, O house of Israel?’</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1 Corinthians 1:21  For since, in the wisdom of God, the world through wisdom did not know God, it </a:t>
            </a:r>
            <a:r>
              <a:rPr lang="en-US" u="sng" dirty="0">
                <a:ea typeface="Times New Roman" panose="02020603050405020304" pitchFamily="18" charset="0"/>
                <a:cs typeface="Times New Roman" panose="02020603050405020304" pitchFamily="18" charset="0"/>
              </a:rPr>
              <a:t>pleased God through the foolishness of the message preached to save those who believe</a:t>
            </a:r>
            <a:r>
              <a:rPr lang="en-US" dirty="0">
                <a:ea typeface="Times New Roman" panose="02020603050405020304" pitchFamily="18" charset="0"/>
                <a:cs typeface="Times New Roman" panose="02020603050405020304" pitchFamily="18" charset="0"/>
              </a:rPr>
              <a:t>.</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1 John 1:9  </a:t>
            </a:r>
            <a:r>
              <a:rPr lang="en-US" u="sng" dirty="0">
                <a:ea typeface="Times New Roman" panose="02020603050405020304" pitchFamily="18" charset="0"/>
                <a:cs typeface="Times New Roman" panose="02020603050405020304" pitchFamily="18" charset="0"/>
              </a:rPr>
              <a:t>If we confess our sins, He is faithful and just to forgive us our sins</a:t>
            </a:r>
            <a:r>
              <a:rPr lang="en-US" dirty="0">
                <a:ea typeface="Times New Roman" panose="02020603050405020304" pitchFamily="18" charset="0"/>
                <a:cs typeface="Times New Roman" panose="02020603050405020304" pitchFamily="18" charset="0"/>
              </a:rPr>
              <a:t> and to cleanse us from all unrighteousness.</a:t>
            </a:r>
            <a:endParaRPr lang="en-US" dirty="0"/>
          </a:p>
        </p:txBody>
      </p:sp>
    </p:spTree>
    <p:extLst>
      <p:ext uri="{BB962C8B-B14F-4D97-AF65-F5344CB8AC3E}">
        <p14:creationId xmlns:p14="http://schemas.microsoft.com/office/powerpoint/2010/main" val="58592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4CDCC-FE59-816D-2C1C-2C7AB85C7AD3}"/>
              </a:ext>
            </a:extLst>
          </p:cNvPr>
          <p:cNvSpPr>
            <a:spLocks noGrp="1"/>
          </p:cNvSpPr>
          <p:nvPr>
            <p:ph type="title"/>
          </p:nvPr>
        </p:nvSpPr>
        <p:spPr/>
        <p:txBody>
          <a:bodyPr>
            <a:normAutofit/>
          </a:bodyPr>
          <a:lstStyle/>
          <a:p>
            <a:pPr marL="0" marR="0">
              <a:buNone/>
            </a:pPr>
            <a:r>
              <a:rPr lang="en-US" sz="40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 The Faith Of His People.</a:t>
            </a:r>
            <a:r>
              <a:rPr lang="en-US" sz="4000"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22EA0BD-DB1E-290C-F6CF-B7E617ECE8D7}"/>
              </a:ext>
            </a:extLst>
          </p:cNvPr>
          <p:cNvSpPr>
            <a:spLocks noGrp="1"/>
          </p:cNvSpPr>
          <p:nvPr>
            <p:ph idx="1"/>
          </p:nvPr>
        </p:nvSpPr>
        <p:spPr/>
        <p:txBody>
          <a:bodyPr>
            <a:normAutofit fontScale="85000" lnSpcReduction="20000"/>
          </a:bodyPr>
          <a:lstStyle/>
          <a:p>
            <a:pPr marL="457200" marR="0" lvl="0" indent="-457200">
              <a:lnSpc>
                <a:spcPct val="10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Hebrews 11:6  But </a:t>
            </a:r>
            <a:r>
              <a:rPr lang="en-US" u="sng" dirty="0">
                <a:ea typeface="Times New Roman" panose="02020603050405020304" pitchFamily="18" charset="0"/>
                <a:cs typeface="Times New Roman" panose="02020603050405020304" pitchFamily="18" charset="0"/>
              </a:rPr>
              <a:t>without faith it is impossible to please Him,</a:t>
            </a:r>
            <a:r>
              <a:rPr lang="en-US" dirty="0">
                <a:ea typeface="Times New Roman" panose="02020603050405020304" pitchFamily="18" charset="0"/>
                <a:cs typeface="Times New Roman" panose="02020603050405020304" pitchFamily="18" charset="0"/>
              </a:rPr>
              <a:t> for he who comes to God must believe that He is, and that He is a rewarder of those who diligently seek Him.</a:t>
            </a:r>
          </a:p>
          <a:p>
            <a:pPr marL="457200" marR="0" lvl="0" indent="-457200">
              <a:lnSpc>
                <a:spcPct val="10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Psalm 101:6  My eyes shall be on </a:t>
            </a:r>
            <a:r>
              <a:rPr lang="en-US" u="sng" dirty="0">
                <a:ea typeface="Times New Roman" panose="02020603050405020304" pitchFamily="18" charset="0"/>
                <a:cs typeface="Times New Roman" panose="02020603050405020304" pitchFamily="18" charset="0"/>
              </a:rPr>
              <a:t>the faithful of the land, That they may dwell with me</a:t>
            </a:r>
            <a:r>
              <a:rPr lang="en-US" dirty="0">
                <a:ea typeface="Times New Roman" panose="02020603050405020304" pitchFamily="18" charset="0"/>
                <a:cs typeface="Times New Roman" panose="02020603050405020304" pitchFamily="18" charset="0"/>
              </a:rPr>
              <a:t>; He who walks in a perfect way, He shall serve me.</a:t>
            </a:r>
          </a:p>
          <a:p>
            <a:pPr marL="457200" marR="0" lvl="0" indent="-457200">
              <a:lnSpc>
                <a:spcPct val="10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Galatians 3:26–27  For you are </a:t>
            </a:r>
            <a:r>
              <a:rPr lang="en-US" u="sng" dirty="0">
                <a:ea typeface="Times New Roman" panose="02020603050405020304" pitchFamily="18" charset="0"/>
                <a:cs typeface="Times New Roman" panose="02020603050405020304" pitchFamily="18" charset="0"/>
              </a:rPr>
              <a:t>all sons of God through faith in Christ Jesus</a:t>
            </a:r>
            <a:r>
              <a:rPr lang="en-US" dirty="0">
                <a:ea typeface="Times New Roman" panose="02020603050405020304" pitchFamily="18" charset="0"/>
                <a:cs typeface="Times New Roman" panose="02020603050405020304" pitchFamily="18" charset="0"/>
              </a:rPr>
              <a:t>. </a:t>
            </a:r>
            <a:r>
              <a:rPr lang="en-US" baseline="30000" dirty="0">
                <a:ea typeface="Times New Roman" panose="02020603050405020304" pitchFamily="18" charset="0"/>
                <a:cs typeface="Times New Roman" panose="02020603050405020304" pitchFamily="18" charset="0"/>
              </a:rPr>
              <a:t>27</a:t>
            </a:r>
            <a:r>
              <a:rPr lang="en-US" dirty="0">
                <a:ea typeface="Times New Roman" panose="02020603050405020304" pitchFamily="18" charset="0"/>
                <a:cs typeface="Times New Roman" panose="02020603050405020304" pitchFamily="18" charset="0"/>
              </a:rPr>
              <a:t> For as many of you as were baptized into Christ have put on Christ.</a:t>
            </a:r>
          </a:p>
          <a:p>
            <a:pPr marL="457200" marR="0" lvl="0" indent="-457200">
              <a:lnSpc>
                <a:spcPct val="10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Hebrews 10:38–39  Now </a:t>
            </a:r>
            <a:r>
              <a:rPr lang="en-US" u="sng" dirty="0">
                <a:ea typeface="Times New Roman" panose="02020603050405020304" pitchFamily="18" charset="0"/>
                <a:cs typeface="Times New Roman" panose="02020603050405020304" pitchFamily="18" charset="0"/>
              </a:rPr>
              <a:t>the just shall live by faith; But if anyone draws back, My soul has no pleasure in him</a:t>
            </a:r>
            <a:r>
              <a:rPr lang="en-US" dirty="0">
                <a:ea typeface="Times New Roman" panose="02020603050405020304" pitchFamily="18" charset="0"/>
                <a:cs typeface="Times New Roman" panose="02020603050405020304" pitchFamily="18" charset="0"/>
              </a:rPr>
              <a:t>.” </a:t>
            </a:r>
            <a:r>
              <a:rPr lang="en-US" baseline="30000" dirty="0">
                <a:ea typeface="Times New Roman" panose="02020603050405020304" pitchFamily="18" charset="0"/>
                <a:cs typeface="Times New Roman" panose="02020603050405020304" pitchFamily="18" charset="0"/>
              </a:rPr>
              <a:t>39</a:t>
            </a:r>
            <a:r>
              <a:rPr lang="en-US" dirty="0">
                <a:ea typeface="Times New Roman" panose="02020603050405020304" pitchFamily="18" charset="0"/>
                <a:cs typeface="Times New Roman" panose="02020603050405020304" pitchFamily="18" charset="0"/>
              </a:rPr>
              <a:t> But we are not of those who draw back to perdition, but of those who believe to the saving of the soul.</a:t>
            </a:r>
            <a:endParaRPr lang="en-US" dirty="0"/>
          </a:p>
        </p:txBody>
      </p:sp>
    </p:spTree>
    <p:extLst>
      <p:ext uri="{BB962C8B-B14F-4D97-AF65-F5344CB8AC3E}">
        <p14:creationId xmlns:p14="http://schemas.microsoft.com/office/powerpoint/2010/main" val="165477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CD1C4-7209-EA64-5C43-F587BCFEF7A6}"/>
              </a:ext>
            </a:extLst>
          </p:cNvPr>
          <p:cNvSpPr>
            <a:spLocks noGrp="1"/>
          </p:cNvSpPr>
          <p:nvPr>
            <p:ph type="title"/>
          </p:nvPr>
        </p:nvSpPr>
        <p:spPr/>
        <p:txBody>
          <a:bodyPr>
            <a:normAutofit/>
          </a:bodyPr>
          <a:lstStyle/>
          <a:p>
            <a:pPr marL="0" marR="0">
              <a:buNone/>
            </a:pPr>
            <a:r>
              <a:rPr lang="en-US" sz="38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III. The Following Of His People.</a:t>
            </a:r>
            <a:r>
              <a:rPr lang="en-US" sz="3800"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4400" cap="all"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44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64920A6-082D-A398-7765-6E25AD273777}"/>
              </a:ext>
            </a:extLst>
          </p:cNvPr>
          <p:cNvSpPr>
            <a:spLocks noGrp="1"/>
          </p:cNvSpPr>
          <p:nvPr>
            <p:ph idx="1"/>
          </p:nvPr>
        </p:nvSpPr>
        <p:spPr/>
        <p:txBody>
          <a:bodyPr>
            <a:normAutofit fontScale="92500" lnSpcReduction="20000"/>
          </a:bodyPr>
          <a:lstStyle/>
          <a:p>
            <a:pPr marL="457200" marR="0" lvl="0" indent="-457200">
              <a:lnSpc>
                <a:spcPct val="100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Matthew 10:38–39  And he who does not take his cross and </a:t>
            </a:r>
            <a:r>
              <a:rPr lang="en-US" u="sng" dirty="0">
                <a:ea typeface="Times New Roman" panose="02020603050405020304" pitchFamily="18" charset="0"/>
                <a:cs typeface="Times New Roman" panose="02020603050405020304" pitchFamily="18" charset="0"/>
              </a:rPr>
              <a:t>follow after Me</a:t>
            </a:r>
            <a:r>
              <a:rPr lang="en-US" dirty="0">
                <a:ea typeface="Times New Roman" panose="02020603050405020304" pitchFamily="18" charset="0"/>
                <a:cs typeface="Times New Roman" panose="02020603050405020304" pitchFamily="18" charset="0"/>
              </a:rPr>
              <a:t> is not worthy of Me. </a:t>
            </a:r>
            <a:r>
              <a:rPr lang="en-US" baseline="30000" dirty="0">
                <a:ea typeface="Times New Roman" panose="02020603050405020304" pitchFamily="18" charset="0"/>
                <a:cs typeface="Times New Roman" panose="02020603050405020304" pitchFamily="18" charset="0"/>
              </a:rPr>
              <a:t>39</a:t>
            </a:r>
            <a:r>
              <a:rPr lang="en-US" dirty="0">
                <a:ea typeface="Times New Roman" panose="02020603050405020304" pitchFamily="18" charset="0"/>
                <a:cs typeface="Times New Roman" panose="02020603050405020304" pitchFamily="18" charset="0"/>
              </a:rPr>
              <a:t> He who finds his life will lose it, and he who loses his life for My sake will find it.</a:t>
            </a:r>
          </a:p>
          <a:p>
            <a:pPr marL="457200" marR="0" lvl="0" indent="-457200">
              <a:lnSpc>
                <a:spcPct val="100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Hebrews 13:20–21  Now may the God of peace who brought up our Lord Jesus from the dead, that great Shepherd of the sheep, through the blood of the everlasting covenant, </a:t>
            </a:r>
            <a:r>
              <a:rPr lang="en-US" baseline="30000" dirty="0">
                <a:ea typeface="Times New Roman" panose="02020603050405020304" pitchFamily="18" charset="0"/>
                <a:cs typeface="Times New Roman" panose="02020603050405020304" pitchFamily="18" charset="0"/>
              </a:rPr>
              <a:t>21</a:t>
            </a:r>
            <a:r>
              <a:rPr lang="en-US" dirty="0">
                <a:ea typeface="Times New Roman" panose="02020603050405020304" pitchFamily="18" charset="0"/>
                <a:cs typeface="Times New Roman" panose="02020603050405020304" pitchFamily="18" charset="0"/>
              </a:rPr>
              <a:t> make you complete in every good work to </a:t>
            </a:r>
            <a:r>
              <a:rPr lang="en-US" u="sng" dirty="0">
                <a:ea typeface="Times New Roman" panose="02020603050405020304" pitchFamily="18" charset="0"/>
                <a:cs typeface="Times New Roman" panose="02020603050405020304" pitchFamily="18" charset="0"/>
              </a:rPr>
              <a:t>do His will, working in you what is well pleasing in His sight</a:t>
            </a:r>
            <a:r>
              <a:rPr lang="en-US" dirty="0">
                <a:ea typeface="Times New Roman" panose="02020603050405020304" pitchFamily="18" charset="0"/>
                <a:cs typeface="Times New Roman" panose="02020603050405020304" pitchFamily="18" charset="0"/>
              </a:rPr>
              <a:t>, through Jesus Christ, to whom be glory forever and ever. Amen.</a:t>
            </a:r>
          </a:p>
          <a:p>
            <a:pPr marL="457200" marR="0" lvl="0" indent="-457200">
              <a:lnSpc>
                <a:spcPct val="100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To "follow" means to "move behind in the same direction. </a:t>
            </a:r>
            <a:endParaRPr lang="en-US" dirty="0"/>
          </a:p>
        </p:txBody>
      </p:sp>
    </p:spTree>
    <p:extLst>
      <p:ext uri="{BB962C8B-B14F-4D97-AF65-F5344CB8AC3E}">
        <p14:creationId xmlns:p14="http://schemas.microsoft.com/office/powerpoint/2010/main" val="186709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760AC-7499-6CB3-9B06-42799D24ABE8}"/>
              </a:ext>
            </a:extLst>
          </p:cNvPr>
          <p:cNvSpPr>
            <a:spLocks noGrp="1"/>
          </p:cNvSpPr>
          <p:nvPr>
            <p:ph type="title"/>
          </p:nvPr>
        </p:nvSpPr>
        <p:spPr/>
        <p:txBody>
          <a:bodyPr>
            <a:normAutofit/>
          </a:bodyPr>
          <a:lstStyle/>
          <a:p>
            <a:pPr marL="0" marR="0">
              <a:buNone/>
            </a:pPr>
            <a:r>
              <a:rPr lang="en-US" sz="37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IV. The Fellowship Of His People.</a:t>
            </a:r>
            <a:r>
              <a:rPr lang="en-US" sz="3700"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37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D26DE55-7637-F35D-FB86-535B9D049303}"/>
              </a:ext>
            </a:extLst>
          </p:cNvPr>
          <p:cNvSpPr>
            <a:spLocks noGrp="1"/>
          </p:cNvSpPr>
          <p:nvPr>
            <p:ph idx="1"/>
          </p:nvPr>
        </p:nvSpPr>
        <p:spPr/>
        <p:txBody>
          <a:bodyPr>
            <a:normAutofit lnSpcReduction="10000"/>
          </a:bodyPr>
          <a:lstStyle/>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John 8:29  "And He who sent Me is with Me. The </a:t>
            </a:r>
            <a:r>
              <a:rPr lang="en-US" u="sng" dirty="0">
                <a:ea typeface="Times New Roman" panose="02020603050405020304" pitchFamily="18" charset="0"/>
                <a:cs typeface="Times New Roman" panose="02020603050405020304" pitchFamily="18" charset="0"/>
              </a:rPr>
              <a:t>Father has not left Me alone, for I always do those things that please Him</a:t>
            </a:r>
            <a:r>
              <a:rPr lang="en-US" dirty="0">
                <a:ea typeface="Times New Roman" panose="02020603050405020304" pitchFamily="18" charset="0"/>
                <a:cs typeface="Times New Roman" panose="02020603050405020304" pitchFamily="18" charset="0"/>
              </a:rPr>
              <a:t>."</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Hebrews 10:24–25  And let us consider one another in order to stir up love and good works, </a:t>
            </a:r>
            <a:r>
              <a:rPr lang="en-US" baseline="30000" dirty="0">
                <a:ea typeface="Times New Roman" panose="02020603050405020304" pitchFamily="18" charset="0"/>
                <a:cs typeface="Times New Roman" panose="02020603050405020304" pitchFamily="18" charset="0"/>
              </a:rPr>
              <a:t>25</a:t>
            </a:r>
            <a:r>
              <a:rPr lang="en-US" dirty="0">
                <a:ea typeface="Times New Roman" panose="02020603050405020304" pitchFamily="18" charset="0"/>
                <a:cs typeface="Times New Roman" panose="02020603050405020304" pitchFamily="18" charset="0"/>
              </a:rPr>
              <a:t> not forsaking the assembling of ourselves together, as is the manner of some, but exhorting one another, and so much the more as you see the Day approaching.</a:t>
            </a:r>
          </a:p>
          <a:p>
            <a:pPr marL="457200" marR="0" lvl="0" indent="-457200">
              <a:lnSpc>
                <a:spcPct val="9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Proverbs 16:7  When a man’s ways </a:t>
            </a:r>
            <a:r>
              <a:rPr lang="en-US" u="sng" dirty="0">
                <a:ea typeface="Times New Roman" panose="02020603050405020304" pitchFamily="18" charset="0"/>
                <a:cs typeface="Times New Roman" panose="02020603050405020304" pitchFamily="18" charset="0"/>
              </a:rPr>
              <a:t>please the LORD, He makes even his enemies to be at peace with him.</a:t>
            </a:r>
            <a:endParaRPr lang="en-US" dirty="0"/>
          </a:p>
        </p:txBody>
      </p:sp>
    </p:spTree>
    <p:extLst>
      <p:ext uri="{BB962C8B-B14F-4D97-AF65-F5344CB8AC3E}">
        <p14:creationId xmlns:p14="http://schemas.microsoft.com/office/powerpoint/2010/main" val="394991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EAF6B-4F25-9645-573C-1BDDEB775182}"/>
              </a:ext>
            </a:extLst>
          </p:cNvPr>
          <p:cNvSpPr>
            <a:spLocks noGrp="1"/>
          </p:cNvSpPr>
          <p:nvPr>
            <p:ph type="title"/>
          </p:nvPr>
        </p:nvSpPr>
        <p:spPr/>
        <p:txBody>
          <a:bodyPr>
            <a:normAutofit/>
          </a:bodyPr>
          <a:lstStyle/>
          <a:p>
            <a:pPr marL="0" marR="0">
              <a:buNone/>
            </a:pPr>
            <a:r>
              <a:rPr lang="en-US" sz="36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 The Forsaking Of His People.</a:t>
            </a:r>
            <a:r>
              <a:rPr lang="en-US" sz="3600"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36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C493F69-A24D-369C-4816-83AFE0DAAF2D}"/>
              </a:ext>
            </a:extLst>
          </p:cNvPr>
          <p:cNvSpPr>
            <a:spLocks noGrp="1"/>
          </p:cNvSpPr>
          <p:nvPr>
            <p:ph idx="1"/>
          </p:nvPr>
        </p:nvSpPr>
        <p:spPr/>
        <p:txBody>
          <a:bodyPr>
            <a:normAutofit lnSpcReduction="10000"/>
          </a:bodyPr>
          <a:lstStyle/>
          <a:p>
            <a:pPr marL="457200" indent="-457200">
              <a:spcBef>
                <a:spcPts val="0"/>
              </a:spcBef>
              <a:buNone/>
            </a:pPr>
            <a:r>
              <a:rPr lang="en-US" dirty="0">
                <a:ea typeface="Times New Roman" panose="02020603050405020304" pitchFamily="18" charset="0"/>
                <a:cs typeface="Times New Roman" panose="02020603050405020304" pitchFamily="18" charset="0"/>
              </a:rPr>
              <a:t>A. Romans 8:5-14  For those who live according to the flesh set their minds on the things of the flesh, but those who live according to the Spirit, the things of the Spirit. {6} For to be carnally minded is death, but to be spiritually minded is life and peace. {7} Because the carnal mind is enmity against God; for it is not subject to the law of God, nor indeed can be. {8} </a:t>
            </a:r>
            <a:r>
              <a:rPr lang="en-US" u="sng" dirty="0">
                <a:ea typeface="Times New Roman" panose="02020603050405020304" pitchFamily="18" charset="0"/>
                <a:cs typeface="Times New Roman" panose="02020603050405020304" pitchFamily="18" charset="0"/>
              </a:rPr>
              <a:t>So then, those who are in the flesh cannot please God. {9} But you are not in the flesh but in the Spirit,</a:t>
            </a:r>
            <a:r>
              <a:rPr lang="en-US" dirty="0">
                <a:ea typeface="Times New Roman" panose="02020603050405020304" pitchFamily="18" charset="0"/>
                <a:cs typeface="Times New Roman" panose="02020603050405020304" pitchFamily="18" charset="0"/>
              </a:rPr>
              <a:t> if indeed the Spirit of God dwells in you. Now if anyone does not have the Spirit of Christ, he is not His. </a:t>
            </a:r>
            <a:endParaRPr lang="en-US" dirty="0"/>
          </a:p>
        </p:txBody>
      </p:sp>
    </p:spTree>
    <p:extLst>
      <p:ext uri="{BB962C8B-B14F-4D97-AF65-F5344CB8AC3E}">
        <p14:creationId xmlns:p14="http://schemas.microsoft.com/office/powerpoint/2010/main" val="101045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370A6-57D5-9C0E-3D14-24A8286C1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99511-CE33-C92A-1212-57F61C52D022}"/>
              </a:ext>
            </a:extLst>
          </p:cNvPr>
          <p:cNvSpPr>
            <a:spLocks noGrp="1"/>
          </p:cNvSpPr>
          <p:nvPr>
            <p:ph type="title"/>
          </p:nvPr>
        </p:nvSpPr>
        <p:spPr/>
        <p:txBody>
          <a:bodyPr>
            <a:normAutofit/>
          </a:bodyPr>
          <a:lstStyle/>
          <a:p>
            <a:pPr marL="0" marR="0">
              <a:buNone/>
            </a:pPr>
            <a:r>
              <a:rPr lang="en-US" sz="36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 The Forsaking Of His People.</a:t>
            </a:r>
            <a:r>
              <a:rPr lang="en-US" sz="3600"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36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ADE935A-5BF2-1307-8848-1B6E73059053}"/>
              </a:ext>
            </a:extLst>
          </p:cNvPr>
          <p:cNvSpPr>
            <a:spLocks noGrp="1"/>
          </p:cNvSpPr>
          <p:nvPr>
            <p:ph idx="1"/>
          </p:nvPr>
        </p:nvSpPr>
        <p:spPr/>
        <p:txBody>
          <a:bodyPr>
            <a:noAutofit/>
          </a:bodyPr>
          <a:lstStyle/>
          <a:p>
            <a:pPr marL="457200" indent="-457200">
              <a:lnSpc>
                <a:spcPct val="85000"/>
              </a:lnSpc>
              <a:spcBef>
                <a:spcPts val="0"/>
              </a:spcBef>
              <a:buNone/>
            </a:pPr>
            <a:r>
              <a:rPr lang="en-US" sz="2800" dirty="0">
                <a:ea typeface="Times New Roman" panose="02020603050405020304" pitchFamily="18" charset="0"/>
                <a:cs typeface="Times New Roman" panose="02020603050405020304" pitchFamily="18" charset="0"/>
              </a:rPr>
              <a:t>{10} And if Christ is in you, the body is dead because of sin, but the Spirit is life because of righteousness. {11} But if the Spirit of Him who raised Jesus from the dead dwells in you, He who raised Christ from the dead will also give life to your mortal bodies through His Spirit who dwells in you. {12} Therefore, brethren, we are debtors; not to the flesh, to live according to the flesh. {13} For if you live according to the flesh you will die; but if by the Spirit you put to death the deeds of the body, you will live. {14} For as many as are led by the Spirit of God, these are sons of God.</a:t>
            </a:r>
          </a:p>
          <a:p>
            <a:pPr marL="457200" marR="0" indent="-457200">
              <a:lnSpc>
                <a:spcPct val="85000"/>
              </a:lnSpc>
              <a:spcBef>
                <a:spcPts val="0"/>
              </a:spcBef>
              <a:buNone/>
            </a:pPr>
            <a:r>
              <a:rPr lang="en-US" sz="2800" dirty="0">
                <a:ea typeface="Times New Roman" panose="02020603050405020304" pitchFamily="18" charset="0"/>
                <a:cs typeface="Times New Roman" panose="02020603050405020304" pitchFamily="18" charset="0"/>
              </a:rPr>
              <a:t>B. They are to forsake the world, the flesh, and the devil to follow Him.</a:t>
            </a:r>
            <a:endParaRPr lang="en-US" sz="2800" dirty="0"/>
          </a:p>
        </p:txBody>
      </p:sp>
    </p:spTree>
    <p:extLst>
      <p:ext uri="{BB962C8B-B14F-4D97-AF65-F5344CB8AC3E}">
        <p14:creationId xmlns:p14="http://schemas.microsoft.com/office/powerpoint/2010/main" val="321023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7E5AF-36CE-7CB0-4F01-B8128BD40310}"/>
              </a:ext>
            </a:extLst>
          </p:cNvPr>
          <p:cNvSpPr>
            <a:spLocks noGrp="1"/>
          </p:cNvSpPr>
          <p:nvPr>
            <p:ph type="title"/>
          </p:nvPr>
        </p:nvSpPr>
        <p:spPr/>
        <p:txBody>
          <a:bodyPr>
            <a:normAutofit/>
          </a:bodyPr>
          <a:lstStyle/>
          <a:p>
            <a:pPr marL="0" marR="0" indent="228600">
              <a:buNone/>
            </a:pPr>
            <a:r>
              <a:rPr lang="en-US" sz="35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VI. THE FRUITFULNESS OF HIS PEOPLE</a:t>
            </a:r>
            <a:endParaRPr lang="en-US" sz="35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9BED07A-76AA-081E-BA2A-C3F06C9DB942}"/>
              </a:ext>
            </a:extLst>
          </p:cNvPr>
          <p:cNvSpPr>
            <a:spLocks noGrp="1"/>
          </p:cNvSpPr>
          <p:nvPr>
            <p:ph idx="1"/>
          </p:nvPr>
        </p:nvSpPr>
        <p:spPr/>
        <p:txBody>
          <a:bodyPr>
            <a:normAutofit fontScale="92500" lnSpcReduction="20000"/>
          </a:bodyPr>
          <a:lstStyle/>
          <a:p>
            <a:pPr marL="457200" marR="0" lvl="0" indent="-457200">
              <a:lnSpc>
                <a:spcPct val="100000"/>
              </a:lnSpc>
              <a:spcBef>
                <a:spcPts val="0"/>
              </a:spcBef>
              <a:buFont typeface="+mj-lt"/>
              <a:buAutoNum type="alphaUcPeriod"/>
            </a:pPr>
            <a:r>
              <a:rPr lang="en-US" dirty="0">
                <a:ea typeface="Times New Roman" panose="02020603050405020304" pitchFamily="18" charset="0"/>
                <a:cs typeface="Arial" panose="020B0604020202020204" pitchFamily="34" charset="0"/>
              </a:rPr>
              <a:t>Colossians 1:9–10  For this reason we also, since the day we heard it, do not cease to pray for you, and to ask that you may be filled with the knowledge of His will in all wisdom and spiritual understanding; </a:t>
            </a:r>
            <a:r>
              <a:rPr lang="en-US" baseline="30000" dirty="0">
                <a:ea typeface="Times New Roman" panose="02020603050405020304" pitchFamily="18" charset="0"/>
                <a:cs typeface="Arial" panose="020B0604020202020204" pitchFamily="34" charset="0"/>
              </a:rPr>
              <a:t>10</a:t>
            </a:r>
            <a:r>
              <a:rPr lang="en-US" dirty="0">
                <a:ea typeface="Times New Roman" panose="02020603050405020304" pitchFamily="18" charset="0"/>
                <a:cs typeface="Arial" panose="020B0604020202020204" pitchFamily="34" charset="0"/>
              </a:rPr>
              <a:t> that you may walk worthy of the Lord, </a:t>
            </a:r>
            <a:r>
              <a:rPr lang="en-US" u="sng" dirty="0">
                <a:ea typeface="Times New Roman" panose="02020603050405020304" pitchFamily="18" charset="0"/>
                <a:cs typeface="Arial" panose="020B0604020202020204" pitchFamily="34" charset="0"/>
              </a:rPr>
              <a:t>fully pleasing </a:t>
            </a:r>
            <a:r>
              <a:rPr lang="en-US" i="1" u="sng" dirty="0">
                <a:ea typeface="Times New Roman" panose="02020603050405020304" pitchFamily="18" charset="0"/>
                <a:cs typeface="Arial" panose="020B0604020202020204" pitchFamily="34" charset="0"/>
              </a:rPr>
              <a:t>Him</a:t>
            </a:r>
            <a:r>
              <a:rPr lang="en-US" i="1" dirty="0">
                <a:ea typeface="Times New Roman" panose="02020603050405020304" pitchFamily="18" charset="0"/>
                <a:cs typeface="Arial" panose="020B0604020202020204" pitchFamily="34" charset="0"/>
              </a:rPr>
              <a:t>,</a:t>
            </a:r>
            <a:r>
              <a:rPr lang="en-US" dirty="0">
                <a:ea typeface="Times New Roman" panose="02020603050405020304" pitchFamily="18" charset="0"/>
                <a:cs typeface="Arial" panose="020B0604020202020204" pitchFamily="34" charset="0"/>
              </a:rPr>
              <a:t> being fruitful in every good work and increasing in the knowledge of God;</a:t>
            </a:r>
            <a:endParaRPr lang="en-US" dirty="0">
              <a:ea typeface="Times New Roman" panose="02020603050405020304" pitchFamily="18" charset="0"/>
              <a:cs typeface="Times New Roman" panose="02020603050405020304" pitchFamily="18" charset="0"/>
            </a:endParaRPr>
          </a:p>
          <a:p>
            <a:pPr marL="457200" marR="0" lvl="0" indent="-457200">
              <a:lnSpc>
                <a:spcPct val="100000"/>
              </a:lnSpc>
              <a:spcBef>
                <a:spcPts val="0"/>
              </a:spcBef>
              <a:buFont typeface="+mj-lt"/>
              <a:buAutoNum type="alphaUcPeriod"/>
            </a:pPr>
            <a:r>
              <a:rPr lang="en-US" dirty="0">
                <a:ea typeface="Times New Roman" panose="02020603050405020304" pitchFamily="18" charset="0"/>
                <a:cs typeface="Arial" panose="020B0604020202020204" pitchFamily="34" charset="0"/>
              </a:rPr>
              <a:t>Hebrews 13:16  But do not forget to do good and to share, for with such sacrifices </a:t>
            </a:r>
            <a:r>
              <a:rPr lang="en-US" u="sng" dirty="0">
                <a:ea typeface="Times New Roman" panose="02020603050405020304" pitchFamily="18" charset="0"/>
                <a:cs typeface="Arial" panose="020B0604020202020204" pitchFamily="34" charset="0"/>
              </a:rPr>
              <a:t>God is well pleased.</a:t>
            </a:r>
            <a:endParaRPr lang="en-US" dirty="0">
              <a:ea typeface="Times New Roman" panose="02020603050405020304" pitchFamily="18" charset="0"/>
              <a:cs typeface="Times New Roman" panose="02020603050405020304" pitchFamily="18" charset="0"/>
            </a:endParaRPr>
          </a:p>
          <a:p>
            <a:pPr marL="457200" marR="0" lvl="0" indent="-457200">
              <a:lnSpc>
                <a:spcPct val="100000"/>
              </a:lnSpc>
              <a:spcBef>
                <a:spcPts val="0"/>
              </a:spcBef>
              <a:buFont typeface="+mj-lt"/>
              <a:buAutoNum type="alphaUcPeriod"/>
            </a:pPr>
            <a:r>
              <a:rPr lang="en-US" dirty="0">
                <a:ea typeface="Times New Roman" panose="02020603050405020304" pitchFamily="18" charset="0"/>
                <a:cs typeface="Arial" panose="020B0604020202020204" pitchFamily="34" charset="0"/>
              </a:rPr>
              <a:t>John 15:8  By this My Father is glorified, that you bear much fruit; so you will be My disciples.</a:t>
            </a:r>
            <a:endParaRPr lang="en-US" dirty="0"/>
          </a:p>
        </p:txBody>
      </p:sp>
    </p:spTree>
    <p:extLst>
      <p:ext uri="{BB962C8B-B14F-4D97-AF65-F5344CB8AC3E}">
        <p14:creationId xmlns:p14="http://schemas.microsoft.com/office/powerpoint/2010/main" val="307229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C667D9DE-9D87-427B-B0ED-89F09CFC5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96" y="613064"/>
            <a:ext cx="8665476" cy="5787736"/>
          </a:xfrm>
          <a:prstGeom prst="rect">
            <a:avLst/>
          </a:prstGeom>
        </p:spPr>
      </p:pic>
    </p:spTree>
    <p:extLst>
      <p:ext uri="{BB962C8B-B14F-4D97-AF65-F5344CB8AC3E}">
        <p14:creationId xmlns:p14="http://schemas.microsoft.com/office/powerpoint/2010/main" val="2140336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02313-4053-CC95-E4A6-218CE0E446F2}"/>
              </a:ext>
            </a:extLst>
          </p:cNvPr>
          <p:cNvSpPr>
            <a:spLocks noGrp="1"/>
          </p:cNvSpPr>
          <p:nvPr>
            <p:ph type="title"/>
          </p:nvPr>
        </p:nvSpPr>
        <p:spPr/>
        <p:txBody>
          <a:bodyPr>
            <a:normAutofit/>
          </a:bodyPr>
          <a:lstStyle/>
          <a:p>
            <a:pPr marL="0" marR="0">
              <a:buNone/>
            </a:pPr>
            <a:r>
              <a:rPr lang="en-US" sz="4000" b="1" cap="all"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VIII. THE FEAR OF HIS PEOPLE</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2640240-4D24-96CB-1E7F-03675D241FB8}"/>
              </a:ext>
            </a:extLst>
          </p:cNvPr>
          <p:cNvSpPr>
            <a:spLocks noGrp="1"/>
          </p:cNvSpPr>
          <p:nvPr>
            <p:ph idx="1"/>
          </p:nvPr>
        </p:nvSpPr>
        <p:spPr/>
        <p:txBody>
          <a:bodyPr>
            <a:normAutofit fontScale="85000" lnSpcReduction="10000"/>
          </a:bodyPr>
          <a:lstStyle/>
          <a:p>
            <a:pPr marL="457200" marR="0" lvl="0" indent="-457200">
              <a:lnSpc>
                <a:spcPct val="100000"/>
              </a:lnSpc>
              <a:spcBef>
                <a:spcPts val="0"/>
              </a:spcBef>
              <a:buFont typeface="+mj-lt"/>
              <a:buAutoNum type="alphaUcPeriod"/>
            </a:pPr>
            <a:r>
              <a:rPr lang="en-US" sz="3300" dirty="0">
                <a:ea typeface="Times New Roman" panose="02020603050405020304" pitchFamily="18" charset="0"/>
                <a:cs typeface="Arial" panose="020B0604020202020204" pitchFamily="34" charset="0"/>
              </a:rPr>
              <a:t>Psalm 147:11  the </a:t>
            </a:r>
            <a:r>
              <a:rPr lang="en-US" sz="3300" u="sng" dirty="0">
                <a:ea typeface="Times New Roman" panose="02020603050405020304" pitchFamily="18" charset="0"/>
                <a:cs typeface="Arial" panose="020B0604020202020204" pitchFamily="34" charset="0"/>
              </a:rPr>
              <a:t>Lord takes pleasure</a:t>
            </a:r>
            <a:r>
              <a:rPr lang="en-US" sz="3300" dirty="0">
                <a:ea typeface="Times New Roman" panose="02020603050405020304" pitchFamily="18" charset="0"/>
                <a:cs typeface="Arial" panose="020B0604020202020204" pitchFamily="34" charset="0"/>
              </a:rPr>
              <a:t> in those who </a:t>
            </a:r>
            <a:r>
              <a:rPr lang="en-US" sz="3300" u="sng" dirty="0">
                <a:ea typeface="Times New Roman" panose="02020603050405020304" pitchFamily="18" charset="0"/>
                <a:cs typeface="Arial" panose="020B0604020202020204" pitchFamily="34" charset="0"/>
              </a:rPr>
              <a:t>fear Him</a:t>
            </a:r>
            <a:r>
              <a:rPr lang="en-US" sz="3300" dirty="0">
                <a:ea typeface="Times New Roman" panose="02020603050405020304" pitchFamily="18" charset="0"/>
                <a:cs typeface="Arial" panose="020B0604020202020204" pitchFamily="34" charset="0"/>
              </a:rPr>
              <a:t>, in those who hope in His mercy.</a:t>
            </a:r>
            <a:endParaRPr lang="en-US" sz="3300" dirty="0">
              <a:ea typeface="Times New Roman" panose="02020603050405020304" pitchFamily="18" charset="0"/>
              <a:cs typeface="Times New Roman" panose="02020603050405020304" pitchFamily="18" charset="0"/>
            </a:endParaRPr>
          </a:p>
          <a:p>
            <a:pPr marL="457200" marR="0" lvl="0" indent="-457200">
              <a:lnSpc>
                <a:spcPct val="100000"/>
              </a:lnSpc>
              <a:spcBef>
                <a:spcPts val="0"/>
              </a:spcBef>
              <a:buFont typeface="+mj-lt"/>
              <a:buAutoNum type="alphaUcPeriod"/>
            </a:pPr>
            <a:r>
              <a:rPr lang="en-US" sz="3300" dirty="0">
                <a:ea typeface="Times New Roman" panose="02020603050405020304" pitchFamily="18" charset="0"/>
                <a:cs typeface="Arial" panose="020B0604020202020204" pitchFamily="34" charset="0"/>
              </a:rPr>
              <a:t>Psalm 33:18  Behold, the eye of the </a:t>
            </a:r>
            <a:r>
              <a:rPr lang="en-US" sz="3300" cap="small" dirty="0">
                <a:ea typeface="Times New Roman" panose="02020603050405020304" pitchFamily="18" charset="0"/>
                <a:cs typeface="Arial" panose="020B0604020202020204" pitchFamily="34" charset="0"/>
              </a:rPr>
              <a:t>Lord</a:t>
            </a:r>
            <a:r>
              <a:rPr lang="en-US" sz="3300" dirty="0">
                <a:ea typeface="Times New Roman" panose="02020603050405020304" pitchFamily="18" charset="0"/>
                <a:cs typeface="Arial" panose="020B0604020202020204" pitchFamily="34" charset="0"/>
              </a:rPr>
              <a:t> </a:t>
            </a:r>
            <a:r>
              <a:rPr lang="en-US" sz="3300" i="1" dirty="0">
                <a:ea typeface="Times New Roman" panose="02020603050405020304" pitchFamily="18" charset="0"/>
                <a:cs typeface="Arial" panose="020B0604020202020204" pitchFamily="34" charset="0"/>
              </a:rPr>
              <a:t>is</a:t>
            </a:r>
            <a:r>
              <a:rPr lang="en-US" sz="3300" dirty="0">
                <a:ea typeface="Times New Roman" panose="02020603050405020304" pitchFamily="18" charset="0"/>
                <a:cs typeface="Arial" panose="020B0604020202020204" pitchFamily="34" charset="0"/>
              </a:rPr>
              <a:t> on those who </a:t>
            </a:r>
            <a:r>
              <a:rPr lang="en-US" sz="3300" u="sng" dirty="0">
                <a:ea typeface="Times New Roman" panose="02020603050405020304" pitchFamily="18" charset="0"/>
                <a:cs typeface="Arial" panose="020B0604020202020204" pitchFamily="34" charset="0"/>
              </a:rPr>
              <a:t>fear Him</a:t>
            </a:r>
            <a:r>
              <a:rPr lang="en-US" sz="3300" dirty="0">
                <a:ea typeface="Times New Roman" panose="02020603050405020304" pitchFamily="18" charset="0"/>
                <a:cs typeface="Arial" panose="020B0604020202020204" pitchFamily="34" charset="0"/>
              </a:rPr>
              <a:t>, On those who hope in His mercy,</a:t>
            </a:r>
            <a:endParaRPr lang="en-US" sz="3300" dirty="0">
              <a:ea typeface="Times New Roman" panose="02020603050405020304" pitchFamily="18" charset="0"/>
              <a:cs typeface="Times New Roman" panose="02020603050405020304" pitchFamily="18" charset="0"/>
            </a:endParaRPr>
          </a:p>
          <a:p>
            <a:pPr marL="457200" marR="0" lvl="0" indent="-457200">
              <a:lnSpc>
                <a:spcPct val="100000"/>
              </a:lnSpc>
              <a:spcBef>
                <a:spcPts val="0"/>
              </a:spcBef>
              <a:buFont typeface="+mj-lt"/>
              <a:buAutoNum type="alphaUcPeriod"/>
            </a:pPr>
            <a:r>
              <a:rPr lang="en-US" sz="3300" dirty="0">
                <a:ea typeface="Times New Roman" panose="02020603050405020304" pitchFamily="18" charset="0"/>
                <a:cs typeface="Arial" panose="020B0604020202020204" pitchFamily="34" charset="0"/>
              </a:rPr>
              <a:t>1 Peter 1:17–19  And if you call on the Father, who without partiality judges according to each one’s work, conduct yourselves throughout the time of your stay </a:t>
            </a:r>
            <a:r>
              <a:rPr lang="en-US" sz="3300" i="1" dirty="0">
                <a:ea typeface="Times New Roman" panose="02020603050405020304" pitchFamily="18" charset="0"/>
                <a:cs typeface="Arial" panose="020B0604020202020204" pitchFamily="34" charset="0"/>
              </a:rPr>
              <a:t>here</a:t>
            </a:r>
            <a:r>
              <a:rPr lang="en-US" sz="3300" dirty="0">
                <a:ea typeface="Times New Roman" panose="02020603050405020304" pitchFamily="18" charset="0"/>
                <a:cs typeface="Arial" panose="020B0604020202020204" pitchFamily="34" charset="0"/>
              </a:rPr>
              <a:t> </a:t>
            </a:r>
            <a:r>
              <a:rPr lang="en-US" sz="3300" u="sng" dirty="0">
                <a:ea typeface="Times New Roman" panose="02020603050405020304" pitchFamily="18" charset="0"/>
                <a:cs typeface="Arial" panose="020B0604020202020204" pitchFamily="34" charset="0"/>
              </a:rPr>
              <a:t>in fear</a:t>
            </a:r>
            <a:r>
              <a:rPr lang="en-US" sz="3300" dirty="0">
                <a:ea typeface="Times New Roman" panose="02020603050405020304" pitchFamily="18" charset="0"/>
                <a:cs typeface="Arial" panose="020B0604020202020204" pitchFamily="34" charset="0"/>
              </a:rPr>
              <a:t>; </a:t>
            </a:r>
            <a:r>
              <a:rPr lang="en-US" sz="3300" baseline="30000" dirty="0">
                <a:ea typeface="Times New Roman" panose="02020603050405020304" pitchFamily="18" charset="0"/>
                <a:cs typeface="Arial" panose="020B0604020202020204" pitchFamily="34" charset="0"/>
              </a:rPr>
              <a:t>18</a:t>
            </a:r>
            <a:r>
              <a:rPr lang="en-US" sz="3300" dirty="0">
                <a:ea typeface="Times New Roman" panose="02020603050405020304" pitchFamily="18" charset="0"/>
                <a:cs typeface="Arial" panose="020B0604020202020204" pitchFamily="34" charset="0"/>
              </a:rPr>
              <a:t> knowing that you were not redeemed with corruptible things, </a:t>
            </a:r>
            <a:r>
              <a:rPr lang="en-US" sz="3300" i="1" dirty="0">
                <a:ea typeface="Times New Roman" panose="02020603050405020304" pitchFamily="18" charset="0"/>
                <a:cs typeface="Arial" panose="020B0604020202020204" pitchFamily="34" charset="0"/>
              </a:rPr>
              <a:t>like</a:t>
            </a:r>
            <a:r>
              <a:rPr lang="en-US" sz="3300" dirty="0">
                <a:ea typeface="Times New Roman" panose="02020603050405020304" pitchFamily="18" charset="0"/>
                <a:cs typeface="Arial" panose="020B0604020202020204" pitchFamily="34" charset="0"/>
              </a:rPr>
              <a:t> silver or gold, from your aimless conduct </a:t>
            </a:r>
            <a:r>
              <a:rPr lang="en-US" sz="3300" i="1" dirty="0">
                <a:ea typeface="Times New Roman" panose="02020603050405020304" pitchFamily="18" charset="0"/>
                <a:cs typeface="Arial" panose="020B0604020202020204" pitchFamily="34" charset="0"/>
              </a:rPr>
              <a:t>received</a:t>
            </a:r>
            <a:r>
              <a:rPr lang="en-US" sz="3300" dirty="0">
                <a:ea typeface="Times New Roman" panose="02020603050405020304" pitchFamily="18" charset="0"/>
                <a:cs typeface="Arial" panose="020B0604020202020204" pitchFamily="34" charset="0"/>
              </a:rPr>
              <a:t> by tradition from your fathers, </a:t>
            </a:r>
            <a:r>
              <a:rPr lang="en-US" sz="3300" baseline="30000" dirty="0">
                <a:ea typeface="Times New Roman" panose="02020603050405020304" pitchFamily="18" charset="0"/>
                <a:cs typeface="Arial" panose="020B0604020202020204" pitchFamily="34" charset="0"/>
              </a:rPr>
              <a:t>19</a:t>
            </a:r>
            <a:r>
              <a:rPr lang="en-US" sz="3300" dirty="0">
                <a:ea typeface="Times New Roman" panose="02020603050405020304" pitchFamily="18" charset="0"/>
                <a:cs typeface="Arial" panose="020B0604020202020204" pitchFamily="34" charset="0"/>
              </a:rPr>
              <a:t> but with the precious blood of Christ, as of a lamb without blemish and without spot.</a:t>
            </a:r>
            <a:endParaRPr lang="en-US" sz="3300" dirty="0"/>
          </a:p>
          <a:p>
            <a:endParaRPr lang="en-US" dirty="0"/>
          </a:p>
        </p:txBody>
      </p:sp>
    </p:spTree>
    <p:extLst>
      <p:ext uri="{BB962C8B-B14F-4D97-AF65-F5344CB8AC3E}">
        <p14:creationId xmlns:p14="http://schemas.microsoft.com/office/powerpoint/2010/main" val="364302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485E9-4828-845D-5BC2-023618359FBB}"/>
              </a:ext>
            </a:extLst>
          </p:cNvPr>
          <p:cNvSpPr>
            <a:spLocks noGrp="1"/>
          </p:cNvSpPr>
          <p:nvPr>
            <p:ph type="title"/>
          </p:nvPr>
        </p:nvSpPr>
        <p:spPr/>
        <p:txBody>
          <a:bodyPr>
            <a:normAutofit/>
          </a:bodyPr>
          <a:lstStyle/>
          <a:p>
            <a:pPr marL="0" marR="0">
              <a:lnSpc>
                <a:spcPct val="80000"/>
              </a:lnSpc>
              <a:buNone/>
            </a:pPr>
            <a:r>
              <a:rPr lang="en-US" sz="40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IX. THE FINANCIAL GROWTH OF HIS PEOPLE</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C7AD2F5-EDC3-ED5C-00EE-BE137D108629}"/>
              </a:ext>
            </a:extLst>
          </p:cNvPr>
          <p:cNvSpPr>
            <a:spLocks noGrp="1"/>
          </p:cNvSpPr>
          <p:nvPr>
            <p:ph idx="1"/>
          </p:nvPr>
        </p:nvSpPr>
        <p:spPr/>
        <p:txBody>
          <a:bodyPr>
            <a:normAutofit fontScale="77500" lnSpcReduction="20000"/>
          </a:bodyPr>
          <a:lstStyle/>
          <a:p>
            <a:pPr marL="457200" marR="0" lvl="0" indent="-457200">
              <a:lnSpc>
                <a:spcPct val="105000"/>
              </a:lnSpc>
              <a:spcBef>
                <a:spcPts val="0"/>
              </a:spcBef>
              <a:buFont typeface="+mj-lt"/>
              <a:buAutoNum type="alphaUcPeriod"/>
            </a:pPr>
            <a:r>
              <a:rPr lang="en-US" dirty="0">
                <a:ea typeface="Times New Roman" panose="02020603050405020304" pitchFamily="18" charset="0"/>
                <a:cs typeface="Times New Roman" panose="02020603050405020304" pitchFamily="18" charset="0"/>
              </a:rPr>
              <a:t>Psalm 35:27  Let them shout for joy and be glad, Who favor my righteous cause; And let them say continually, “Let the LORD be magnified, Who has </a:t>
            </a:r>
            <a:r>
              <a:rPr lang="en-US" u="sng" dirty="0">
                <a:ea typeface="Times New Roman" panose="02020603050405020304" pitchFamily="18" charset="0"/>
                <a:cs typeface="Times New Roman" panose="02020603050405020304" pitchFamily="18" charset="0"/>
              </a:rPr>
              <a:t>pleasure in the prosperity</a:t>
            </a:r>
            <a:r>
              <a:rPr lang="en-US" dirty="0">
                <a:ea typeface="Times New Roman" panose="02020603050405020304" pitchFamily="18" charset="0"/>
                <a:cs typeface="Times New Roman" panose="02020603050405020304" pitchFamily="18" charset="0"/>
              </a:rPr>
              <a:t> of His servant.”</a:t>
            </a:r>
          </a:p>
          <a:p>
            <a:pPr marL="457200" marR="0" lvl="0" indent="-457200">
              <a:lnSpc>
                <a:spcPct val="105000"/>
              </a:lnSpc>
              <a:spcBef>
                <a:spcPts val="0"/>
              </a:spcBef>
              <a:buFont typeface="+mj-lt"/>
              <a:buAutoNum type="alphaUcPeriod"/>
            </a:pPr>
            <a:r>
              <a:rPr lang="en-US" dirty="0">
                <a:ea typeface="Times New Roman" panose="02020603050405020304" pitchFamily="18" charset="0"/>
                <a:cs typeface="Arial" panose="020B0604020202020204" pitchFamily="34" charset="0"/>
              </a:rPr>
              <a:t>1 Timothy 6:17–19  Command those who are rich in this present age not to be haughty, nor to trust in uncertain riches but in the living God, who gives us </a:t>
            </a:r>
            <a:r>
              <a:rPr lang="en-US" u="sng" dirty="0">
                <a:ea typeface="Times New Roman" panose="02020603050405020304" pitchFamily="18" charset="0"/>
                <a:cs typeface="Arial" panose="020B0604020202020204" pitchFamily="34" charset="0"/>
              </a:rPr>
              <a:t>richly all things to enjoy</a:t>
            </a:r>
            <a:r>
              <a:rPr lang="en-US" dirty="0">
                <a:ea typeface="Times New Roman" panose="02020603050405020304" pitchFamily="18" charset="0"/>
                <a:cs typeface="Arial" panose="020B0604020202020204" pitchFamily="34" charset="0"/>
              </a:rPr>
              <a:t>. </a:t>
            </a:r>
            <a:r>
              <a:rPr lang="en-US" baseline="30000" dirty="0">
                <a:ea typeface="Times New Roman" panose="02020603050405020304" pitchFamily="18" charset="0"/>
                <a:cs typeface="Arial" panose="020B0604020202020204" pitchFamily="34" charset="0"/>
              </a:rPr>
              <a:t>18</a:t>
            </a:r>
            <a:r>
              <a:rPr lang="en-US" dirty="0">
                <a:ea typeface="Times New Roman" panose="02020603050405020304" pitchFamily="18" charset="0"/>
                <a:cs typeface="Arial" panose="020B0604020202020204" pitchFamily="34" charset="0"/>
              </a:rPr>
              <a:t> </a:t>
            </a:r>
            <a:r>
              <a:rPr lang="en-US" i="1" dirty="0">
                <a:ea typeface="Times New Roman" panose="02020603050405020304" pitchFamily="18" charset="0"/>
                <a:cs typeface="Arial" panose="020B0604020202020204" pitchFamily="34" charset="0"/>
              </a:rPr>
              <a:t>Let them</a:t>
            </a:r>
            <a:r>
              <a:rPr lang="en-US" dirty="0">
                <a:ea typeface="Times New Roman" panose="02020603050405020304" pitchFamily="18" charset="0"/>
                <a:cs typeface="Arial" panose="020B0604020202020204" pitchFamily="34" charset="0"/>
              </a:rPr>
              <a:t> do good, that they be rich in good works, ready to give, willing to share, </a:t>
            </a:r>
            <a:r>
              <a:rPr lang="en-US" baseline="30000" dirty="0">
                <a:ea typeface="Times New Roman" panose="02020603050405020304" pitchFamily="18" charset="0"/>
                <a:cs typeface="Arial" panose="020B0604020202020204" pitchFamily="34" charset="0"/>
              </a:rPr>
              <a:t>19</a:t>
            </a:r>
            <a:r>
              <a:rPr lang="en-US" dirty="0">
                <a:ea typeface="Times New Roman" panose="02020603050405020304" pitchFamily="18" charset="0"/>
                <a:cs typeface="Arial" panose="020B0604020202020204" pitchFamily="34" charset="0"/>
              </a:rPr>
              <a:t> storing up for themselves a good foundation for the time to come, that they may lay hold on eternal life.</a:t>
            </a:r>
            <a:endParaRPr lang="en-US" dirty="0">
              <a:ea typeface="Times New Roman" panose="02020603050405020304" pitchFamily="18" charset="0"/>
              <a:cs typeface="Times New Roman" panose="02020603050405020304" pitchFamily="18" charset="0"/>
            </a:endParaRPr>
          </a:p>
          <a:p>
            <a:pPr marL="457200" marR="0" lvl="0" indent="-457200">
              <a:lnSpc>
                <a:spcPct val="105000"/>
              </a:lnSpc>
              <a:spcBef>
                <a:spcPts val="0"/>
              </a:spcBef>
              <a:buFont typeface="+mj-lt"/>
              <a:buAutoNum type="alphaUcPeriod"/>
            </a:pPr>
            <a:r>
              <a:rPr lang="en-US" dirty="0">
                <a:ea typeface="Times New Roman" panose="02020603050405020304" pitchFamily="18" charset="0"/>
                <a:cs typeface="Arial" panose="020B0604020202020204" pitchFamily="34" charset="0"/>
              </a:rPr>
              <a:t>1 Samuel 2:7–8  </a:t>
            </a:r>
            <a:r>
              <a:rPr lang="en-US" u="sng" dirty="0">
                <a:ea typeface="Times New Roman" panose="02020603050405020304" pitchFamily="18" charset="0"/>
                <a:cs typeface="Arial" panose="020B0604020202020204" pitchFamily="34" charset="0"/>
              </a:rPr>
              <a:t>The LORD makes poor and makes rich</a:t>
            </a:r>
            <a:r>
              <a:rPr lang="en-US" dirty="0">
                <a:ea typeface="Times New Roman" panose="02020603050405020304" pitchFamily="18" charset="0"/>
                <a:cs typeface="Arial" panose="020B0604020202020204" pitchFamily="34" charset="0"/>
              </a:rPr>
              <a:t>; He brings low and lifts up. </a:t>
            </a:r>
            <a:r>
              <a:rPr lang="en-US" baseline="30000" dirty="0">
                <a:ea typeface="Times New Roman" panose="02020603050405020304" pitchFamily="18" charset="0"/>
                <a:cs typeface="Arial" panose="020B0604020202020204" pitchFamily="34" charset="0"/>
              </a:rPr>
              <a:t>8</a:t>
            </a:r>
            <a:r>
              <a:rPr lang="en-US" dirty="0">
                <a:ea typeface="Times New Roman" panose="02020603050405020304" pitchFamily="18" charset="0"/>
                <a:cs typeface="Arial" panose="020B0604020202020204" pitchFamily="34" charset="0"/>
              </a:rPr>
              <a:t> He raises the poor from the dust And lifts the beggar from the ash heap, To set them among princes And make them inherit the throne of glory.  “For the pillars of the earth are the LORD’s, And He has set the world upon them.</a:t>
            </a:r>
            <a:endParaRPr lang="en-US" dirty="0"/>
          </a:p>
        </p:txBody>
      </p:sp>
    </p:spTree>
    <p:extLst>
      <p:ext uri="{BB962C8B-B14F-4D97-AF65-F5344CB8AC3E}">
        <p14:creationId xmlns:p14="http://schemas.microsoft.com/office/powerpoint/2010/main" val="92150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9B5C5-9A55-7D8C-4E72-AD32DD886652}"/>
              </a:ext>
            </a:extLst>
          </p:cNvPr>
          <p:cNvSpPr>
            <a:spLocks noGrp="1"/>
          </p:cNvSpPr>
          <p:nvPr>
            <p:ph type="title"/>
          </p:nvPr>
        </p:nvSpPr>
        <p:spPr/>
        <p:txBody>
          <a:bodyPr>
            <a:normAutofit/>
          </a:bodyPr>
          <a:lstStyle/>
          <a:p>
            <a:pPr marL="0" marR="0">
              <a:buNone/>
            </a:pPr>
            <a:r>
              <a:rPr lang="en-US" sz="4000" b="1" cap="all"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X. The Future Of His People.  </a:t>
            </a:r>
            <a:endParaRPr lang="en-US" sz="40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CE7000D-A314-EDB1-C031-60C25BA9D7EC}"/>
              </a:ext>
            </a:extLst>
          </p:cNvPr>
          <p:cNvSpPr>
            <a:spLocks noGrp="1"/>
          </p:cNvSpPr>
          <p:nvPr>
            <p:ph idx="1"/>
          </p:nvPr>
        </p:nvSpPr>
        <p:spPr/>
        <p:txBody>
          <a:bodyPr>
            <a:noAutofit/>
          </a:bodyPr>
          <a:lstStyle/>
          <a:p>
            <a:pPr marL="457200" marR="0" lvl="0" indent="-457200">
              <a:lnSpc>
                <a:spcPct val="100000"/>
              </a:lnSpc>
              <a:spcBef>
                <a:spcPts val="0"/>
              </a:spcBef>
              <a:buFont typeface="+mj-lt"/>
              <a:buAutoNum type="alphaUcPeriod"/>
            </a:pPr>
            <a:r>
              <a:rPr lang="en-US" sz="2800" dirty="0">
                <a:ea typeface="Times New Roman" panose="02020603050405020304" pitchFamily="18" charset="0"/>
                <a:cs typeface="Times New Roman" panose="02020603050405020304" pitchFamily="18" charset="0"/>
              </a:rPr>
              <a:t>Luke 12:32  "Do not fear, little flock, for it is your Father's good </a:t>
            </a:r>
            <a:r>
              <a:rPr lang="en-US" sz="2800" u="sng" dirty="0">
                <a:ea typeface="Times New Roman" panose="02020603050405020304" pitchFamily="18" charset="0"/>
                <a:cs typeface="Times New Roman" panose="02020603050405020304" pitchFamily="18" charset="0"/>
              </a:rPr>
              <a:t>pleasure to give you the kingdom.</a:t>
            </a:r>
            <a:endParaRPr lang="en-US" sz="2800" dirty="0">
              <a:ea typeface="Times New Roman" panose="02020603050405020304" pitchFamily="18" charset="0"/>
              <a:cs typeface="Times New Roman" panose="02020603050405020304" pitchFamily="18" charset="0"/>
            </a:endParaRPr>
          </a:p>
          <a:p>
            <a:pPr marL="457200" marR="0" lvl="0" indent="-457200">
              <a:lnSpc>
                <a:spcPct val="100000"/>
              </a:lnSpc>
              <a:spcBef>
                <a:spcPts val="0"/>
              </a:spcBef>
              <a:buFont typeface="+mj-lt"/>
              <a:buAutoNum type="alphaUcPeriod"/>
            </a:pPr>
            <a:r>
              <a:rPr lang="en-US" sz="2800" dirty="0">
                <a:ea typeface="Times New Roman" panose="02020603050405020304" pitchFamily="18" charset="0"/>
                <a:cs typeface="Times New Roman" panose="02020603050405020304" pitchFamily="18" charset="0"/>
              </a:rPr>
              <a:t>1 John 3:22  And whatever we ask we receive from Him, because we keep His commandments and do those things that are pleasing in His sight.</a:t>
            </a:r>
          </a:p>
          <a:p>
            <a:pPr marL="457200" marR="0" lvl="0" indent="-457200">
              <a:lnSpc>
                <a:spcPct val="100000"/>
              </a:lnSpc>
              <a:spcBef>
                <a:spcPts val="0"/>
              </a:spcBef>
              <a:buFont typeface="+mj-lt"/>
              <a:buAutoNum type="alphaUcPeriod"/>
            </a:pPr>
            <a:r>
              <a:rPr lang="en-US" sz="2800" dirty="0">
                <a:ea typeface="Times New Roman" panose="02020603050405020304" pitchFamily="18" charset="0"/>
                <a:cs typeface="Times New Roman" panose="02020603050405020304" pitchFamily="18" charset="0"/>
              </a:rPr>
              <a:t>Colossians 3:20  Children, obey your parents in all things, for this is </a:t>
            </a:r>
            <a:r>
              <a:rPr lang="en-US" sz="2800" u="sng" dirty="0">
                <a:ea typeface="Times New Roman" panose="02020603050405020304" pitchFamily="18" charset="0"/>
                <a:cs typeface="Times New Roman" panose="02020603050405020304" pitchFamily="18" charset="0"/>
              </a:rPr>
              <a:t>well pleasing to the Lord.</a:t>
            </a:r>
            <a:endParaRPr lang="en-US" sz="2800" dirty="0">
              <a:ea typeface="Times New Roman" panose="02020603050405020304" pitchFamily="18" charset="0"/>
              <a:cs typeface="Times New Roman" panose="02020603050405020304" pitchFamily="18" charset="0"/>
            </a:endParaRPr>
          </a:p>
          <a:p>
            <a:pPr marL="457200" marR="0" lvl="0" indent="-457200">
              <a:lnSpc>
                <a:spcPct val="100000"/>
              </a:lnSpc>
              <a:spcBef>
                <a:spcPts val="0"/>
              </a:spcBef>
              <a:buFont typeface="+mj-lt"/>
              <a:buAutoNum type="alphaUcPeriod"/>
            </a:pPr>
            <a:r>
              <a:rPr lang="en-US" sz="2800" dirty="0">
                <a:ea typeface="Times New Roman" panose="02020603050405020304" pitchFamily="18" charset="0"/>
                <a:cs typeface="Times New Roman" panose="02020603050405020304" pitchFamily="18" charset="0"/>
              </a:rPr>
              <a:t>Ephesians 6:1–3  Children, obey your parents in the Lord, for this is right. </a:t>
            </a:r>
            <a:r>
              <a:rPr lang="en-US" sz="2800" baseline="30000" dirty="0">
                <a:ea typeface="Times New Roman" panose="02020603050405020304" pitchFamily="18" charset="0"/>
                <a:cs typeface="Times New Roman" panose="02020603050405020304" pitchFamily="18" charset="0"/>
              </a:rPr>
              <a:t>2</a:t>
            </a:r>
            <a:r>
              <a:rPr lang="en-US" sz="2800" dirty="0">
                <a:ea typeface="Times New Roman" panose="02020603050405020304" pitchFamily="18" charset="0"/>
                <a:cs typeface="Times New Roman" panose="02020603050405020304" pitchFamily="18" charset="0"/>
              </a:rPr>
              <a:t> “Honor your father and mother,” which is the first commandment with promise: </a:t>
            </a:r>
            <a:r>
              <a:rPr lang="en-US" sz="2800" baseline="30000" dirty="0">
                <a:ea typeface="Times New Roman" panose="02020603050405020304" pitchFamily="18" charset="0"/>
                <a:cs typeface="Times New Roman" panose="02020603050405020304" pitchFamily="18" charset="0"/>
              </a:rPr>
              <a:t>3</a:t>
            </a:r>
            <a:r>
              <a:rPr lang="en-US" sz="2800" dirty="0">
                <a:ea typeface="Times New Roman" panose="02020603050405020304" pitchFamily="18" charset="0"/>
                <a:cs typeface="Times New Roman" panose="02020603050405020304" pitchFamily="18" charset="0"/>
              </a:rPr>
              <a:t> “that it may be well with you and </a:t>
            </a:r>
            <a:r>
              <a:rPr lang="en-US" sz="2800" u="sng" dirty="0">
                <a:ea typeface="Times New Roman" panose="02020603050405020304" pitchFamily="18" charset="0"/>
                <a:cs typeface="Times New Roman" panose="02020603050405020304" pitchFamily="18" charset="0"/>
              </a:rPr>
              <a:t>you may live long on the earth</a:t>
            </a:r>
            <a:r>
              <a:rPr lang="en-US" sz="2800" dirty="0">
                <a:ea typeface="Times New Roman" panose="02020603050405020304" pitchFamily="18" charset="0"/>
                <a:cs typeface="Times New Roman" panose="02020603050405020304" pitchFamily="18" charset="0"/>
              </a:rPr>
              <a:t>.”</a:t>
            </a:r>
            <a:endParaRPr lang="en-US" sz="2800" dirty="0"/>
          </a:p>
        </p:txBody>
      </p:sp>
    </p:spTree>
    <p:extLst>
      <p:ext uri="{BB962C8B-B14F-4D97-AF65-F5344CB8AC3E}">
        <p14:creationId xmlns:p14="http://schemas.microsoft.com/office/powerpoint/2010/main" val="354313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0A71E-7E6C-C6D3-23C1-63C64A33CC22}"/>
              </a:ext>
            </a:extLst>
          </p:cNvPr>
          <p:cNvSpPr>
            <a:spLocks noGrp="1"/>
          </p:cNvSpPr>
          <p:nvPr>
            <p:ph type="title"/>
          </p:nvPr>
        </p:nvSpPr>
        <p:spPr/>
        <p:txBody>
          <a:bodyPr>
            <a:normAutofit/>
          </a:bodyPr>
          <a:lstStyle/>
          <a:p>
            <a:pPr marL="457200" lvl="0" indent="-457200">
              <a:lnSpc>
                <a:spcPct val="100000"/>
              </a:lnSpc>
              <a:spcBef>
                <a:spcPts val="0"/>
              </a:spcBef>
            </a:pPr>
            <a:r>
              <a:rPr lang="en-US" sz="4000" dirty="0">
                <a:solidFill>
                  <a:srgbClr val="FF0000"/>
                </a:solidFill>
                <a:ea typeface="Times New Roman" panose="02020603050405020304" pitchFamily="18" charset="0"/>
                <a:cs typeface="Times New Roman" panose="02020603050405020304" pitchFamily="18" charset="0"/>
              </a:rPr>
              <a:t>DO YOU WANT TO PLEASE GOD?</a:t>
            </a:r>
            <a:endParaRPr lang="en-US" sz="4000" dirty="0">
              <a:solidFill>
                <a:srgbClr val="FF0000"/>
              </a:solidFill>
              <a:effectLst/>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71415FF-AA95-4331-DE54-BA1BBC7F38B5}"/>
              </a:ext>
            </a:extLst>
          </p:cNvPr>
          <p:cNvSpPr>
            <a:spLocks noGrp="1"/>
          </p:cNvSpPr>
          <p:nvPr>
            <p:ph idx="1"/>
          </p:nvPr>
        </p:nvSpPr>
        <p:spPr/>
        <p:txBody>
          <a:bodyPr>
            <a:normAutofit fontScale="85000" lnSpcReduction="20000"/>
          </a:bodyPr>
          <a:lstStyle/>
          <a:p>
            <a:pPr marL="457200" marR="0" lvl="0" indent="-457200">
              <a:lnSpc>
                <a:spcPct val="105000"/>
              </a:lnSpc>
              <a:spcBef>
                <a:spcPts val="0"/>
              </a:spcBef>
              <a:buFont typeface="+mj-lt"/>
              <a:buAutoNum type="alphaUcPeriod"/>
            </a:pPr>
            <a:r>
              <a:rPr lang="en-US" sz="3300" dirty="0">
                <a:ea typeface="Times New Roman" panose="02020603050405020304" pitchFamily="18" charset="0"/>
                <a:cs typeface="Times New Roman" panose="02020603050405020304" pitchFamily="18" charset="0"/>
              </a:rPr>
              <a:t>Are you willing to suffer by following Jesus - 1 Peter 2:19–21  For this is commendable, if because of conscience toward God one endures grief, suffering wrongfully. </a:t>
            </a:r>
            <a:r>
              <a:rPr lang="en-US" sz="3300" baseline="30000" dirty="0">
                <a:ea typeface="Times New Roman" panose="02020603050405020304" pitchFamily="18" charset="0"/>
                <a:cs typeface="Times New Roman" panose="02020603050405020304" pitchFamily="18" charset="0"/>
              </a:rPr>
              <a:t>20</a:t>
            </a:r>
            <a:r>
              <a:rPr lang="en-US" sz="3300" dirty="0">
                <a:ea typeface="Times New Roman" panose="02020603050405020304" pitchFamily="18" charset="0"/>
                <a:cs typeface="Times New Roman" panose="02020603050405020304" pitchFamily="18" charset="0"/>
              </a:rPr>
              <a:t> For what credit is it if, when you are beaten for your faults, you take it patiently? But when you do good and suffer, if you take it patiently, this is </a:t>
            </a:r>
            <a:r>
              <a:rPr lang="en-US" sz="3300" u="sng" dirty="0">
                <a:ea typeface="Times New Roman" panose="02020603050405020304" pitchFamily="18" charset="0"/>
                <a:cs typeface="Times New Roman" panose="02020603050405020304" pitchFamily="18" charset="0"/>
              </a:rPr>
              <a:t>commendable before God</a:t>
            </a:r>
            <a:r>
              <a:rPr lang="en-US" sz="3300" dirty="0">
                <a:ea typeface="Times New Roman" panose="02020603050405020304" pitchFamily="18" charset="0"/>
                <a:cs typeface="Times New Roman" panose="02020603050405020304" pitchFamily="18" charset="0"/>
              </a:rPr>
              <a:t>. </a:t>
            </a:r>
            <a:r>
              <a:rPr lang="en-US" sz="3300" baseline="30000" dirty="0">
                <a:ea typeface="Times New Roman" panose="02020603050405020304" pitchFamily="18" charset="0"/>
                <a:cs typeface="Times New Roman" panose="02020603050405020304" pitchFamily="18" charset="0"/>
              </a:rPr>
              <a:t>21</a:t>
            </a:r>
            <a:r>
              <a:rPr lang="en-US" sz="3300" dirty="0">
                <a:ea typeface="Times New Roman" panose="02020603050405020304" pitchFamily="18" charset="0"/>
                <a:cs typeface="Times New Roman" panose="02020603050405020304" pitchFamily="18" charset="0"/>
              </a:rPr>
              <a:t> For to this you were called, because Christ also suffered for us, leaving us an example, that you should follow His steps:         </a:t>
            </a:r>
          </a:p>
          <a:p>
            <a:pPr marL="457200" marR="0" lvl="0" indent="-457200">
              <a:lnSpc>
                <a:spcPct val="105000"/>
              </a:lnSpc>
              <a:spcBef>
                <a:spcPts val="0"/>
              </a:spcBef>
              <a:buFont typeface="+mj-lt"/>
              <a:buAutoNum type="alphaUcPeriod"/>
            </a:pPr>
            <a:r>
              <a:rPr lang="en-US" sz="3300" dirty="0">
                <a:ea typeface="Times New Roman" panose="02020603050405020304" pitchFamily="18" charset="0"/>
                <a:cs typeface="Times New Roman" panose="02020603050405020304" pitchFamily="18" charset="0"/>
              </a:rPr>
              <a:t>Have you chosen the right way? -  2 Peter 2:15  They have </a:t>
            </a:r>
            <a:r>
              <a:rPr lang="en-US" sz="3300" u="sng" dirty="0">
                <a:ea typeface="Times New Roman" panose="02020603050405020304" pitchFamily="18" charset="0"/>
                <a:cs typeface="Times New Roman" panose="02020603050405020304" pitchFamily="18" charset="0"/>
              </a:rPr>
              <a:t>forsaken the right way</a:t>
            </a:r>
            <a:r>
              <a:rPr lang="en-US" sz="3300" dirty="0">
                <a:ea typeface="Times New Roman" panose="02020603050405020304" pitchFamily="18" charset="0"/>
                <a:cs typeface="Times New Roman" panose="02020603050405020304" pitchFamily="18" charset="0"/>
              </a:rPr>
              <a:t> and gone astray, following the way of Balaam the son of Beor, who loved the wages of unrighteousness;   </a:t>
            </a:r>
            <a:r>
              <a:rPr lang="en-US" dirty="0">
                <a:ea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343011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E88DFCD8-702D-48B7-AE13-86C8D30E1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5307BC7F-313F-E31F-A4CC-2EBA0A34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171"/>
            <a:ext cx="9144000" cy="6393656"/>
          </a:xfrm>
          <a:prstGeom prst="rect">
            <a:avLst/>
          </a:prstGeom>
        </p:spPr>
      </p:pic>
      <p:pic>
        <p:nvPicPr>
          <p:cNvPr id="5" name="Picture 4">
            <a:extLst>
              <a:ext uri="{FF2B5EF4-FFF2-40B4-BE49-F238E27FC236}">
                <a16:creationId xmlns:a16="http://schemas.microsoft.com/office/drawing/2014/main" id="{BF1EC0A4-ECB0-2EC1-09DD-E380B3AD5978}"/>
              </a:ext>
            </a:extLst>
          </p:cNvPr>
          <p:cNvPicPr>
            <a:picLocks noChangeAspect="1"/>
          </p:cNvPicPr>
          <p:nvPr/>
        </p:nvPicPr>
        <p:blipFill>
          <a:blip r:embed="rId4"/>
          <a:stretch>
            <a:fillRect/>
          </a:stretch>
        </p:blipFill>
        <p:spPr>
          <a:xfrm>
            <a:off x="170306" y="4075106"/>
            <a:ext cx="8803387" cy="1603387"/>
          </a:xfrm>
          <a:prstGeom prst="rect">
            <a:avLst/>
          </a:prstGeom>
        </p:spPr>
      </p:pic>
    </p:spTree>
    <p:extLst>
      <p:ext uri="{BB962C8B-B14F-4D97-AF65-F5344CB8AC3E}">
        <p14:creationId xmlns:p14="http://schemas.microsoft.com/office/powerpoint/2010/main" val="317188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0D1C-85AE-50FD-5922-75947A62E7E5}"/>
              </a:ext>
            </a:extLst>
          </p:cNvPr>
          <p:cNvSpPr>
            <a:spLocks noGrp="1"/>
          </p:cNvSpPr>
          <p:nvPr>
            <p:ph type="title"/>
          </p:nvPr>
        </p:nvSpPr>
        <p:spPr/>
        <p:txBody>
          <a:bodyPr/>
          <a:lstStyle/>
          <a:p>
            <a:pPr>
              <a:lnSpc>
                <a:spcPct val="100000"/>
              </a:lnSpc>
            </a:pPr>
            <a:r>
              <a:rPr lang="en-US" sz="4400" b="1" kern="100" dirty="0">
                <a:effectLst/>
                <a:latin typeface="Arial" panose="020B0604020202020204" pitchFamily="34" charset="0"/>
                <a:ea typeface="Times New Roman" panose="02020603050405020304" pitchFamily="18" charset="0"/>
                <a:cs typeface="Arial" panose="020B0604020202020204" pitchFamily="34" charset="0"/>
              </a:rPr>
              <a:t>PRAYER</a:t>
            </a:r>
            <a:endParaRPr lang="en-US" dirty="0"/>
          </a:p>
        </p:txBody>
      </p:sp>
      <p:sp>
        <p:nvSpPr>
          <p:cNvPr id="3" name="Content Placeholder 2">
            <a:extLst>
              <a:ext uri="{FF2B5EF4-FFF2-40B4-BE49-F238E27FC236}">
                <a16:creationId xmlns:a16="http://schemas.microsoft.com/office/drawing/2014/main" id="{6E395EB8-4290-DEA5-DA65-EC48B47240A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DDDF220-4CF1-D6B2-8C79-D435AD513628}"/>
              </a:ext>
            </a:extLst>
          </p:cNvPr>
          <p:cNvPicPr>
            <a:picLocks noChangeAspect="1"/>
          </p:cNvPicPr>
          <p:nvPr/>
        </p:nvPicPr>
        <p:blipFill>
          <a:blip r:embed="rId2"/>
          <a:stretch>
            <a:fillRect/>
          </a:stretch>
        </p:blipFill>
        <p:spPr>
          <a:xfrm>
            <a:off x="-1" y="-1"/>
            <a:ext cx="9143999" cy="6858000"/>
          </a:xfrm>
          <a:prstGeom prst="rect">
            <a:avLst/>
          </a:prstGeom>
        </p:spPr>
      </p:pic>
    </p:spTree>
    <p:extLst>
      <p:ext uri="{BB962C8B-B14F-4D97-AF65-F5344CB8AC3E}">
        <p14:creationId xmlns:p14="http://schemas.microsoft.com/office/powerpoint/2010/main" val="790679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1D3C-A1B6-E14E-9134-1DC7BA86B308}"/>
              </a:ext>
            </a:extLst>
          </p:cNvPr>
          <p:cNvSpPr>
            <a:spLocks noGrp="1"/>
          </p:cNvSpPr>
          <p:nvPr>
            <p:ph type="title"/>
          </p:nvPr>
        </p:nvSpPr>
        <p:spPr>
          <a:xfrm>
            <a:off x="0" y="5963109"/>
            <a:ext cx="9144000" cy="862731"/>
          </a:xfrm>
          <a:noFill/>
        </p:spPr>
        <p:txBody>
          <a:bodyPr>
            <a:noAutofit/>
          </a:bodyPr>
          <a:lstStyle/>
          <a:p>
            <a:pPr algn="ctr">
              <a:lnSpc>
                <a:spcPct val="100000"/>
              </a:lnSpc>
            </a:pPr>
            <a:r>
              <a:rPr lang="en-US" sz="2700" b="1" dirty="0">
                <a:solidFill>
                  <a:schemeClr val="bg1"/>
                </a:solidFill>
                <a:latin typeface="Arial" panose="020B0604020202020204" pitchFamily="34" charset="0"/>
                <a:cs typeface="Arial" panose="020B0604020202020204" pitchFamily="34" charset="0"/>
              </a:rPr>
              <a:t>TONIGHT’S SERMON: 7 WONDERS OF THE WORD</a:t>
            </a:r>
            <a:endParaRPr lang="en-US" sz="2700" b="1" cap="all"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BA7164E-31CF-A72A-F0B9-819B926FE16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679" y="-152400"/>
            <a:ext cx="9152462" cy="6115509"/>
          </a:xfrm>
          <a:prstGeom prst="rect">
            <a:avLst/>
          </a:prstGeom>
        </p:spPr>
      </p:pic>
    </p:spTree>
    <p:extLst>
      <p:ext uri="{BB962C8B-B14F-4D97-AF65-F5344CB8AC3E}">
        <p14:creationId xmlns:p14="http://schemas.microsoft.com/office/powerpoint/2010/main" val="4147493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8882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CAB2B975-B13F-44EA-AC1A-99B2C5CA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172"/>
            <a:ext cx="9144000" cy="6393656"/>
          </a:xfrm>
          <a:prstGeom prst="rect">
            <a:avLst/>
          </a:prstGeom>
        </p:spPr>
      </p:pic>
      <p:sp>
        <p:nvSpPr>
          <p:cNvPr id="2" name="Title 1">
            <a:extLst>
              <a:ext uri="{FF2B5EF4-FFF2-40B4-BE49-F238E27FC236}">
                <a16:creationId xmlns:a16="http://schemas.microsoft.com/office/drawing/2014/main" id="{FC1DBD18-6094-44C9-98DA-566B089D018D}"/>
              </a:ext>
            </a:extLst>
          </p:cNvPr>
          <p:cNvSpPr>
            <a:spLocks noGrp="1"/>
          </p:cNvSpPr>
          <p:nvPr>
            <p:ph type="title"/>
          </p:nvPr>
        </p:nvSpPr>
        <p:spPr>
          <a:xfrm>
            <a:off x="172435" y="3972578"/>
            <a:ext cx="8799130" cy="1325563"/>
          </a:xfrm>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SINGING</a:t>
            </a:r>
          </a:p>
        </p:txBody>
      </p:sp>
    </p:spTree>
    <p:extLst>
      <p:ext uri="{BB962C8B-B14F-4D97-AF65-F5344CB8AC3E}">
        <p14:creationId xmlns:p14="http://schemas.microsoft.com/office/powerpoint/2010/main" val="355290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150501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372935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6EE38-1F66-9BE3-91F5-337D71249ED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C51EA04-6F50-20C6-8A39-FA8DE45AF792}"/>
              </a:ext>
            </a:extLst>
          </p:cNvPr>
          <p:cNvPicPr>
            <a:picLocks noChangeAspect="1"/>
          </p:cNvPicPr>
          <p:nvPr/>
        </p:nvPicPr>
        <p:blipFill>
          <a:blip r:embed="rId3"/>
          <a:stretch>
            <a:fillRect/>
          </a:stretch>
        </p:blipFill>
        <p:spPr>
          <a:xfrm>
            <a:off x="0" y="231648"/>
            <a:ext cx="9144000" cy="6394703"/>
          </a:xfrm>
          <a:prstGeom prst="rect">
            <a:avLst/>
          </a:prstGeom>
        </p:spPr>
      </p:pic>
      <p:pic>
        <p:nvPicPr>
          <p:cNvPr id="5" name="Picture 4">
            <a:extLst>
              <a:ext uri="{FF2B5EF4-FFF2-40B4-BE49-F238E27FC236}">
                <a16:creationId xmlns:a16="http://schemas.microsoft.com/office/drawing/2014/main" id="{7401FC4F-EF53-BF20-DCC1-82F37192F4BD}"/>
              </a:ext>
            </a:extLst>
          </p:cNvPr>
          <p:cNvPicPr>
            <a:picLocks noChangeAspect="1"/>
          </p:cNvPicPr>
          <p:nvPr/>
        </p:nvPicPr>
        <p:blipFill>
          <a:blip r:embed="rId4"/>
          <a:stretch>
            <a:fillRect/>
          </a:stretch>
        </p:blipFill>
        <p:spPr>
          <a:xfrm>
            <a:off x="170306" y="4125906"/>
            <a:ext cx="8803387" cy="1603387"/>
          </a:xfrm>
          <a:prstGeom prst="rect">
            <a:avLst/>
          </a:prstGeom>
        </p:spPr>
      </p:pic>
    </p:spTree>
    <p:extLst>
      <p:ext uri="{BB962C8B-B14F-4D97-AF65-F5344CB8AC3E}">
        <p14:creationId xmlns:p14="http://schemas.microsoft.com/office/powerpoint/2010/main" val="213110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B1445-E5E2-991B-4F4E-0F176036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454A7-44D5-C8FB-61EC-21499005393F}"/>
              </a:ext>
            </a:extLst>
          </p:cNvPr>
          <p:cNvSpPr>
            <a:spLocks noGrp="1"/>
          </p:cNvSpPr>
          <p:nvPr>
            <p:ph type="title"/>
          </p:nvPr>
        </p:nvSpPr>
        <p:spPr>
          <a:xfrm>
            <a:off x="203200" y="0"/>
            <a:ext cx="8712200" cy="6858000"/>
          </a:xfrm>
        </p:spPr>
        <p:txBody>
          <a:bodyPr>
            <a:noAutofit/>
          </a:bodyPr>
          <a:lstStyle/>
          <a:p>
            <a:pPr lvl="0"/>
            <a:r>
              <a:rPr lang="en-US" sz="4000" dirty="0">
                <a:solidFill>
                  <a:prstClr val="black"/>
                </a:solidFill>
                <a:ea typeface="Times New Roman" panose="02020603050405020304" pitchFamily="18" charset="0"/>
                <a:cs typeface="Arial" panose="020B0604020202020204" pitchFamily="34" charset="0"/>
              </a:rPr>
              <a:t>Colossians 1:9–10  For this reason we also, since the day we heard it, do not cease to pray for you, and to ask that you may be filled with the knowledge of His will in all wisdom and spiritual understanding; </a:t>
            </a:r>
            <a:r>
              <a:rPr lang="en-US" sz="4000" baseline="30000" dirty="0">
                <a:solidFill>
                  <a:prstClr val="black"/>
                </a:solidFill>
                <a:ea typeface="Times New Roman" panose="02020603050405020304" pitchFamily="18" charset="0"/>
                <a:cs typeface="Arial" panose="020B0604020202020204" pitchFamily="34" charset="0"/>
              </a:rPr>
              <a:t>10</a:t>
            </a:r>
            <a:r>
              <a:rPr lang="en-US" sz="4000" dirty="0">
                <a:solidFill>
                  <a:prstClr val="black"/>
                </a:solidFill>
                <a:ea typeface="Times New Roman" panose="02020603050405020304" pitchFamily="18" charset="0"/>
                <a:cs typeface="Arial" panose="020B0604020202020204" pitchFamily="34" charset="0"/>
              </a:rPr>
              <a:t> that you may walk worthy of the Lord, fully pleasing </a:t>
            </a:r>
            <a:r>
              <a:rPr lang="en-US" sz="4000" i="1" dirty="0">
                <a:solidFill>
                  <a:prstClr val="black"/>
                </a:solidFill>
                <a:ea typeface="Times New Roman" panose="02020603050405020304" pitchFamily="18" charset="0"/>
                <a:cs typeface="Arial" panose="020B0604020202020204" pitchFamily="34" charset="0"/>
              </a:rPr>
              <a:t>Him,</a:t>
            </a:r>
            <a:r>
              <a:rPr lang="en-US" sz="4000" dirty="0">
                <a:solidFill>
                  <a:prstClr val="black"/>
                </a:solidFill>
                <a:ea typeface="Times New Roman" panose="02020603050405020304" pitchFamily="18" charset="0"/>
                <a:cs typeface="Arial" panose="020B0604020202020204" pitchFamily="34" charset="0"/>
              </a:rPr>
              <a:t> being fruitful in every good work and increasing in the knowledge of God;</a:t>
            </a:r>
            <a:endParaRPr lang="en-US" sz="4000" dirty="0">
              <a:solidFill>
                <a:prstClr val="black"/>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9933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067362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5587</TotalTime>
  <Words>1985</Words>
  <Application>Microsoft Office PowerPoint</Application>
  <PresentationFormat>On-screen Show (4:3)</PresentationFormat>
  <Paragraphs>63</Paragraphs>
  <Slides>26</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Bazooka</vt:lpstr>
      <vt:lpstr>Calibri</vt:lpstr>
      <vt:lpstr>Calibri Light</vt:lpstr>
      <vt:lpstr>Times New Roman</vt:lpstr>
      <vt:lpstr>Office Theme</vt:lpstr>
      <vt:lpstr>1_Office Theme</vt:lpstr>
      <vt:lpstr>PowerPoint Presentation</vt:lpstr>
      <vt:lpstr>PowerPoint Presentation</vt:lpstr>
      <vt:lpstr>PowerPoint Presentation</vt:lpstr>
      <vt:lpstr>SINGING</vt:lpstr>
      <vt:lpstr>PowerPoint Presentation</vt:lpstr>
      <vt:lpstr>CONTRIBUTION</vt:lpstr>
      <vt:lpstr>PowerPoint Presentation</vt:lpstr>
      <vt:lpstr>Colossians 1:9–10  For this reason we also, since the day we heard it, do not cease to pray for you, and to ask that you may be filled with the knowledge of His will in all wisdom and spiritual understanding; 10 that you may walk worthy of the Lord, fully pleasing Him, being fruitful in every good work and increasing in the knowledge of God;</vt:lpstr>
      <vt:lpstr>PowerPoint Presentation</vt:lpstr>
      <vt:lpstr>What Pleases God</vt:lpstr>
      <vt:lpstr>PLEASING GOD</vt:lpstr>
      <vt:lpstr>PLEASING GOD</vt:lpstr>
      <vt:lpstr>I. The Forgiveness Of His People.   </vt:lpstr>
      <vt:lpstr>II. The Faith Of His People.  </vt:lpstr>
      <vt:lpstr>III. The Following Of His People.  </vt:lpstr>
      <vt:lpstr>IV. The Fellowship Of His People.  </vt:lpstr>
      <vt:lpstr>V. The Forsaking Of His People.  </vt:lpstr>
      <vt:lpstr>V. The Forsaking Of His People.  </vt:lpstr>
      <vt:lpstr>VI. THE FRUITFULNESS OF HIS PEOPLE</vt:lpstr>
      <vt:lpstr>VIII. THE FEAR OF HIS PEOPLE</vt:lpstr>
      <vt:lpstr>IX. THE FINANCIAL GROWTH OF HIS PEOPLE</vt:lpstr>
      <vt:lpstr>X. The Future Of His People.  </vt:lpstr>
      <vt:lpstr>DO YOU WANT TO PLEASE GOD?</vt:lpstr>
      <vt:lpstr>PowerPoint Presentation</vt:lpstr>
      <vt:lpstr>PRAYER</vt:lpstr>
      <vt:lpstr>TONIGHT’S SERMON: 7 WONDERS OF THE WORD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2</cp:revision>
  <dcterms:created xsi:type="dcterms:W3CDTF">2021-03-15T23:58:02Z</dcterms:created>
  <dcterms:modified xsi:type="dcterms:W3CDTF">2026-07-06T14:04:57Z</dcterms:modified>
</cp:coreProperties>
</file>