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56" r:id="rId1"/>
    <p:sldMasterId id="2147483668" r:id="rId2"/>
    <p:sldMasterId id="2147483672" r:id="rId3"/>
  </p:sldMasterIdLst>
  <p:notesMasterIdLst>
    <p:notesMasterId r:id="rId27"/>
  </p:notesMasterIdLst>
  <p:sldIdLst>
    <p:sldId id="425" r:id="rId4"/>
    <p:sldId id="361" r:id="rId5"/>
    <p:sldId id="331" r:id="rId6"/>
    <p:sldId id="378" r:id="rId7"/>
    <p:sldId id="513" r:id="rId8"/>
    <p:sldId id="389" r:id="rId9"/>
    <p:sldId id="514" r:id="rId10"/>
    <p:sldId id="515" r:id="rId11"/>
    <p:sldId id="525" r:id="rId12"/>
    <p:sldId id="524" r:id="rId13"/>
    <p:sldId id="523" r:id="rId14"/>
    <p:sldId id="522" r:id="rId15"/>
    <p:sldId id="521" r:id="rId16"/>
    <p:sldId id="526" r:id="rId17"/>
    <p:sldId id="520" r:id="rId18"/>
    <p:sldId id="519" r:id="rId19"/>
    <p:sldId id="518" r:id="rId20"/>
    <p:sldId id="517" r:id="rId21"/>
    <p:sldId id="447" r:id="rId22"/>
    <p:sldId id="291" r:id="rId23"/>
    <p:sldId id="284" r:id="rId24"/>
    <p:sldId id="448" r:id="rId25"/>
    <p:sldId id="502"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8C71647-2E78-4EA2-8E96-E1519945DC05}">
          <p14:sldIdLst>
            <p14:sldId id="425"/>
            <p14:sldId id="361"/>
            <p14:sldId id="331"/>
            <p14:sldId id="378"/>
            <p14:sldId id="513"/>
            <p14:sldId id="389"/>
            <p14:sldId id="514"/>
            <p14:sldId id="515"/>
            <p14:sldId id="525"/>
            <p14:sldId id="524"/>
            <p14:sldId id="523"/>
            <p14:sldId id="522"/>
            <p14:sldId id="521"/>
            <p14:sldId id="526"/>
            <p14:sldId id="520"/>
            <p14:sldId id="519"/>
            <p14:sldId id="518"/>
            <p14:sldId id="517"/>
          </p14:sldIdLst>
        </p14:section>
        <p14:section name="Untitled Section" id="{050467D7-F11F-403E-A584-099E42E2F7E3}">
          <p14:sldIdLst>
            <p14:sldId id="447"/>
            <p14:sldId id="291"/>
            <p14:sldId id="284"/>
            <p14:sldId id="448"/>
            <p14:sldId id="50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1304"/>
    <a:srgbClr val="0000FF"/>
    <a:srgbClr val="6A310A"/>
    <a:srgbClr val="8E4949"/>
    <a:srgbClr val="5A4922"/>
    <a:srgbClr val="5A1C05"/>
    <a:srgbClr val="311705"/>
    <a:srgbClr val="5F2C09"/>
    <a:srgbClr val="421E06"/>
    <a:srgbClr val="2F55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12ADB0-AF1F-4991-9C59-339D498A767F}" v="1780" dt="2026-06-19T18:47:42.4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77" autoAdjust="0"/>
    <p:restoredTop sz="86410" autoAdjust="0"/>
  </p:normalViewPr>
  <p:slideViewPr>
    <p:cSldViewPr snapToGrid="0">
      <p:cViewPr varScale="1">
        <p:scale>
          <a:sx n="75" d="100"/>
          <a:sy n="75" d="100"/>
        </p:scale>
        <p:origin x="1272" y="78"/>
      </p:cViewPr>
      <p:guideLst/>
    </p:cSldViewPr>
  </p:slideViewPr>
  <p:outlineViewPr>
    <p:cViewPr>
      <p:scale>
        <a:sx n="33" d="100"/>
        <a:sy n="33" d="100"/>
      </p:scale>
      <p:origin x="0" y="-38454"/>
    </p:cViewPr>
  </p:outlineViewPr>
  <p:notesTextViewPr>
    <p:cViewPr>
      <p:scale>
        <a:sx n="1" d="1"/>
        <a:sy n="1" d="1"/>
      </p:scale>
      <p:origin x="0" y="0"/>
    </p:cViewPr>
  </p:notesTextViewPr>
  <p:sorterViewPr>
    <p:cViewPr varScale="1">
      <p:scale>
        <a:sx n="100" d="100"/>
        <a:sy n="100" d="100"/>
      </p:scale>
      <p:origin x="0" y="-159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27DF79-1B8E-4510-A038-C21A4B598AFD}" type="datetimeFigureOut">
              <a:rPr lang="en-US" smtClean="0"/>
              <a:t>7/6/2026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DB8DFF-69BA-4FFA-A327-4F676D3F4D2B}" type="slidenum">
              <a:rPr lang="en-US" smtClean="0"/>
              <a:t>‹#›</a:t>
            </a:fld>
            <a:endParaRPr lang="en-US"/>
          </a:p>
        </p:txBody>
      </p:sp>
    </p:spTree>
    <p:extLst>
      <p:ext uri="{BB962C8B-B14F-4D97-AF65-F5344CB8AC3E}">
        <p14:creationId xmlns:p14="http://schemas.microsoft.com/office/powerpoint/2010/main" val="4235088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80A30491-E474-44C0-AFC9-A27A5448F5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8F8F5A7F-B821-40D9-97F6-9B75BE34E0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4100" name="Slide Number Placeholder 3">
            <a:extLst>
              <a:ext uri="{FF2B5EF4-FFF2-40B4-BE49-F238E27FC236}">
                <a16:creationId xmlns:a16="http://schemas.microsoft.com/office/drawing/2014/main" id="{BB1EA055-5EFC-4F75-8213-ECDA94C8776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965256F-3AF7-42B0-A79F-99AC9B3437E1}"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06940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DB8DFF-69BA-4FFA-A327-4F676D3F4D2B}" type="slidenum">
              <a:rPr lang="en-US" smtClean="0"/>
              <a:t>23</a:t>
            </a:fld>
            <a:endParaRPr lang="en-US"/>
          </a:p>
        </p:txBody>
      </p:sp>
    </p:spTree>
    <p:extLst>
      <p:ext uri="{BB962C8B-B14F-4D97-AF65-F5344CB8AC3E}">
        <p14:creationId xmlns:p14="http://schemas.microsoft.com/office/powerpoint/2010/main" val="3141254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68829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7/6/2026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6686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7/6/2026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6408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78899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44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7/6/2026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070391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7/6/2026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378712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7/6/2026</a:t>
            </a:fld>
            <a:endParaRPr lang="en-US" dirty="0"/>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3311793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7/6/2026</a:t>
            </a:fld>
            <a:endParaRPr lang="en-US" dirty="0"/>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37323786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7/6/2026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5297023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7/6/2026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776133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57655" y="1367603"/>
            <a:ext cx="8986345" cy="5532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665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231354" y="1145754"/>
            <a:ext cx="8912646" cy="571224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7/6/2026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296654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7/6/2026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747073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19894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270273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85118D96-50EB-4CDF-94A4-F5283BC98F77}" type="datetimeFigureOut">
              <a:rPr lang="en-US" smtClean="0"/>
              <a:t>7/6/2026</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5DD84C1A-E1E2-4E74-93E2-8D35E4CE7AFF}" type="slidenum">
              <a:rPr lang="en-US" smtClean="0"/>
              <a:t>‹#›</a:t>
            </a:fld>
            <a:endParaRPr lang="en-US"/>
          </a:p>
        </p:txBody>
      </p:sp>
    </p:spTree>
    <p:extLst>
      <p:ext uri="{BB962C8B-B14F-4D97-AF65-F5344CB8AC3E}">
        <p14:creationId xmlns:p14="http://schemas.microsoft.com/office/powerpoint/2010/main" val="1326781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7/6/2026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50202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7/6/2026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60767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7/6/2026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05132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7/6/2026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23551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3.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57655" y="1325562"/>
            <a:ext cx="8986345" cy="553243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753731"/>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60" r:id="rId3"/>
    <p:sldLayoutId id="2147483662" r:id="rId4"/>
    <p:sldLayoutId id="2147483663" r:id="rId5"/>
    <p:sldLayoutId id="2147483664" r:id="rId6"/>
    <p:sldLayoutId id="2147483665" r:id="rId7"/>
    <p:sldLayoutId id="2147483666" r:id="rId8"/>
    <p:sldLayoutId id="2147483667" r:id="rId9"/>
  </p:sldLayoutIdLst>
  <p:txStyles>
    <p:titleStyle>
      <a:lvl1pPr algn="ctr"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7A87D-6A80-4A43-B337-C59233659EAF}" type="datetimeFigureOut">
              <a:rPr lang="en-US" smtClean="0"/>
              <a:t>7/6/2026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24ED8-BA85-424A-B34E-254D9CCD0148}" type="slidenum">
              <a:rPr lang="en-US" smtClean="0"/>
              <a:t>‹#›</a:t>
            </a:fld>
            <a:endParaRPr lang="en-US"/>
          </a:p>
        </p:txBody>
      </p:sp>
    </p:spTree>
    <p:extLst>
      <p:ext uri="{BB962C8B-B14F-4D97-AF65-F5344CB8AC3E}">
        <p14:creationId xmlns:p14="http://schemas.microsoft.com/office/powerpoint/2010/main" val="1405953961"/>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2287667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xStyles>
    <p:titleStyle>
      <a:lvl1pPr algn="ctr"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hyperlink" Target="https://www.quotescosmos.com/bible/bible-concordance/G2378.html"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E83C1B-51F2-4C54-BFE8-59DACB5F4871}"/>
              </a:ext>
            </a:extLst>
          </p:cNvPr>
          <p:cNvSpPr/>
          <p:nvPr/>
        </p:nvSpPr>
        <p:spPr>
          <a:xfrm>
            <a:off x="0" y="0"/>
            <a:ext cx="9144000" cy="1200329"/>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4000" b="1" i="0" u="none" strike="noStrike" kern="1100" normalizeH="0" baseline="0" noProof="0" dirty="0">
                <a:solidFill>
                  <a:schemeClr val="bg1"/>
                </a:solidFill>
                <a:uLnTx/>
                <a:uFillTx/>
                <a:latin typeface="Bazooka" pitchFamily="2" charset="0"/>
                <a:ea typeface="+mn-ea"/>
                <a:cs typeface="+mn-cs"/>
              </a:rPr>
              <a:t>WELCOME TO THE </a:t>
            </a:r>
          </a:p>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4000" b="1" i="0" u="none" strike="noStrike" kern="1100" normalizeH="0" baseline="0" noProof="0" dirty="0">
                <a:solidFill>
                  <a:schemeClr val="bg1"/>
                </a:solidFill>
                <a:uLnTx/>
                <a:uFillTx/>
                <a:latin typeface="Bazooka" pitchFamily="2" charset="0"/>
                <a:ea typeface="+mn-ea"/>
                <a:cs typeface="+mn-cs"/>
              </a:rPr>
              <a:t>JACKSON STREET CHURCH OF CHRIST</a:t>
            </a:r>
            <a:endParaRPr kumimoji="0" lang="en-US" sz="4000" b="1" i="0" u="none" strike="noStrike" kern="1200" normalizeH="0" baseline="0" noProof="0" dirty="0">
              <a:solidFill>
                <a:schemeClr val="bg1"/>
              </a:solidFill>
              <a:uLnTx/>
              <a:uFillTx/>
              <a:latin typeface="Calibri" panose="020F0502020204030204"/>
              <a:ea typeface="+mn-ea"/>
              <a:cs typeface="+mn-cs"/>
            </a:endParaRPr>
          </a:p>
        </p:txBody>
      </p:sp>
      <p:sp>
        <p:nvSpPr>
          <p:cNvPr id="2054" name="TextBox 5">
            <a:extLst>
              <a:ext uri="{FF2B5EF4-FFF2-40B4-BE49-F238E27FC236}">
                <a16:creationId xmlns:a16="http://schemas.microsoft.com/office/drawing/2014/main" id="{F1144962-7E55-4138-B559-0999E85A85AC}"/>
              </a:ext>
            </a:extLst>
          </p:cNvPr>
          <p:cNvSpPr txBox="1">
            <a:spLocks noChangeArrowheads="1"/>
          </p:cNvSpPr>
          <p:nvPr/>
        </p:nvSpPr>
        <p:spPr bwMode="auto">
          <a:xfrm>
            <a:off x="0" y="5974080"/>
            <a:ext cx="9144000" cy="757130"/>
          </a:xfrm>
          <a:prstGeom prst="rect">
            <a:avLst/>
          </a:prstGeom>
          <a:noFill/>
          <a:ln w="9525">
            <a:noFill/>
            <a:miter lim="800000"/>
            <a:headEnd/>
            <a:tailEnd/>
          </a:ln>
        </p:spPr>
        <p:txBody>
          <a:bodyPr wrap="square">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3600" b="1" i="0" u="none" strike="noStrike" kern="1100" normalizeH="0" baseline="0" noProof="0" dirty="0">
                <a:solidFill>
                  <a:schemeClr val="bg1"/>
                </a:solidFill>
                <a:uLnTx/>
                <a:uFillTx/>
                <a:latin typeface="Bazooka" pitchFamily="2" charset="0"/>
                <a:ea typeface="+mn-ea"/>
                <a:cs typeface="+mn-cs"/>
              </a:rPr>
              <a:t>PLEASE TURN OFF CELLPHONES</a:t>
            </a:r>
            <a:r>
              <a:rPr kumimoji="0" lang="en-US" sz="4800" b="1" i="0" u="none" strike="noStrike" kern="1100" normalizeH="0" baseline="0" noProof="0" dirty="0">
                <a:solidFill>
                  <a:schemeClr val="bg1"/>
                </a:solidFill>
                <a:uLnTx/>
                <a:uFillTx/>
                <a:latin typeface="Bazooka" pitchFamily="2" charset="0"/>
                <a:ea typeface="+mn-ea"/>
                <a:cs typeface="+mn-cs"/>
              </a:rPr>
              <a:t> </a:t>
            </a:r>
            <a:endParaRPr kumimoji="0" lang="en-US" sz="3600" b="1" i="0" u="none" strike="noStrike" kern="1100" normalizeH="0" baseline="0" noProof="0" dirty="0">
              <a:solidFill>
                <a:schemeClr val="bg1"/>
              </a:solidFill>
              <a:uLnTx/>
              <a:uFillTx/>
              <a:latin typeface="Bazooka" pitchFamily="2" charset="0"/>
              <a:ea typeface="+mn-ea"/>
              <a:cs typeface="+mn-cs"/>
            </a:endParaRPr>
          </a:p>
        </p:txBody>
      </p:sp>
      <p:pic>
        <p:nvPicPr>
          <p:cNvPr id="4" name="Picture 3">
            <a:extLst>
              <a:ext uri="{FF2B5EF4-FFF2-40B4-BE49-F238E27FC236}">
                <a16:creationId xmlns:a16="http://schemas.microsoft.com/office/drawing/2014/main" id="{D341B544-1771-7F45-7E41-B42631E02E7C}"/>
              </a:ext>
            </a:extLst>
          </p:cNvPr>
          <p:cNvPicPr>
            <a:picLocks noChangeAspect="1"/>
          </p:cNvPicPr>
          <p:nvPr/>
        </p:nvPicPr>
        <p:blipFill>
          <a:blip r:embed="rId3"/>
          <a:stretch>
            <a:fillRect/>
          </a:stretch>
        </p:blipFill>
        <p:spPr>
          <a:xfrm>
            <a:off x="721289" y="1200328"/>
            <a:ext cx="7701422" cy="4899465"/>
          </a:xfrm>
          <a:prstGeom prst="rect">
            <a:avLst/>
          </a:prstGeom>
        </p:spPr>
      </p:pic>
    </p:spTree>
    <p:extLst>
      <p:ext uri="{BB962C8B-B14F-4D97-AF65-F5344CB8AC3E}">
        <p14:creationId xmlns:p14="http://schemas.microsoft.com/office/powerpoint/2010/main" val="87201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F5507-325B-D31F-BA4B-E737F773865A}"/>
              </a:ext>
            </a:extLst>
          </p:cNvPr>
          <p:cNvSpPr>
            <a:spLocks noGrp="1"/>
          </p:cNvSpPr>
          <p:nvPr>
            <p:ph type="title"/>
          </p:nvPr>
        </p:nvSpPr>
        <p:spPr/>
        <p:txBody>
          <a:bodyPr>
            <a:normAutofit/>
          </a:bodyPr>
          <a:lstStyle/>
          <a:p>
            <a:pPr marL="0" marR="0">
              <a:lnSpc>
                <a:spcPct val="80000"/>
              </a:lnSpc>
              <a:buNone/>
            </a:pPr>
            <a:r>
              <a:rPr lang="en-US" sz="4000" b="1" dirty="0">
                <a:solidFill>
                  <a:srgbClr val="0000FF"/>
                </a:solidFill>
                <a:effectLst/>
                <a:ea typeface="Calibri" panose="020F0502020204030204" pitchFamily="34" charset="0"/>
                <a:cs typeface="Garamond" panose="02020404030301010803" pitchFamily="18" charset="0"/>
              </a:rPr>
              <a:t>1.</a:t>
            </a:r>
            <a:r>
              <a:rPr lang="en-US" sz="4000" dirty="0">
                <a:solidFill>
                  <a:srgbClr val="0000FF"/>
                </a:solidFill>
                <a:effectLst/>
                <a:ea typeface="Calibri" panose="020F0502020204030204" pitchFamily="34" charset="0"/>
                <a:cs typeface="Garamond" panose="02020404030301010803" pitchFamily="18" charset="0"/>
              </a:rPr>
              <a:t> </a:t>
            </a:r>
            <a:r>
              <a:rPr lang="en-US" sz="4000" b="1" dirty="0">
                <a:solidFill>
                  <a:srgbClr val="0000FF"/>
                </a:solidFill>
                <a:effectLst/>
                <a:ea typeface="Calibri" panose="020F0502020204030204" pitchFamily="34" charset="0"/>
                <a:cs typeface="Garamond" panose="02020404030301010803" pitchFamily="18" charset="0"/>
              </a:rPr>
              <a:t>THE WONDER OF ITS INSPIRATION! </a:t>
            </a:r>
            <a:endParaRPr lang="en-US" sz="4000" dirty="0">
              <a:solidFill>
                <a:srgbClr val="0000FF"/>
              </a:solidFill>
              <a:effectLst/>
              <a:latin typeface="Garamond" panose="02020404030301010803" pitchFamily="18" charset="0"/>
              <a:ea typeface="Calibri" panose="020F0502020204030204" pitchFamily="34" charset="0"/>
              <a:cs typeface="Garamond" panose="02020404030301010803" pitchFamily="18" charset="0"/>
            </a:endParaRPr>
          </a:p>
        </p:txBody>
      </p:sp>
      <p:sp>
        <p:nvSpPr>
          <p:cNvPr id="3" name="Content Placeholder 2">
            <a:extLst>
              <a:ext uri="{FF2B5EF4-FFF2-40B4-BE49-F238E27FC236}">
                <a16:creationId xmlns:a16="http://schemas.microsoft.com/office/drawing/2014/main" id="{FEA781B8-EA22-6CAF-286C-924F3AC5508F}"/>
              </a:ext>
            </a:extLst>
          </p:cNvPr>
          <p:cNvSpPr>
            <a:spLocks noGrp="1"/>
          </p:cNvSpPr>
          <p:nvPr>
            <p:ph idx="1"/>
          </p:nvPr>
        </p:nvSpPr>
        <p:spPr/>
        <p:txBody>
          <a:bodyPr>
            <a:normAutofit lnSpcReduction="10000"/>
          </a:bodyPr>
          <a:lstStyle/>
          <a:p>
            <a:pPr marL="457200" lvl="0" indent="-457200">
              <a:lnSpc>
                <a:spcPct val="100000"/>
              </a:lnSpc>
              <a:buFont typeface="Arial" panose="020B0604020202020204" pitchFamily="34" charset="0"/>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dirty="0">
                <a:ea typeface="Times New Roman" panose="02020603050405020304" pitchFamily="18" charset="0"/>
                <a:cs typeface="Arial" panose="020B0604020202020204" pitchFamily="34" charset="0"/>
              </a:rPr>
              <a:t>All Scripture is inspired - 2 Timothy 3:16–17  All Scripture </a:t>
            </a:r>
            <a:r>
              <a:rPr lang="en-US" i="1" dirty="0">
                <a:ea typeface="Times New Roman" panose="02020603050405020304" pitchFamily="18" charset="0"/>
                <a:cs typeface="Arial" panose="020B0604020202020204" pitchFamily="34" charset="0"/>
              </a:rPr>
              <a:t>is</a:t>
            </a:r>
            <a:r>
              <a:rPr lang="en-US" dirty="0">
                <a:ea typeface="Times New Roman" panose="02020603050405020304" pitchFamily="18" charset="0"/>
                <a:cs typeface="Arial" panose="020B0604020202020204" pitchFamily="34" charset="0"/>
              </a:rPr>
              <a:t> given by inspiration of God, and </a:t>
            </a:r>
            <a:r>
              <a:rPr lang="en-US" i="1" dirty="0">
                <a:ea typeface="Times New Roman" panose="02020603050405020304" pitchFamily="18" charset="0"/>
                <a:cs typeface="Arial" panose="020B0604020202020204" pitchFamily="34" charset="0"/>
              </a:rPr>
              <a:t>is</a:t>
            </a:r>
            <a:r>
              <a:rPr lang="en-US" dirty="0">
                <a:ea typeface="Times New Roman" panose="02020603050405020304" pitchFamily="18" charset="0"/>
                <a:cs typeface="Arial" panose="020B0604020202020204" pitchFamily="34" charset="0"/>
              </a:rPr>
              <a:t> profitable for doctrine, for reproof, for correction, for instruction in righteousness, </a:t>
            </a:r>
            <a:r>
              <a:rPr lang="en-US" baseline="30000" dirty="0">
                <a:ea typeface="Times New Roman" panose="02020603050405020304" pitchFamily="18" charset="0"/>
                <a:cs typeface="Arial" panose="020B0604020202020204" pitchFamily="34" charset="0"/>
              </a:rPr>
              <a:t>17</a:t>
            </a:r>
            <a:r>
              <a:rPr lang="en-US" dirty="0">
                <a:ea typeface="Times New Roman" panose="02020603050405020304" pitchFamily="18" charset="0"/>
                <a:cs typeface="Arial" panose="020B0604020202020204" pitchFamily="34" charset="0"/>
              </a:rPr>
              <a:t> that the man of God may be complete, thoroughly equipped for every good work. </a:t>
            </a:r>
            <a:endParaRPr lang="en-US" sz="2800" dirty="0">
              <a:latin typeface="Calibri" panose="020F0502020204030204" pitchFamily="34" charset="0"/>
              <a:ea typeface="Times New Roman" panose="02020603050405020304" pitchFamily="18" charset="0"/>
              <a:cs typeface="Arial" panose="020B0604020202020204" pitchFamily="34" charset="0"/>
            </a:endParaRPr>
          </a:p>
          <a:p>
            <a:pPr marL="457200" lvl="0" indent="-457200">
              <a:lnSpc>
                <a:spcPct val="100000"/>
              </a:lnSpc>
              <a:buFont typeface="Arial" panose="020B0604020202020204" pitchFamily="34" charset="0"/>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dirty="0">
                <a:ea typeface="Times New Roman" panose="02020603050405020304" pitchFamily="18" charset="0"/>
                <a:cs typeface="Arial" panose="020B0604020202020204" pitchFamily="34" charset="0"/>
              </a:rPr>
              <a:t>Even the smallest parts are inspired - Matthew 5:18  For assuredly, I say to you, till heaven and earth pass away, one jot or one tittle will by no means pass from the law till all is fulfilled. </a:t>
            </a:r>
            <a:endParaRPr lang="en-US" dirty="0"/>
          </a:p>
        </p:txBody>
      </p:sp>
    </p:spTree>
    <p:extLst>
      <p:ext uri="{BB962C8B-B14F-4D97-AF65-F5344CB8AC3E}">
        <p14:creationId xmlns:p14="http://schemas.microsoft.com/office/powerpoint/2010/main" val="3965052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DBCBE-AD32-3EB3-6BA9-ACDF3F4E1C95}"/>
              </a:ext>
            </a:extLst>
          </p:cNvPr>
          <p:cNvSpPr>
            <a:spLocks noGrp="1"/>
          </p:cNvSpPr>
          <p:nvPr>
            <p:ph type="title"/>
          </p:nvPr>
        </p:nvSpPr>
        <p:spPr/>
        <p:txBody>
          <a:bodyPr>
            <a:normAutofit/>
          </a:bodyPr>
          <a:lstStyle/>
          <a:p>
            <a:pPr marL="0" marR="0">
              <a:lnSpc>
                <a:spcPct val="80000"/>
              </a:lnSpc>
              <a:buNone/>
            </a:pPr>
            <a:r>
              <a:rPr lang="en-US" sz="4000" b="1" dirty="0">
                <a:solidFill>
                  <a:srgbClr val="0000FF"/>
                </a:solidFill>
                <a:effectLst/>
                <a:ea typeface="Calibri" panose="020F0502020204030204" pitchFamily="34" charset="0"/>
                <a:cs typeface="Garamond" panose="02020404030301010803" pitchFamily="18" charset="0"/>
              </a:rPr>
              <a:t>2.</a:t>
            </a:r>
            <a:r>
              <a:rPr lang="en-US" sz="4000" dirty="0">
                <a:solidFill>
                  <a:srgbClr val="0000FF"/>
                </a:solidFill>
                <a:effectLst/>
                <a:ea typeface="Calibri" panose="020F0502020204030204" pitchFamily="34" charset="0"/>
                <a:cs typeface="Garamond" panose="02020404030301010803" pitchFamily="18" charset="0"/>
              </a:rPr>
              <a:t> </a:t>
            </a:r>
            <a:r>
              <a:rPr lang="en-US" sz="4000" b="1" dirty="0">
                <a:solidFill>
                  <a:srgbClr val="0000FF"/>
                </a:solidFill>
                <a:effectLst/>
                <a:ea typeface="Calibri" panose="020F0502020204030204" pitchFamily="34" charset="0"/>
                <a:cs typeface="Garamond" panose="02020404030301010803" pitchFamily="18" charset="0"/>
              </a:rPr>
              <a:t>THE WONDER OF ITS FORMATION! </a:t>
            </a:r>
            <a:endParaRPr lang="en-US" sz="4000" dirty="0">
              <a:solidFill>
                <a:srgbClr val="0000FF"/>
              </a:solidFill>
              <a:effectLst/>
              <a:latin typeface="Garamond" panose="02020404030301010803" pitchFamily="18" charset="0"/>
              <a:ea typeface="Calibri" panose="020F0502020204030204" pitchFamily="34" charset="0"/>
              <a:cs typeface="Garamond" panose="02020404030301010803" pitchFamily="18" charset="0"/>
            </a:endParaRPr>
          </a:p>
        </p:txBody>
      </p:sp>
      <p:sp>
        <p:nvSpPr>
          <p:cNvPr id="3" name="Content Placeholder 2">
            <a:extLst>
              <a:ext uri="{FF2B5EF4-FFF2-40B4-BE49-F238E27FC236}">
                <a16:creationId xmlns:a16="http://schemas.microsoft.com/office/drawing/2014/main" id="{EEAC076B-CB3B-F811-02B7-3A6B354925BD}"/>
              </a:ext>
            </a:extLst>
          </p:cNvPr>
          <p:cNvSpPr>
            <a:spLocks noGrp="1"/>
          </p:cNvSpPr>
          <p:nvPr>
            <p:ph idx="1"/>
          </p:nvPr>
        </p:nvSpPr>
        <p:spPr/>
        <p:txBody>
          <a:bodyPr>
            <a:normAutofit fontScale="92500" lnSpcReduction="10000"/>
          </a:bodyPr>
          <a:lstStyle/>
          <a:p>
            <a:pPr marL="457200" marR="0" lvl="0" indent="-457200">
              <a:lnSpc>
                <a:spcPct val="95000"/>
              </a:lnSpc>
              <a:buFont typeface="+mj-lt"/>
              <a:buAutoNum type="alphaUcPeriod"/>
            </a:pPr>
            <a:r>
              <a:rPr lang="en-US" dirty="0">
                <a:solidFill>
                  <a:srgbClr val="000000"/>
                </a:solidFill>
                <a:ea typeface="Calibri" panose="020F0502020204030204" pitchFamily="34" charset="0"/>
                <a:cs typeface="Garamond" panose="02020404030301010803" pitchFamily="18" charset="0"/>
              </a:rPr>
              <a:t>2 Peter 1:19–21  And so we have the prophetic word confirmed, which you do well to heed as a light that shines in a dark place, until the day dawns and the morning star rises in your hearts; </a:t>
            </a:r>
            <a:r>
              <a:rPr lang="en-US" baseline="30000" dirty="0">
                <a:solidFill>
                  <a:srgbClr val="000000"/>
                </a:solidFill>
                <a:ea typeface="Calibri" panose="020F0502020204030204" pitchFamily="34" charset="0"/>
                <a:cs typeface="Garamond" panose="02020404030301010803" pitchFamily="18" charset="0"/>
              </a:rPr>
              <a:t>20</a:t>
            </a:r>
            <a:r>
              <a:rPr lang="en-US" dirty="0">
                <a:solidFill>
                  <a:srgbClr val="000000"/>
                </a:solidFill>
                <a:ea typeface="Calibri" panose="020F0502020204030204" pitchFamily="34" charset="0"/>
                <a:cs typeface="Garamond" panose="02020404030301010803" pitchFamily="18" charset="0"/>
              </a:rPr>
              <a:t> knowing this first, that no prophecy of Scripture is of any private interpretation, </a:t>
            </a:r>
            <a:r>
              <a:rPr lang="en-US" baseline="30000" dirty="0">
                <a:solidFill>
                  <a:srgbClr val="000000"/>
                </a:solidFill>
                <a:ea typeface="Calibri" panose="020F0502020204030204" pitchFamily="34" charset="0"/>
                <a:cs typeface="Garamond" panose="02020404030301010803" pitchFamily="18" charset="0"/>
              </a:rPr>
              <a:t>21</a:t>
            </a:r>
            <a:r>
              <a:rPr lang="en-US" dirty="0">
                <a:solidFill>
                  <a:srgbClr val="000000"/>
                </a:solidFill>
                <a:ea typeface="Calibri" panose="020F0502020204030204" pitchFamily="34" charset="0"/>
                <a:cs typeface="Garamond" panose="02020404030301010803" pitchFamily="18" charset="0"/>
              </a:rPr>
              <a:t> for prophecy never came by the will of man, but holy men of God spoke as they were moved by the Holy Spirit.</a:t>
            </a:r>
            <a:endParaRPr lang="en-US" dirty="0">
              <a:solidFill>
                <a:srgbClr val="000000"/>
              </a:solidFill>
              <a:latin typeface="Garamond" panose="02020404030301010803" pitchFamily="18" charset="0"/>
              <a:ea typeface="Calibri" panose="020F0502020204030204" pitchFamily="34" charset="0"/>
              <a:cs typeface="Garamond" panose="02020404030301010803" pitchFamily="18" charset="0"/>
            </a:endParaRPr>
          </a:p>
          <a:p>
            <a:pPr marL="457200" marR="0" lvl="0" indent="-457200">
              <a:lnSpc>
                <a:spcPct val="95000"/>
              </a:lnSpc>
              <a:buFont typeface="+mj-lt"/>
              <a:buAutoNum type="alphaUcPeriod"/>
            </a:pPr>
            <a:r>
              <a:rPr lang="en-US" dirty="0">
                <a:solidFill>
                  <a:srgbClr val="000000"/>
                </a:solidFill>
                <a:ea typeface="Calibri" panose="020F0502020204030204" pitchFamily="34" charset="0"/>
                <a:cs typeface="Garamond" panose="02020404030301010803" pitchFamily="18" charset="0"/>
              </a:rPr>
              <a:t>John 16:13  However, when He, the Spirit of truth, has come, He will guide you into all truth; for He will not speak on His own authority, but whatever He hears He will speak; and He will tell you things to come.</a:t>
            </a:r>
            <a:endParaRPr lang="en-US" dirty="0"/>
          </a:p>
        </p:txBody>
      </p:sp>
    </p:spTree>
    <p:extLst>
      <p:ext uri="{BB962C8B-B14F-4D97-AF65-F5344CB8AC3E}">
        <p14:creationId xmlns:p14="http://schemas.microsoft.com/office/powerpoint/2010/main" val="2092016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02F53-9D1A-2195-57D7-47EBB4BD4AAA}"/>
              </a:ext>
            </a:extLst>
          </p:cNvPr>
          <p:cNvSpPr>
            <a:spLocks noGrp="1"/>
          </p:cNvSpPr>
          <p:nvPr>
            <p:ph type="title"/>
          </p:nvPr>
        </p:nvSpPr>
        <p:spPr/>
        <p:txBody>
          <a:bodyPr>
            <a:normAutofit/>
          </a:bodyPr>
          <a:lstStyle/>
          <a:p>
            <a:pPr marL="0" marR="0">
              <a:lnSpc>
                <a:spcPct val="80000"/>
              </a:lnSpc>
              <a:buNone/>
            </a:pPr>
            <a:r>
              <a:rPr lang="en-US" sz="4000" b="1" dirty="0">
                <a:solidFill>
                  <a:srgbClr val="0000FF"/>
                </a:solidFill>
                <a:effectLst/>
                <a:ea typeface="Calibri" panose="020F0502020204030204" pitchFamily="34" charset="0"/>
                <a:cs typeface="Garamond" panose="02020404030301010803" pitchFamily="18" charset="0"/>
              </a:rPr>
              <a:t>3.</a:t>
            </a:r>
            <a:r>
              <a:rPr lang="en-US" sz="4000" dirty="0">
                <a:solidFill>
                  <a:srgbClr val="0000FF"/>
                </a:solidFill>
                <a:effectLst/>
                <a:ea typeface="Calibri" panose="020F0502020204030204" pitchFamily="34" charset="0"/>
                <a:cs typeface="Garamond" panose="02020404030301010803" pitchFamily="18" charset="0"/>
              </a:rPr>
              <a:t> </a:t>
            </a:r>
            <a:r>
              <a:rPr lang="en-US" sz="4000" b="1" dirty="0">
                <a:solidFill>
                  <a:srgbClr val="0000FF"/>
                </a:solidFill>
                <a:effectLst/>
                <a:ea typeface="Calibri" panose="020F0502020204030204" pitchFamily="34" charset="0"/>
                <a:cs typeface="Garamond" panose="02020404030301010803" pitchFamily="18" charset="0"/>
              </a:rPr>
              <a:t>THE WONDER OF ITS UNIFICATION! </a:t>
            </a:r>
            <a:endParaRPr lang="en-US" sz="4000" dirty="0">
              <a:solidFill>
                <a:srgbClr val="0000FF"/>
              </a:solidFill>
              <a:effectLst/>
              <a:latin typeface="Garamond" panose="02020404030301010803" pitchFamily="18" charset="0"/>
              <a:ea typeface="Calibri" panose="020F0502020204030204" pitchFamily="34" charset="0"/>
              <a:cs typeface="Garamond" panose="02020404030301010803" pitchFamily="18" charset="0"/>
            </a:endParaRPr>
          </a:p>
        </p:txBody>
      </p:sp>
      <p:sp>
        <p:nvSpPr>
          <p:cNvPr id="3" name="Content Placeholder 2">
            <a:extLst>
              <a:ext uri="{FF2B5EF4-FFF2-40B4-BE49-F238E27FC236}">
                <a16:creationId xmlns:a16="http://schemas.microsoft.com/office/drawing/2014/main" id="{717AFD21-D93B-466F-6560-C4ADA9A87F7F}"/>
              </a:ext>
            </a:extLst>
          </p:cNvPr>
          <p:cNvSpPr>
            <a:spLocks noGrp="1"/>
          </p:cNvSpPr>
          <p:nvPr>
            <p:ph idx="1"/>
          </p:nvPr>
        </p:nvSpPr>
        <p:spPr/>
        <p:txBody>
          <a:bodyPr>
            <a:normAutofit fontScale="77500" lnSpcReduction="20000"/>
          </a:bodyPr>
          <a:lstStyle/>
          <a:p>
            <a:pPr marL="457200" marR="0" lvl="0" indent="-457200">
              <a:lnSpc>
                <a:spcPct val="105000"/>
              </a:lnSpc>
              <a:buFont typeface="+mj-lt"/>
              <a:buAutoNum type="alphaUcPeriod"/>
            </a:pPr>
            <a:r>
              <a:rPr lang="en-US" dirty="0">
                <a:solidFill>
                  <a:srgbClr val="000000"/>
                </a:solidFill>
                <a:ea typeface="Calibri" panose="020F0502020204030204" pitchFamily="34" charset="0"/>
                <a:cs typeface="Garamond" panose="02020404030301010803" pitchFamily="18" charset="0"/>
              </a:rPr>
              <a:t>It is a library of 66 books, yet ONE BOOK. Written by some 40 writers over approximately 1,600 years, yet ONE MESSAGE (Rev. 19:10). </a:t>
            </a:r>
            <a:endParaRPr lang="en-US" dirty="0">
              <a:solidFill>
                <a:srgbClr val="000000"/>
              </a:solidFill>
              <a:latin typeface="Garamond" panose="02020404030301010803" pitchFamily="18" charset="0"/>
              <a:ea typeface="Calibri" panose="020F0502020204030204" pitchFamily="34" charset="0"/>
              <a:cs typeface="Garamond" panose="02020404030301010803" pitchFamily="18" charset="0"/>
            </a:endParaRPr>
          </a:p>
          <a:p>
            <a:pPr marL="457200" marR="0" lvl="0" indent="-457200">
              <a:lnSpc>
                <a:spcPct val="105000"/>
              </a:lnSpc>
              <a:buFont typeface="+mj-lt"/>
              <a:buAutoNum type="alphaUcPeriod"/>
            </a:pPr>
            <a:r>
              <a:rPr lang="en-US" dirty="0">
                <a:solidFill>
                  <a:srgbClr val="000000"/>
                </a:solidFill>
                <a:ea typeface="Calibri" panose="020F0502020204030204" pitchFamily="34" charset="0"/>
                <a:cs typeface="Garamond" panose="02020404030301010803" pitchFamily="18" charset="0"/>
              </a:rPr>
              <a:t>one unified message – God made man – Satan tempted - man sinned – God redeemed through Jesus.</a:t>
            </a:r>
            <a:endParaRPr lang="en-US" dirty="0">
              <a:solidFill>
                <a:srgbClr val="000000"/>
              </a:solidFill>
              <a:latin typeface="Garamond" panose="02020404030301010803" pitchFamily="18" charset="0"/>
              <a:ea typeface="Calibri" panose="020F0502020204030204" pitchFamily="34" charset="0"/>
              <a:cs typeface="Garamond" panose="02020404030301010803" pitchFamily="18" charset="0"/>
            </a:endParaRPr>
          </a:p>
          <a:p>
            <a:pPr marL="457200" marR="0" lvl="0" indent="-457200">
              <a:lnSpc>
                <a:spcPct val="105000"/>
              </a:lnSpc>
              <a:buFont typeface="+mj-lt"/>
              <a:buAutoNum type="alphaUcPeriod"/>
            </a:pPr>
            <a:r>
              <a:rPr lang="en-US" dirty="0">
                <a:solidFill>
                  <a:srgbClr val="000000"/>
                </a:solidFill>
                <a:ea typeface="Calibri" panose="020F0502020204030204" pitchFamily="34" charset="0"/>
                <a:cs typeface="Garamond" panose="02020404030301010803" pitchFamily="18" charset="0"/>
              </a:rPr>
              <a:t>Genesis 3:15  And I will put enmity Between you and the woman, And between your seed and her Seed; He shall bruise your head, And you shall bruise His heel.”</a:t>
            </a:r>
            <a:endParaRPr lang="en-US" dirty="0">
              <a:solidFill>
                <a:srgbClr val="000000"/>
              </a:solidFill>
              <a:latin typeface="Garamond" panose="02020404030301010803" pitchFamily="18" charset="0"/>
              <a:ea typeface="Calibri" panose="020F0502020204030204" pitchFamily="34" charset="0"/>
              <a:cs typeface="Garamond" panose="02020404030301010803" pitchFamily="18" charset="0"/>
            </a:endParaRPr>
          </a:p>
          <a:p>
            <a:pPr marL="457200" marR="0" lvl="0" indent="-457200">
              <a:lnSpc>
                <a:spcPct val="105000"/>
              </a:lnSpc>
              <a:buFont typeface="+mj-lt"/>
              <a:buAutoNum type="alphaUcPeriod"/>
            </a:pPr>
            <a:r>
              <a:rPr lang="en-US" dirty="0">
                <a:solidFill>
                  <a:srgbClr val="000000"/>
                </a:solidFill>
                <a:ea typeface="Calibri" panose="020F0502020204030204" pitchFamily="34" charset="0"/>
                <a:cs typeface="Garamond" panose="02020404030301010803" pitchFamily="18" charset="0"/>
              </a:rPr>
              <a:t>Revelation 1:4–5  John, to the seven churches which are in Asia: Grace to you and peace from Him who is and who was and who is to come, and from the seven Spirits who are before His throne, </a:t>
            </a:r>
            <a:r>
              <a:rPr lang="en-US" baseline="30000" dirty="0">
                <a:solidFill>
                  <a:srgbClr val="000000"/>
                </a:solidFill>
                <a:ea typeface="Calibri" panose="020F0502020204030204" pitchFamily="34" charset="0"/>
                <a:cs typeface="Garamond" panose="02020404030301010803" pitchFamily="18" charset="0"/>
              </a:rPr>
              <a:t>5</a:t>
            </a:r>
            <a:r>
              <a:rPr lang="en-US" dirty="0">
                <a:solidFill>
                  <a:srgbClr val="000000"/>
                </a:solidFill>
                <a:ea typeface="Calibri" panose="020F0502020204030204" pitchFamily="34" charset="0"/>
                <a:cs typeface="Garamond" panose="02020404030301010803" pitchFamily="18" charset="0"/>
              </a:rPr>
              <a:t> and from Jesus Christ, the faithful witness, the firstborn from the dead, and the ruler over the kings of the earth. To Him who loved us and washed us from our sins in His own blood,</a:t>
            </a:r>
            <a:endParaRPr lang="en-US" dirty="0"/>
          </a:p>
        </p:txBody>
      </p:sp>
    </p:spTree>
    <p:extLst>
      <p:ext uri="{BB962C8B-B14F-4D97-AF65-F5344CB8AC3E}">
        <p14:creationId xmlns:p14="http://schemas.microsoft.com/office/powerpoint/2010/main" val="3596007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E245E-591A-99D4-E4F6-19E10EC0BB3A}"/>
              </a:ext>
            </a:extLst>
          </p:cNvPr>
          <p:cNvSpPr>
            <a:spLocks noGrp="1"/>
          </p:cNvSpPr>
          <p:nvPr>
            <p:ph type="title"/>
          </p:nvPr>
        </p:nvSpPr>
        <p:spPr/>
        <p:txBody>
          <a:bodyPr>
            <a:normAutofit/>
          </a:bodyPr>
          <a:lstStyle/>
          <a:p>
            <a:pPr marL="0" marR="0">
              <a:lnSpc>
                <a:spcPct val="80000"/>
              </a:lnSpc>
              <a:buNone/>
            </a:pPr>
            <a:r>
              <a:rPr lang="en-US" sz="4000" b="1" dirty="0">
                <a:solidFill>
                  <a:srgbClr val="0000FF"/>
                </a:solidFill>
                <a:effectLst/>
                <a:ea typeface="Calibri" panose="020F0502020204030204" pitchFamily="34" charset="0"/>
                <a:cs typeface="Garamond" panose="02020404030301010803" pitchFamily="18" charset="0"/>
              </a:rPr>
              <a:t>4.</a:t>
            </a:r>
            <a:r>
              <a:rPr lang="en-US" sz="4000" dirty="0">
                <a:solidFill>
                  <a:srgbClr val="0000FF"/>
                </a:solidFill>
                <a:effectLst/>
                <a:ea typeface="Calibri" panose="020F0502020204030204" pitchFamily="34" charset="0"/>
                <a:cs typeface="Garamond" panose="02020404030301010803" pitchFamily="18" charset="0"/>
              </a:rPr>
              <a:t> </a:t>
            </a:r>
            <a:r>
              <a:rPr lang="en-US" sz="4000" b="1" dirty="0">
                <a:solidFill>
                  <a:srgbClr val="0000FF"/>
                </a:solidFill>
                <a:effectLst/>
                <a:ea typeface="Calibri" panose="020F0502020204030204" pitchFamily="34" charset="0"/>
                <a:cs typeface="Garamond" panose="02020404030301010803" pitchFamily="18" charset="0"/>
              </a:rPr>
              <a:t>THE WONDER OF ITS REVELATION! </a:t>
            </a:r>
            <a:endParaRPr lang="en-US" sz="4000" dirty="0">
              <a:solidFill>
                <a:srgbClr val="0000FF"/>
              </a:solidFill>
              <a:effectLst/>
              <a:latin typeface="Garamond" panose="02020404030301010803" pitchFamily="18" charset="0"/>
              <a:ea typeface="Calibri" panose="020F0502020204030204" pitchFamily="34" charset="0"/>
              <a:cs typeface="Garamond" panose="02020404030301010803" pitchFamily="18" charset="0"/>
            </a:endParaRPr>
          </a:p>
        </p:txBody>
      </p:sp>
      <p:sp>
        <p:nvSpPr>
          <p:cNvPr id="3" name="Content Placeholder 2">
            <a:extLst>
              <a:ext uri="{FF2B5EF4-FFF2-40B4-BE49-F238E27FC236}">
                <a16:creationId xmlns:a16="http://schemas.microsoft.com/office/drawing/2014/main" id="{95F622DD-82F8-C617-A738-B4602D057BFA}"/>
              </a:ext>
            </a:extLst>
          </p:cNvPr>
          <p:cNvSpPr>
            <a:spLocks noGrp="1"/>
          </p:cNvSpPr>
          <p:nvPr>
            <p:ph idx="1"/>
          </p:nvPr>
        </p:nvSpPr>
        <p:spPr/>
        <p:txBody>
          <a:bodyPr>
            <a:normAutofit lnSpcReduction="10000"/>
          </a:bodyPr>
          <a:lstStyle/>
          <a:p>
            <a:pPr marL="457200" marR="0" lvl="0" indent="-457200">
              <a:lnSpc>
                <a:spcPct val="100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dirty="0">
                <a:ea typeface="Times New Roman" panose="02020603050405020304" pitchFamily="18" charset="0"/>
                <a:cs typeface="Arial" panose="020B0604020202020204" pitchFamily="34" charset="0"/>
              </a:rPr>
              <a:t>GOD’S MIND REVEALED - 1 Corinthians 2:10–12  But God has revealed </a:t>
            </a:r>
            <a:r>
              <a:rPr lang="en-US" i="1" dirty="0">
                <a:ea typeface="Times New Roman" panose="02020603050405020304" pitchFamily="18" charset="0"/>
                <a:cs typeface="Arial" panose="020B0604020202020204" pitchFamily="34" charset="0"/>
              </a:rPr>
              <a:t>them</a:t>
            </a:r>
            <a:r>
              <a:rPr lang="en-US" dirty="0">
                <a:ea typeface="Times New Roman" panose="02020603050405020304" pitchFamily="18" charset="0"/>
                <a:cs typeface="Arial" panose="020B0604020202020204" pitchFamily="34" charset="0"/>
              </a:rPr>
              <a:t> to us through His Spirit. For the Spirit searches all things, yes, the deep things of God. </a:t>
            </a:r>
            <a:r>
              <a:rPr lang="en-US" baseline="30000" dirty="0">
                <a:ea typeface="Times New Roman" panose="02020603050405020304" pitchFamily="18" charset="0"/>
                <a:cs typeface="Arial" panose="020B0604020202020204" pitchFamily="34" charset="0"/>
              </a:rPr>
              <a:t>11</a:t>
            </a:r>
            <a:r>
              <a:rPr lang="en-US" dirty="0">
                <a:ea typeface="Times New Roman" panose="02020603050405020304" pitchFamily="18" charset="0"/>
                <a:cs typeface="Arial" panose="020B0604020202020204" pitchFamily="34" charset="0"/>
              </a:rPr>
              <a:t> For what man knows the things of a man except the spirit of the man which is in him? Even so no one knows the things of God except the Spirit of God. </a:t>
            </a:r>
            <a:r>
              <a:rPr lang="en-US" baseline="30000" dirty="0">
                <a:ea typeface="Times New Roman" panose="02020603050405020304" pitchFamily="18" charset="0"/>
                <a:cs typeface="Arial" panose="020B0604020202020204" pitchFamily="34" charset="0"/>
              </a:rPr>
              <a:t>12</a:t>
            </a:r>
            <a:r>
              <a:rPr lang="en-US" dirty="0">
                <a:ea typeface="Times New Roman" panose="02020603050405020304" pitchFamily="18" charset="0"/>
                <a:cs typeface="Arial" panose="020B0604020202020204" pitchFamily="34" charset="0"/>
              </a:rPr>
              <a:t> Now we have received, not the spirit of the world, but the Spirit who is from God, that we might know the things that have been freely given to us by God. </a:t>
            </a:r>
            <a:endParaRPr lang="en-US" sz="2800" dirty="0">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20662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BE92D-933B-A3E8-08E4-03645FC0DB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9ABE9E-D36B-3817-0CC1-C613C49675AF}"/>
              </a:ext>
            </a:extLst>
          </p:cNvPr>
          <p:cNvSpPr>
            <a:spLocks noGrp="1"/>
          </p:cNvSpPr>
          <p:nvPr>
            <p:ph type="title"/>
          </p:nvPr>
        </p:nvSpPr>
        <p:spPr/>
        <p:txBody>
          <a:bodyPr>
            <a:normAutofit/>
          </a:bodyPr>
          <a:lstStyle/>
          <a:p>
            <a:pPr marL="0" marR="0">
              <a:lnSpc>
                <a:spcPct val="80000"/>
              </a:lnSpc>
              <a:buNone/>
            </a:pPr>
            <a:r>
              <a:rPr lang="en-US" sz="4000" b="1" dirty="0">
                <a:solidFill>
                  <a:srgbClr val="0000FF"/>
                </a:solidFill>
                <a:effectLst/>
                <a:ea typeface="Calibri" panose="020F0502020204030204" pitchFamily="34" charset="0"/>
                <a:cs typeface="Garamond" panose="02020404030301010803" pitchFamily="18" charset="0"/>
              </a:rPr>
              <a:t>4.</a:t>
            </a:r>
            <a:r>
              <a:rPr lang="en-US" sz="4000" dirty="0">
                <a:solidFill>
                  <a:srgbClr val="0000FF"/>
                </a:solidFill>
                <a:effectLst/>
                <a:ea typeface="Calibri" panose="020F0502020204030204" pitchFamily="34" charset="0"/>
                <a:cs typeface="Garamond" panose="02020404030301010803" pitchFamily="18" charset="0"/>
              </a:rPr>
              <a:t> </a:t>
            </a:r>
            <a:r>
              <a:rPr lang="en-US" sz="4000" b="1" dirty="0">
                <a:solidFill>
                  <a:srgbClr val="0000FF"/>
                </a:solidFill>
                <a:effectLst/>
                <a:ea typeface="Calibri" panose="020F0502020204030204" pitchFamily="34" charset="0"/>
                <a:cs typeface="Garamond" panose="02020404030301010803" pitchFamily="18" charset="0"/>
              </a:rPr>
              <a:t>THE WONDER OF ITS REVELATION! </a:t>
            </a:r>
            <a:endParaRPr lang="en-US" sz="4000" dirty="0">
              <a:solidFill>
                <a:srgbClr val="0000FF"/>
              </a:solidFill>
              <a:effectLst/>
              <a:latin typeface="Garamond" panose="02020404030301010803" pitchFamily="18" charset="0"/>
              <a:ea typeface="Calibri" panose="020F0502020204030204" pitchFamily="34" charset="0"/>
              <a:cs typeface="Garamond" panose="02020404030301010803" pitchFamily="18" charset="0"/>
            </a:endParaRPr>
          </a:p>
        </p:txBody>
      </p:sp>
      <p:sp>
        <p:nvSpPr>
          <p:cNvPr id="3" name="Content Placeholder 2">
            <a:extLst>
              <a:ext uri="{FF2B5EF4-FFF2-40B4-BE49-F238E27FC236}">
                <a16:creationId xmlns:a16="http://schemas.microsoft.com/office/drawing/2014/main" id="{64508DA5-F354-639B-1E26-F84D42CFC1F3}"/>
              </a:ext>
            </a:extLst>
          </p:cNvPr>
          <p:cNvSpPr>
            <a:spLocks noGrp="1"/>
          </p:cNvSpPr>
          <p:nvPr>
            <p:ph idx="1"/>
          </p:nvPr>
        </p:nvSpPr>
        <p:spPr/>
        <p:txBody>
          <a:bodyPr>
            <a:normAutofit fontScale="85000" lnSpcReduction="10000"/>
          </a:bodyPr>
          <a:lstStyle/>
          <a:p>
            <a:pPr marL="457200" marR="0" lvl="0" indent="-457200">
              <a:lnSpc>
                <a:spcPct val="100000"/>
              </a:lnSpc>
              <a:buFont typeface="+mj-lt"/>
              <a:buAutoNum type="alphaUcPeriod" startAt="2"/>
            </a:pPr>
            <a:r>
              <a:rPr lang="en-US" dirty="0">
                <a:solidFill>
                  <a:srgbClr val="000000"/>
                </a:solidFill>
                <a:ea typeface="Calibri" panose="020F0502020204030204" pitchFamily="34" charset="0"/>
                <a:cs typeface="Garamond" panose="02020404030301010803" pitchFamily="18" charset="0"/>
              </a:rPr>
              <a:t>MOVED BY HOLY SPIRIT - 2 Peter 1:19–21  And so we have the prophetic word confirmed, which you do well to heed as a light that shines in a dark place, until the day dawns and the morning star rises in your hearts; 20 knowing this first, that no prophecy of Scripture is of any private interpretation, 21 for prophecy never came by the will of man, but holy men of God spoke as they were moved by the Holy Spirit.</a:t>
            </a:r>
            <a:endParaRPr lang="en-US" sz="3600" dirty="0">
              <a:solidFill>
                <a:srgbClr val="000000"/>
              </a:solidFill>
              <a:latin typeface="Garamond" panose="02020404030301010803" pitchFamily="18" charset="0"/>
              <a:ea typeface="Calibri" panose="020F0502020204030204" pitchFamily="34" charset="0"/>
              <a:cs typeface="Garamond" panose="02020404030301010803" pitchFamily="18" charset="0"/>
            </a:endParaRPr>
          </a:p>
          <a:p>
            <a:pPr marL="457200" marR="0" lvl="0" indent="-457200">
              <a:lnSpc>
                <a:spcPct val="100000"/>
              </a:lnSpc>
              <a:buFont typeface="+mj-lt"/>
              <a:buAutoNum type="alphaUcPeriod" startAt="2"/>
            </a:pPr>
            <a:r>
              <a:rPr lang="en-US" dirty="0">
                <a:solidFill>
                  <a:srgbClr val="000000"/>
                </a:solidFill>
                <a:ea typeface="Calibri" panose="020F0502020204030204" pitchFamily="34" charset="0"/>
                <a:cs typeface="Garamond" panose="02020404030301010803" pitchFamily="18" charset="0"/>
              </a:rPr>
              <a:t>COMPLETE - Jude 3 Beloved, while I was very diligent to write to you concerning our common salvation, I found it necessary to write to you exhorting you to contend earnestly for the faith which was once for all delivered to the saints.</a:t>
            </a:r>
            <a:endParaRPr lang="en-US" dirty="0"/>
          </a:p>
        </p:txBody>
      </p:sp>
    </p:spTree>
    <p:extLst>
      <p:ext uri="{BB962C8B-B14F-4D97-AF65-F5344CB8AC3E}">
        <p14:creationId xmlns:p14="http://schemas.microsoft.com/office/powerpoint/2010/main" val="3091305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C0CF2-FBF6-172A-670A-11E36D69E417}"/>
              </a:ext>
            </a:extLst>
          </p:cNvPr>
          <p:cNvSpPr>
            <a:spLocks noGrp="1"/>
          </p:cNvSpPr>
          <p:nvPr>
            <p:ph type="title"/>
          </p:nvPr>
        </p:nvSpPr>
        <p:spPr/>
        <p:txBody>
          <a:bodyPr>
            <a:normAutofit/>
          </a:bodyPr>
          <a:lstStyle/>
          <a:p>
            <a:pPr marL="0" marR="0">
              <a:spcAft>
                <a:spcPts val="130"/>
              </a:spcAft>
              <a:buNone/>
            </a:pPr>
            <a:r>
              <a:rPr lang="en-US" sz="4000" b="1" dirty="0">
                <a:solidFill>
                  <a:srgbClr val="0000FF"/>
                </a:solidFill>
                <a:effectLst/>
                <a:ea typeface="Calibri" panose="020F0502020204030204" pitchFamily="34" charset="0"/>
                <a:cs typeface="Garamond" panose="02020404030301010803" pitchFamily="18" charset="0"/>
              </a:rPr>
              <a:t>5.</a:t>
            </a:r>
            <a:r>
              <a:rPr lang="en-US" sz="4000" dirty="0">
                <a:solidFill>
                  <a:srgbClr val="0000FF"/>
                </a:solidFill>
                <a:effectLst/>
                <a:ea typeface="Calibri" panose="020F0502020204030204" pitchFamily="34" charset="0"/>
                <a:cs typeface="Garamond" panose="02020404030301010803" pitchFamily="18" charset="0"/>
              </a:rPr>
              <a:t> </a:t>
            </a:r>
            <a:r>
              <a:rPr lang="en-US" sz="4000" b="1" dirty="0">
                <a:solidFill>
                  <a:srgbClr val="0000FF"/>
                </a:solidFill>
                <a:effectLst/>
                <a:ea typeface="Calibri" panose="020F0502020204030204" pitchFamily="34" charset="0"/>
                <a:cs typeface="Garamond" panose="02020404030301010803" pitchFamily="18" charset="0"/>
              </a:rPr>
              <a:t>THE WONDER OF ITS INFORMATION! </a:t>
            </a:r>
            <a:endParaRPr lang="en-US" sz="4000" dirty="0">
              <a:solidFill>
                <a:srgbClr val="0000FF"/>
              </a:solidFill>
              <a:effectLst/>
              <a:latin typeface="Garamond" panose="02020404030301010803" pitchFamily="18" charset="0"/>
              <a:ea typeface="Calibri" panose="020F0502020204030204" pitchFamily="34" charset="0"/>
              <a:cs typeface="Garamond" panose="02020404030301010803" pitchFamily="18" charset="0"/>
            </a:endParaRPr>
          </a:p>
        </p:txBody>
      </p:sp>
      <p:sp>
        <p:nvSpPr>
          <p:cNvPr id="3" name="Content Placeholder 2">
            <a:extLst>
              <a:ext uri="{FF2B5EF4-FFF2-40B4-BE49-F238E27FC236}">
                <a16:creationId xmlns:a16="http://schemas.microsoft.com/office/drawing/2014/main" id="{A81ECF01-D214-ED44-1814-514EB483B93F}"/>
              </a:ext>
            </a:extLst>
          </p:cNvPr>
          <p:cNvSpPr>
            <a:spLocks noGrp="1"/>
          </p:cNvSpPr>
          <p:nvPr>
            <p:ph idx="1"/>
          </p:nvPr>
        </p:nvSpPr>
        <p:spPr/>
        <p:txBody>
          <a:bodyPr>
            <a:normAutofit/>
          </a:bodyPr>
          <a:lstStyle/>
          <a:p>
            <a:pPr marL="457200" marR="0" lvl="0" indent="-457200">
              <a:spcAft>
                <a:spcPts val="130"/>
              </a:spcAft>
              <a:buFont typeface="+mj-lt"/>
              <a:buAutoNum type="alphaUcPeriod"/>
            </a:pPr>
            <a:r>
              <a:rPr lang="en-US" sz="2800" dirty="0">
                <a:solidFill>
                  <a:srgbClr val="000000"/>
                </a:solidFill>
                <a:ea typeface="Times New Roman" panose="02020603050405020304" pitchFamily="18" charset="0"/>
                <a:cs typeface="Garamond" panose="02020404030301010803" pitchFamily="18" charset="0"/>
              </a:rPr>
              <a:t>EVERYTHING NEEDED - 2 Peter 1:2–4  Grace and peace be multiplied to you in the knowledge of God and of Jesus our Lord, </a:t>
            </a:r>
            <a:r>
              <a:rPr lang="en-US" sz="2800" baseline="30000" dirty="0">
                <a:solidFill>
                  <a:srgbClr val="000000"/>
                </a:solidFill>
                <a:ea typeface="Times New Roman" panose="02020603050405020304" pitchFamily="18" charset="0"/>
                <a:cs typeface="Garamond" panose="02020404030301010803" pitchFamily="18" charset="0"/>
              </a:rPr>
              <a:t>3</a:t>
            </a:r>
            <a:r>
              <a:rPr lang="en-US" sz="2800" dirty="0">
                <a:solidFill>
                  <a:srgbClr val="000000"/>
                </a:solidFill>
                <a:ea typeface="Times New Roman" panose="02020603050405020304" pitchFamily="18" charset="0"/>
                <a:cs typeface="Garamond" panose="02020404030301010803" pitchFamily="18" charset="0"/>
              </a:rPr>
              <a:t> as His divine power has given to us all things that pertain to life and godliness, through the knowledge of Him who called us by glory and virtue, </a:t>
            </a:r>
            <a:endParaRPr lang="en-US" sz="2800" dirty="0">
              <a:solidFill>
                <a:srgbClr val="000000"/>
              </a:solidFill>
              <a:latin typeface="Garamond" panose="02020404030301010803" pitchFamily="18" charset="0"/>
              <a:ea typeface="Calibri" panose="020F0502020204030204" pitchFamily="34" charset="0"/>
              <a:cs typeface="Garamond" panose="02020404030301010803" pitchFamily="18" charset="0"/>
            </a:endParaRPr>
          </a:p>
          <a:p>
            <a:pPr marL="457200" marR="0" lvl="0" indent="-457200">
              <a:spcAft>
                <a:spcPts val="130"/>
              </a:spcAft>
              <a:buFont typeface="+mj-lt"/>
              <a:buAutoNum type="alphaUcPeriod"/>
            </a:pPr>
            <a:r>
              <a:rPr lang="en-US" sz="2800" dirty="0">
                <a:solidFill>
                  <a:srgbClr val="000000"/>
                </a:solidFill>
                <a:ea typeface="Times New Roman" panose="02020603050405020304" pitchFamily="18" charset="0"/>
                <a:cs typeface="Garamond" panose="02020404030301010803" pitchFamily="18" charset="0"/>
              </a:rPr>
              <a:t>LAMP TO OUR FEET - Psalm 119:105  Your word is a lamp to my feet And a light to my path.</a:t>
            </a:r>
            <a:endParaRPr lang="en-US" sz="2800" dirty="0">
              <a:solidFill>
                <a:srgbClr val="000000"/>
              </a:solidFill>
              <a:latin typeface="Garamond" panose="02020404030301010803" pitchFamily="18" charset="0"/>
              <a:ea typeface="Calibri" panose="020F0502020204030204" pitchFamily="34" charset="0"/>
              <a:cs typeface="Garamond" panose="02020404030301010803" pitchFamily="18" charset="0"/>
            </a:endParaRPr>
          </a:p>
          <a:p>
            <a:pPr marL="457200" marR="0" lvl="0" indent="-457200">
              <a:spcAft>
                <a:spcPts val="130"/>
              </a:spcAft>
              <a:buFont typeface="+mj-lt"/>
              <a:buAutoNum type="alphaUcPeriod"/>
            </a:pPr>
            <a:r>
              <a:rPr lang="en-US" sz="2800" dirty="0">
                <a:solidFill>
                  <a:srgbClr val="000000"/>
                </a:solidFill>
                <a:ea typeface="Calibri" panose="020F0502020204030204" pitchFamily="34" charset="0"/>
                <a:cs typeface="Garamond" panose="02020404030301010803" pitchFamily="18" charset="0"/>
              </a:rPr>
              <a:t>THOROUGHLY EQUIPS - 2 Timothy 3:16–17  All Scripture is given by inspiration of God, and is profitable for doctrine, for reproof, for correction, for instruction in righteousness, </a:t>
            </a:r>
            <a:r>
              <a:rPr lang="en-US" sz="2800" baseline="30000" dirty="0">
                <a:solidFill>
                  <a:srgbClr val="000000"/>
                </a:solidFill>
                <a:ea typeface="Calibri" panose="020F0502020204030204" pitchFamily="34" charset="0"/>
                <a:cs typeface="Garamond" panose="02020404030301010803" pitchFamily="18" charset="0"/>
              </a:rPr>
              <a:t>17</a:t>
            </a:r>
            <a:r>
              <a:rPr lang="en-US" sz="2800" dirty="0">
                <a:solidFill>
                  <a:srgbClr val="000000"/>
                </a:solidFill>
                <a:ea typeface="Calibri" panose="020F0502020204030204" pitchFamily="34" charset="0"/>
                <a:cs typeface="Garamond" panose="02020404030301010803" pitchFamily="18" charset="0"/>
              </a:rPr>
              <a:t> that the man of God may be complete, thoroughly equipped for every good work.</a:t>
            </a:r>
            <a:endParaRPr lang="en-US" sz="2800" dirty="0"/>
          </a:p>
        </p:txBody>
      </p:sp>
    </p:spTree>
    <p:extLst>
      <p:ext uri="{BB962C8B-B14F-4D97-AF65-F5344CB8AC3E}">
        <p14:creationId xmlns:p14="http://schemas.microsoft.com/office/powerpoint/2010/main" val="102712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F4ACB-DDA7-5D87-17AD-8C605ABE89A9}"/>
              </a:ext>
            </a:extLst>
          </p:cNvPr>
          <p:cNvSpPr>
            <a:spLocks noGrp="1"/>
          </p:cNvSpPr>
          <p:nvPr>
            <p:ph type="title"/>
          </p:nvPr>
        </p:nvSpPr>
        <p:spPr/>
        <p:txBody>
          <a:bodyPr>
            <a:normAutofit/>
          </a:bodyPr>
          <a:lstStyle/>
          <a:p>
            <a:pPr marL="0" marR="0">
              <a:lnSpc>
                <a:spcPct val="80000"/>
              </a:lnSpc>
              <a:spcAft>
                <a:spcPts val="130"/>
              </a:spcAft>
              <a:buNone/>
            </a:pPr>
            <a:r>
              <a:rPr lang="en-US" sz="4000" b="1" dirty="0">
                <a:solidFill>
                  <a:srgbClr val="0000FF"/>
                </a:solidFill>
                <a:effectLst/>
                <a:ea typeface="Calibri" panose="020F0502020204030204" pitchFamily="34" charset="0"/>
                <a:cs typeface="Garamond" panose="02020404030301010803" pitchFamily="18" charset="0"/>
              </a:rPr>
              <a:t>6.</a:t>
            </a:r>
            <a:r>
              <a:rPr lang="en-US" sz="4000" dirty="0">
                <a:solidFill>
                  <a:srgbClr val="0000FF"/>
                </a:solidFill>
                <a:effectLst/>
                <a:ea typeface="Calibri" panose="020F0502020204030204" pitchFamily="34" charset="0"/>
                <a:cs typeface="Garamond" panose="02020404030301010803" pitchFamily="18" charset="0"/>
              </a:rPr>
              <a:t> </a:t>
            </a:r>
            <a:r>
              <a:rPr lang="en-US" sz="4000" b="1" dirty="0">
                <a:solidFill>
                  <a:srgbClr val="0000FF"/>
                </a:solidFill>
                <a:effectLst/>
                <a:ea typeface="Calibri" panose="020F0502020204030204" pitchFamily="34" charset="0"/>
                <a:cs typeface="Garamond" panose="02020404030301010803" pitchFamily="18" charset="0"/>
              </a:rPr>
              <a:t>THE WONDER OF ITS PROPAGATION! </a:t>
            </a:r>
            <a:endParaRPr lang="en-US" sz="4000" dirty="0">
              <a:solidFill>
                <a:srgbClr val="0000FF"/>
              </a:solidFill>
              <a:effectLst/>
              <a:latin typeface="Garamond" panose="02020404030301010803" pitchFamily="18" charset="0"/>
              <a:ea typeface="Calibri" panose="020F0502020204030204" pitchFamily="34" charset="0"/>
              <a:cs typeface="Garamond" panose="02020404030301010803" pitchFamily="18" charset="0"/>
            </a:endParaRPr>
          </a:p>
        </p:txBody>
      </p:sp>
      <p:sp>
        <p:nvSpPr>
          <p:cNvPr id="3" name="Content Placeholder 2">
            <a:extLst>
              <a:ext uri="{FF2B5EF4-FFF2-40B4-BE49-F238E27FC236}">
                <a16:creationId xmlns:a16="http://schemas.microsoft.com/office/drawing/2014/main" id="{8FF94E61-CA78-72C8-5FC4-A56074E80145}"/>
              </a:ext>
            </a:extLst>
          </p:cNvPr>
          <p:cNvSpPr>
            <a:spLocks noGrp="1"/>
          </p:cNvSpPr>
          <p:nvPr>
            <p:ph idx="1"/>
          </p:nvPr>
        </p:nvSpPr>
        <p:spPr/>
        <p:txBody>
          <a:bodyPr>
            <a:normAutofit fontScale="85000" lnSpcReduction="10000"/>
          </a:bodyPr>
          <a:lstStyle/>
          <a:p>
            <a:pPr marL="457200" marR="0" lvl="0" indent="-457200">
              <a:lnSpc>
                <a:spcPct val="95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dirty="0">
                <a:ea typeface="Times New Roman" panose="02020603050405020304" pitchFamily="18" charset="0"/>
                <a:cs typeface="Arial" panose="020B0604020202020204" pitchFamily="34" charset="0"/>
              </a:rPr>
              <a:t>Matthew 28:19–20  Go therefore and make disciples of all the nations, baptizing them in the name of the Father and of the Son and of the Holy Spirit, </a:t>
            </a:r>
            <a:r>
              <a:rPr lang="en-US" baseline="30000" dirty="0">
                <a:ea typeface="Times New Roman" panose="02020603050405020304" pitchFamily="18" charset="0"/>
                <a:cs typeface="Arial" panose="020B0604020202020204" pitchFamily="34" charset="0"/>
              </a:rPr>
              <a:t>20</a:t>
            </a:r>
            <a:r>
              <a:rPr lang="en-US" dirty="0">
                <a:ea typeface="Times New Roman" panose="02020603050405020304" pitchFamily="18" charset="0"/>
                <a:cs typeface="Arial" panose="020B0604020202020204" pitchFamily="34" charset="0"/>
              </a:rPr>
              <a:t> teaching them to observe all things that I have commanded you; and lo, I am with you always, </a:t>
            </a:r>
            <a:r>
              <a:rPr lang="en-US" i="1" dirty="0">
                <a:ea typeface="Times New Roman" panose="02020603050405020304" pitchFamily="18" charset="0"/>
                <a:cs typeface="Arial" panose="020B0604020202020204" pitchFamily="34" charset="0"/>
              </a:rPr>
              <a:t>even</a:t>
            </a:r>
            <a:r>
              <a:rPr lang="en-US" dirty="0">
                <a:ea typeface="Times New Roman" panose="02020603050405020304" pitchFamily="18" charset="0"/>
                <a:cs typeface="Arial" panose="020B0604020202020204" pitchFamily="34" charset="0"/>
              </a:rPr>
              <a:t> to the end of the age.” Amen. </a:t>
            </a:r>
            <a:endParaRPr lang="en-US" sz="28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95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dirty="0">
                <a:ea typeface="Times New Roman" panose="02020603050405020304" pitchFamily="18" charset="0"/>
                <a:cs typeface="Arial" panose="020B0604020202020204" pitchFamily="34" charset="0"/>
              </a:rPr>
              <a:t>Acts 1:8  But you shall receive power when the Holy Spirit has come upon you; and you shall be witnesses to Me in Jerusalem, and in all Judea and Samaria, and to the end of the earth.” </a:t>
            </a:r>
            <a:endParaRPr lang="en-US" sz="28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95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dirty="0">
                <a:ea typeface="Times New Roman" panose="02020603050405020304" pitchFamily="18" charset="0"/>
                <a:cs typeface="Arial" panose="020B0604020202020204" pitchFamily="34" charset="0"/>
              </a:rPr>
              <a:t>Acts 13:47  For so the Lord has commanded us: </a:t>
            </a:r>
            <a:r>
              <a:rPr lang="en-US" i="1" dirty="0">
                <a:ea typeface="Times New Roman" panose="02020603050405020304" pitchFamily="18" charset="0"/>
                <a:cs typeface="Arial" panose="020B0604020202020204" pitchFamily="34" charset="0"/>
              </a:rPr>
              <a:t>‘I have set you as a light to the Gentiles,</a:t>
            </a:r>
            <a:r>
              <a:rPr lang="en-US" dirty="0">
                <a:ea typeface="Times New Roman" panose="02020603050405020304" pitchFamily="18" charset="0"/>
                <a:cs typeface="Arial" panose="020B0604020202020204" pitchFamily="34" charset="0"/>
              </a:rPr>
              <a:t> </a:t>
            </a:r>
            <a:r>
              <a:rPr lang="en-US" i="1" dirty="0">
                <a:ea typeface="Times New Roman" panose="02020603050405020304" pitchFamily="18" charset="0"/>
                <a:cs typeface="Arial" panose="020B0604020202020204" pitchFamily="34" charset="0"/>
              </a:rPr>
              <a:t>That you should be for salvation to the ends of the earth.’</a:t>
            </a:r>
            <a:r>
              <a:rPr lang="en-US" dirty="0">
                <a:ea typeface="Times New Roman" panose="02020603050405020304" pitchFamily="18" charset="0"/>
                <a:cs typeface="Arial" panose="020B0604020202020204" pitchFamily="34" charset="0"/>
              </a:rPr>
              <a:t> ” </a:t>
            </a:r>
            <a:endParaRPr lang="en-US" sz="28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95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dirty="0">
                <a:ea typeface="Times New Roman" panose="02020603050405020304" pitchFamily="18" charset="0"/>
                <a:cs typeface="Arial" panose="020B0604020202020204" pitchFamily="34" charset="0"/>
              </a:rPr>
              <a:t>Read by all nations, languages, classes &amp; races. It is the world’s best seller; </a:t>
            </a:r>
            <a:endParaRPr lang="en-US" dirty="0"/>
          </a:p>
          <a:p>
            <a:endParaRPr lang="en-US" dirty="0"/>
          </a:p>
        </p:txBody>
      </p:sp>
    </p:spTree>
    <p:extLst>
      <p:ext uri="{BB962C8B-B14F-4D97-AF65-F5344CB8AC3E}">
        <p14:creationId xmlns:p14="http://schemas.microsoft.com/office/powerpoint/2010/main" val="2661176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E1957-9DBE-A003-8617-C5845837F7FC}"/>
              </a:ext>
            </a:extLst>
          </p:cNvPr>
          <p:cNvSpPr>
            <a:spLocks noGrp="1"/>
          </p:cNvSpPr>
          <p:nvPr>
            <p:ph type="title"/>
          </p:nvPr>
        </p:nvSpPr>
        <p:spPr/>
        <p:txBody>
          <a:bodyPr>
            <a:normAutofit/>
          </a:bodyPr>
          <a:lstStyle/>
          <a:p>
            <a:pPr marL="0" marR="0">
              <a:lnSpc>
                <a:spcPct val="80000"/>
              </a:lnSpc>
              <a:buNone/>
            </a:pPr>
            <a:r>
              <a:rPr lang="en-US" sz="4000" b="1" dirty="0">
                <a:solidFill>
                  <a:srgbClr val="0000FF"/>
                </a:solidFill>
                <a:effectLst/>
                <a:ea typeface="Calibri" panose="020F0502020204030204" pitchFamily="34" charset="0"/>
                <a:cs typeface="Garamond" panose="02020404030301010803" pitchFamily="18" charset="0"/>
              </a:rPr>
              <a:t>7.</a:t>
            </a:r>
            <a:r>
              <a:rPr lang="en-US" sz="4000" dirty="0">
                <a:solidFill>
                  <a:srgbClr val="0000FF"/>
                </a:solidFill>
                <a:effectLst/>
                <a:ea typeface="Calibri" panose="020F0502020204030204" pitchFamily="34" charset="0"/>
                <a:cs typeface="Garamond" panose="02020404030301010803" pitchFamily="18" charset="0"/>
              </a:rPr>
              <a:t> </a:t>
            </a:r>
            <a:r>
              <a:rPr lang="en-US" sz="4000" b="1" dirty="0">
                <a:solidFill>
                  <a:srgbClr val="0000FF"/>
                </a:solidFill>
                <a:effectLst/>
                <a:ea typeface="Calibri" panose="020F0502020204030204" pitchFamily="34" charset="0"/>
                <a:cs typeface="Garamond" panose="02020404030301010803" pitchFamily="18" charset="0"/>
              </a:rPr>
              <a:t>THE WONDER OF ITS PRESERVATION! </a:t>
            </a:r>
            <a:endParaRPr lang="en-US" sz="4000" dirty="0">
              <a:solidFill>
                <a:srgbClr val="0000FF"/>
              </a:solidFill>
              <a:effectLst/>
              <a:latin typeface="Garamond" panose="02020404030301010803" pitchFamily="18" charset="0"/>
              <a:ea typeface="Calibri" panose="020F0502020204030204" pitchFamily="34" charset="0"/>
              <a:cs typeface="Garamond" panose="02020404030301010803" pitchFamily="18" charset="0"/>
            </a:endParaRPr>
          </a:p>
        </p:txBody>
      </p:sp>
      <p:sp>
        <p:nvSpPr>
          <p:cNvPr id="3" name="Content Placeholder 2">
            <a:extLst>
              <a:ext uri="{FF2B5EF4-FFF2-40B4-BE49-F238E27FC236}">
                <a16:creationId xmlns:a16="http://schemas.microsoft.com/office/drawing/2014/main" id="{6337CF7E-9A7D-BC66-3629-70A4537A6618}"/>
              </a:ext>
            </a:extLst>
          </p:cNvPr>
          <p:cNvSpPr>
            <a:spLocks noGrp="1"/>
          </p:cNvSpPr>
          <p:nvPr>
            <p:ph idx="1"/>
          </p:nvPr>
        </p:nvSpPr>
        <p:spPr>
          <a:xfrm>
            <a:off x="157655" y="1325563"/>
            <a:ext cx="8986345" cy="5574477"/>
          </a:xfrm>
        </p:spPr>
        <p:txBody>
          <a:bodyPr>
            <a:noAutofit/>
          </a:bodyPr>
          <a:lstStyle/>
          <a:p>
            <a:pPr marL="457200" marR="0" lvl="0" indent="-457200">
              <a:lnSpc>
                <a:spcPct val="80000"/>
              </a:lnSpc>
              <a:buFont typeface="+mj-lt"/>
              <a:buAutoNum type="alphaUcPeriod"/>
            </a:pPr>
            <a:r>
              <a:rPr lang="en-US" sz="2600" dirty="0">
                <a:solidFill>
                  <a:srgbClr val="000000"/>
                </a:solidFill>
                <a:ea typeface="Calibri" panose="020F0502020204030204" pitchFamily="34" charset="0"/>
                <a:cs typeface="Garamond" panose="02020404030301010803" pitchFamily="18" charset="0"/>
              </a:rPr>
              <a:t>The most hated of all books, yet it continues! </a:t>
            </a:r>
            <a:endParaRPr lang="en-US" sz="2600" dirty="0">
              <a:solidFill>
                <a:srgbClr val="000000"/>
              </a:solidFill>
              <a:latin typeface="Garamond" panose="02020404030301010803" pitchFamily="18" charset="0"/>
              <a:ea typeface="Calibri" panose="020F0502020204030204" pitchFamily="34" charset="0"/>
              <a:cs typeface="Garamond" panose="02020404030301010803" pitchFamily="18" charset="0"/>
            </a:endParaRPr>
          </a:p>
          <a:p>
            <a:pPr marL="457200" marR="0" lvl="0" indent="-457200">
              <a:lnSpc>
                <a:spcPct val="80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2600" dirty="0">
                <a:solidFill>
                  <a:srgbClr val="000000"/>
                </a:solidFill>
                <a:ea typeface="Calibri" panose="020F0502020204030204" pitchFamily="34" charset="0"/>
                <a:cs typeface="Arial" panose="020B0604020202020204" pitchFamily="34" charset="0"/>
              </a:rPr>
              <a:t>1 Peter 1:22–25  Since you have purified your souls in obeying the truth through the Spirit in sincere love of the brethren, love one another fervently with a pure heart, </a:t>
            </a:r>
            <a:r>
              <a:rPr lang="en-US" sz="2600" baseline="30000" dirty="0">
                <a:solidFill>
                  <a:srgbClr val="000000"/>
                </a:solidFill>
                <a:ea typeface="Calibri" panose="020F0502020204030204" pitchFamily="34" charset="0"/>
                <a:cs typeface="Arial" panose="020B0604020202020204" pitchFamily="34" charset="0"/>
              </a:rPr>
              <a:t>23</a:t>
            </a:r>
            <a:r>
              <a:rPr lang="en-US" sz="2600" dirty="0">
                <a:solidFill>
                  <a:srgbClr val="000000"/>
                </a:solidFill>
                <a:ea typeface="Calibri" panose="020F0502020204030204" pitchFamily="34" charset="0"/>
                <a:cs typeface="Arial" panose="020B0604020202020204" pitchFamily="34" charset="0"/>
              </a:rPr>
              <a:t> having been born again, not of corruptible seed but incorruptible, through the word of God which lives and abides forever, </a:t>
            </a:r>
            <a:r>
              <a:rPr lang="en-US" sz="2600" baseline="30000" dirty="0">
                <a:solidFill>
                  <a:srgbClr val="000000"/>
                </a:solidFill>
                <a:ea typeface="Calibri" panose="020F0502020204030204" pitchFamily="34" charset="0"/>
                <a:cs typeface="Arial" panose="020B0604020202020204" pitchFamily="34" charset="0"/>
              </a:rPr>
              <a:t>24</a:t>
            </a:r>
            <a:r>
              <a:rPr lang="en-US" sz="2600" dirty="0">
                <a:solidFill>
                  <a:srgbClr val="000000"/>
                </a:solidFill>
                <a:ea typeface="Calibri" panose="020F0502020204030204" pitchFamily="34" charset="0"/>
                <a:cs typeface="Arial" panose="020B0604020202020204" pitchFamily="34" charset="0"/>
              </a:rPr>
              <a:t> because “All flesh is as grass, And all the glory of man as the flower of the grass. The grass withers, And its flower falls away, </a:t>
            </a:r>
            <a:r>
              <a:rPr lang="en-US" sz="2600" baseline="30000" dirty="0">
                <a:solidFill>
                  <a:srgbClr val="000000"/>
                </a:solidFill>
                <a:ea typeface="Calibri" panose="020F0502020204030204" pitchFamily="34" charset="0"/>
                <a:cs typeface="Arial" panose="020B0604020202020204" pitchFamily="34" charset="0"/>
              </a:rPr>
              <a:t>25</a:t>
            </a:r>
            <a:r>
              <a:rPr lang="en-US" sz="2600" dirty="0">
                <a:solidFill>
                  <a:srgbClr val="000000"/>
                </a:solidFill>
                <a:ea typeface="Calibri" panose="020F0502020204030204" pitchFamily="34" charset="0"/>
                <a:cs typeface="Arial" panose="020B0604020202020204" pitchFamily="34" charset="0"/>
              </a:rPr>
              <a:t> But the word of the LORD endures forever.” Now this is the word which by the gospel was preached to you.</a:t>
            </a:r>
            <a:endParaRPr lang="en-US" sz="26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80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2600" dirty="0">
                <a:ea typeface="Times New Roman" panose="02020603050405020304" pitchFamily="18" charset="0"/>
                <a:cs typeface="Arial" panose="020B0604020202020204" pitchFamily="34" charset="0"/>
              </a:rPr>
              <a:t>Luke 16:16–17  “The law and the prophets were until John. Since that time the kingdom of God has been preached, and everyone is pressing into it. </a:t>
            </a:r>
            <a:r>
              <a:rPr lang="en-US" sz="2600" baseline="30000" dirty="0">
                <a:ea typeface="Times New Roman" panose="02020603050405020304" pitchFamily="18" charset="0"/>
                <a:cs typeface="Arial" panose="020B0604020202020204" pitchFamily="34" charset="0"/>
              </a:rPr>
              <a:t>17</a:t>
            </a:r>
            <a:r>
              <a:rPr lang="en-US" sz="2600" dirty="0">
                <a:ea typeface="Times New Roman" panose="02020603050405020304" pitchFamily="18" charset="0"/>
                <a:cs typeface="Arial" panose="020B0604020202020204" pitchFamily="34" charset="0"/>
              </a:rPr>
              <a:t> And it is easier for heaven and earth to pass away than for one tittle of the law to fail.</a:t>
            </a:r>
            <a:endParaRPr lang="en-US" sz="2600" dirty="0"/>
          </a:p>
        </p:txBody>
      </p:sp>
    </p:spTree>
    <p:extLst>
      <p:ext uri="{BB962C8B-B14F-4D97-AF65-F5344CB8AC3E}">
        <p14:creationId xmlns:p14="http://schemas.microsoft.com/office/powerpoint/2010/main" val="2320416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6561C-6B9F-56F3-1736-D50380CA9B05}"/>
              </a:ext>
            </a:extLst>
          </p:cNvPr>
          <p:cNvSpPr>
            <a:spLocks noGrp="1"/>
          </p:cNvSpPr>
          <p:nvPr>
            <p:ph type="title"/>
          </p:nvPr>
        </p:nvSpPr>
        <p:spPr>
          <a:xfrm>
            <a:off x="0" y="1"/>
            <a:ext cx="9144000" cy="876300"/>
          </a:xfrm>
        </p:spPr>
        <p:txBody>
          <a:bodyPr>
            <a:normAutofit/>
          </a:bodyPr>
          <a:lstStyle/>
          <a:p>
            <a:pPr>
              <a:lnSpc>
                <a:spcPct val="80000"/>
              </a:lnSpc>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3400" dirty="0">
                <a:solidFill>
                  <a:srgbClr val="0000FF"/>
                </a:solidFill>
                <a:ea typeface="Times New Roman" panose="02020603050405020304" pitchFamily="18" charset="0"/>
                <a:cs typeface="Arial" panose="020B0604020202020204" pitchFamily="34" charset="0"/>
              </a:rPr>
              <a:t>Do you realize the wonders of God’s Word?</a:t>
            </a:r>
            <a:endParaRPr lang="en-US" sz="3400" dirty="0">
              <a:solidFill>
                <a:srgbClr val="0000FF"/>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3" name="Content Placeholder 2">
            <a:extLst>
              <a:ext uri="{FF2B5EF4-FFF2-40B4-BE49-F238E27FC236}">
                <a16:creationId xmlns:a16="http://schemas.microsoft.com/office/drawing/2014/main" id="{B18F7CBF-938B-AE2B-374D-F6C119DAFF62}"/>
              </a:ext>
            </a:extLst>
          </p:cNvPr>
          <p:cNvSpPr>
            <a:spLocks noGrp="1"/>
          </p:cNvSpPr>
          <p:nvPr>
            <p:ph idx="1"/>
          </p:nvPr>
        </p:nvSpPr>
        <p:spPr>
          <a:xfrm>
            <a:off x="157655" y="876301"/>
            <a:ext cx="8986345" cy="6023740"/>
          </a:xfrm>
        </p:spPr>
        <p:txBody>
          <a:bodyPr>
            <a:noAutofit/>
          </a:bodyPr>
          <a:lstStyle/>
          <a:p>
            <a:pPr marL="457200" marR="0" lvl="0" indent="-457200">
              <a:lnSpc>
                <a:spcPct val="80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2500" dirty="0">
                <a:ea typeface="Times New Roman" panose="02020603050405020304" pitchFamily="18" charset="0"/>
                <a:cs typeface="Arial" panose="020B0604020202020204" pitchFamily="34" charset="0"/>
              </a:rPr>
              <a:t>Are you obedient to the Word?</a:t>
            </a:r>
            <a:endParaRPr lang="en-US" sz="25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80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2500" dirty="0">
                <a:ea typeface="Times New Roman" panose="02020603050405020304" pitchFamily="18" charset="0"/>
                <a:cs typeface="Arial" panose="020B0604020202020204" pitchFamily="34" charset="0"/>
              </a:rPr>
              <a:t>2 Thessalonians 1:8–9  in flaming fire taking vengeance on those who do not know God, and on those who do not obey the gospel of our Lord Jesus Christ. </a:t>
            </a:r>
            <a:r>
              <a:rPr lang="en-US" sz="2500" baseline="30000" dirty="0">
                <a:ea typeface="Times New Roman" panose="02020603050405020304" pitchFamily="18" charset="0"/>
                <a:cs typeface="Arial" panose="020B0604020202020204" pitchFamily="34" charset="0"/>
              </a:rPr>
              <a:t>9</a:t>
            </a:r>
            <a:r>
              <a:rPr lang="en-US" sz="2500" dirty="0">
                <a:ea typeface="Times New Roman" panose="02020603050405020304" pitchFamily="18" charset="0"/>
                <a:cs typeface="Arial" panose="020B0604020202020204" pitchFamily="34" charset="0"/>
              </a:rPr>
              <a:t> These shall be punished with everlasting destruction from the presence of the Lord and from the glory of His power,</a:t>
            </a:r>
            <a:endParaRPr lang="en-US" sz="25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80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2500" dirty="0">
                <a:ea typeface="Times New Roman" panose="02020603050405020304" pitchFamily="18" charset="0"/>
                <a:cs typeface="Arial" panose="020B0604020202020204" pitchFamily="34" charset="0"/>
              </a:rPr>
              <a:t>1 Peter 1:22–23  Since you have purified your souls in obeying the truth through the Spirit in sincere love of the brethren, love one another fervently with a pure heart, </a:t>
            </a:r>
            <a:r>
              <a:rPr lang="en-US" sz="2500" baseline="30000" dirty="0">
                <a:ea typeface="Times New Roman" panose="02020603050405020304" pitchFamily="18" charset="0"/>
                <a:cs typeface="Arial" panose="020B0604020202020204" pitchFamily="34" charset="0"/>
              </a:rPr>
              <a:t>23</a:t>
            </a:r>
            <a:r>
              <a:rPr lang="en-US" sz="2500" dirty="0">
                <a:ea typeface="Times New Roman" panose="02020603050405020304" pitchFamily="18" charset="0"/>
                <a:cs typeface="Arial" panose="020B0604020202020204" pitchFamily="34" charset="0"/>
              </a:rPr>
              <a:t> having been born again, not of corruptible seed but incorruptible, through the word of God which lives and abides forever,</a:t>
            </a:r>
            <a:endParaRPr lang="en-US" sz="2500" dirty="0">
              <a:latin typeface="Calibri" panose="020F0502020204030204" pitchFamily="34" charset="0"/>
              <a:ea typeface="Times New Roman" panose="02020603050405020304" pitchFamily="18" charset="0"/>
              <a:cs typeface="Arial" panose="020B0604020202020204" pitchFamily="34" charset="0"/>
            </a:endParaRPr>
          </a:p>
          <a:p>
            <a:pPr marL="457200" marR="0" lvl="0" indent="-457200">
              <a:lnSpc>
                <a:spcPct val="80000"/>
              </a:lnSpc>
              <a:buFont typeface="+mj-lt"/>
              <a:buAutoNum type="alphaUcPeriod"/>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172200" algn="l"/>
              </a:tabLst>
            </a:pPr>
            <a:r>
              <a:rPr lang="en-US" sz="2500" dirty="0">
                <a:ea typeface="Times New Roman" panose="02020603050405020304" pitchFamily="18" charset="0"/>
                <a:cs typeface="Arial" panose="020B0604020202020204" pitchFamily="34" charset="0"/>
              </a:rPr>
              <a:t>1 Peter 4:17–18  For the time has come for judgment to begin at the house of God; and if it begins with us first, what will be the end of those who do not obey the gospel of God? </a:t>
            </a:r>
            <a:r>
              <a:rPr lang="en-US" sz="2500" baseline="30000" dirty="0">
                <a:ea typeface="Times New Roman" panose="02020603050405020304" pitchFamily="18" charset="0"/>
                <a:cs typeface="Arial" panose="020B0604020202020204" pitchFamily="34" charset="0"/>
              </a:rPr>
              <a:t>18</a:t>
            </a:r>
            <a:r>
              <a:rPr lang="en-US" sz="2500" dirty="0">
                <a:ea typeface="Times New Roman" panose="02020603050405020304" pitchFamily="18" charset="0"/>
                <a:cs typeface="Arial" panose="020B0604020202020204" pitchFamily="34" charset="0"/>
              </a:rPr>
              <a:t> Now  “If the righteous one is scarcely saved, Where will the ungodly and the sinner appear?”</a:t>
            </a:r>
            <a:endParaRPr lang="en-US" sz="2500" dirty="0"/>
          </a:p>
        </p:txBody>
      </p:sp>
    </p:spTree>
    <p:extLst>
      <p:ext uri="{BB962C8B-B14F-4D97-AF65-F5344CB8AC3E}">
        <p14:creationId xmlns:p14="http://schemas.microsoft.com/office/powerpoint/2010/main" val="3830316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A19F8-747B-462A-B2DE-1CBA94789046}"/>
              </a:ext>
            </a:extLst>
          </p:cNvPr>
          <p:cNvSpPr>
            <a:spLocks noGrp="1"/>
          </p:cNvSpPr>
          <p:nvPr>
            <p:ph type="title"/>
          </p:nvPr>
        </p:nvSpPr>
        <p:spPr>
          <a:xfrm>
            <a:off x="628650" y="378459"/>
            <a:ext cx="7886700" cy="1325563"/>
          </a:xfrm>
        </p:spPr>
        <p:txBody>
          <a:bodyPr>
            <a:normAutofit/>
          </a:bodyPr>
          <a:lstStyle/>
          <a:p>
            <a:pPr algn="ctr"/>
            <a:r>
              <a:rPr lang="en-US" sz="7200" dirty="0">
                <a:latin typeface="Arial Black" panose="020B0A04020102090204" pitchFamily="34" charset="0"/>
              </a:rPr>
              <a:t>SINGING</a:t>
            </a:r>
          </a:p>
        </p:txBody>
      </p:sp>
      <p:pic>
        <p:nvPicPr>
          <p:cNvPr id="3" name="Picture 2">
            <a:extLst>
              <a:ext uri="{FF2B5EF4-FFF2-40B4-BE49-F238E27FC236}">
                <a16:creationId xmlns:a16="http://schemas.microsoft.com/office/drawing/2014/main" id="{24A352AF-9A5D-0FA2-3346-AC7334A1B2E9}"/>
              </a:ext>
            </a:extLst>
          </p:cNvPr>
          <p:cNvPicPr>
            <a:picLocks noChangeAspect="1"/>
          </p:cNvPicPr>
          <p:nvPr/>
        </p:nvPicPr>
        <p:blipFill>
          <a:blip r:embed="rId2"/>
          <a:stretch>
            <a:fillRect/>
          </a:stretch>
        </p:blipFill>
        <p:spPr>
          <a:xfrm>
            <a:off x="806823" y="2074002"/>
            <a:ext cx="7440705" cy="3514524"/>
          </a:xfrm>
          <a:prstGeom prst="rect">
            <a:avLst/>
          </a:prstGeom>
        </p:spPr>
      </p:pic>
    </p:spTree>
    <p:extLst>
      <p:ext uri="{BB962C8B-B14F-4D97-AF65-F5344CB8AC3E}">
        <p14:creationId xmlns:p14="http://schemas.microsoft.com/office/powerpoint/2010/main" val="1163116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whiteboard&#10;&#10;Description automatically generated">
            <a:extLst>
              <a:ext uri="{FF2B5EF4-FFF2-40B4-BE49-F238E27FC236}">
                <a16:creationId xmlns:a16="http://schemas.microsoft.com/office/drawing/2014/main" id="{967C72C7-BD0B-42BA-B00D-788250480F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0" y="0"/>
            <a:ext cx="9118600" cy="6858000"/>
          </a:xfrm>
          <a:prstGeom prst="rect">
            <a:avLst/>
          </a:prstGeom>
        </p:spPr>
      </p:pic>
    </p:spTree>
    <p:extLst>
      <p:ext uri="{BB962C8B-B14F-4D97-AF65-F5344CB8AC3E}">
        <p14:creationId xmlns:p14="http://schemas.microsoft.com/office/powerpoint/2010/main" val="756853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able, indoor, sitting, woman&#10;&#10;Description automatically generated">
            <a:extLst>
              <a:ext uri="{FF2B5EF4-FFF2-40B4-BE49-F238E27FC236}">
                <a16:creationId xmlns:a16="http://schemas.microsoft.com/office/drawing/2014/main" id="{48179BA2-A667-4B4D-8F60-84C3156F1FB1}"/>
              </a:ext>
            </a:extLst>
          </p:cNvPr>
          <p:cNvPicPr>
            <a:picLocks noChangeAspect="1"/>
          </p:cNvPicPr>
          <p:nvPr/>
        </p:nvPicPr>
        <p:blipFill rotWithShape="1">
          <a:blip r:embed="rId2">
            <a:extLst>
              <a:ext uri="{28A0092B-C50C-407E-A947-70E740481C1C}">
                <a14:useLocalDpi xmlns:a14="http://schemas.microsoft.com/office/drawing/2010/main" val="0"/>
              </a:ext>
            </a:extLst>
          </a:blip>
          <a:srcRect b="25000"/>
          <a:stretch/>
        </p:blipFill>
        <p:spPr>
          <a:xfrm>
            <a:off x="0" y="0"/>
            <a:ext cx="9144000" cy="6858000"/>
          </a:xfrm>
          <a:prstGeom prst="rect">
            <a:avLst/>
          </a:prstGeom>
        </p:spPr>
      </p:pic>
      <p:sp>
        <p:nvSpPr>
          <p:cNvPr id="3" name="Title 1">
            <a:extLst>
              <a:ext uri="{FF2B5EF4-FFF2-40B4-BE49-F238E27FC236}">
                <a16:creationId xmlns:a16="http://schemas.microsoft.com/office/drawing/2014/main" id="{509D91C0-5C01-4485-9A77-3D75FEF307B5}"/>
              </a:ext>
            </a:extLst>
          </p:cNvPr>
          <p:cNvSpPr txBox="1">
            <a:spLocks/>
          </p:cNvSpPr>
          <p:nvPr/>
        </p:nvSpPr>
        <p:spPr>
          <a:xfrm>
            <a:off x="555077" y="5162309"/>
            <a:ext cx="7886700" cy="103731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IN REMEMBRANCE OF JESUS</a:t>
            </a:r>
          </a:p>
        </p:txBody>
      </p:sp>
    </p:spTree>
    <p:extLst>
      <p:ext uri="{BB962C8B-B14F-4D97-AF65-F5344CB8AC3E}">
        <p14:creationId xmlns:p14="http://schemas.microsoft.com/office/powerpoint/2010/main" val="4920152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person, brass, indoor, table&#10;&#10;Description automatically generated">
            <a:extLst>
              <a:ext uri="{FF2B5EF4-FFF2-40B4-BE49-F238E27FC236}">
                <a16:creationId xmlns:a16="http://schemas.microsoft.com/office/drawing/2014/main" id="{6DDCA11F-F4A4-400D-B832-3975866BE9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820" y="0"/>
            <a:ext cx="10335639" cy="6858000"/>
          </a:xfrm>
          <a:prstGeom prst="rect">
            <a:avLst/>
          </a:prstGeom>
        </p:spPr>
      </p:pic>
      <p:sp>
        <p:nvSpPr>
          <p:cNvPr id="2" name="Title 1">
            <a:extLst>
              <a:ext uri="{FF2B5EF4-FFF2-40B4-BE49-F238E27FC236}">
                <a16:creationId xmlns:a16="http://schemas.microsoft.com/office/drawing/2014/main" id="{C52202E1-4287-490E-9230-CF78EE794C68}"/>
              </a:ext>
            </a:extLst>
          </p:cNvPr>
          <p:cNvSpPr>
            <a:spLocks noGrp="1"/>
          </p:cNvSpPr>
          <p:nvPr>
            <p:ph type="title"/>
          </p:nvPr>
        </p:nvSpPr>
        <p:spPr>
          <a:xfrm>
            <a:off x="0" y="0"/>
            <a:ext cx="9144000" cy="1175657"/>
          </a:xfrm>
          <a:solidFill>
            <a:schemeClr val="tx1">
              <a:alpha val="24000"/>
            </a:schemeClr>
          </a:solidFill>
        </p:spPr>
        <p:txBody>
          <a:bodyPr>
            <a:normAutofit/>
          </a:bodyPr>
          <a:lstStyle/>
          <a:p>
            <a:pPr algn="ctr"/>
            <a:r>
              <a:rPr lang="en-US" sz="6000" b="1" dirty="0">
                <a:solidFill>
                  <a:schemeClr val="bg1"/>
                </a:solidFill>
                <a:latin typeface="Arial" panose="020B0604020202020204" pitchFamily="34" charset="0"/>
                <a:cs typeface="Arial" panose="020B0604020202020204" pitchFamily="34" charset="0"/>
              </a:rPr>
              <a:t>CONTRIBUTION</a:t>
            </a:r>
          </a:p>
        </p:txBody>
      </p:sp>
    </p:spTree>
    <p:extLst>
      <p:ext uri="{BB962C8B-B14F-4D97-AF65-F5344CB8AC3E}">
        <p14:creationId xmlns:p14="http://schemas.microsoft.com/office/powerpoint/2010/main" val="2519004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A19F8-747B-462A-B2DE-1CBA94789046}"/>
              </a:ext>
            </a:extLst>
          </p:cNvPr>
          <p:cNvSpPr>
            <a:spLocks noGrp="1"/>
          </p:cNvSpPr>
          <p:nvPr>
            <p:ph type="title"/>
          </p:nvPr>
        </p:nvSpPr>
        <p:spPr>
          <a:xfrm>
            <a:off x="628650" y="378459"/>
            <a:ext cx="7886700" cy="1325563"/>
          </a:xfrm>
        </p:spPr>
        <p:txBody>
          <a:bodyPr>
            <a:normAutofit/>
          </a:bodyPr>
          <a:lstStyle/>
          <a:p>
            <a:pPr algn="ctr"/>
            <a:r>
              <a:rPr lang="en-US" sz="7200" dirty="0">
                <a:latin typeface="Arial Black" panose="020B0A04020102090204" pitchFamily="34" charset="0"/>
              </a:rPr>
              <a:t>SINGING</a:t>
            </a:r>
          </a:p>
        </p:txBody>
      </p:sp>
      <p:pic>
        <p:nvPicPr>
          <p:cNvPr id="3" name="Picture 2">
            <a:extLst>
              <a:ext uri="{FF2B5EF4-FFF2-40B4-BE49-F238E27FC236}">
                <a16:creationId xmlns:a16="http://schemas.microsoft.com/office/drawing/2014/main" id="{3AC3A44F-8E14-F465-4874-CFC9FEC03F57}"/>
              </a:ext>
            </a:extLst>
          </p:cNvPr>
          <p:cNvPicPr>
            <a:picLocks noChangeAspect="1"/>
          </p:cNvPicPr>
          <p:nvPr/>
        </p:nvPicPr>
        <p:blipFill>
          <a:blip r:embed="rId2"/>
          <a:stretch>
            <a:fillRect/>
          </a:stretch>
        </p:blipFill>
        <p:spPr>
          <a:xfrm>
            <a:off x="806823" y="2074002"/>
            <a:ext cx="7440705" cy="3514524"/>
          </a:xfrm>
          <a:prstGeom prst="rect">
            <a:avLst/>
          </a:prstGeom>
        </p:spPr>
      </p:pic>
    </p:spTree>
    <p:extLst>
      <p:ext uri="{BB962C8B-B14F-4D97-AF65-F5344CB8AC3E}">
        <p14:creationId xmlns:p14="http://schemas.microsoft.com/office/powerpoint/2010/main" val="1604090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alpha val="85882"/>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6B235B9-3000-39E9-382E-01F2CCFC368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0"/>
            <a:ext cx="9144000" cy="6858000"/>
          </a:xfrm>
          <a:prstGeom prst="rect">
            <a:avLst/>
          </a:prstGeom>
        </p:spPr>
      </p:pic>
      <p:sp>
        <p:nvSpPr>
          <p:cNvPr id="4" name="TextBox 3">
            <a:extLst>
              <a:ext uri="{FF2B5EF4-FFF2-40B4-BE49-F238E27FC236}">
                <a16:creationId xmlns:a16="http://schemas.microsoft.com/office/drawing/2014/main" id="{4AC05058-F7D2-5823-2C2C-AAFDC2D5D996}"/>
              </a:ext>
            </a:extLst>
          </p:cNvPr>
          <p:cNvSpPr txBox="1"/>
          <p:nvPr/>
        </p:nvSpPr>
        <p:spPr>
          <a:xfrm>
            <a:off x="-2496" y="0"/>
            <a:ext cx="9144000" cy="707886"/>
          </a:xfrm>
          <a:prstGeom prst="rect">
            <a:avLst/>
          </a:prstGeom>
          <a:solidFill>
            <a:srgbClr val="2A1304"/>
          </a:solidFill>
        </p:spPr>
        <p:txBody>
          <a:bodyPr wrap="square" rtlCol="0">
            <a:spAutoFit/>
          </a:bodyPr>
          <a:lstStyle/>
          <a:p>
            <a:pPr algn="ctr"/>
            <a:r>
              <a:rPr lang="en-US" sz="4000" b="1" dirty="0">
                <a:solidFill>
                  <a:schemeClr val="bg1"/>
                </a:solidFill>
                <a:latin typeface="Arial" panose="020B0604020202020204" pitchFamily="34" charset="0"/>
                <a:cs typeface="Arial" panose="020B0604020202020204" pitchFamily="34" charset="0"/>
              </a:rPr>
              <a:t>HAVE A WONDROUS WEEK</a:t>
            </a:r>
          </a:p>
        </p:txBody>
      </p:sp>
    </p:spTree>
    <p:extLst>
      <p:ext uri="{BB962C8B-B14F-4D97-AF65-F5344CB8AC3E}">
        <p14:creationId xmlns:p14="http://schemas.microsoft.com/office/powerpoint/2010/main" val="1076713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hand holding a knife&#10;&#10;Description automatically generated">
            <a:extLst>
              <a:ext uri="{FF2B5EF4-FFF2-40B4-BE49-F238E27FC236}">
                <a16:creationId xmlns:a16="http://schemas.microsoft.com/office/drawing/2014/main" id="{E02EB7CC-30E9-41B4-BAB6-03A41CB4C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527" y="0"/>
            <a:ext cx="10297056" cy="6858000"/>
          </a:xfrm>
          <a:prstGeom prst="rect">
            <a:avLst/>
          </a:prstGeom>
        </p:spPr>
      </p:pic>
      <p:sp>
        <p:nvSpPr>
          <p:cNvPr id="2" name="Title 1">
            <a:extLst>
              <a:ext uri="{FF2B5EF4-FFF2-40B4-BE49-F238E27FC236}">
                <a16:creationId xmlns:a16="http://schemas.microsoft.com/office/drawing/2014/main" id="{94BF8241-9643-4BF6-AAC4-DB96DB633A2E}"/>
              </a:ext>
            </a:extLst>
          </p:cNvPr>
          <p:cNvSpPr>
            <a:spLocks noGrp="1"/>
          </p:cNvSpPr>
          <p:nvPr>
            <p:ph type="title"/>
          </p:nvPr>
        </p:nvSpPr>
        <p:spPr>
          <a:xfrm>
            <a:off x="4676172" y="462988"/>
            <a:ext cx="4467828" cy="1325563"/>
          </a:xfrm>
        </p:spPr>
        <p:txBody>
          <a:bodyPr>
            <a:normAutofit/>
          </a:bodyPr>
          <a:lstStyle/>
          <a:p>
            <a:pPr algn="ctr"/>
            <a:r>
              <a:rPr lang="en-US" sz="4800" b="1" dirty="0">
                <a:solidFill>
                  <a:schemeClr val="bg1"/>
                </a:solidFill>
                <a:latin typeface="Arial" panose="020B0604020202020204" pitchFamily="34" charset="0"/>
                <a:cs typeface="Arial" panose="020B0604020202020204" pitchFamily="34" charset="0"/>
              </a:rPr>
              <a:t>LET US PRAY</a:t>
            </a:r>
          </a:p>
        </p:txBody>
      </p:sp>
    </p:spTree>
    <p:extLst>
      <p:ext uri="{BB962C8B-B14F-4D97-AF65-F5344CB8AC3E}">
        <p14:creationId xmlns:p14="http://schemas.microsoft.com/office/powerpoint/2010/main" val="2066611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A19F8-747B-462A-B2DE-1CBA94789046}"/>
              </a:ext>
            </a:extLst>
          </p:cNvPr>
          <p:cNvSpPr>
            <a:spLocks noGrp="1"/>
          </p:cNvSpPr>
          <p:nvPr>
            <p:ph type="title"/>
          </p:nvPr>
        </p:nvSpPr>
        <p:spPr>
          <a:xfrm>
            <a:off x="628650" y="378459"/>
            <a:ext cx="7886700" cy="1325563"/>
          </a:xfrm>
        </p:spPr>
        <p:txBody>
          <a:bodyPr>
            <a:normAutofit/>
          </a:bodyPr>
          <a:lstStyle/>
          <a:p>
            <a:pPr algn="ctr"/>
            <a:r>
              <a:rPr lang="en-US" sz="7200" dirty="0">
                <a:latin typeface="Arial Black" panose="020B0A04020102090204" pitchFamily="34" charset="0"/>
              </a:rPr>
              <a:t>SINGING</a:t>
            </a:r>
          </a:p>
        </p:txBody>
      </p:sp>
      <p:pic>
        <p:nvPicPr>
          <p:cNvPr id="3" name="Picture 2">
            <a:extLst>
              <a:ext uri="{FF2B5EF4-FFF2-40B4-BE49-F238E27FC236}">
                <a16:creationId xmlns:a16="http://schemas.microsoft.com/office/drawing/2014/main" id="{29E63EBD-606C-379B-4936-32D79507279B}"/>
              </a:ext>
            </a:extLst>
          </p:cNvPr>
          <p:cNvPicPr>
            <a:picLocks noChangeAspect="1"/>
          </p:cNvPicPr>
          <p:nvPr/>
        </p:nvPicPr>
        <p:blipFill>
          <a:blip r:embed="rId2"/>
          <a:stretch>
            <a:fillRect/>
          </a:stretch>
        </p:blipFill>
        <p:spPr>
          <a:xfrm>
            <a:off x="806823" y="2074002"/>
            <a:ext cx="7440705" cy="3514524"/>
          </a:xfrm>
          <a:prstGeom prst="rect">
            <a:avLst/>
          </a:prstGeom>
        </p:spPr>
      </p:pic>
    </p:spTree>
    <p:extLst>
      <p:ext uri="{BB962C8B-B14F-4D97-AF65-F5344CB8AC3E}">
        <p14:creationId xmlns:p14="http://schemas.microsoft.com/office/powerpoint/2010/main" val="1979071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16B22-358F-D642-8877-B1280C2226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711271-085D-4C84-DC64-6ABD13F92643}"/>
              </a:ext>
            </a:extLst>
          </p:cNvPr>
          <p:cNvSpPr>
            <a:spLocks noGrp="1"/>
          </p:cNvSpPr>
          <p:nvPr>
            <p:ph type="title"/>
          </p:nvPr>
        </p:nvSpPr>
        <p:spPr>
          <a:xfrm>
            <a:off x="162560" y="0"/>
            <a:ext cx="8818880" cy="6858000"/>
          </a:xfrm>
        </p:spPr>
        <p:txBody>
          <a:bodyPr>
            <a:noAutofit/>
          </a:bodyPr>
          <a:lstStyle/>
          <a:p>
            <a:pPr lvl="0"/>
            <a:r>
              <a:rPr lang="en-US" sz="4800" dirty="0">
                <a:solidFill>
                  <a:prstClr val="black"/>
                </a:solidFill>
                <a:ea typeface="Times New Roman" panose="02020603050405020304" pitchFamily="18" charset="0"/>
                <a:cs typeface="Times New Roman" panose="02020603050405020304" pitchFamily="18" charset="0"/>
              </a:rPr>
              <a:t>Psalm 119:161–162 Princes persecute me without a cause, But my heart stands in awe of Your word. </a:t>
            </a:r>
            <a:r>
              <a:rPr lang="en-US" sz="4800" baseline="30000" dirty="0">
                <a:solidFill>
                  <a:prstClr val="black"/>
                </a:solidFill>
                <a:ea typeface="Times New Roman" panose="02020603050405020304" pitchFamily="18" charset="0"/>
                <a:cs typeface="Times New Roman" panose="02020603050405020304" pitchFamily="18" charset="0"/>
              </a:rPr>
              <a:t>162</a:t>
            </a:r>
            <a:r>
              <a:rPr lang="en-US" sz="4800" dirty="0">
                <a:solidFill>
                  <a:prstClr val="black"/>
                </a:solidFill>
                <a:ea typeface="Times New Roman" panose="02020603050405020304" pitchFamily="18" charset="0"/>
                <a:cs typeface="Times New Roman" panose="02020603050405020304" pitchFamily="18" charset="0"/>
              </a:rPr>
              <a:t> I rejoice at Your word As one who finds great treasure.</a:t>
            </a:r>
          </a:p>
        </p:txBody>
      </p:sp>
    </p:spTree>
    <p:extLst>
      <p:ext uri="{BB962C8B-B14F-4D97-AF65-F5344CB8AC3E}">
        <p14:creationId xmlns:p14="http://schemas.microsoft.com/office/powerpoint/2010/main" val="225558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hand holding a knife&#10;&#10;Description automatically generated">
            <a:extLst>
              <a:ext uri="{FF2B5EF4-FFF2-40B4-BE49-F238E27FC236}">
                <a16:creationId xmlns:a16="http://schemas.microsoft.com/office/drawing/2014/main" id="{E02EB7CC-30E9-41B4-BAB6-03A41CB4C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527" y="0"/>
            <a:ext cx="10297056" cy="6858000"/>
          </a:xfrm>
          <a:prstGeom prst="rect">
            <a:avLst/>
          </a:prstGeom>
        </p:spPr>
      </p:pic>
      <p:sp>
        <p:nvSpPr>
          <p:cNvPr id="2" name="Title 1">
            <a:extLst>
              <a:ext uri="{FF2B5EF4-FFF2-40B4-BE49-F238E27FC236}">
                <a16:creationId xmlns:a16="http://schemas.microsoft.com/office/drawing/2014/main" id="{94BF8241-9643-4BF6-AAC4-DB96DB633A2E}"/>
              </a:ext>
            </a:extLst>
          </p:cNvPr>
          <p:cNvSpPr>
            <a:spLocks noGrp="1"/>
          </p:cNvSpPr>
          <p:nvPr>
            <p:ph type="title"/>
          </p:nvPr>
        </p:nvSpPr>
        <p:spPr>
          <a:xfrm>
            <a:off x="4676172" y="462988"/>
            <a:ext cx="4467828" cy="1325563"/>
          </a:xfrm>
        </p:spPr>
        <p:txBody>
          <a:bodyPr>
            <a:normAutofit/>
          </a:bodyPr>
          <a:lstStyle/>
          <a:p>
            <a:pPr algn="ctr"/>
            <a:r>
              <a:rPr lang="en-US" sz="4800" b="1" dirty="0">
                <a:solidFill>
                  <a:schemeClr val="bg1"/>
                </a:solidFill>
                <a:latin typeface="Arial" panose="020B0604020202020204" pitchFamily="34" charset="0"/>
                <a:cs typeface="Arial" panose="020B0604020202020204" pitchFamily="34" charset="0"/>
              </a:rPr>
              <a:t>LET US PRAY</a:t>
            </a:r>
          </a:p>
        </p:txBody>
      </p:sp>
    </p:spTree>
    <p:extLst>
      <p:ext uri="{BB962C8B-B14F-4D97-AF65-F5344CB8AC3E}">
        <p14:creationId xmlns:p14="http://schemas.microsoft.com/office/powerpoint/2010/main" val="1874065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87265B-F2B7-436F-A27D-EFE3514693F6}"/>
              </a:ext>
            </a:extLst>
          </p:cNvPr>
          <p:cNvPicPr>
            <a:picLocks noChangeAspect="1"/>
          </p:cNvPicPr>
          <p:nvPr/>
        </p:nvPicPr>
        <p:blipFill>
          <a:blip r:embed="rId2"/>
          <a:stretch>
            <a:fillRect/>
          </a:stretch>
        </p:blipFill>
        <p:spPr>
          <a:xfrm>
            <a:off x="3047" y="0"/>
            <a:ext cx="9137905" cy="6858000"/>
          </a:xfrm>
          <a:prstGeom prst="rect">
            <a:avLst/>
          </a:prstGeom>
        </p:spPr>
      </p:pic>
      <p:sp>
        <p:nvSpPr>
          <p:cNvPr id="2" name="Title 1">
            <a:extLst>
              <a:ext uri="{FF2B5EF4-FFF2-40B4-BE49-F238E27FC236}">
                <a16:creationId xmlns:a16="http://schemas.microsoft.com/office/drawing/2014/main" id="{0D520F2A-6C64-DFD8-F53F-DAD8433A1F41}"/>
              </a:ext>
            </a:extLst>
          </p:cNvPr>
          <p:cNvSpPr>
            <a:spLocks noGrp="1"/>
          </p:cNvSpPr>
          <p:nvPr>
            <p:ph type="title"/>
          </p:nvPr>
        </p:nvSpPr>
        <p:spPr>
          <a:xfrm>
            <a:off x="0" y="0"/>
            <a:ext cx="9144000" cy="1097280"/>
          </a:xfrm>
        </p:spPr>
        <p:txBody>
          <a:bodyPr>
            <a:normAutofit/>
          </a:bodyPr>
          <a:lstStyle/>
          <a:p>
            <a:pPr marL="0" marR="0" algn="ctr">
              <a:buNone/>
            </a:pPr>
            <a:r>
              <a:rPr lang="en-US" sz="48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7 WONDERS OF THE WORD</a:t>
            </a:r>
          </a:p>
        </p:txBody>
      </p:sp>
    </p:spTree>
    <p:extLst>
      <p:ext uri="{BB962C8B-B14F-4D97-AF65-F5344CB8AC3E}">
        <p14:creationId xmlns:p14="http://schemas.microsoft.com/office/powerpoint/2010/main" val="1544894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5BC02-6FA7-3511-86E7-7D75E486DF4F}"/>
              </a:ext>
            </a:extLst>
          </p:cNvPr>
          <p:cNvSpPr>
            <a:spLocks noGrp="1"/>
          </p:cNvSpPr>
          <p:nvPr>
            <p:ph type="title"/>
          </p:nvPr>
        </p:nvSpPr>
        <p:spPr>
          <a:xfrm>
            <a:off x="0" y="0"/>
            <a:ext cx="4173342" cy="6858000"/>
          </a:xfrm>
        </p:spPr>
        <p:txBody>
          <a:bodyPr>
            <a:normAutofit/>
          </a:bodyPr>
          <a:lstStyle/>
          <a:p>
            <a:pPr>
              <a:lnSpc>
                <a:spcPct val="100000"/>
              </a:lnSpc>
              <a:spcAft>
                <a:spcPts val="1800"/>
              </a:spcAft>
            </a:pPr>
            <a:r>
              <a:rPr lang="en-US" sz="5400" dirty="0">
                <a:solidFill>
                  <a:srgbClr val="0000FF"/>
                </a:solidFill>
              </a:rPr>
              <a:t>SEVEN WONDERS OF THE WORLD</a:t>
            </a:r>
          </a:p>
        </p:txBody>
      </p:sp>
      <p:pic>
        <p:nvPicPr>
          <p:cNvPr id="5" name="Content Placeholder 4">
            <a:extLst>
              <a:ext uri="{FF2B5EF4-FFF2-40B4-BE49-F238E27FC236}">
                <a16:creationId xmlns:a16="http://schemas.microsoft.com/office/drawing/2014/main" id="{B59E18D5-6C96-C863-BB92-71F560009BD2}"/>
              </a:ext>
            </a:extLst>
          </p:cNvPr>
          <p:cNvPicPr>
            <a:picLocks noGrp="1" noChangeAspect="1"/>
          </p:cNvPicPr>
          <p:nvPr>
            <p:ph idx="1"/>
          </p:nvPr>
        </p:nvPicPr>
        <p:blipFill>
          <a:blip r:embed="rId2"/>
          <a:stretch>
            <a:fillRect/>
          </a:stretch>
        </p:blipFill>
        <p:spPr>
          <a:xfrm>
            <a:off x="4173342" y="-41275"/>
            <a:ext cx="4970658" cy="6899275"/>
          </a:xfrm>
          <a:prstGeom prst="rect">
            <a:avLst/>
          </a:prstGeom>
        </p:spPr>
      </p:pic>
    </p:spTree>
    <p:extLst>
      <p:ext uri="{BB962C8B-B14F-4D97-AF65-F5344CB8AC3E}">
        <p14:creationId xmlns:p14="http://schemas.microsoft.com/office/powerpoint/2010/main" val="3013805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B9B06-A9F5-BB12-DF7E-1980A83C8711}"/>
              </a:ext>
            </a:extLst>
          </p:cNvPr>
          <p:cNvSpPr>
            <a:spLocks noGrp="1"/>
          </p:cNvSpPr>
          <p:nvPr>
            <p:ph type="title"/>
          </p:nvPr>
        </p:nvSpPr>
        <p:spPr/>
        <p:txBody>
          <a:bodyPr>
            <a:normAutofit/>
          </a:bodyPr>
          <a:lstStyle/>
          <a:p>
            <a:pPr marL="0" marR="0">
              <a:lnSpc>
                <a:spcPct val="95000"/>
              </a:lnSpc>
              <a:buNone/>
            </a:pPr>
            <a:r>
              <a:rPr lang="en-US" dirty="0">
                <a:solidFill>
                  <a:srgbClr val="0000FF"/>
                </a:solidFill>
                <a:ea typeface="Calibri" panose="020F0502020204030204" pitchFamily="34" charset="0"/>
                <a:cs typeface="Garamond" panose="02020404030301010803" pitchFamily="18" charset="0"/>
              </a:rPr>
              <a:t>SEVEN WONDERS</a:t>
            </a:r>
            <a:endParaRPr lang="en-US" sz="4400" dirty="0">
              <a:solidFill>
                <a:srgbClr val="0000FF"/>
              </a:solidFill>
              <a:effectLst/>
              <a:latin typeface="Garamond" panose="02020404030301010803" pitchFamily="18" charset="0"/>
              <a:ea typeface="Calibri" panose="020F0502020204030204" pitchFamily="34" charset="0"/>
              <a:cs typeface="Garamond" panose="02020404030301010803" pitchFamily="18" charset="0"/>
            </a:endParaRPr>
          </a:p>
        </p:txBody>
      </p:sp>
      <p:sp>
        <p:nvSpPr>
          <p:cNvPr id="3" name="Content Placeholder 2">
            <a:extLst>
              <a:ext uri="{FF2B5EF4-FFF2-40B4-BE49-F238E27FC236}">
                <a16:creationId xmlns:a16="http://schemas.microsoft.com/office/drawing/2014/main" id="{F1CC43F3-32D0-02A2-5D0B-9DCE35ED6ABB}"/>
              </a:ext>
            </a:extLst>
          </p:cNvPr>
          <p:cNvSpPr>
            <a:spLocks noGrp="1"/>
          </p:cNvSpPr>
          <p:nvPr>
            <p:ph idx="1"/>
          </p:nvPr>
        </p:nvSpPr>
        <p:spPr>
          <a:xfrm>
            <a:off x="157655" y="1162051"/>
            <a:ext cx="8986345" cy="5737990"/>
          </a:xfrm>
        </p:spPr>
        <p:txBody>
          <a:bodyPr>
            <a:normAutofit fontScale="92500" lnSpcReduction="10000"/>
          </a:bodyPr>
          <a:lstStyle/>
          <a:p>
            <a:pPr marL="457200" marR="0" lvl="0" indent="-457200">
              <a:lnSpc>
                <a:spcPct val="100000"/>
              </a:lnSpc>
              <a:buFont typeface="+mj-lt"/>
              <a:buAutoNum type="alphaUcPeriod"/>
            </a:pPr>
            <a:r>
              <a:rPr lang="en-US" dirty="0">
                <a:solidFill>
                  <a:srgbClr val="000000"/>
                </a:solidFill>
                <a:ea typeface="Calibri" panose="020F0502020204030204" pitchFamily="34" charset="0"/>
                <a:cs typeface="Garamond" panose="02020404030301010803" pitchFamily="18" charset="0"/>
              </a:rPr>
              <a:t>Most have heard about “the seven wonders of the world.” </a:t>
            </a:r>
            <a:endParaRPr lang="en-US" dirty="0">
              <a:solidFill>
                <a:srgbClr val="000000"/>
              </a:solidFill>
              <a:latin typeface="Garamond" panose="02020404030301010803" pitchFamily="18" charset="0"/>
              <a:ea typeface="Calibri" panose="020F0502020204030204" pitchFamily="34" charset="0"/>
              <a:cs typeface="Garamond" panose="02020404030301010803" pitchFamily="18" charset="0"/>
            </a:endParaRPr>
          </a:p>
          <a:p>
            <a:pPr marL="457200" marR="0" lvl="0" indent="-457200">
              <a:lnSpc>
                <a:spcPct val="100000"/>
              </a:lnSpc>
              <a:buFont typeface="+mj-lt"/>
              <a:buAutoNum type="alphaUcPeriod"/>
            </a:pPr>
            <a:r>
              <a:rPr lang="en-US" dirty="0">
                <a:solidFill>
                  <a:srgbClr val="000000"/>
                </a:solidFill>
                <a:ea typeface="Calibri" panose="020F0502020204030204" pitchFamily="34" charset="0"/>
                <a:cs typeface="Garamond" panose="02020404030301010803" pitchFamily="18" charset="0"/>
              </a:rPr>
              <a:t>There are the 7 wonders of the ancient world.</a:t>
            </a:r>
            <a:endParaRPr lang="en-US" dirty="0">
              <a:solidFill>
                <a:srgbClr val="000000"/>
              </a:solidFill>
              <a:latin typeface="Garamond" panose="02020404030301010803" pitchFamily="18" charset="0"/>
              <a:ea typeface="Calibri" panose="020F0502020204030204" pitchFamily="34" charset="0"/>
              <a:cs typeface="Garamond" panose="02020404030301010803" pitchFamily="18" charset="0"/>
            </a:endParaRPr>
          </a:p>
          <a:p>
            <a:pPr marL="457200" marR="0" lvl="0" indent="-457200">
              <a:lnSpc>
                <a:spcPct val="100000"/>
              </a:lnSpc>
              <a:buFont typeface="+mj-lt"/>
              <a:buAutoNum type="alphaUcPeriod"/>
            </a:pPr>
            <a:r>
              <a:rPr lang="en-US" dirty="0">
                <a:solidFill>
                  <a:srgbClr val="000000"/>
                </a:solidFill>
                <a:ea typeface="Calibri" panose="020F0502020204030204" pitchFamily="34" charset="0"/>
                <a:cs typeface="Garamond" panose="02020404030301010803" pitchFamily="18" charset="0"/>
              </a:rPr>
              <a:t>There are the 7 wonders of the natural world.</a:t>
            </a:r>
            <a:endParaRPr lang="en-US" dirty="0">
              <a:solidFill>
                <a:srgbClr val="000000"/>
              </a:solidFill>
              <a:latin typeface="Garamond" panose="02020404030301010803" pitchFamily="18" charset="0"/>
              <a:ea typeface="Calibri" panose="020F0502020204030204" pitchFamily="34" charset="0"/>
              <a:cs typeface="Garamond" panose="02020404030301010803" pitchFamily="18" charset="0"/>
            </a:endParaRPr>
          </a:p>
          <a:p>
            <a:pPr marL="457200" marR="0" lvl="0" indent="-457200">
              <a:lnSpc>
                <a:spcPct val="100000"/>
              </a:lnSpc>
              <a:buFont typeface="+mj-lt"/>
              <a:buAutoNum type="alphaUcPeriod"/>
            </a:pPr>
            <a:r>
              <a:rPr lang="en-US" dirty="0">
                <a:solidFill>
                  <a:srgbClr val="000000"/>
                </a:solidFill>
                <a:ea typeface="Calibri" panose="020F0502020204030204" pitchFamily="34" charset="0"/>
                <a:cs typeface="Garamond" panose="02020404030301010803" pitchFamily="18" charset="0"/>
              </a:rPr>
              <a:t>The list goes on and on of wonders of the world.</a:t>
            </a:r>
            <a:endParaRPr lang="en-US" dirty="0">
              <a:solidFill>
                <a:srgbClr val="000000"/>
              </a:solidFill>
              <a:latin typeface="Garamond" panose="02020404030301010803" pitchFamily="18" charset="0"/>
              <a:ea typeface="Calibri" panose="020F0502020204030204" pitchFamily="34" charset="0"/>
              <a:cs typeface="Garamond" panose="02020404030301010803" pitchFamily="18" charset="0"/>
            </a:endParaRPr>
          </a:p>
          <a:p>
            <a:pPr marL="457200" marR="0" lvl="0" indent="-457200">
              <a:lnSpc>
                <a:spcPct val="100000"/>
              </a:lnSpc>
              <a:buFont typeface="+mj-lt"/>
              <a:buAutoNum type="alphaUcPeriod"/>
            </a:pPr>
            <a:r>
              <a:rPr lang="en-US" dirty="0">
                <a:solidFill>
                  <a:srgbClr val="000000"/>
                </a:solidFill>
                <a:ea typeface="Calibri" panose="020F0502020204030204" pitchFamily="34" charset="0"/>
                <a:cs typeface="Garamond" panose="02020404030301010803" pitchFamily="18" charset="0"/>
              </a:rPr>
              <a:t>David said, “Open my eyes, that I may see wondrous things from Your law” (Psalm 119:18). </a:t>
            </a:r>
            <a:endParaRPr lang="en-US" dirty="0">
              <a:solidFill>
                <a:srgbClr val="000000"/>
              </a:solidFill>
              <a:latin typeface="Garamond" panose="02020404030301010803" pitchFamily="18" charset="0"/>
              <a:ea typeface="Calibri" panose="020F0502020204030204" pitchFamily="34" charset="0"/>
              <a:cs typeface="Garamond" panose="02020404030301010803" pitchFamily="18" charset="0"/>
            </a:endParaRPr>
          </a:p>
          <a:p>
            <a:pPr marL="457200" marR="0" lvl="0" indent="-457200">
              <a:lnSpc>
                <a:spcPct val="100000"/>
              </a:lnSpc>
              <a:buFont typeface="+mj-lt"/>
              <a:buAutoNum type="alphaUcPeriod"/>
            </a:pPr>
            <a:r>
              <a:rPr lang="en-US" dirty="0">
                <a:solidFill>
                  <a:srgbClr val="000000"/>
                </a:solidFill>
                <a:ea typeface="Calibri" panose="020F0502020204030204" pitchFamily="34" charset="0"/>
                <a:cs typeface="Garamond" panose="02020404030301010803" pitchFamily="18" charset="0"/>
              </a:rPr>
              <a:t>Again, he declared, “Your testimonies are wonderful” (Psalm 119:129). </a:t>
            </a:r>
            <a:endParaRPr lang="en-US" dirty="0">
              <a:solidFill>
                <a:srgbClr val="000000"/>
              </a:solidFill>
              <a:latin typeface="Garamond" panose="02020404030301010803" pitchFamily="18" charset="0"/>
              <a:ea typeface="Calibri" panose="020F0502020204030204" pitchFamily="34" charset="0"/>
              <a:cs typeface="Garamond" panose="02020404030301010803" pitchFamily="18" charset="0"/>
            </a:endParaRPr>
          </a:p>
          <a:p>
            <a:pPr marL="457200" marR="0" lvl="0" indent="-457200">
              <a:lnSpc>
                <a:spcPct val="100000"/>
              </a:lnSpc>
              <a:buFont typeface="+mj-lt"/>
              <a:buAutoNum type="alphaUcPeriod"/>
            </a:pPr>
            <a:r>
              <a:rPr lang="en-US" dirty="0">
                <a:solidFill>
                  <a:srgbClr val="000000"/>
                </a:solidFill>
                <a:ea typeface="Calibri" panose="020F0502020204030204" pitchFamily="34" charset="0"/>
                <a:cs typeface="Garamond" panose="02020404030301010803" pitchFamily="18" charset="0"/>
              </a:rPr>
              <a:t>We are going to look at the 7 wonders of the Word (the Bible). </a:t>
            </a:r>
            <a:endParaRPr lang="en-US" dirty="0"/>
          </a:p>
        </p:txBody>
      </p:sp>
    </p:spTree>
    <p:extLst>
      <p:ext uri="{BB962C8B-B14F-4D97-AF65-F5344CB8AC3E}">
        <p14:creationId xmlns:p14="http://schemas.microsoft.com/office/powerpoint/2010/main" val="2732507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potx" id="{0F85D239-1AA2-4A61-A26A-155CD289143E}" vid="{1F5DF8C1-90B5-4122-8C2B-1A05E6D43FCD}"/>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44343</TotalTime>
  <Words>1515</Words>
  <Application>Microsoft Office PowerPoint</Application>
  <PresentationFormat>On-screen Show (4:3)</PresentationFormat>
  <Paragraphs>58</Paragraphs>
  <Slides>23</Slides>
  <Notes>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23</vt:i4>
      </vt:variant>
    </vt:vector>
  </HeadingPairs>
  <TitlesOfParts>
    <vt:vector size="33" baseType="lpstr">
      <vt:lpstr>Arial</vt:lpstr>
      <vt:lpstr>Arial Black</vt:lpstr>
      <vt:lpstr>Bazooka</vt:lpstr>
      <vt:lpstr>Calibri</vt:lpstr>
      <vt:lpstr>Calibri Light</vt:lpstr>
      <vt:lpstr>Garamond</vt:lpstr>
      <vt:lpstr>Times New Roman</vt:lpstr>
      <vt:lpstr>Office Theme</vt:lpstr>
      <vt:lpstr>1_Office Theme</vt:lpstr>
      <vt:lpstr>2_Office Theme</vt:lpstr>
      <vt:lpstr>PowerPoint Presentation</vt:lpstr>
      <vt:lpstr>PowerPoint Presentation</vt:lpstr>
      <vt:lpstr>LET US PRAY</vt:lpstr>
      <vt:lpstr>SINGING</vt:lpstr>
      <vt:lpstr>Psalm 119:161–162 Princes persecute me without a cause, But my heart stands in awe of Your word. 162 I rejoice at Your word As one who finds great treasure.</vt:lpstr>
      <vt:lpstr>LET US PRAY</vt:lpstr>
      <vt:lpstr>7 WONDERS OF THE WORD</vt:lpstr>
      <vt:lpstr>SEVEN WONDERS OF THE WORLD</vt:lpstr>
      <vt:lpstr>SEVEN WONDERS</vt:lpstr>
      <vt:lpstr>1. THE WONDER OF ITS INSPIRATION! </vt:lpstr>
      <vt:lpstr>2. THE WONDER OF ITS FORMATION! </vt:lpstr>
      <vt:lpstr>3. THE WONDER OF ITS UNIFICATION! </vt:lpstr>
      <vt:lpstr>4. THE WONDER OF ITS REVELATION! </vt:lpstr>
      <vt:lpstr>4. THE WONDER OF ITS REVELATION! </vt:lpstr>
      <vt:lpstr>5. THE WONDER OF ITS INFORMATION! </vt:lpstr>
      <vt:lpstr>6. THE WONDER OF ITS PROPAGATION! </vt:lpstr>
      <vt:lpstr>7. THE WONDER OF ITS PRESERVATION! </vt:lpstr>
      <vt:lpstr>Do you realize the wonders of God’s Word?</vt:lpstr>
      <vt:lpstr>SINGING</vt:lpstr>
      <vt:lpstr>PowerPoint Presentation</vt:lpstr>
      <vt:lpstr>CONTRIBUTION</vt:lpstr>
      <vt:lpstr>SINGING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Larry Pasley</dc:creator>
  <cp:lastModifiedBy>Larry Pasley</cp:lastModifiedBy>
  <cp:revision>4</cp:revision>
  <dcterms:created xsi:type="dcterms:W3CDTF">2021-03-29T21:09:31Z</dcterms:created>
  <dcterms:modified xsi:type="dcterms:W3CDTF">2026-07-06T14:05:38Z</dcterms:modified>
</cp:coreProperties>
</file>