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3" r:id="rId2"/>
  </p:sldMasterIdLst>
  <p:notesMasterIdLst>
    <p:notesMasterId r:id="rId25"/>
  </p:notesMasterIdLst>
  <p:sldIdLst>
    <p:sldId id="425" r:id="rId3"/>
    <p:sldId id="283" r:id="rId4"/>
    <p:sldId id="493" r:id="rId5"/>
    <p:sldId id="376" r:id="rId6"/>
    <p:sldId id="291" r:id="rId7"/>
    <p:sldId id="434" r:id="rId8"/>
    <p:sldId id="508" r:id="rId9"/>
    <p:sldId id="531" r:id="rId10"/>
    <p:sldId id="523" r:id="rId11"/>
    <p:sldId id="532" r:id="rId12"/>
    <p:sldId id="539" r:id="rId13"/>
    <p:sldId id="538" r:id="rId14"/>
    <p:sldId id="540" r:id="rId15"/>
    <p:sldId id="537" r:id="rId16"/>
    <p:sldId id="541" r:id="rId17"/>
    <p:sldId id="536" r:id="rId18"/>
    <p:sldId id="535" r:id="rId19"/>
    <p:sldId id="534" r:id="rId20"/>
    <p:sldId id="533" r:id="rId21"/>
    <p:sldId id="290" r:id="rId22"/>
    <p:sldId id="507" r:id="rId23"/>
    <p:sldId id="485"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520C"/>
    <a:srgbClr val="0000CC"/>
    <a:srgbClr val="660033"/>
    <a:srgbClr val="17003A"/>
    <a:srgbClr val="1F004C"/>
    <a:srgbClr val="31007A"/>
    <a:srgbClr val="40009E"/>
    <a:srgbClr val="4E00C0"/>
    <a:srgbClr val="6600FF"/>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0768F-9302-4158-8E35-233082E2BC01}" v="2178" dt="2026-07-01T18:18:18.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75" d="100"/>
          <a:sy n="75" d="100"/>
        </p:scale>
        <p:origin x="1272" y="78"/>
      </p:cViewPr>
      <p:guideLst/>
    </p:cSldViewPr>
  </p:slideViewPr>
  <p:outlineViewPr>
    <p:cViewPr>
      <p:scale>
        <a:sx n="33" d="100"/>
        <a:sy n="33" d="100"/>
      </p:scale>
      <p:origin x="0" y="-18468"/>
    </p:cViewPr>
  </p:outlineViewPr>
  <p:notesTextViewPr>
    <p:cViewPr>
      <p:scale>
        <a:sx n="1" d="1"/>
        <a:sy n="1" d="1"/>
      </p:scale>
      <p:origin x="0" y="0"/>
    </p:cViewPr>
  </p:notesTextViewPr>
  <p:sorterViewPr>
    <p:cViewPr>
      <p:scale>
        <a:sx n="100" d="100"/>
        <a:sy n="100" d="100"/>
      </p:scale>
      <p:origin x="0" y="-83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84E85-DAE7-473F-B013-D76DDA0798DC}" type="datetimeFigureOut">
              <a:rPr lang="en-US" smtClean="0"/>
              <a:t>7/13/2026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0FFAB-2CAE-4E7B-B1BF-7E4BD00F76D5}" type="slidenum">
              <a:rPr lang="en-US" smtClean="0"/>
              <a:t>‹#›</a:t>
            </a:fld>
            <a:endParaRPr lang="en-US"/>
          </a:p>
        </p:txBody>
      </p:sp>
    </p:spTree>
    <p:extLst>
      <p:ext uri="{BB962C8B-B14F-4D97-AF65-F5344CB8AC3E}">
        <p14:creationId xmlns:p14="http://schemas.microsoft.com/office/powerpoint/2010/main" val="4237918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3924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7</a:t>
            </a:fld>
            <a:endParaRPr lang="en-US"/>
          </a:p>
        </p:txBody>
      </p:sp>
    </p:spTree>
    <p:extLst>
      <p:ext uri="{BB962C8B-B14F-4D97-AF65-F5344CB8AC3E}">
        <p14:creationId xmlns:p14="http://schemas.microsoft.com/office/powerpoint/2010/main" val="1289855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17</a:t>
            </a:fld>
            <a:endParaRPr lang="en-US"/>
          </a:p>
        </p:txBody>
      </p:sp>
    </p:spTree>
    <p:extLst>
      <p:ext uri="{BB962C8B-B14F-4D97-AF65-F5344CB8AC3E}">
        <p14:creationId xmlns:p14="http://schemas.microsoft.com/office/powerpoint/2010/main" val="669287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22</a:t>
            </a:fld>
            <a:endParaRPr lang="en-US"/>
          </a:p>
        </p:txBody>
      </p:sp>
    </p:spTree>
    <p:extLst>
      <p:ext uri="{BB962C8B-B14F-4D97-AF65-F5344CB8AC3E}">
        <p14:creationId xmlns:p14="http://schemas.microsoft.com/office/powerpoint/2010/main" val="721794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012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49353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7/13/2026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327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7/13/2026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460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7/13/2026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20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855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8367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4449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0023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2974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4255747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830288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22491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15205747"/>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7/13/2026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40654802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s://creativecommons.org/licenses/by-nc-sa/3.0/" TargetMode="External"/><Relationship Id="rId4" Type="http://schemas.openxmlformats.org/officeDocument/2006/relationships/hyperlink" Target="https://www.liturgytools.net/2017/10/pictures-30th-sunday-ordinary-time-year-a-jesus-gives-the-great-commandment-love-your-god-and-neighbour-as-yourself.html?m=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8627" y="6137246"/>
            <a:ext cx="9144000" cy="707886"/>
          </a:xfrm>
          <a:prstGeom prst="rect">
            <a:avLst/>
          </a:prstGeom>
          <a:solidFill>
            <a:schemeClr val="tx1">
              <a:alpha val="39000"/>
            </a:schemeClr>
          </a:solidFill>
          <a:ln w="9525">
            <a:noFill/>
            <a:miter lim="800000"/>
            <a:headEnd/>
            <a:tailEnd/>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PLEASE TURN OFF CELLPHONES</a:t>
            </a:r>
          </a:p>
        </p:txBody>
      </p:sp>
      <p:sp>
        <p:nvSpPr>
          <p:cNvPr id="8" name="Rectangle 7">
            <a:extLst>
              <a:ext uri="{FF2B5EF4-FFF2-40B4-BE49-F238E27FC236}">
                <a16:creationId xmlns:a16="http://schemas.microsoft.com/office/drawing/2014/main" id="{48E83C1B-51F2-4C54-BFE8-59DACB5F4871}"/>
              </a:ext>
            </a:extLst>
          </p:cNvPr>
          <p:cNvSpPr/>
          <p:nvPr/>
        </p:nvSpPr>
        <p:spPr>
          <a:xfrm>
            <a:off x="0" y="12868"/>
            <a:ext cx="9135373" cy="1323439"/>
          </a:xfrm>
          <a:prstGeom prst="rect">
            <a:avLst/>
          </a:prstGeom>
          <a:solidFill>
            <a:schemeClr val="tx1">
              <a:alpha val="42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WELCOME TO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JACKSON STREET CHURCH OF CHRIST</a:t>
            </a:r>
            <a:endParaRPr kumimoji="0" lang="en-US" sz="4000" b="1" i="0" u="none" strike="noStrike" kern="12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FE8E453-3A19-A5BF-77CE-3C8CE9C568D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35758" y="1336307"/>
            <a:ext cx="7072483" cy="4800939"/>
          </a:xfrm>
          <a:prstGeom prst="rect">
            <a:avLst/>
          </a:prstGeom>
        </p:spPr>
      </p:pic>
    </p:spTree>
    <p:extLst>
      <p:ext uri="{BB962C8B-B14F-4D97-AF65-F5344CB8AC3E}">
        <p14:creationId xmlns:p14="http://schemas.microsoft.com/office/powerpoint/2010/main" val="2911468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0B6F4-0F3C-7CE0-A0D0-8F456CA88365}"/>
              </a:ext>
            </a:extLst>
          </p:cNvPr>
          <p:cNvSpPr>
            <a:spLocks noGrp="1"/>
          </p:cNvSpPr>
          <p:nvPr>
            <p:ph type="title"/>
          </p:nvPr>
        </p:nvSpPr>
        <p:spPr>
          <a:xfrm>
            <a:off x="0" y="0"/>
            <a:ext cx="9144000" cy="6858000"/>
          </a:xfrm>
          <a:solidFill>
            <a:schemeClr val="tx1"/>
          </a:solidFill>
        </p:spPr>
        <p:txBody>
          <a:bodyPr>
            <a:normAutofit/>
          </a:bodyPr>
          <a:lstStyle/>
          <a:p>
            <a:pPr marL="0" marR="0" algn="ctr">
              <a:lnSpc>
                <a:spcPct val="150000"/>
              </a:lnSpc>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6000" b="1" dirty="0">
                <a:solidFill>
                  <a:srgbClr val="FF0000"/>
                </a:solidFill>
                <a:effectLst/>
                <a:ea typeface="Times New Roman" panose="02020603050405020304" pitchFamily="18" charset="0"/>
                <a:cs typeface="Arial" panose="020B0604020202020204" pitchFamily="34" charset="0"/>
              </a:rPr>
              <a:t>FIVE FACETS OF FRIENDSHIP </a:t>
            </a:r>
            <a:br>
              <a:rPr lang="en-US" sz="6000" b="1" dirty="0">
                <a:solidFill>
                  <a:srgbClr val="FF0000"/>
                </a:solidFill>
                <a:effectLst/>
                <a:ea typeface="Times New Roman" panose="02020603050405020304" pitchFamily="18" charset="0"/>
                <a:cs typeface="Arial" panose="020B0604020202020204" pitchFamily="34" charset="0"/>
              </a:rPr>
            </a:br>
            <a:r>
              <a:rPr lang="en-US" sz="6000" b="1" dirty="0">
                <a:solidFill>
                  <a:srgbClr val="FF0000"/>
                </a:solidFill>
                <a:effectLst/>
                <a:ea typeface="Times New Roman" panose="02020603050405020304" pitchFamily="18" charset="0"/>
                <a:cs typeface="Arial" panose="020B0604020202020204" pitchFamily="34" charset="0"/>
              </a:rPr>
              <a:t>WITH GOD </a:t>
            </a:r>
            <a:br>
              <a:rPr lang="en-US" sz="6000" b="1" dirty="0">
                <a:solidFill>
                  <a:srgbClr val="FF0000"/>
                </a:solidFill>
                <a:effectLst/>
                <a:ea typeface="Times New Roman" panose="02020603050405020304" pitchFamily="18" charset="0"/>
                <a:cs typeface="Arial" panose="020B0604020202020204" pitchFamily="34" charset="0"/>
              </a:rPr>
            </a:br>
            <a:r>
              <a:rPr lang="en-US" sz="6000" b="1" dirty="0">
                <a:solidFill>
                  <a:srgbClr val="FF0000"/>
                </a:solidFill>
                <a:effectLst/>
                <a:ea typeface="Times New Roman" panose="02020603050405020304" pitchFamily="18" charset="0"/>
                <a:cs typeface="Arial" panose="020B0604020202020204" pitchFamily="34" charset="0"/>
              </a:rPr>
              <a:t>and Others</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35848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BF31F-D260-A63C-1832-74B13F14796E}"/>
              </a:ext>
            </a:extLst>
          </p:cNvPr>
          <p:cNvSpPr>
            <a:spLocks noGrp="1"/>
          </p:cNvSpPr>
          <p:nvPr>
            <p:ph type="title"/>
          </p:nvPr>
        </p:nvSpPr>
        <p:spPr/>
        <p:txBody>
          <a:bodyPr>
            <a:normAutofit/>
          </a:bodyPr>
          <a:lstStyle/>
          <a:p>
            <a:pPr marL="0" marR="0">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dirty="0">
                <a:solidFill>
                  <a:srgbClr val="FF0000"/>
                </a:solidFill>
                <a:ea typeface="Times New Roman" panose="02020603050405020304" pitchFamily="18" charset="0"/>
                <a:cs typeface="Arial" panose="020B0604020202020204" pitchFamily="34" charset="0"/>
              </a:rPr>
              <a:t>FRIENDSHIP WITH GOD</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F3FA18E1-C449-CF9A-3E10-AF62391B4253}"/>
              </a:ext>
            </a:extLst>
          </p:cNvPr>
          <p:cNvSpPr>
            <a:spLocks noGrp="1"/>
          </p:cNvSpPr>
          <p:nvPr>
            <p:ph idx="1"/>
          </p:nvPr>
        </p:nvSpPr>
        <p:spPr>
          <a:xfrm>
            <a:off x="220337" y="1325563"/>
            <a:ext cx="8923663" cy="5532436"/>
          </a:xfrm>
        </p:spPr>
        <p:txBody>
          <a:bodyPr/>
          <a:lstStyle/>
          <a:p>
            <a:pPr marL="457200" marR="0" lvl="0" indent="-457200">
              <a:lnSpc>
                <a:spcPct val="10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3600" dirty="0">
                <a:ea typeface="Times New Roman" panose="02020603050405020304" pitchFamily="18" charset="0"/>
                <a:cs typeface="Arial" panose="020B0604020202020204" pitchFamily="34" charset="0"/>
              </a:rPr>
              <a:t>Friendship is a very important part of human relationships.</a:t>
            </a:r>
            <a:endParaRPr lang="en-US" sz="3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10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3600" dirty="0">
                <a:ea typeface="Times New Roman" panose="02020603050405020304" pitchFamily="18" charset="0"/>
                <a:cs typeface="Arial" panose="020B0604020202020204" pitchFamily="34" charset="0"/>
              </a:rPr>
              <a:t>To be called a friend of God is the most important friendship we can have.</a:t>
            </a:r>
            <a:endParaRPr lang="en-US" sz="3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10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3600" dirty="0">
                <a:ea typeface="Times New Roman" panose="02020603050405020304" pitchFamily="18" charset="0"/>
                <a:cs typeface="Arial" panose="020B0604020202020204" pitchFamily="34" charset="0"/>
              </a:rPr>
              <a:t>We will be looking at characteristics of friendship in this lesson. </a:t>
            </a:r>
            <a:endParaRPr lang="en-US" dirty="0"/>
          </a:p>
        </p:txBody>
      </p:sp>
    </p:spTree>
    <p:extLst>
      <p:ext uri="{BB962C8B-B14F-4D97-AF65-F5344CB8AC3E}">
        <p14:creationId xmlns:p14="http://schemas.microsoft.com/office/powerpoint/2010/main" val="411697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ECED7-418B-43C8-CF32-6AAB0395D950}"/>
              </a:ext>
            </a:extLst>
          </p:cNvPr>
          <p:cNvSpPr>
            <a:spLocks noGrp="1"/>
          </p:cNvSpPr>
          <p:nvPr>
            <p:ph type="title"/>
          </p:nvPr>
        </p:nvSpPr>
        <p:spPr/>
        <p:txBody>
          <a:bodyPr>
            <a:normAutofit/>
          </a:bodyPr>
          <a:lstStyle/>
          <a:p>
            <a:pPr marL="0" marR="0">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000" b="1" dirty="0">
                <a:solidFill>
                  <a:srgbClr val="FF0000"/>
                </a:solidFill>
                <a:effectLst/>
                <a:ea typeface="Times New Roman" panose="02020603050405020304" pitchFamily="18" charset="0"/>
                <a:cs typeface="Arial" panose="020B0604020202020204" pitchFamily="34" charset="0"/>
              </a:rPr>
              <a:t>1. FACE TO FACE RELATIONSHIP</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06FF6BEA-46C7-3D7F-67D4-D7C5E751E3D1}"/>
              </a:ext>
            </a:extLst>
          </p:cNvPr>
          <p:cNvSpPr>
            <a:spLocks noGrp="1"/>
          </p:cNvSpPr>
          <p:nvPr>
            <p:ph idx="1"/>
          </p:nvPr>
        </p:nvSpPr>
        <p:spPr/>
        <p:txBody>
          <a:bodyPr>
            <a:normAutofit fontScale="85000" lnSpcReduction="10000"/>
          </a:bodyPr>
          <a:lstStyle/>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dirty="0">
                <a:ea typeface="Times New Roman" panose="02020603050405020304" pitchFamily="18" charset="0"/>
                <a:cs typeface="Arial" panose="020B0604020202020204" pitchFamily="34" charset="0"/>
              </a:rPr>
              <a:t>Exodus 33:8-11 So it was, whenever Moses went out to the tabernacle, that all the people rose, and each man stood at his tent door and watched Moses until he had gone into the tabernacle. </a:t>
            </a:r>
            <a:r>
              <a:rPr lang="en-US" baseline="30000" dirty="0">
                <a:ea typeface="Times New Roman" panose="02020603050405020304" pitchFamily="18" charset="0"/>
                <a:cs typeface="Arial" panose="020B0604020202020204" pitchFamily="34" charset="0"/>
              </a:rPr>
              <a:t>9</a:t>
            </a:r>
            <a:r>
              <a:rPr lang="en-US" dirty="0">
                <a:ea typeface="Times New Roman" panose="02020603050405020304" pitchFamily="18" charset="0"/>
                <a:cs typeface="Arial" panose="020B0604020202020204" pitchFamily="34" charset="0"/>
              </a:rPr>
              <a:t> And it came to pass, when Moses entered the tabernacle, that the pillar of cloud descended and stood at the door of the tabernacle, and the Lord talked with Moses. </a:t>
            </a:r>
            <a:r>
              <a:rPr lang="en-US" baseline="30000" dirty="0">
                <a:ea typeface="Times New Roman" panose="02020603050405020304" pitchFamily="18" charset="0"/>
                <a:cs typeface="Arial" panose="020B0604020202020204" pitchFamily="34" charset="0"/>
              </a:rPr>
              <a:t>10</a:t>
            </a:r>
            <a:r>
              <a:rPr lang="en-US" dirty="0">
                <a:ea typeface="Times New Roman" panose="02020603050405020304" pitchFamily="18" charset="0"/>
                <a:cs typeface="Arial" panose="020B0604020202020204" pitchFamily="34" charset="0"/>
              </a:rPr>
              <a:t> All the people saw the pillar of cloud standing at the tabernacle door, and all the people rose and worshiped, each man in his tent door. </a:t>
            </a:r>
            <a:r>
              <a:rPr lang="en-US" baseline="30000" dirty="0">
                <a:ea typeface="Times New Roman" panose="02020603050405020304" pitchFamily="18" charset="0"/>
                <a:cs typeface="Arial" panose="020B0604020202020204" pitchFamily="34" charset="0"/>
              </a:rPr>
              <a:t>11</a:t>
            </a:r>
            <a:r>
              <a:rPr lang="en-US" dirty="0">
                <a:ea typeface="Times New Roman" panose="02020603050405020304" pitchFamily="18" charset="0"/>
                <a:cs typeface="Arial" panose="020B0604020202020204" pitchFamily="34" charset="0"/>
              </a:rPr>
              <a:t> So </a:t>
            </a:r>
            <a:r>
              <a:rPr lang="en-US" u="sng" dirty="0">
                <a:ea typeface="Times New Roman" panose="02020603050405020304" pitchFamily="18" charset="0"/>
                <a:cs typeface="Arial" panose="020B0604020202020204" pitchFamily="34" charset="0"/>
              </a:rPr>
              <a:t>the Lord spoke to Moses face to face, as a man speaks to his friend. </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dirty="0">
                <a:ea typeface="Times New Roman" panose="02020603050405020304" pitchFamily="18" charset="0"/>
                <a:cs typeface="Arial" panose="020B0604020202020204" pitchFamily="34" charset="0"/>
              </a:rPr>
              <a:t>Deuteronomy 34:10  But since then there has not arisen in Israel a prophet like Moses, whom the LORD knew face to face,</a:t>
            </a:r>
            <a:endParaRPr lang="en-US" sz="28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5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40AEF-5184-629A-1743-4898A57EFC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DB58D-4125-7FF8-371F-7866634B43AB}"/>
              </a:ext>
            </a:extLst>
          </p:cNvPr>
          <p:cNvSpPr>
            <a:spLocks noGrp="1"/>
          </p:cNvSpPr>
          <p:nvPr>
            <p:ph type="title"/>
          </p:nvPr>
        </p:nvSpPr>
        <p:spPr/>
        <p:txBody>
          <a:bodyPr>
            <a:normAutofit/>
          </a:bodyPr>
          <a:lstStyle/>
          <a:p>
            <a:pPr marL="0" marR="0">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000" b="1" dirty="0">
                <a:solidFill>
                  <a:srgbClr val="FF0000"/>
                </a:solidFill>
                <a:effectLst/>
                <a:ea typeface="Times New Roman" panose="02020603050405020304" pitchFamily="18" charset="0"/>
                <a:cs typeface="Arial" panose="020B0604020202020204" pitchFamily="34" charset="0"/>
              </a:rPr>
              <a:t>1. FACE TO FACE RELATIONSHIP</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BB66ED8C-DB83-0B30-4C33-A2CFF9E2FEF5}"/>
              </a:ext>
            </a:extLst>
          </p:cNvPr>
          <p:cNvSpPr>
            <a:spLocks noGrp="1"/>
          </p:cNvSpPr>
          <p:nvPr>
            <p:ph idx="1"/>
          </p:nvPr>
        </p:nvSpPr>
        <p:spPr/>
        <p:txBody>
          <a:bodyPr>
            <a:noAutofit/>
          </a:bodyPr>
          <a:lstStyle/>
          <a:p>
            <a:pPr marL="457200" marR="0" lvl="0" indent="-457200">
              <a:lnSpc>
                <a:spcPct val="80000"/>
              </a:lnSpc>
              <a:spcBef>
                <a:spcPts val="0"/>
              </a:spcBef>
              <a:buFont typeface="+mj-lt"/>
              <a:buAutoNum type="alphaUcPeriod" startAt="3"/>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600" dirty="0">
                <a:ea typeface="Times New Roman" panose="02020603050405020304" pitchFamily="18" charset="0"/>
                <a:cs typeface="Arial" panose="020B0604020202020204" pitchFamily="34" charset="0"/>
              </a:rPr>
              <a:t>Numbers 12:6–8  Then He said, “Hear now My words: If there is a prophet among you, I, the LORD, make Myself known to him in a vision; I speak to him in a dream. </a:t>
            </a:r>
            <a:r>
              <a:rPr lang="en-US" sz="2600" baseline="30000" dirty="0">
                <a:ea typeface="Times New Roman" panose="02020603050405020304" pitchFamily="18" charset="0"/>
                <a:cs typeface="Arial" panose="020B0604020202020204" pitchFamily="34" charset="0"/>
              </a:rPr>
              <a:t>7</a:t>
            </a:r>
            <a:r>
              <a:rPr lang="en-US" sz="2600" dirty="0">
                <a:ea typeface="Times New Roman" panose="02020603050405020304" pitchFamily="18" charset="0"/>
                <a:cs typeface="Arial" panose="020B0604020202020204" pitchFamily="34" charset="0"/>
              </a:rPr>
              <a:t> Not so with My servant Moses; He is faithful in all My house. </a:t>
            </a:r>
            <a:r>
              <a:rPr lang="en-US" sz="2600" baseline="30000" dirty="0">
                <a:ea typeface="Times New Roman" panose="02020603050405020304" pitchFamily="18" charset="0"/>
                <a:cs typeface="Arial" panose="020B0604020202020204" pitchFamily="34" charset="0"/>
              </a:rPr>
              <a:t>8</a:t>
            </a:r>
            <a:r>
              <a:rPr lang="en-US" sz="2600" dirty="0">
                <a:ea typeface="Times New Roman" panose="02020603050405020304" pitchFamily="18" charset="0"/>
                <a:cs typeface="Arial" panose="020B0604020202020204" pitchFamily="34" charset="0"/>
              </a:rPr>
              <a:t> I speak with him face to face, Even plainly, and not in dark sayings; And he sees the form of the LORD. Why then were you not afraid To speak against My servant Moses?”</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5000"/>
              </a:lnSpc>
              <a:spcBef>
                <a:spcPts val="0"/>
              </a:spcBef>
              <a:buFont typeface="+mj-lt"/>
              <a:buAutoNum type="alphaUcPeriod" startAt="3"/>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600" dirty="0">
                <a:ea typeface="Times New Roman" panose="02020603050405020304" pitchFamily="18" charset="0"/>
                <a:cs typeface="Arial" panose="020B0604020202020204" pitchFamily="34" charset="0"/>
              </a:rPr>
              <a:t>Through Jesus, we have access to God. - Hebrews 10:19–22  Therefore, brethren, having boldness to enter the Holiest by the blood of Jesus, </a:t>
            </a:r>
            <a:r>
              <a:rPr lang="en-US" sz="2600" baseline="30000" dirty="0">
                <a:ea typeface="Times New Roman" panose="02020603050405020304" pitchFamily="18" charset="0"/>
                <a:cs typeface="Arial" panose="020B0604020202020204" pitchFamily="34" charset="0"/>
              </a:rPr>
              <a:t>20</a:t>
            </a:r>
            <a:r>
              <a:rPr lang="en-US" sz="2600" dirty="0">
                <a:ea typeface="Times New Roman" panose="02020603050405020304" pitchFamily="18" charset="0"/>
                <a:cs typeface="Arial" panose="020B0604020202020204" pitchFamily="34" charset="0"/>
              </a:rPr>
              <a:t> by a new and living way which He consecrated for us, through the veil, that is, His flesh, </a:t>
            </a:r>
            <a:r>
              <a:rPr lang="en-US" sz="2600" baseline="30000" dirty="0">
                <a:ea typeface="Times New Roman" panose="02020603050405020304" pitchFamily="18" charset="0"/>
                <a:cs typeface="Arial" panose="020B0604020202020204" pitchFamily="34" charset="0"/>
              </a:rPr>
              <a:t>21</a:t>
            </a:r>
            <a:r>
              <a:rPr lang="en-US" sz="2600" dirty="0">
                <a:ea typeface="Times New Roman" panose="02020603050405020304" pitchFamily="18" charset="0"/>
                <a:cs typeface="Arial" panose="020B0604020202020204" pitchFamily="34" charset="0"/>
              </a:rPr>
              <a:t> and having a High Priest over the house of God, </a:t>
            </a:r>
            <a:r>
              <a:rPr lang="en-US" sz="2600" baseline="30000" dirty="0">
                <a:ea typeface="Times New Roman" panose="02020603050405020304" pitchFamily="18" charset="0"/>
                <a:cs typeface="Arial" panose="020B0604020202020204" pitchFamily="34" charset="0"/>
              </a:rPr>
              <a:t>22</a:t>
            </a:r>
            <a:r>
              <a:rPr lang="en-US" sz="2600" dirty="0">
                <a:ea typeface="Times New Roman" panose="02020603050405020304" pitchFamily="18" charset="0"/>
                <a:cs typeface="Arial" panose="020B0604020202020204" pitchFamily="34" charset="0"/>
              </a:rPr>
              <a:t> let us draw near with a true heart in full assurance of faith, having our hearts sprinkled from an evil conscience and our bodies washed with pure water.</a:t>
            </a:r>
            <a:endParaRPr lang="en-US" sz="2600" dirty="0"/>
          </a:p>
        </p:txBody>
      </p:sp>
    </p:spTree>
    <p:extLst>
      <p:ext uri="{BB962C8B-B14F-4D97-AF65-F5344CB8AC3E}">
        <p14:creationId xmlns:p14="http://schemas.microsoft.com/office/powerpoint/2010/main" val="772504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0A72-6BFD-B9A8-35EB-F243D0F62986}"/>
              </a:ext>
            </a:extLst>
          </p:cNvPr>
          <p:cNvSpPr>
            <a:spLocks noGrp="1"/>
          </p:cNvSpPr>
          <p:nvPr>
            <p:ph type="title"/>
          </p:nvPr>
        </p:nvSpPr>
        <p:spPr>
          <a:xfrm>
            <a:off x="0" y="1"/>
            <a:ext cx="9144000" cy="857250"/>
          </a:xfrm>
        </p:spPr>
        <p:txBody>
          <a:bodyPr>
            <a:normAutofit/>
          </a:bodyPr>
          <a:lstStyle/>
          <a:p>
            <a:pPr marL="0" marR="0">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000" b="1" dirty="0">
                <a:solidFill>
                  <a:srgbClr val="FF0000"/>
                </a:solidFill>
                <a:effectLst/>
                <a:ea typeface="Times New Roman" panose="02020603050405020304" pitchFamily="18" charset="0"/>
                <a:cs typeface="Arial" panose="020B0604020202020204" pitchFamily="34" charset="0"/>
              </a:rPr>
              <a:t>2. OUR ACTIONS BASED ON TRUST</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27C89E7F-B2CA-83DF-3F7D-7318810F96CD}"/>
              </a:ext>
            </a:extLst>
          </p:cNvPr>
          <p:cNvSpPr>
            <a:spLocks noGrp="1"/>
          </p:cNvSpPr>
          <p:nvPr>
            <p:ph idx="1"/>
          </p:nvPr>
        </p:nvSpPr>
        <p:spPr>
          <a:xfrm>
            <a:off x="220337" y="723900"/>
            <a:ext cx="8923663" cy="6134099"/>
          </a:xfrm>
        </p:spPr>
        <p:txBody>
          <a:bodyPr>
            <a:noAutofit/>
          </a:bodyPr>
          <a:lstStyle/>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3400" dirty="0">
                <a:ea typeface="Times New Roman" panose="02020603050405020304" pitchFamily="18" charset="0"/>
                <a:cs typeface="Arial" panose="020B0604020202020204" pitchFamily="34" charset="0"/>
              </a:rPr>
              <a:t>Proverbs 3:5–6  Trust in the LORD with all your heart, And lean not on your own understanding; 6 In all your ways acknowledge Him, And He shall direct your paths.</a:t>
            </a:r>
            <a:r>
              <a:rPr lang="en-US" sz="3400" u="sng" dirty="0">
                <a:ea typeface="Times New Roman" panose="02020603050405020304" pitchFamily="18" charset="0"/>
                <a:cs typeface="Arial" panose="020B0604020202020204" pitchFamily="34" charset="0"/>
              </a:rPr>
              <a:t> </a:t>
            </a:r>
            <a:endParaRPr lang="en-US" sz="34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3400" dirty="0">
                <a:ea typeface="Times New Roman" panose="02020603050405020304" pitchFamily="18" charset="0"/>
                <a:cs typeface="Arial" panose="020B0604020202020204" pitchFamily="34" charset="0"/>
              </a:rPr>
              <a:t>Proverbs 27:10  Do not forsake your own friend or your father’s friend, Nor go to your brother’s house in the day of your calamity;  Better is a neighbor nearby than a brother far away.</a:t>
            </a:r>
            <a:endParaRPr lang="en-US" sz="34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6934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879E7-90F8-F08B-03F6-D2097B3BC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27D7B1-8329-F0F5-9C39-F56014A5F308}"/>
              </a:ext>
            </a:extLst>
          </p:cNvPr>
          <p:cNvSpPr>
            <a:spLocks noGrp="1"/>
          </p:cNvSpPr>
          <p:nvPr>
            <p:ph type="title"/>
          </p:nvPr>
        </p:nvSpPr>
        <p:spPr>
          <a:xfrm>
            <a:off x="0" y="1"/>
            <a:ext cx="9144000" cy="857250"/>
          </a:xfrm>
        </p:spPr>
        <p:txBody>
          <a:bodyPr>
            <a:normAutofit/>
          </a:bodyPr>
          <a:lstStyle/>
          <a:p>
            <a:pPr marL="0" marR="0">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000" b="1" dirty="0">
                <a:solidFill>
                  <a:srgbClr val="FF0000"/>
                </a:solidFill>
                <a:effectLst/>
                <a:ea typeface="Times New Roman" panose="02020603050405020304" pitchFamily="18" charset="0"/>
                <a:cs typeface="Arial" panose="020B0604020202020204" pitchFamily="34" charset="0"/>
              </a:rPr>
              <a:t>2. OUR ACTIONS BASED ON TRUST</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9F0D6FAC-1C9E-EDBA-4193-9927DB19D425}"/>
              </a:ext>
            </a:extLst>
          </p:cNvPr>
          <p:cNvSpPr>
            <a:spLocks noGrp="1"/>
          </p:cNvSpPr>
          <p:nvPr>
            <p:ph idx="1"/>
          </p:nvPr>
        </p:nvSpPr>
        <p:spPr>
          <a:xfrm>
            <a:off x="220337" y="723900"/>
            <a:ext cx="8923663" cy="6134099"/>
          </a:xfrm>
        </p:spPr>
        <p:txBody>
          <a:bodyPr>
            <a:noAutofit/>
          </a:bodyPr>
          <a:lstStyle/>
          <a:p>
            <a:pPr marL="457200" marR="0" lvl="0" indent="-457200">
              <a:spcBef>
                <a:spcPts val="0"/>
              </a:spcBef>
              <a:buFont typeface="+mj-lt"/>
              <a:buAutoNum type="alphaUcPeriod" startAt="3"/>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900" dirty="0">
                <a:ea typeface="Times New Roman" panose="02020603050405020304" pitchFamily="18" charset="0"/>
                <a:cs typeface="Arial" panose="020B0604020202020204" pitchFamily="34" charset="0"/>
              </a:rPr>
              <a:t>God made us and He knows what is best for us. - Proverbs 3:5–6  Trust in the LORD with all your heart, And lean not on your own understanding; </a:t>
            </a:r>
            <a:r>
              <a:rPr lang="en-US" sz="2900" baseline="30000" dirty="0">
                <a:ea typeface="Times New Roman" panose="02020603050405020304" pitchFamily="18" charset="0"/>
                <a:cs typeface="Arial" panose="020B0604020202020204" pitchFamily="34" charset="0"/>
              </a:rPr>
              <a:t>6</a:t>
            </a:r>
            <a:r>
              <a:rPr lang="en-US" sz="2900" dirty="0">
                <a:ea typeface="Times New Roman" panose="02020603050405020304" pitchFamily="18" charset="0"/>
                <a:cs typeface="Arial" panose="020B0604020202020204" pitchFamily="34" charset="0"/>
              </a:rPr>
              <a:t> In all your ways acknowledge Him, And He shall direct your paths.</a:t>
            </a:r>
            <a:endParaRPr lang="en-US" sz="29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spcBef>
                <a:spcPts val="0"/>
              </a:spcBef>
              <a:buFont typeface="+mj-lt"/>
              <a:buAutoNum type="alphaUcPeriod" startAt="3"/>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900" dirty="0">
                <a:ea typeface="Times New Roman" panose="02020603050405020304" pitchFamily="18" charset="0"/>
                <a:cs typeface="Arial" panose="020B0604020202020204" pitchFamily="34" charset="0"/>
              </a:rPr>
              <a:t>Ephesians 1:11–13  In Him also we have obtained an inheritance, being predestined according to the purpose of Him who works all things according to the counsel of His will, </a:t>
            </a:r>
            <a:r>
              <a:rPr lang="en-US" sz="2900" baseline="30000" dirty="0">
                <a:ea typeface="Times New Roman" panose="02020603050405020304" pitchFamily="18" charset="0"/>
                <a:cs typeface="Arial" panose="020B0604020202020204" pitchFamily="34" charset="0"/>
              </a:rPr>
              <a:t>12</a:t>
            </a:r>
            <a:r>
              <a:rPr lang="en-US" sz="2900" dirty="0">
                <a:ea typeface="Times New Roman" panose="02020603050405020304" pitchFamily="18" charset="0"/>
                <a:cs typeface="Arial" panose="020B0604020202020204" pitchFamily="34" charset="0"/>
              </a:rPr>
              <a:t> that we who first trusted in Christ should be to the praise of His glory. </a:t>
            </a:r>
            <a:r>
              <a:rPr lang="en-US" sz="2900" baseline="30000" dirty="0">
                <a:ea typeface="Times New Roman" panose="02020603050405020304" pitchFamily="18" charset="0"/>
                <a:cs typeface="Arial" panose="020B0604020202020204" pitchFamily="34" charset="0"/>
              </a:rPr>
              <a:t>13</a:t>
            </a:r>
            <a:r>
              <a:rPr lang="en-US" sz="2900" dirty="0">
                <a:ea typeface="Times New Roman" panose="02020603050405020304" pitchFamily="18" charset="0"/>
                <a:cs typeface="Arial" panose="020B0604020202020204" pitchFamily="34" charset="0"/>
              </a:rPr>
              <a:t> In Him you also trusted, after you heard the word of truth, the gospel of your salvation; in whom also, having believed, you were sealed with the Holy Spirit of promise,</a:t>
            </a:r>
            <a:endParaRPr lang="en-US" sz="2900" dirty="0"/>
          </a:p>
        </p:txBody>
      </p:sp>
    </p:spTree>
    <p:extLst>
      <p:ext uri="{BB962C8B-B14F-4D97-AF65-F5344CB8AC3E}">
        <p14:creationId xmlns:p14="http://schemas.microsoft.com/office/powerpoint/2010/main" val="96655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EF96F-D565-F2C9-7D12-D0DB75680EC4}"/>
              </a:ext>
            </a:extLst>
          </p:cNvPr>
          <p:cNvSpPr>
            <a:spLocks noGrp="1"/>
          </p:cNvSpPr>
          <p:nvPr>
            <p:ph type="title"/>
          </p:nvPr>
        </p:nvSpPr>
        <p:spPr/>
        <p:txBody>
          <a:bodyPr>
            <a:normAutofit/>
          </a:bodyPr>
          <a:lstStyle/>
          <a:p>
            <a:pPr marL="0" marR="0">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400" b="1" dirty="0">
                <a:solidFill>
                  <a:srgbClr val="FF0000"/>
                </a:solidFill>
                <a:effectLst/>
                <a:ea typeface="Times New Roman" panose="02020603050405020304" pitchFamily="18" charset="0"/>
                <a:cs typeface="Arial" panose="020B0604020202020204" pitchFamily="34" charset="0"/>
              </a:rPr>
              <a:t>3. REVEALING OF THE HEART</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30EE0103-26EE-1DD5-8770-EF68D940B635}"/>
              </a:ext>
            </a:extLst>
          </p:cNvPr>
          <p:cNvSpPr>
            <a:spLocks noGrp="1"/>
          </p:cNvSpPr>
          <p:nvPr>
            <p:ph idx="1"/>
          </p:nvPr>
        </p:nvSpPr>
        <p:spPr/>
        <p:txBody>
          <a:bodyPr>
            <a:normAutofit fontScale="85000" lnSpcReduction="20000"/>
          </a:bodyPr>
          <a:lstStyle/>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dirty="0">
                <a:ea typeface="Times New Roman" panose="02020603050405020304" pitchFamily="18" charset="0"/>
                <a:cs typeface="Arial" panose="020B0604020202020204" pitchFamily="34" charset="0"/>
              </a:rPr>
              <a:t>John 15:14-15 You are My friends if you do whatever I command you. </a:t>
            </a:r>
            <a:r>
              <a:rPr lang="en-US" baseline="30000" dirty="0">
                <a:ea typeface="Times New Roman" panose="02020603050405020304" pitchFamily="18" charset="0"/>
                <a:cs typeface="Arial" panose="020B0604020202020204" pitchFamily="34" charset="0"/>
              </a:rPr>
              <a:t>15</a:t>
            </a:r>
            <a:r>
              <a:rPr lang="en-US" dirty="0">
                <a:ea typeface="Times New Roman" panose="02020603050405020304" pitchFamily="18" charset="0"/>
                <a:cs typeface="Arial" panose="020B0604020202020204" pitchFamily="34" charset="0"/>
              </a:rPr>
              <a:t> No longer do I call you servants, for a servant does not know what his master is doing; but I have called you friends, for all things that I heard from My Father I have made known to you.</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dirty="0">
                <a:ea typeface="Times New Roman" panose="02020603050405020304" pitchFamily="18" charset="0"/>
                <a:cs typeface="Arial" panose="020B0604020202020204" pitchFamily="34" charset="0"/>
              </a:rPr>
              <a:t>Psalm 19:14  Let the words of my mouth and the meditation of my heart Be acceptable in Your sight, O LORD, my strength and my Redeemer.</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dirty="0">
                <a:ea typeface="Times New Roman" panose="02020603050405020304" pitchFamily="18" charset="0"/>
                <a:cs typeface="Arial" panose="020B0604020202020204" pitchFamily="34" charset="0"/>
              </a:rPr>
              <a:t>God loves us and cares about us. He wants us to open up to him with all our problems. - 1 Peter 5:6–7  Therefore humble yourselves under the mighty hand of God, that He may exalt you in due time, </a:t>
            </a:r>
            <a:r>
              <a:rPr lang="en-US" baseline="30000" dirty="0">
                <a:ea typeface="Times New Roman" panose="02020603050405020304" pitchFamily="18" charset="0"/>
                <a:cs typeface="Arial" panose="020B0604020202020204" pitchFamily="34" charset="0"/>
              </a:rPr>
              <a:t>7</a:t>
            </a:r>
            <a:r>
              <a:rPr lang="en-US" dirty="0">
                <a:ea typeface="Times New Roman" panose="02020603050405020304" pitchFamily="18" charset="0"/>
                <a:cs typeface="Arial" panose="020B0604020202020204" pitchFamily="34" charset="0"/>
              </a:rPr>
              <a:t> casting all your care upon Him, for He cares for you.</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dirty="0">
                <a:ea typeface="Times New Roman" panose="02020603050405020304" pitchFamily="18" charset="0"/>
                <a:cs typeface="Arial" panose="020B0604020202020204" pitchFamily="34" charset="0"/>
              </a:rPr>
              <a:t>Psalm 34:15  The eyes of the LORD are on the righteous, And His ears are open to their cry.</a:t>
            </a:r>
            <a:endParaRPr lang="en-US" dirty="0"/>
          </a:p>
        </p:txBody>
      </p:sp>
    </p:spTree>
    <p:extLst>
      <p:ext uri="{BB962C8B-B14F-4D97-AF65-F5344CB8AC3E}">
        <p14:creationId xmlns:p14="http://schemas.microsoft.com/office/powerpoint/2010/main" val="179370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B42D6-0011-2FE2-092C-89C871C65E3C}"/>
              </a:ext>
            </a:extLst>
          </p:cNvPr>
          <p:cNvSpPr>
            <a:spLocks noGrp="1"/>
          </p:cNvSpPr>
          <p:nvPr>
            <p:ph type="title"/>
          </p:nvPr>
        </p:nvSpPr>
        <p:spPr>
          <a:xfrm>
            <a:off x="0" y="1"/>
            <a:ext cx="9144000" cy="933450"/>
          </a:xfrm>
        </p:spPr>
        <p:txBody>
          <a:bodyPr>
            <a:normAutofit/>
          </a:bodyPr>
          <a:lstStyle/>
          <a:p>
            <a:pPr marL="0" marR="0">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000" b="1" dirty="0">
                <a:solidFill>
                  <a:srgbClr val="FF0000"/>
                </a:solidFill>
                <a:effectLst/>
                <a:ea typeface="Times New Roman" panose="02020603050405020304" pitchFamily="18" charset="0"/>
                <a:cs typeface="Arial" panose="020B0604020202020204" pitchFamily="34" charset="0"/>
              </a:rPr>
              <a:t>4. DEEPLY COMMITTED AND LOYAL</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D681E419-F477-E1B9-C3D1-CD7856E3B801}"/>
              </a:ext>
            </a:extLst>
          </p:cNvPr>
          <p:cNvSpPr>
            <a:spLocks noGrp="1"/>
          </p:cNvSpPr>
          <p:nvPr>
            <p:ph idx="1"/>
          </p:nvPr>
        </p:nvSpPr>
        <p:spPr>
          <a:xfrm>
            <a:off x="220337" y="800100"/>
            <a:ext cx="8923663" cy="6057899"/>
          </a:xfrm>
        </p:spPr>
        <p:txBody>
          <a:bodyPr>
            <a:noAutofit/>
          </a:bodyPr>
          <a:lstStyle/>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600" dirty="0">
                <a:ea typeface="Times New Roman" panose="02020603050405020304" pitchFamily="18" charset="0"/>
                <a:cs typeface="Arial" panose="020B0604020202020204" pitchFamily="34" charset="0"/>
              </a:rPr>
              <a:t>Proverbs 17:17 A friend loves at all times, And a brother is born for adversity.</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Proverbs 18:24 A man who has friends must himself be friendly, But there is a friend who sticks closer than a brother.</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Jesus always did His Father’s will. John 8:29  And He who sent Me is with Me. The Father has not left Me alone, for I always do those things that please Him.”</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We must be totally committed to God. - 2 Timothy 2:15  Be diligent to present yourself approved to God, a worker who does not need to be ashamed, rightly dividing the word of truth.</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600" dirty="0">
                <a:ea typeface="Times New Roman" panose="02020603050405020304" pitchFamily="18" charset="0"/>
                <a:cs typeface="Arial" panose="020B0604020202020204" pitchFamily="34" charset="0"/>
              </a:rPr>
              <a:t>Colossians 1:10  that you may walk worthy of the Lord, fully pleasing Him, being fruitful in every good work and increasing in the knowledge of God;</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600" dirty="0">
                <a:ea typeface="Times New Roman" panose="02020603050405020304" pitchFamily="18" charset="0"/>
                <a:cs typeface="Arial" panose="020B0604020202020204" pitchFamily="34" charset="0"/>
              </a:rPr>
              <a:t>John 15:13–14  Greater love has no one than this, than to lay down one’s life for his friends. </a:t>
            </a:r>
            <a:r>
              <a:rPr lang="en-US" sz="2600" baseline="30000" dirty="0">
                <a:ea typeface="Times New Roman" panose="02020603050405020304" pitchFamily="18" charset="0"/>
                <a:cs typeface="Arial" panose="020B0604020202020204" pitchFamily="34" charset="0"/>
              </a:rPr>
              <a:t>14</a:t>
            </a:r>
            <a:r>
              <a:rPr lang="en-US" sz="2600" dirty="0">
                <a:ea typeface="Times New Roman" panose="02020603050405020304" pitchFamily="18" charset="0"/>
                <a:cs typeface="Arial" panose="020B0604020202020204" pitchFamily="34" charset="0"/>
              </a:rPr>
              <a:t> You are My friends if you do whatever I command you.</a:t>
            </a:r>
            <a:endParaRPr lang="en-US" sz="2600" dirty="0"/>
          </a:p>
        </p:txBody>
      </p:sp>
    </p:spTree>
    <p:extLst>
      <p:ext uri="{BB962C8B-B14F-4D97-AF65-F5344CB8AC3E}">
        <p14:creationId xmlns:p14="http://schemas.microsoft.com/office/powerpoint/2010/main" val="214735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CECB8-C869-026C-2005-5CEFDE1DD93C}"/>
              </a:ext>
            </a:extLst>
          </p:cNvPr>
          <p:cNvSpPr>
            <a:spLocks noGrp="1"/>
          </p:cNvSpPr>
          <p:nvPr>
            <p:ph type="title"/>
          </p:nvPr>
        </p:nvSpPr>
        <p:spPr/>
        <p:txBody>
          <a:bodyPr>
            <a:normAutofit/>
          </a:bodyPr>
          <a:lstStyle/>
          <a:p>
            <a:pPr marL="0" marR="0">
              <a:lnSpc>
                <a:spcPct val="80000"/>
              </a:lnSpc>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000" b="1" dirty="0">
                <a:solidFill>
                  <a:srgbClr val="FF0000"/>
                </a:solidFill>
                <a:effectLst/>
                <a:ea typeface="Times New Roman" panose="02020603050405020304" pitchFamily="18" charset="0"/>
                <a:cs typeface="Arial" panose="020B0604020202020204" pitchFamily="34" charset="0"/>
              </a:rPr>
              <a:t>5. WILLINGNESS TO BE </a:t>
            </a:r>
            <a:br>
              <a:rPr lang="en-US" sz="4000" b="1" dirty="0">
                <a:solidFill>
                  <a:srgbClr val="FF0000"/>
                </a:solidFill>
                <a:effectLst/>
                <a:ea typeface="Times New Roman" panose="02020603050405020304" pitchFamily="18" charset="0"/>
                <a:cs typeface="Arial" panose="020B0604020202020204" pitchFamily="34" charset="0"/>
              </a:rPr>
            </a:br>
            <a:r>
              <a:rPr lang="en-US" sz="4000" b="1" dirty="0">
                <a:solidFill>
                  <a:srgbClr val="FF0000"/>
                </a:solidFill>
                <a:effectLst/>
                <a:ea typeface="Times New Roman" panose="02020603050405020304" pitchFamily="18" charset="0"/>
                <a:cs typeface="Arial" panose="020B0604020202020204" pitchFamily="34" charset="0"/>
              </a:rPr>
              <a:t>PAINFULLY HONEST</a:t>
            </a:r>
            <a:endParaRPr lang="en-US" sz="4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E1E7C1E4-6B4E-4AB6-D616-A57D696598AA}"/>
              </a:ext>
            </a:extLst>
          </p:cNvPr>
          <p:cNvSpPr>
            <a:spLocks noGrp="1"/>
          </p:cNvSpPr>
          <p:nvPr>
            <p:ph idx="1"/>
          </p:nvPr>
        </p:nvSpPr>
        <p:spPr>
          <a:xfrm>
            <a:off x="220337" y="1325563"/>
            <a:ext cx="8923663" cy="5532436"/>
          </a:xfrm>
        </p:spPr>
        <p:txBody>
          <a:bodyPr>
            <a:noAutofit/>
          </a:bodyPr>
          <a:lstStyle/>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2600" dirty="0">
                <a:ea typeface="Times New Roman" panose="02020603050405020304" pitchFamily="18" charset="0"/>
                <a:cs typeface="Arial" panose="020B0604020202020204" pitchFamily="34" charset="0"/>
              </a:rPr>
              <a:t>Proverbs 27:6 Faithful are the wounds of a friend, But the kisses of an enemy are deceitful.</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Psalm 141:5  Let the righteous strike me; It shall be a kindness. And let him rebuke me; It shall be as excellent oil; Let my head not refuse it. For still my prayer is against the deeds of the wicked.</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2 Samuel 12:7  Then Nathan said to David, “You are the man! Thus says the LORD God of Israel: ‘I anointed you king over Israel, and I delivered you from the hand of Saul.</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God hurts when we sin, but He wants to hear us confess our sin, He knows it anyway. 1 John 1:9  If we confess our sins, He is faithful and just to forgive us our sins and to cleanse us from all unrighteousness.</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spcBef>
                <a:spcPts val="0"/>
              </a:spcBef>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Galatians 4:16  Have I therefore become your enemy because I tell you the truth?</a:t>
            </a:r>
            <a:endParaRPr lang="en-US" sz="2600" dirty="0"/>
          </a:p>
        </p:txBody>
      </p:sp>
    </p:spTree>
    <p:extLst>
      <p:ext uri="{BB962C8B-B14F-4D97-AF65-F5344CB8AC3E}">
        <p14:creationId xmlns:p14="http://schemas.microsoft.com/office/powerpoint/2010/main" val="232974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FD445-20A9-DED2-3FE6-4C2873A6807E}"/>
              </a:ext>
            </a:extLst>
          </p:cNvPr>
          <p:cNvSpPr>
            <a:spLocks noGrp="1"/>
          </p:cNvSpPr>
          <p:nvPr>
            <p:ph type="title"/>
          </p:nvPr>
        </p:nvSpPr>
        <p:spPr/>
        <p:txBody>
          <a:bodyPr>
            <a:normAutofit/>
          </a:bodyPr>
          <a:lstStyle/>
          <a:p>
            <a:pPr>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solidFill>
                  <a:srgbClr val="FF0000"/>
                </a:solidFill>
                <a:ea typeface="Times New Roman" panose="02020603050405020304" pitchFamily="18" charset="0"/>
                <a:cs typeface="Arial" panose="020B0604020202020204" pitchFamily="34" charset="0"/>
              </a:rPr>
              <a:t>ARE YOU A FRIEND OF GOD?</a:t>
            </a:r>
          </a:p>
        </p:txBody>
      </p:sp>
      <p:sp>
        <p:nvSpPr>
          <p:cNvPr id="3" name="Content Placeholder 2">
            <a:extLst>
              <a:ext uri="{FF2B5EF4-FFF2-40B4-BE49-F238E27FC236}">
                <a16:creationId xmlns:a16="http://schemas.microsoft.com/office/drawing/2014/main" id="{4938DD20-C2BF-F6E6-92AC-B31B42F209CF}"/>
              </a:ext>
            </a:extLst>
          </p:cNvPr>
          <p:cNvSpPr>
            <a:spLocks noGrp="1"/>
          </p:cNvSpPr>
          <p:nvPr>
            <p:ph idx="1"/>
          </p:nvPr>
        </p:nvSpPr>
        <p:spPr/>
        <p:txBody>
          <a:bodyPr>
            <a:normAutofit/>
          </a:bodyPr>
          <a:lstStyle/>
          <a:p>
            <a:pPr marL="571500" marR="0" lvl="0" indent="-571500">
              <a:lnSpc>
                <a:spcPct val="100000"/>
              </a:lnSpc>
              <a:buFont typeface="+mj-lt"/>
              <a:buAutoNum type="alphaUcPeriod"/>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3600" dirty="0">
                <a:ea typeface="Times New Roman" panose="02020603050405020304" pitchFamily="18" charset="0"/>
                <a:cs typeface="Arial" panose="020B0604020202020204" pitchFamily="34" charset="0"/>
              </a:rPr>
              <a:t>Do you have a close relationship with Him?</a:t>
            </a:r>
          </a:p>
          <a:p>
            <a:pPr marL="571500" indent="-571500">
              <a:lnSpc>
                <a:spcPct val="100000"/>
              </a:lnSpc>
              <a:buFont typeface="+mj-lt"/>
              <a:buAutoNum type="alphaUcPeriod"/>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3600" dirty="0">
                <a:ea typeface="Times New Roman" panose="02020603050405020304" pitchFamily="18" charset="0"/>
                <a:cs typeface="Arial" panose="020B0604020202020204" pitchFamily="34" charset="0"/>
              </a:rPr>
              <a:t>Do your actions show you have complete trust in Him?</a:t>
            </a:r>
          </a:p>
          <a:p>
            <a:pPr marL="571500" indent="-571500">
              <a:lnSpc>
                <a:spcPct val="100000"/>
              </a:lnSpc>
              <a:buFont typeface="+mj-lt"/>
              <a:buAutoNum type="alphaUcPeriod"/>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3600" dirty="0">
                <a:ea typeface="Times New Roman" panose="02020603050405020304" pitchFamily="18" charset="0"/>
                <a:cs typeface="Arial" panose="020B0604020202020204" pitchFamily="34" charset="0"/>
              </a:rPr>
              <a:t>Do you open up your heart to Him?</a:t>
            </a:r>
          </a:p>
          <a:p>
            <a:pPr marL="571500" indent="-571500">
              <a:lnSpc>
                <a:spcPct val="100000"/>
              </a:lnSpc>
              <a:buFont typeface="+mj-lt"/>
              <a:buAutoNum type="alphaUcPeriod"/>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3600" dirty="0">
                <a:ea typeface="Times New Roman" panose="02020603050405020304" pitchFamily="18" charset="0"/>
                <a:cs typeface="Arial" panose="020B0604020202020204" pitchFamily="34" charset="0"/>
              </a:rPr>
              <a:t>Are you totally committed to Him?</a:t>
            </a:r>
          </a:p>
          <a:p>
            <a:pPr marL="571500" indent="-571500">
              <a:lnSpc>
                <a:spcPct val="100000"/>
              </a:lnSpc>
              <a:buFont typeface="+mj-lt"/>
              <a:buAutoNum type="alphaUcPeriod"/>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3600" dirty="0">
                <a:ea typeface="Times New Roman" panose="02020603050405020304" pitchFamily="18" charset="0"/>
                <a:cs typeface="Arial" panose="020B0604020202020204" pitchFamily="34" charset="0"/>
              </a:rPr>
              <a:t>Are you willing to be painfully honest with Him?</a:t>
            </a:r>
            <a:endParaRPr lang="en-US" sz="3600" dirty="0"/>
          </a:p>
        </p:txBody>
      </p:sp>
    </p:spTree>
    <p:extLst>
      <p:ext uri="{BB962C8B-B14F-4D97-AF65-F5344CB8AC3E}">
        <p14:creationId xmlns:p14="http://schemas.microsoft.com/office/powerpoint/2010/main" val="155829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C667D9DE-9D87-427B-B0ED-89F09CFC5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96" y="613064"/>
            <a:ext cx="8665476" cy="5787736"/>
          </a:xfrm>
          <a:prstGeom prst="rect">
            <a:avLst/>
          </a:prstGeom>
        </p:spPr>
      </p:pic>
    </p:spTree>
    <p:extLst>
      <p:ext uri="{BB962C8B-B14F-4D97-AF65-F5344CB8AC3E}">
        <p14:creationId xmlns:p14="http://schemas.microsoft.com/office/powerpoint/2010/main" val="2140336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E88DFCD8-702D-48B7-AE13-86C8D30E1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5307BC7F-313F-E31F-A4CC-2EBA0A349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171"/>
            <a:ext cx="9144000" cy="6393656"/>
          </a:xfrm>
          <a:prstGeom prst="rect">
            <a:avLst/>
          </a:prstGeom>
        </p:spPr>
      </p:pic>
      <p:pic>
        <p:nvPicPr>
          <p:cNvPr id="5" name="Picture 4">
            <a:extLst>
              <a:ext uri="{FF2B5EF4-FFF2-40B4-BE49-F238E27FC236}">
                <a16:creationId xmlns:a16="http://schemas.microsoft.com/office/drawing/2014/main" id="{BF1EC0A4-ECB0-2EC1-09DD-E380B3AD5978}"/>
              </a:ext>
            </a:extLst>
          </p:cNvPr>
          <p:cNvPicPr>
            <a:picLocks noChangeAspect="1"/>
          </p:cNvPicPr>
          <p:nvPr/>
        </p:nvPicPr>
        <p:blipFill>
          <a:blip r:embed="rId4"/>
          <a:stretch>
            <a:fillRect/>
          </a:stretch>
        </p:blipFill>
        <p:spPr>
          <a:xfrm>
            <a:off x="170306" y="4075106"/>
            <a:ext cx="8803387" cy="1603387"/>
          </a:xfrm>
          <a:prstGeom prst="rect">
            <a:avLst/>
          </a:prstGeom>
        </p:spPr>
      </p:pic>
    </p:spTree>
    <p:extLst>
      <p:ext uri="{BB962C8B-B14F-4D97-AF65-F5344CB8AC3E}">
        <p14:creationId xmlns:p14="http://schemas.microsoft.com/office/powerpoint/2010/main" val="317188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0D1C-85AE-50FD-5922-75947A62E7E5}"/>
              </a:ext>
            </a:extLst>
          </p:cNvPr>
          <p:cNvSpPr>
            <a:spLocks noGrp="1"/>
          </p:cNvSpPr>
          <p:nvPr>
            <p:ph type="title"/>
          </p:nvPr>
        </p:nvSpPr>
        <p:spPr/>
        <p:txBody>
          <a:bodyPr/>
          <a:lstStyle/>
          <a:p>
            <a:pPr>
              <a:lnSpc>
                <a:spcPct val="100000"/>
              </a:lnSpc>
            </a:pPr>
            <a:r>
              <a:rPr lang="en-US" sz="4400" b="1" kern="100" dirty="0">
                <a:effectLst/>
                <a:latin typeface="Arial" panose="020B0604020202020204" pitchFamily="34" charset="0"/>
                <a:ea typeface="Times New Roman" panose="02020603050405020304" pitchFamily="18" charset="0"/>
                <a:cs typeface="Arial" panose="020B0604020202020204" pitchFamily="34" charset="0"/>
              </a:rPr>
              <a:t>PRAYER</a:t>
            </a:r>
            <a:endParaRPr lang="en-US" dirty="0"/>
          </a:p>
        </p:txBody>
      </p:sp>
      <p:sp>
        <p:nvSpPr>
          <p:cNvPr id="3" name="Content Placeholder 2">
            <a:extLst>
              <a:ext uri="{FF2B5EF4-FFF2-40B4-BE49-F238E27FC236}">
                <a16:creationId xmlns:a16="http://schemas.microsoft.com/office/drawing/2014/main" id="{6E395EB8-4290-DEA5-DA65-EC48B47240A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DDDF220-4CF1-D6B2-8C79-D435AD513628}"/>
              </a:ext>
            </a:extLst>
          </p:cNvPr>
          <p:cNvPicPr>
            <a:picLocks noChangeAspect="1"/>
          </p:cNvPicPr>
          <p:nvPr/>
        </p:nvPicPr>
        <p:blipFill>
          <a:blip r:embed="rId2"/>
          <a:stretch>
            <a:fillRect/>
          </a:stretch>
        </p:blipFill>
        <p:spPr>
          <a:xfrm>
            <a:off x="-1" y="-1"/>
            <a:ext cx="9143999" cy="6858000"/>
          </a:xfrm>
          <a:prstGeom prst="rect">
            <a:avLst/>
          </a:prstGeom>
        </p:spPr>
      </p:pic>
    </p:spTree>
    <p:extLst>
      <p:ext uri="{BB962C8B-B14F-4D97-AF65-F5344CB8AC3E}">
        <p14:creationId xmlns:p14="http://schemas.microsoft.com/office/powerpoint/2010/main" val="790679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1D3C-A1B6-E14E-9134-1DC7BA86B308}"/>
              </a:ext>
            </a:extLst>
          </p:cNvPr>
          <p:cNvSpPr>
            <a:spLocks noGrp="1"/>
          </p:cNvSpPr>
          <p:nvPr>
            <p:ph type="title"/>
          </p:nvPr>
        </p:nvSpPr>
        <p:spPr>
          <a:xfrm>
            <a:off x="0" y="5963109"/>
            <a:ext cx="9144000" cy="862731"/>
          </a:xfrm>
          <a:noFill/>
        </p:spPr>
        <p:txBody>
          <a:bodyPr>
            <a:noAutofit/>
          </a:bodyPr>
          <a:lstStyle/>
          <a:p>
            <a:pPr algn="ctr">
              <a:lnSpc>
                <a:spcPct val="100000"/>
              </a:lnSpc>
            </a:pPr>
            <a:r>
              <a:rPr lang="en-US" sz="2700" b="1" dirty="0">
                <a:solidFill>
                  <a:schemeClr val="bg1"/>
                </a:solidFill>
                <a:latin typeface="Arial" panose="020B0604020202020204" pitchFamily="34" charset="0"/>
                <a:cs typeface="Arial" panose="020B0604020202020204" pitchFamily="34" charset="0"/>
              </a:rPr>
              <a:t>TONIGHT’S SERMON: </a:t>
            </a:r>
            <a:br>
              <a:rPr lang="en-US" sz="2700" b="1" dirty="0">
                <a:solidFill>
                  <a:schemeClr val="bg1"/>
                </a:solidFill>
                <a:latin typeface="Arial" panose="020B0604020202020204" pitchFamily="34" charset="0"/>
                <a:cs typeface="Arial" panose="020B0604020202020204" pitchFamily="34" charset="0"/>
              </a:rPr>
            </a:br>
            <a:r>
              <a:rPr lang="en-US" sz="2700" b="1" dirty="0">
                <a:solidFill>
                  <a:schemeClr val="bg1"/>
                </a:solidFill>
                <a:latin typeface="Arial" panose="020B0604020202020204" pitchFamily="34" charset="0"/>
                <a:cs typeface="Arial" panose="020B0604020202020204" pitchFamily="34" charset="0"/>
              </a:rPr>
              <a:t>LOVE GOD WITH ALL YOUR HEART</a:t>
            </a:r>
            <a:endParaRPr lang="en-US" sz="2700" b="1" cap="all"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21DB279-4962-FA44-161A-D1ACA860A8B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95362" y="0"/>
            <a:ext cx="7153275" cy="6858000"/>
          </a:xfrm>
          <a:prstGeom prst="rect">
            <a:avLst/>
          </a:prstGeom>
        </p:spPr>
      </p:pic>
      <p:sp>
        <p:nvSpPr>
          <p:cNvPr id="6" name="TextBox 5">
            <a:extLst>
              <a:ext uri="{FF2B5EF4-FFF2-40B4-BE49-F238E27FC236}">
                <a16:creationId xmlns:a16="http://schemas.microsoft.com/office/drawing/2014/main" id="{DBDBB6D3-0E51-A911-E80D-FA34722F954E}"/>
              </a:ext>
            </a:extLst>
          </p:cNvPr>
          <p:cNvSpPr txBox="1"/>
          <p:nvPr/>
        </p:nvSpPr>
        <p:spPr>
          <a:xfrm>
            <a:off x="995362" y="6858000"/>
            <a:ext cx="7153275" cy="230832"/>
          </a:xfrm>
          <a:prstGeom prst="rect">
            <a:avLst/>
          </a:prstGeom>
          <a:noFill/>
        </p:spPr>
        <p:txBody>
          <a:bodyPr wrap="square" rtlCol="0">
            <a:spAutoFit/>
          </a:bodyPr>
          <a:lstStyle/>
          <a:p>
            <a:r>
              <a:rPr lang="en-US" sz="900">
                <a:hlinkClick r:id="rId4" tooltip="https://www.liturgytools.net/2017/10/pictures-30th-sunday-ordinary-time-year-a-jesus-gives-the-great-commandment-love-your-god-and-neighbour-as-yourself.html?m=1"/>
              </a:rPr>
              <a:t>This Photo</a:t>
            </a:r>
            <a:r>
              <a:rPr lang="en-US" sz="900"/>
              <a:t> by Unknown Author is licensed under </a:t>
            </a:r>
            <a:r>
              <a:rPr lang="en-US" sz="900">
                <a:hlinkClick r:id="rId5" tooltip="https://creativecommons.org/licenses/by-nc-sa/3.0/"/>
              </a:rPr>
              <a:t>CC BY-SA-NC</a:t>
            </a:r>
            <a:endParaRPr lang="en-US" sz="900"/>
          </a:p>
        </p:txBody>
      </p:sp>
    </p:spTree>
    <p:extLst>
      <p:ext uri="{BB962C8B-B14F-4D97-AF65-F5344CB8AC3E}">
        <p14:creationId xmlns:p14="http://schemas.microsoft.com/office/powerpoint/2010/main" val="4147493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88822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CAB2B975-B13F-44EA-AC1A-99B2C5CA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172"/>
            <a:ext cx="9144000" cy="6393656"/>
          </a:xfrm>
          <a:prstGeom prst="rect">
            <a:avLst/>
          </a:prstGeom>
        </p:spPr>
      </p:pic>
      <p:sp>
        <p:nvSpPr>
          <p:cNvPr id="2" name="Title 1">
            <a:extLst>
              <a:ext uri="{FF2B5EF4-FFF2-40B4-BE49-F238E27FC236}">
                <a16:creationId xmlns:a16="http://schemas.microsoft.com/office/drawing/2014/main" id="{FC1DBD18-6094-44C9-98DA-566B089D018D}"/>
              </a:ext>
            </a:extLst>
          </p:cNvPr>
          <p:cNvSpPr>
            <a:spLocks noGrp="1"/>
          </p:cNvSpPr>
          <p:nvPr>
            <p:ph type="title"/>
          </p:nvPr>
        </p:nvSpPr>
        <p:spPr>
          <a:xfrm>
            <a:off x="172435" y="3972578"/>
            <a:ext cx="8799130" cy="1325563"/>
          </a:xfrm>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SINGING</a:t>
            </a:r>
          </a:p>
        </p:txBody>
      </p:sp>
    </p:spTree>
    <p:extLst>
      <p:ext uri="{BB962C8B-B14F-4D97-AF65-F5344CB8AC3E}">
        <p14:creationId xmlns:p14="http://schemas.microsoft.com/office/powerpoint/2010/main" val="355290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1505018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372935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6EE38-1F66-9BE3-91F5-337D71249ED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C51EA04-6F50-20C6-8A39-FA8DE45AF792}"/>
              </a:ext>
            </a:extLst>
          </p:cNvPr>
          <p:cNvPicPr>
            <a:picLocks noChangeAspect="1"/>
          </p:cNvPicPr>
          <p:nvPr/>
        </p:nvPicPr>
        <p:blipFill>
          <a:blip r:embed="rId3"/>
          <a:stretch>
            <a:fillRect/>
          </a:stretch>
        </p:blipFill>
        <p:spPr>
          <a:xfrm>
            <a:off x="0" y="231648"/>
            <a:ext cx="9144000" cy="6394703"/>
          </a:xfrm>
          <a:prstGeom prst="rect">
            <a:avLst/>
          </a:prstGeom>
        </p:spPr>
      </p:pic>
      <p:pic>
        <p:nvPicPr>
          <p:cNvPr id="5" name="Picture 4">
            <a:extLst>
              <a:ext uri="{FF2B5EF4-FFF2-40B4-BE49-F238E27FC236}">
                <a16:creationId xmlns:a16="http://schemas.microsoft.com/office/drawing/2014/main" id="{7401FC4F-EF53-BF20-DCC1-82F37192F4BD}"/>
              </a:ext>
            </a:extLst>
          </p:cNvPr>
          <p:cNvPicPr>
            <a:picLocks noChangeAspect="1"/>
          </p:cNvPicPr>
          <p:nvPr/>
        </p:nvPicPr>
        <p:blipFill>
          <a:blip r:embed="rId4"/>
          <a:stretch>
            <a:fillRect/>
          </a:stretch>
        </p:blipFill>
        <p:spPr>
          <a:xfrm>
            <a:off x="170306" y="4125906"/>
            <a:ext cx="8803387" cy="1603387"/>
          </a:xfrm>
          <a:prstGeom prst="rect">
            <a:avLst/>
          </a:prstGeom>
        </p:spPr>
      </p:pic>
    </p:spTree>
    <p:extLst>
      <p:ext uri="{BB962C8B-B14F-4D97-AF65-F5344CB8AC3E}">
        <p14:creationId xmlns:p14="http://schemas.microsoft.com/office/powerpoint/2010/main" val="213110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B1445-E5E2-991B-4F4E-0F176036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454A7-44D5-C8FB-61EC-21499005393F}"/>
              </a:ext>
            </a:extLst>
          </p:cNvPr>
          <p:cNvSpPr>
            <a:spLocks noGrp="1"/>
          </p:cNvSpPr>
          <p:nvPr>
            <p:ph type="title"/>
          </p:nvPr>
        </p:nvSpPr>
        <p:spPr>
          <a:xfrm>
            <a:off x="203200" y="0"/>
            <a:ext cx="8712200" cy="6858000"/>
          </a:xfrm>
        </p:spPr>
        <p:txBody>
          <a:bodyPr>
            <a:noAutofit/>
          </a:bodyPr>
          <a:lstStyle/>
          <a:p>
            <a:pPr lvl="0">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457200" algn="l"/>
              </a:tabLst>
            </a:pPr>
            <a:r>
              <a:rPr lang="en-US" sz="4000" dirty="0">
                <a:solidFill>
                  <a:prstClr val="black"/>
                </a:solidFill>
                <a:ea typeface="Times New Roman" panose="02020603050405020304" pitchFamily="18" charset="0"/>
                <a:cs typeface="Arial" panose="020B0604020202020204" pitchFamily="34" charset="0"/>
              </a:rPr>
              <a:t>James 2:22–24  Do you see that faith was working together with his works, and by works faith was made perfect? </a:t>
            </a:r>
            <a:r>
              <a:rPr lang="en-US" sz="4000" baseline="30000" dirty="0">
                <a:solidFill>
                  <a:prstClr val="black"/>
                </a:solidFill>
                <a:ea typeface="Times New Roman" panose="02020603050405020304" pitchFamily="18" charset="0"/>
                <a:cs typeface="Arial" panose="020B0604020202020204" pitchFamily="34" charset="0"/>
              </a:rPr>
              <a:t>23</a:t>
            </a:r>
            <a:r>
              <a:rPr lang="en-US" sz="4000" dirty="0">
                <a:solidFill>
                  <a:prstClr val="black"/>
                </a:solidFill>
                <a:ea typeface="Times New Roman" panose="02020603050405020304" pitchFamily="18" charset="0"/>
                <a:cs typeface="Arial" panose="020B0604020202020204" pitchFamily="34" charset="0"/>
              </a:rPr>
              <a:t> And the Scripture was fulfilled which says, “Abraham believed God, and it was accounted to him for righteousness.” And he was called the friend of God. </a:t>
            </a:r>
            <a:r>
              <a:rPr lang="en-US" sz="4000" baseline="30000" dirty="0">
                <a:solidFill>
                  <a:prstClr val="black"/>
                </a:solidFill>
                <a:ea typeface="Times New Roman" panose="02020603050405020304" pitchFamily="18" charset="0"/>
                <a:cs typeface="Arial" panose="020B0604020202020204" pitchFamily="34" charset="0"/>
              </a:rPr>
              <a:t>24</a:t>
            </a:r>
            <a:r>
              <a:rPr lang="en-US" sz="4000" dirty="0">
                <a:solidFill>
                  <a:prstClr val="black"/>
                </a:solidFill>
                <a:ea typeface="Times New Roman" panose="02020603050405020304" pitchFamily="18" charset="0"/>
                <a:cs typeface="Arial" panose="020B0604020202020204" pitchFamily="34" charset="0"/>
              </a:rPr>
              <a:t> You see then that a man is justified by works, and not by faith only.</a:t>
            </a:r>
            <a:endParaRPr lang="en-US" sz="3600" dirty="0">
              <a:solidFill>
                <a:prstClr val="black"/>
              </a:solidFill>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9933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067362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5907</TotalTime>
  <Words>1320</Words>
  <Application>Microsoft Office PowerPoint</Application>
  <PresentationFormat>On-screen Show (4:3)</PresentationFormat>
  <Paragraphs>55</Paragraphs>
  <Slides>22</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Bazooka</vt:lpstr>
      <vt:lpstr>Calibri</vt:lpstr>
      <vt:lpstr>Calibri Light</vt:lpstr>
      <vt:lpstr>Times New Roman</vt:lpstr>
      <vt:lpstr>Office Theme</vt:lpstr>
      <vt:lpstr>1_Office Theme</vt:lpstr>
      <vt:lpstr>PowerPoint Presentation</vt:lpstr>
      <vt:lpstr>PowerPoint Presentation</vt:lpstr>
      <vt:lpstr>PowerPoint Presentation</vt:lpstr>
      <vt:lpstr>SINGING</vt:lpstr>
      <vt:lpstr>PowerPoint Presentation</vt:lpstr>
      <vt:lpstr>CONTRIBUTION</vt:lpstr>
      <vt:lpstr>PowerPoint Presentation</vt:lpstr>
      <vt:lpstr>James 2:22–24  Do you see that faith was working together with his works, and by works faith was made perfect? 23 And the Scripture was fulfilled which says, “Abraham believed God, and it was accounted to him for righteousness.” And he was called the friend of God. 24 You see then that a man is justified by works, and not by faith only.</vt:lpstr>
      <vt:lpstr>PowerPoint Presentation</vt:lpstr>
      <vt:lpstr>FIVE FACETS OF FRIENDSHIP  WITH GOD  and Others</vt:lpstr>
      <vt:lpstr>FRIENDSHIP WITH GOD</vt:lpstr>
      <vt:lpstr>1. FACE TO FACE RELATIONSHIP</vt:lpstr>
      <vt:lpstr>1. FACE TO FACE RELATIONSHIP</vt:lpstr>
      <vt:lpstr>2. OUR ACTIONS BASED ON TRUST</vt:lpstr>
      <vt:lpstr>2. OUR ACTIONS BASED ON TRUST</vt:lpstr>
      <vt:lpstr>3. REVEALING OF THE HEART</vt:lpstr>
      <vt:lpstr>4. DEEPLY COMMITTED AND LOYAL</vt:lpstr>
      <vt:lpstr>5. WILLINGNESS TO BE  PAINFULLY HONEST</vt:lpstr>
      <vt:lpstr>ARE YOU A FRIEND OF GOD?</vt:lpstr>
      <vt:lpstr>PowerPoint Presentation</vt:lpstr>
      <vt:lpstr>PRAYER</vt:lpstr>
      <vt:lpstr>TONIGHT’S SERMON:  LOVE GOD WITH ALL YOUR HEART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2</cp:revision>
  <dcterms:created xsi:type="dcterms:W3CDTF">2021-03-15T23:58:02Z</dcterms:created>
  <dcterms:modified xsi:type="dcterms:W3CDTF">2026-07-13T13:48:03Z</dcterms:modified>
</cp:coreProperties>
</file>