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673" r:id="rId2"/>
  </p:sldMasterIdLst>
  <p:notesMasterIdLst>
    <p:notesMasterId r:id="rId35"/>
  </p:notesMasterIdLst>
  <p:sldIdLst>
    <p:sldId id="425" r:id="rId3"/>
    <p:sldId id="283" r:id="rId4"/>
    <p:sldId id="493" r:id="rId5"/>
    <p:sldId id="376" r:id="rId6"/>
    <p:sldId id="291" r:id="rId7"/>
    <p:sldId id="434" r:id="rId8"/>
    <p:sldId id="508" r:id="rId9"/>
    <p:sldId id="531" r:id="rId10"/>
    <p:sldId id="523" r:id="rId11"/>
    <p:sldId id="532" r:id="rId12"/>
    <p:sldId id="534" r:id="rId13"/>
    <p:sldId id="535" r:id="rId14"/>
    <p:sldId id="536" r:id="rId15"/>
    <p:sldId id="537" r:id="rId16"/>
    <p:sldId id="538" r:id="rId17"/>
    <p:sldId id="539" r:id="rId18"/>
    <p:sldId id="540" r:id="rId19"/>
    <p:sldId id="541" r:id="rId20"/>
    <p:sldId id="549" r:id="rId21"/>
    <p:sldId id="551" r:id="rId22"/>
    <p:sldId id="552" r:id="rId23"/>
    <p:sldId id="542" r:id="rId24"/>
    <p:sldId id="543" r:id="rId25"/>
    <p:sldId id="544" r:id="rId26"/>
    <p:sldId id="545" r:id="rId27"/>
    <p:sldId id="546" r:id="rId28"/>
    <p:sldId id="547" r:id="rId29"/>
    <p:sldId id="548" r:id="rId30"/>
    <p:sldId id="533" r:id="rId31"/>
    <p:sldId id="290" r:id="rId32"/>
    <p:sldId id="507" r:id="rId33"/>
    <p:sldId id="485"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520C"/>
    <a:srgbClr val="0000CC"/>
    <a:srgbClr val="660033"/>
    <a:srgbClr val="17003A"/>
    <a:srgbClr val="1F004C"/>
    <a:srgbClr val="31007A"/>
    <a:srgbClr val="40009E"/>
    <a:srgbClr val="4E00C0"/>
    <a:srgbClr val="6600FF"/>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B0768F-9302-4158-8E35-233082E2BC01}" v="2632" dt="2026-07-09T17:19:21.3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580" autoAdjust="0"/>
    <p:restoredTop sz="93712" autoAdjust="0"/>
  </p:normalViewPr>
  <p:slideViewPr>
    <p:cSldViewPr snapToGrid="0">
      <p:cViewPr varScale="1">
        <p:scale>
          <a:sx n="87" d="100"/>
          <a:sy n="87" d="100"/>
        </p:scale>
        <p:origin x="942" y="96"/>
      </p:cViewPr>
      <p:guideLst/>
    </p:cSldViewPr>
  </p:slideViewPr>
  <p:outlineViewPr>
    <p:cViewPr>
      <p:scale>
        <a:sx n="33" d="100"/>
        <a:sy n="33" d="100"/>
      </p:scale>
      <p:origin x="0" y="-1530"/>
    </p:cViewPr>
  </p:outlineViewPr>
  <p:notesTextViewPr>
    <p:cViewPr>
      <p:scale>
        <a:sx n="1" d="1"/>
        <a:sy n="1" d="1"/>
      </p:scale>
      <p:origin x="0" y="0"/>
    </p:cViewPr>
  </p:notesTextViewPr>
  <p:sorterViewPr>
    <p:cViewPr>
      <p:scale>
        <a:sx n="100" d="100"/>
        <a:sy n="100" d="100"/>
      </p:scale>
      <p:origin x="0" y="-83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984E85-DAE7-473F-B013-D76DDA0798DC}" type="datetimeFigureOut">
              <a:rPr lang="en-US" smtClean="0"/>
              <a:t>7/20/2026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90FFAB-2CAE-4E7B-B1BF-7E4BD00F76D5}" type="slidenum">
              <a:rPr lang="en-US" smtClean="0"/>
              <a:t>‹#›</a:t>
            </a:fld>
            <a:endParaRPr lang="en-US"/>
          </a:p>
        </p:txBody>
      </p:sp>
    </p:spTree>
    <p:extLst>
      <p:ext uri="{BB962C8B-B14F-4D97-AF65-F5344CB8AC3E}">
        <p14:creationId xmlns:p14="http://schemas.microsoft.com/office/powerpoint/2010/main" val="4237918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80A30491-E474-44C0-AFC9-A27A5448F5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8F8F5A7F-B821-40D9-97F6-9B75BE34E0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BB1EA055-5EFC-4F75-8213-ECDA94C8776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965256F-3AF7-42B0-A79F-99AC9B3437E1}"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39249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90FFAB-2CAE-4E7B-B1BF-7E4BD00F76D5}" type="slidenum">
              <a:rPr lang="en-US" smtClean="0"/>
              <a:t>7</a:t>
            </a:fld>
            <a:endParaRPr lang="en-US"/>
          </a:p>
        </p:txBody>
      </p:sp>
    </p:spTree>
    <p:extLst>
      <p:ext uri="{BB962C8B-B14F-4D97-AF65-F5344CB8AC3E}">
        <p14:creationId xmlns:p14="http://schemas.microsoft.com/office/powerpoint/2010/main" val="1289855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90FFAB-2CAE-4E7B-B1BF-7E4BD00F76D5}" type="slidenum">
              <a:rPr lang="en-US" smtClean="0"/>
              <a:t>32</a:t>
            </a:fld>
            <a:endParaRPr lang="en-US"/>
          </a:p>
        </p:txBody>
      </p:sp>
    </p:spTree>
    <p:extLst>
      <p:ext uri="{BB962C8B-B14F-4D97-AF65-F5344CB8AC3E}">
        <p14:creationId xmlns:p14="http://schemas.microsoft.com/office/powerpoint/2010/main" val="721794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012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7/20/2026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493530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7/20/2026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4327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7/20/2026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2460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7/20/2026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0209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8557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7/20/2026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1283678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7/20/2026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544493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7/20/2026</a:t>
            </a:fld>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500233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7/20/2026</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1229740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7/20/2026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4255747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7/20/2026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830288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31354" y="1145754"/>
            <a:ext cx="8912646" cy="571224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7/20/2026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224912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915205747"/>
      </p:ext>
    </p:extLst>
  </p:cSld>
  <p:clrMap bg1="lt1" tx1="dk1" bg2="lt2" tx2="dk2" accent1="accent1" accent2="accent2" accent3="accent3" accent4="accent4" accent5="accent5" accent6="accent6" hlink="hlink" folHlink="folHlink"/>
  <p:sldLayoutIdLst>
    <p:sldLayoutId id="2147483662" r:id="rId1"/>
    <p:sldLayoutId id="214748367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Lst>
  <p:txStyles>
    <p:titleStyle>
      <a:lvl1pPr algn="ctr"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7A87D-6A80-4A43-B337-C59233659EAF}" type="datetimeFigureOut">
              <a:rPr lang="en-US" smtClean="0"/>
              <a:t>7/20/2026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24ED8-BA85-424A-B34E-254D9CCD0148}" type="slidenum">
              <a:rPr lang="en-US" smtClean="0"/>
              <a:t>‹#›</a:t>
            </a:fld>
            <a:endParaRPr lang="en-US"/>
          </a:p>
        </p:txBody>
      </p:sp>
    </p:spTree>
    <p:extLst>
      <p:ext uri="{BB962C8B-B14F-4D97-AF65-F5344CB8AC3E}">
        <p14:creationId xmlns:p14="http://schemas.microsoft.com/office/powerpoint/2010/main" val="406548026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churchleaders.com/pastors/pastor-articles/151028-10-things-a-new-christian-should-know-to-grow.html/2" TargetMode="External"/><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4" name="TextBox 5">
            <a:extLst>
              <a:ext uri="{FF2B5EF4-FFF2-40B4-BE49-F238E27FC236}">
                <a16:creationId xmlns:a16="http://schemas.microsoft.com/office/drawing/2014/main" id="{F1144962-7E55-4138-B559-0999E85A85AC}"/>
              </a:ext>
            </a:extLst>
          </p:cNvPr>
          <p:cNvSpPr txBox="1">
            <a:spLocks noChangeArrowheads="1"/>
          </p:cNvSpPr>
          <p:nvPr/>
        </p:nvSpPr>
        <p:spPr bwMode="auto">
          <a:xfrm>
            <a:off x="8627" y="6137246"/>
            <a:ext cx="9144000" cy="707886"/>
          </a:xfrm>
          <a:prstGeom prst="rect">
            <a:avLst/>
          </a:prstGeom>
          <a:solidFill>
            <a:schemeClr val="tx1">
              <a:alpha val="39000"/>
            </a:schemeClr>
          </a:solidFill>
          <a:ln w="9525">
            <a:noFill/>
            <a:miter lim="800000"/>
            <a:headEnd/>
            <a:tailEnd/>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1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Bazooka" pitchFamily="2" charset="0"/>
                <a:ea typeface="+mn-ea"/>
                <a:cs typeface="+mn-cs"/>
              </a:rPr>
              <a:t>PLEASE TURN OFF CELLPHONES</a:t>
            </a:r>
          </a:p>
        </p:txBody>
      </p:sp>
      <p:sp>
        <p:nvSpPr>
          <p:cNvPr id="8" name="Rectangle 7">
            <a:extLst>
              <a:ext uri="{FF2B5EF4-FFF2-40B4-BE49-F238E27FC236}">
                <a16:creationId xmlns:a16="http://schemas.microsoft.com/office/drawing/2014/main" id="{48E83C1B-51F2-4C54-BFE8-59DACB5F4871}"/>
              </a:ext>
            </a:extLst>
          </p:cNvPr>
          <p:cNvSpPr/>
          <p:nvPr/>
        </p:nvSpPr>
        <p:spPr>
          <a:xfrm>
            <a:off x="0" y="12868"/>
            <a:ext cx="9135373" cy="1323439"/>
          </a:xfrm>
          <a:prstGeom prst="rect">
            <a:avLst/>
          </a:prstGeom>
          <a:solidFill>
            <a:schemeClr val="tx1">
              <a:alpha val="42000"/>
            </a:schemeClr>
          </a:solid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1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Bazooka" pitchFamily="2" charset="0"/>
                <a:ea typeface="+mn-ea"/>
                <a:cs typeface="+mn-cs"/>
              </a:rPr>
              <a:t>WELCOME TO THE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1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Bazooka" pitchFamily="2" charset="0"/>
                <a:ea typeface="+mn-ea"/>
                <a:cs typeface="+mn-cs"/>
              </a:rPr>
              <a:t>JACKSON STREET CHURCH OF CHRIST</a:t>
            </a:r>
            <a:endParaRPr kumimoji="0" lang="en-US" sz="4000" b="1" i="0" u="none" strike="noStrike" kern="12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212D7FF-3755-A370-BD10-E2B08EBA7266}"/>
              </a:ext>
            </a:extLst>
          </p:cNvPr>
          <p:cNvPicPr>
            <a:picLocks noChangeAspect="1"/>
          </p:cNvPicPr>
          <p:nvPr/>
        </p:nvPicPr>
        <p:blipFill rotWithShape="1">
          <a:blip r:embed="rId3"/>
          <a:srcRect b="20251"/>
          <a:stretch>
            <a:fillRect/>
          </a:stretch>
        </p:blipFill>
        <p:spPr>
          <a:xfrm>
            <a:off x="2557732" y="1336307"/>
            <a:ext cx="4045789" cy="4839680"/>
          </a:xfrm>
          <a:prstGeom prst="rect">
            <a:avLst/>
          </a:prstGeom>
        </p:spPr>
      </p:pic>
    </p:spTree>
    <p:extLst>
      <p:ext uri="{BB962C8B-B14F-4D97-AF65-F5344CB8AC3E}">
        <p14:creationId xmlns:p14="http://schemas.microsoft.com/office/powerpoint/2010/main" val="2911468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F8DA-2E4F-C9BB-0804-5A632A626CEA}"/>
              </a:ext>
            </a:extLst>
          </p:cNvPr>
          <p:cNvSpPr>
            <a:spLocks noGrp="1"/>
          </p:cNvSpPr>
          <p:nvPr>
            <p:ph type="title"/>
          </p:nvPr>
        </p:nvSpPr>
        <p:spPr/>
        <p:txBody>
          <a:bodyPr>
            <a:noAutofit/>
          </a:bodyPr>
          <a:lstStyle/>
          <a:p>
            <a:pPr marL="0" marR="0" algn="ctr">
              <a:lnSpc>
                <a:spcPct val="80000"/>
              </a:lnSpc>
              <a:spcAft>
                <a:spcPts val="800"/>
              </a:spcAft>
              <a:buNone/>
            </a:pPr>
            <a:r>
              <a:rPr lang="en-US" sz="4000" b="1" kern="100" dirty="0">
                <a:effectLst/>
                <a:ea typeface="Calibri" panose="020F0502020204030204" pitchFamily="34" charset="0"/>
                <a:cs typeface="Times New Roman" panose="02020603050405020304" pitchFamily="18" charset="0"/>
              </a:rPr>
              <a:t>THE CHRISTIAN LIFE</a:t>
            </a:r>
            <a:br>
              <a:rPr lang="en-US" sz="4000" b="1" kern="100" dirty="0">
                <a:effectLst/>
                <a:ea typeface="Calibri" panose="020F0502020204030204" pitchFamily="34" charset="0"/>
                <a:cs typeface="Times New Roman" panose="02020603050405020304" pitchFamily="18" charset="0"/>
              </a:rPr>
            </a:br>
            <a:r>
              <a:rPr lang="en-US" sz="4000" kern="100" dirty="0">
                <a:ea typeface="Calibri" panose="020F0502020204030204" pitchFamily="34" charset="0"/>
                <a:cs typeface="Times New Roman" panose="02020603050405020304" pitchFamily="18" charset="0"/>
              </a:rPr>
              <a:t>IN HEBREWS 12 &amp; 13</a:t>
            </a:r>
            <a:r>
              <a:rPr lang="en-US" sz="4000" b="1" kern="100" dirty="0">
                <a:effectLst/>
                <a:ea typeface="Calibri" panose="020F0502020204030204" pitchFamily="34" charset="0"/>
                <a:cs typeface="Times New Roman" panose="02020603050405020304" pitchFamily="18" charset="0"/>
              </a:rPr>
              <a:t> </a:t>
            </a:r>
            <a:endParaRPr lang="en-US" sz="40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EC40C826-2FFB-9B6E-1DFC-1AE20B9E6D3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78257" y="1119367"/>
            <a:ext cx="8187486" cy="5462588"/>
          </a:xfrm>
          <a:prstGeom prst="rect">
            <a:avLst/>
          </a:prstGeom>
        </p:spPr>
      </p:pic>
    </p:spTree>
    <p:extLst>
      <p:ext uri="{BB962C8B-B14F-4D97-AF65-F5344CB8AC3E}">
        <p14:creationId xmlns:p14="http://schemas.microsoft.com/office/powerpoint/2010/main" val="2596231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5C08E-1777-FB02-44FB-90D6D50892FB}"/>
              </a:ext>
            </a:extLst>
          </p:cNvPr>
          <p:cNvSpPr>
            <a:spLocks noGrp="1"/>
          </p:cNvSpPr>
          <p:nvPr>
            <p:ph type="title"/>
          </p:nvPr>
        </p:nvSpPr>
        <p:spPr>
          <a:xfrm>
            <a:off x="0" y="0"/>
            <a:ext cx="9144000" cy="1863306"/>
          </a:xfrm>
        </p:spPr>
        <p:txBody>
          <a:bodyPr>
            <a:normAutofit/>
          </a:bodyPr>
          <a:lstStyle/>
          <a:p>
            <a:pPr marL="0" marR="0" indent="-6350">
              <a:lnSpc>
                <a:spcPct val="80000"/>
              </a:lnSpc>
              <a:spcAft>
                <a:spcPts val="800"/>
              </a:spcAft>
              <a:buNone/>
            </a:pPr>
            <a:r>
              <a:rPr lang="en-US" sz="4400" b="1" kern="100" dirty="0">
                <a:solidFill>
                  <a:srgbClr val="FF0000"/>
                </a:solidFill>
                <a:effectLst/>
                <a:ea typeface="Calibri" panose="020F0502020204030204" pitchFamily="34" charset="0"/>
                <a:cs typeface="Times New Roman" panose="02020603050405020304" pitchFamily="18" charset="0"/>
              </a:rPr>
              <a:t>THE HEBREWS </a:t>
            </a:r>
            <a:br>
              <a:rPr lang="en-US" sz="4400" b="1" kern="100" dirty="0">
                <a:solidFill>
                  <a:srgbClr val="FF0000"/>
                </a:solidFill>
                <a:effectLst/>
                <a:ea typeface="Calibri" panose="020F0502020204030204" pitchFamily="34" charset="0"/>
                <a:cs typeface="Times New Roman" panose="02020603050405020304" pitchFamily="18" charset="0"/>
              </a:rPr>
            </a:br>
            <a:r>
              <a:rPr lang="en-US" sz="4400" b="1" kern="100" dirty="0">
                <a:solidFill>
                  <a:srgbClr val="FF0000"/>
                </a:solidFill>
                <a:effectLst/>
                <a:ea typeface="Calibri" panose="020F0502020204030204" pitchFamily="34" charset="0"/>
                <a:cs typeface="Times New Roman" panose="02020603050405020304" pitchFamily="18" charset="0"/>
              </a:rPr>
              <a:t>IN THE BOOK OF HEBREWS</a:t>
            </a:r>
            <a:endParaRPr lang="en-US" sz="44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3BCD978-67B8-8157-5DB0-74FA4322A392}"/>
              </a:ext>
            </a:extLst>
          </p:cNvPr>
          <p:cNvSpPr>
            <a:spLocks noGrp="1"/>
          </p:cNvSpPr>
          <p:nvPr>
            <p:ph idx="1"/>
          </p:nvPr>
        </p:nvSpPr>
        <p:spPr>
          <a:xfrm>
            <a:off x="220337" y="1863306"/>
            <a:ext cx="8923663" cy="4994693"/>
          </a:xfrm>
        </p:spPr>
        <p:txBody>
          <a:bodyPr/>
          <a:lstStyle/>
          <a:p>
            <a:pPr marL="465138" marR="0" lvl="0" indent="-465138">
              <a:lnSpc>
                <a:spcPct val="115000"/>
              </a:lnSpc>
              <a:spcAft>
                <a:spcPts val="800"/>
              </a:spcAft>
              <a:buFont typeface="+mj-lt"/>
              <a:buAutoNum type="alphaUcPeriod"/>
            </a:pPr>
            <a:r>
              <a:rPr lang="en-US" sz="3600" kern="100" dirty="0">
                <a:solidFill>
                  <a:srgbClr val="000000"/>
                </a:solidFill>
                <a:ea typeface="Calibri" panose="020F0502020204030204" pitchFamily="34" charset="0"/>
                <a:cs typeface="Arial" panose="020B0604020202020204" pitchFamily="34" charset="0"/>
              </a:rPr>
              <a:t>JEWISH CHRISTIANS</a:t>
            </a:r>
            <a:endParaRPr lang="en-US" sz="3600" kern="100" dirty="0">
              <a:solidFill>
                <a:srgbClr val="000000"/>
              </a:solidFill>
              <a:ea typeface="Aptos" panose="020B0004020202020204" pitchFamily="34" charset="0"/>
              <a:cs typeface="Arial" panose="020B0604020202020204" pitchFamily="34" charset="0"/>
            </a:endParaRPr>
          </a:p>
          <a:p>
            <a:pPr marL="465138" marR="0" lvl="0" indent="-465138">
              <a:lnSpc>
                <a:spcPct val="115000"/>
              </a:lnSpc>
              <a:spcAft>
                <a:spcPts val="800"/>
              </a:spcAft>
              <a:buFont typeface="+mj-lt"/>
              <a:buAutoNum type="alphaUcPeriod"/>
            </a:pPr>
            <a:r>
              <a:rPr lang="en-US" sz="3600" kern="100" dirty="0">
                <a:solidFill>
                  <a:srgbClr val="000000"/>
                </a:solidFill>
                <a:ea typeface="Calibri" panose="020F0502020204030204" pitchFamily="34" charset="0"/>
                <a:cs typeface="Arial" panose="020B0604020202020204" pitchFamily="34" charset="0"/>
              </a:rPr>
              <a:t>THEY WERE IN DANGER OF GIVING UP CHRISTIANITY AND GOING BACK INTO JUDAISM</a:t>
            </a:r>
            <a:endParaRPr lang="en-US" dirty="0"/>
          </a:p>
        </p:txBody>
      </p:sp>
    </p:spTree>
    <p:extLst>
      <p:ext uri="{BB962C8B-B14F-4D97-AF65-F5344CB8AC3E}">
        <p14:creationId xmlns:p14="http://schemas.microsoft.com/office/powerpoint/2010/main" val="3439586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FEC45-E4F4-C781-A9C9-CBCF2134A616}"/>
              </a:ext>
            </a:extLst>
          </p:cNvPr>
          <p:cNvSpPr>
            <a:spLocks noGrp="1"/>
          </p:cNvSpPr>
          <p:nvPr>
            <p:ph type="title"/>
          </p:nvPr>
        </p:nvSpPr>
        <p:spPr/>
        <p:txBody>
          <a:bodyPr>
            <a:normAutofit/>
          </a:bodyPr>
          <a:lstStyle/>
          <a:p>
            <a:pPr marL="342900" marR="0" lvl="0" indent="-342900">
              <a:lnSpc>
                <a:spcPct val="115000"/>
              </a:lnSpc>
              <a:spcAft>
                <a:spcPts val="800"/>
              </a:spcAft>
              <a:buFont typeface="+mj-lt"/>
              <a:buAutoNum type="arabicPeriod"/>
            </a:pPr>
            <a:r>
              <a:rPr lang="en-US" sz="4400" b="1" kern="100" dirty="0">
                <a:solidFill>
                  <a:srgbClr val="FF0000"/>
                </a:solidFill>
                <a:effectLst/>
                <a:ea typeface="Calibri" panose="020F0502020204030204" pitchFamily="34" charset="0"/>
                <a:cs typeface="Times New Roman" panose="02020603050405020304" pitchFamily="18" charset="0"/>
              </a:rPr>
              <a:t> GET RID OF SIN</a:t>
            </a:r>
            <a:endParaRPr lang="en-US" dirty="0">
              <a:solidFill>
                <a:srgbClr val="FF0000"/>
              </a:solidFill>
            </a:endParaRPr>
          </a:p>
        </p:txBody>
      </p:sp>
      <p:sp>
        <p:nvSpPr>
          <p:cNvPr id="3" name="Content Placeholder 2">
            <a:extLst>
              <a:ext uri="{FF2B5EF4-FFF2-40B4-BE49-F238E27FC236}">
                <a16:creationId xmlns:a16="http://schemas.microsoft.com/office/drawing/2014/main" id="{044CA701-9AB2-AD61-B40B-EA6F93F2C42B}"/>
              </a:ext>
            </a:extLst>
          </p:cNvPr>
          <p:cNvSpPr>
            <a:spLocks noGrp="1"/>
          </p:cNvSpPr>
          <p:nvPr>
            <p:ph idx="1"/>
          </p:nvPr>
        </p:nvSpPr>
        <p:spPr>
          <a:xfrm>
            <a:off x="220337" y="1325563"/>
            <a:ext cx="8923663" cy="5532436"/>
          </a:xfrm>
        </p:spPr>
        <p:txBody>
          <a:bodyPr/>
          <a:lstStyle/>
          <a:p>
            <a:pPr marL="0" indent="0" algn="ctr">
              <a:buNone/>
            </a:pPr>
            <a:r>
              <a:rPr lang="en-US" sz="3600" kern="100" dirty="0">
                <a:solidFill>
                  <a:srgbClr val="000000"/>
                </a:solidFill>
                <a:ea typeface="Calibri" panose="020F0502020204030204" pitchFamily="34" charset="0"/>
                <a:cs typeface="Times New Roman" panose="02020603050405020304" pitchFamily="18" charset="0"/>
              </a:rPr>
              <a:t>Heb 12:1 Therefore we also, since we are surrounded by so great a cloud of witnesses, let us lay aside every weight, and the sin which so easily ensnares us,</a:t>
            </a:r>
            <a:endParaRPr lang="en-US" sz="3600" dirty="0"/>
          </a:p>
        </p:txBody>
      </p:sp>
    </p:spTree>
    <p:extLst>
      <p:ext uri="{BB962C8B-B14F-4D97-AF65-F5344CB8AC3E}">
        <p14:creationId xmlns:p14="http://schemas.microsoft.com/office/powerpoint/2010/main" val="745640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550C6-2F6F-7618-096C-160F22B29608}"/>
              </a:ext>
            </a:extLst>
          </p:cNvPr>
          <p:cNvSpPr>
            <a:spLocks noGrp="1"/>
          </p:cNvSpPr>
          <p:nvPr>
            <p:ph type="title"/>
          </p:nvPr>
        </p:nvSpPr>
        <p:spPr>
          <a:xfrm>
            <a:off x="0" y="0"/>
            <a:ext cx="9144000" cy="1690777"/>
          </a:xfrm>
        </p:spPr>
        <p:txBody>
          <a:bodyPr>
            <a:normAutofit/>
          </a:bodyPr>
          <a:lstStyle/>
          <a:p>
            <a:pPr marR="0" lvl="0">
              <a:lnSpc>
                <a:spcPct val="80000"/>
              </a:lnSpc>
              <a:spcAft>
                <a:spcPts val="800"/>
              </a:spcAft>
            </a:pPr>
            <a:r>
              <a:rPr lang="en-US" sz="4400" b="1" kern="100" dirty="0">
                <a:solidFill>
                  <a:srgbClr val="FF0000"/>
                </a:solidFill>
                <a:effectLst/>
                <a:ea typeface="Calibri" panose="020F0502020204030204" pitchFamily="34" charset="0"/>
                <a:cs typeface="Times New Roman" panose="02020603050405020304" pitchFamily="18" charset="0"/>
              </a:rPr>
              <a:t>2. RUN THE RACE WITH ENDURANCE</a:t>
            </a:r>
            <a:endParaRPr lang="en-US" dirty="0">
              <a:solidFill>
                <a:srgbClr val="FF0000"/>
              </a:solidFill>
            </a:endParaRPr>
          </a:p>
        </p:txBody>
      </p:sp>
      <p:sp>
        <p:nvSpPr>
          <p:cNvPr id="3" name="Content Placeholder 2">
            <a:extLst>
              <a:ext uri="{FF2B5EF4-FFF2-40B4-BE49-F238E27FC236}">
                <a16:creationId xmlns:a16="http://schemas.microsoft.com/office/drawing/2014/main" id="{D2FECDB6-032C-30FA-0753-A10629D65856}"/>
              </a:ext>
            </a:extLst>
          </p:cNvPr>
          <p:cNvSpPr>
            <a:spLocks noGrp="1"/>
          </p:cNvSpPr>
          <p:nvPr>
            <p:ph idx="1"/>
          </p:nvPr>
        </p:nvSpPr>
        <p:spPr>
          <a:xfrm>
            <a:off x="220337" y="1690777"/>
            <a:ext cx="8923663" cy="5167222"/>
          </a:xfrm>
        </p:spPr>
        <p:txBody>
          <a:bodyPr>
            <a:normAutofit/>
          </a:bodyPr>
          <a:lstStyle/>
          <a:p>
            <a:pPr marL="0" indent="0" algn="ctr">
              <a:buNone/>
            </a:pPr>
            <a:r>
              <a:rPr lang="en-US" sz="3600" kern="100" baseline="30000" dirty="0">
                <a:solidFill>
                  <a:srgbClr val="000000"/>
                </a:solidFill>
                <a:ea typeface="Calibri" panose="020F0502020204030204" pitchFamily="34" charset="0"/>
                <a:cs typeface="Times New Roman" panose="02020603050405020304" pitchFamily="18" charset="0"/>
              </a:rPr>
              <a:t>1b</a:t>
            </a:r>
            <a:r>
              <a:rPr lang="en-US" sz="3600" kern="100" dirty="0">
                <a:solidFill>
                  <a:srgbClr val="000000"/>
                </a:solidFill>
                <a:ea typeface="Calibri" panose="020F0502020204030204" pitchFamily="34" charset="0"/>
                <a:cs typeface="Times New Roman" panose="02020603050405020304" pitchFamily="18" charset="0"/>
              </a:rPr>
              <a:t> and let us run with endurance the race that is set before us,</a:t>
            </a:r>
            <a:endParaRPr lang="en-US" sz="3600" dirty="0"/>
          </a:p>
        </p:txBody>
      </p:sp>
    </p:spTree>
    <p:extLst>
      <p:ext uri="{BB962C8B-B14F-4D97-AF65-F5344CB8AC3E}">
        <p14:creationId xmlns:p14="http://schemas.microsoft.com/office/powerpoint/2010/main" val="123598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93191-AD8A-4B80-0C8B-4896BDCCE88E}"/>
              </a:ext>
            </a:extLst>
          </p:cNvPr>
          <p:cNvSpPr>
            <a:spLocks noGrp="1"/>
          </p:cNvSpPr>
          <p:nvPr>
            <p:ph type="title"/>
          </p:nvPr>
        </p:nvSpPr>
        <p:spPr/>
        <p:txBody>
          <a:bodyPr>
            <a:normAutofit/>
          </a:bodyPr>
          <a:lstStyle/>
          <a:p>
            <a:pPr marR="0" lvl="0">
              <a:lnSpc>
                <a:spcPct val="115000"/>
              </a:lnSpc>
              <a:spcAft>
                <a:spcPts val="800"/>
              </a:spcAft>
            </a:pPr>
            <a:r>
              <a:rPr lang="en-US" sz="4400" b="1" kern="100" dirty="0">
                <a:solidFill>
                  <a:srgbClr val="FF0000"/>
                </a:solidFill>
                <a:effectLst/>
                <a:ea typeface="Calibri" panose="020F0502020204030204" pitchFamily="34" charset="0"/>
                <a:cs typeface="Times New Roman" panose="02020603050405020304" pitchFamily="18" charset="0"/>
              </a:rPr>
              <a:t>3. LOOK UNTO JESUS</a:t>
            </a:r>
            <a:endParaRPr lang="en-US" dirty="0">
              <a:solidFill>
                <a:srgbClr val="FF0000"/>
              </a:solidFill>
            </a:endParaRPr>
          </a:p>
        </p:txBody>
      </p:sp>
      <p:sp>
        <p:nvSpPr>
          <p:cNvPr id="3" name="Content Placeholder 2">
            <a:extLst>
              <a:ext uri="{FF2B5EF4-FFF2-40B4-BE49-F238E27FC236}">
                <a16:creationId xmlns:a16="http://schemas.microsoft.com/office/drawing/2014/main" id="{A7ABA914-144E-D5F9-9EF7-E3E2472CECC3}"/>
              </a:ext>
            </a:extLst>
          </p:cNvPr>
          <p:cNvSpPr>
            <a:spLocks noGrp="1"/>
          </p:cNvSpPr>
          <p:nvPr>
            <p:ph idx="1"/>
          </p:nvPr>
        </p:nvSpPr>
        <p:spPr/>
        <p:txBody>
          <a:bodyPr/>
          <a:lstStyle/>
          <a:p>
            <a:pPr marL="0" indent="0" algn="ctr">
              <a:buNone/>
            </a:pPr>
            <a:r>
              <a:rPr lang="en-US" sz="3600" kern="100" baseline="30000" dirty="0">
                <a:solidFill>
                  <a:srgbClr val="000000"/>
                </a:solidFill>
                <a:ea typeface="Calibri" panose="020F0502020204030204" pitchFamily="34" charset="0"/>
                <a:cs typeface="Times New Roman" panose="02020603050405020304" pitchFamily="18" charset="0"/>
              </a:rPr>
              <a:t>2</a:t>
            </a:r>
            <a:r>
              <a:rPr lang="en-US" sz="3600" kern="100" dirty="0">
                <a:solidFill>
                  <a:srgbClr val="000000"/>
                </a:solidFill>
                <a:ea typeface="Calibri" panose="020F0502020204030204" pitchFamily="34" charset="0"/>
                <a:cs typeface="Times New Roman" panose="02020603050405020304" pitchFamily="18" charset="0"/>
              </a:rPr>
              <a:t> looking unto Jesus, the author and finisher of our faith, who for the joy that was set before Him endured the cross, despising the shame, and has sat down at the right hand of the throne of God. </a:t>
            </a:r>
            <a:r>
              <a:rPr lang="en-US" sz="3600" kern="100" baseline="30000" dirty="0">
                <a:solidFill>
                  <a:srgbClr val="000000"/>
                </a:solidFill>
                <a:ea typeface="Calibri" panose="020F0502020204030204" pitchFamily="34" charset="0"/>
                <a:cs typeface="Times New Roman" panose="02020603050405020304" pitchFamily="18" charset="0"/>
              </a:rPr>
              <a:t>3</a:t>
            </a:r>
            <a:r>
              <a:rPr lang="en-US" sz="3600" kern="100" dirty="0">
                <a:solidFill>
                  <a:srgbClr val="000000"/>
                </a:solidFill>
                <a:ea typeface="Calibri" panose="020F0502020204030204" pitchFamily="34" charset="0"/>
                <a:cs typeface="Times New Roman" panose="02020603050405020304" pitchFamily="18" charset="0"/>
              </a:rPr>
              <a:t> For consider Him who endured such hostility from sinners against Himself, lest you become weary and discouraged in your souls. </a:t>
            </a:r>
            <a:r>
              <a:rPr lang="en-US" sz="3600" kern="100" baseline="30000" dirty="0">
                <a:solidFill>
                  <a:srgbClr val="000000"/>
                </a:solidFill>
                <a:ea typeface="Calibri" panose="020F0502020204030204" pitchFamily="34" charset="0"/>
                <a:cs typeface="Times New Roman" panose="02020603050405020304" pitchFamily="18" charset="0"/>
              </a:rPr>
              <a:t>4</a:t>
            </a:r>
            <a:r>
              <a:rPr lang="en-US" sz="3600" kern="100" dirty="0">
                <a:solidFill>
                  <a:srgbClr val="000000"/>
                </a:solidFill>
                <a:ea typeface="Calibri" panose="020F0502020204030204" pitchFamily="34" charset="0"/>
                <a:cs typeface="Times New Roman" panose="02020603050405020304" pitchFamily="18" charset="0"/>
              </a:rPr>
              <a:t> You have not yet resisted to bloodshed, striving against sin.</a:t>
            </a:r>
            <a:endParaRPr lang="en-US" sz="3600" dirty="0"/>
          </a:p>
        </p:txBody>
      </p:sp>
    </p:spTree>
    <p:extLst>
      <p:ext uri="{BB962C8B-B14F-4D97-AF65-F5344CB8AC3E}">
        <p14:creationId xmlns:p14="http://schemas.microsoft.com/office/powerpoint/2010/main" val="48793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BC1F7-BE6B-2812-4CD3-69ACD2E1C40E}"/>
              </a:ext>
            </a:extLst>
          </p:cNvPr>
          <p:cNvSpPr>
            <a:spLocks noGrp="1"/>
          </p:cNvSpPr>
          <p:nvPr>
            <p:ph type="title"/>
          </p:nvPr>
        </p:nvSpPr>
        <p:spPr>
          <a:xfrm>
            <a:off x="0" y="0"/>
            <a:ext cx="9144000" cy="759125"/>
          </a:xfrm>
        </p:spPr>
        <p:txBody>
          <a:bodyPr>
            <a:normAutofit fontScale="90000"/>
          </a:bodyPr>
          <a:lstStyle/>
          <a:p>
            <a:pPr marR="0" lvl="0">
              <a:lnSpc>
                <a:spcPct val="115000"/>
              </a:lnSpc>
              <a:spcAft>
                <a:spcPts val="800"/>
              </a:spcAft>
            </a:pPr>
            <a:r>
              <a:rPr lang="en-US" sz="4400" b="1" kern="100" dirty="0">
                <a:solidFill>
                  <a:srgbClr val="FF0000"/>
                </a:solidFill>
                <a:effectLst/>
                <a:ea typeface="Times New Roman" panose="02020603050405020304" pitchFamily="18" charset="0"/>
                <a:cs typeface="Times New Roman" panose="02020603050405020304" pitchFamily="18" charset="0"/>
              </a:rPr>
              <a:t>4. ACCEPT GOD’S CHASTENING</a:t>
            </a:r>
            <a:endParaRPr lang="en-US" dirty="0">
              <a:solidFill>
                <a:srgbClr val="FF0000"/>
              </a:solidFill>
            </a:endParaRPr>
          </a:p>
        </p:txBody>
      </p:sp>
      <p:sp>
        <p:nvSpPr>
          <p:cNvPr id="3" name="Content Placeholder 2">
            <a:extLst>
              <a:ext uri="{FF2B5EF4-FFF2-40B4-BE49-F238E27FC236}">
                <a16:creationId xmlns:a16="http://schemas.microsoft.com/office/drawing/2014/main" id="{2B1A5E72-BACD-BE52-EFD3-A61EB8C39A55}"/>
              </a:ext>
            </a:extLst>
          </p:cNvPr>
          <p:cNvSpPr>
            <a:spLocks noGrp="1"/>
          </p:cNvSpPr>
          <p:nvPr>
            <p:ph idx="1"/>
          </p:nvPr>
        </p:nvSpPr>
        <p:spPr>
          <a:xfrm>
            <a:off x="220337" y="759126"/>
            <a:ext cx="8923663" cy="6098874"/>
          </a:xfrm>
        </p:spPr>
        <p:txBody>
          <a:bodyPr>
            <a:noAutofit/>
          </a:bodyPr>
          <a:lstStyle/>
          <a:p>
            <a:pPr marL="0" indent="0">
              <a:lnSpc>
                <a:spcPct val="80000"/>
              </a:lnSpc>
              <a:spcBef>
                <a:spcPts val="0"/>
              </a:spcBef>
              <a:buNone/>
            </a:pPr>
            <a:r>
              <a:rPr lang="en-US" sz="2600" kern="100" baseline="30000" dirty="0">
                <a:solidFill>
                  <a:srgbClr val="000000"/>
                </a:solidFill>
                <a:ea typeface="Times New Roman" panose="02020603050405020304" pitchFamily="18" charset="0"/>
                <a:cs typeface="Times New Roman" panose="02020603050405020304" pitchFamily="18" charset="0"/>
              </a:rPr>
              <a:t>5</a:t>
            </a:r>
            <a:r>
              <a:rPr lang="en-US" sz="2600" kern="100" dirty="0">
                <a:solidFill>
                  <a:srgbClr val="000000"/>
                </a:solidFill>
                <a:ea typeface="Times New Roman" panose="02020603050405020304" pitchFamily="18" charset="0"/>
                <a:cs typeface="Times New Roman" panose="02020603050405020304" pitchFamily="18" charset="0"/>
              </a:rPr>
              <a:t> And you have forgotten the exhortation which speaks to you as to sons: "My son, do not despise the chastening of the LORD, Nor be discouraged when you are rebuked by Him; </a:t>
            </a:r>
            <a:r>
              <a:rPr lang="en-US" sz="2600" kern="100" baseline="30000" dirty="0">
                <a:solidFill>
                  <a:srgbClr val="000000"/>
                </a:solidFill>
                <a:ea typeface="Times New Roman" panose="02020603050405020304" pitchFamily="18" charset="0"/>
                <a:cs typeface="Times New Roman" panose="02020603050405020304" pitchFamily="18" charset="0"/>
              </a:rPr>
              <a:t>6</a:t>
            </a:r>
            <a:r>
              <a:rPr lang="en-US" sz="2600" kern="100" dirty="0">
                <a:solidFill>
                  <a:srgbClr val="000000"/>
                </a:solidFill>
                <a:ea typeface="Times New Roman" panose="02020603050405020304" pitchFamily="18" charset="0"/>
                <a:cs typeface="Times New Roman" panose="02020603050405020304" pitchFamily="18" charset="0"/>
              </a:rPr>
              <a:t> For whom the LORD loves He chastens, And scourges every son whom He receives. </a:t>
            </a:r>
            <a:r>
              <a:rPr lang="en-US" sz="2600" kern="100" baseline="30000" dirty="0">
                <a:solidFill>
                  <a:srgbClr val="000000"/>
                </a:solidFill>
                <a:ea typeface="Times New Roman" panose="02020603050405020304" pitchFamily="18" charset="0"/>
                <a:cs typeface="Times New Roman" panose="02020603050405020304" pitchFamily="18" charset="0"/>
              </a:rPr>
              <a:t>7</a:t>
            </a:r>
            <a:r>
              <a:rPr lang="en-US" sz="2600" kern="100" dirty="0">
                <a:solidFill>
                  <a:srgbClr val="000000"/>
                </a:solidFill>
                <a:ea typeface="Times New Roman" panose="02020603050405020304" pitchFamily="18" charset="0"/>
                <a:cs typeface="Times New Roman" panose="02020603050405020304" pitchFamily="18" charset="0"/>
              </a:rPr>
              <a:t> If you endure chastening, God deals with you as with sons; for what son is there whom a father does not chasten? </a:t>
            </a:r>
            <a:r>
              <a:rPr lang="en-US" sz="2600" kern="100" baseline="30000" dirty="0">
                <a:solidFill>
                  <a:srgbClr val="000000"/>
                </a:solidFill>
                <a:ea typeface="Times New Roman" panose="02020603050405020304" pitchFamily="18" charset="0"/>
                <a:cs typeface="Times New Roman" panose="02020603050405020304" pitchFamily="18" charset="0"/>
              </a:rPr>
              <a:t>8</a:t>
            </a:r>
            <a:r>
              <a:rPr lang="en-US" sz="2600" kern="100" dirty="0">
                <a:solidFill>
                  <a:srgbClr val="000000"/>
                </a:solidFill>
                <a:ea typeface="Times New Roman" panose="02020603050405020304" pitchFamily="18" charset="0"/>
                <a:cs typeface="Times New Roman" panose="02020603050405020304" pitchFamily="18" charset="0"/>
              </a:rPr>
              <a:t> But if you are without chastening, of which all have become partakers, then you are illegitimate and not sons. </a:t>
            </a:r>
            <a:r>
              <a:rPr lang="en-US" sz="2600" kern="100" baseline="30000" dirty="0">
                <a:solidFill>
                  <a:srgbClr val="000000"/>
                </a:solidFill>
                <a:ea typeface="Times New Roman" panose="02020603050405020304" pitchFamily="18" charset="0"/>
                <a:cs typeface="Times New Roman" panose="02020603050405020304" pitchFamily="18" charset="0"/>
              </a:rPr>
              <a:t>9</a:t>
            </a:r>
            <a:r>
              <a:rPr lang="en-US" sz="2600" kern="100" dirty="0">
                <a:solidFill>
                  <a:srgbClr val="000000"/>
                </a:solidFill>
                <a:ea typeface="Times New Roman" panose="02020603050405020304" pitchFamily="18" charset="0"/>
                <a:cs typeface="Times New Roman" panose="02020603050405020304" pitchFamily="18" charset="0"/>
              </a:rPr>
              <a:t> Furthermore we have had human fathers who corrected us, and we paid them respect. Shall we not much more readily be in subjection to the Father of spirits and live? </a:t>
            </a:r>
            <a:r>
              <a:rPr lang="en-US" sz="2600" kern="100" baseline="30000" dirty="0">
                <a:solidFill>
                  <a:srgbClr val="000000"/>
                </a:solidFill>
                <a:ea typeface="Times New Roman" panose="02020603050405020304" pitchFamily="18" charset="0"/>
                <a:cs typeface="Times New Roman" panose="02020603050405020304" pitchFamily="18" charset="0"/>
              </a:rPr>
              <a:t>10</a:t>
            </a:r>
            <a:r>
              <a:rPr lang="en-US" sz="2600" kern="100" dirty="0">
                <a:solidFill>
                  <a:srgbClr val="000000"/>
                </a:solidFill>
                <a:ea typeface="Times New Roman" panose="02020603050405020304" pitchFamily="18" charset="0"/>
                <a:cs typeface="Times New Roman" panose="02020603050405020304" pitchFamily="18" charset="0"/>
              </a:rPr>
              <a:t> For they indeed for a few days chastened us as seemed best to them, but He for our profit, that we may be partakers of His holiness, </a:t>
            </a:r>
            <a:r>
              <a:rPr lang="en-US" sz="2600" kern="100" baseline="30000" dirty="0">
                <a:solidFill>
                  <a:srgbClr val="000000"/>
                </a:solidFill>
                <a:ea typeface="Times New Roman" panose="02020603050405020304" pitchFamily="18" charset="0"/>
                <a:cs typeface="Times New Roman" panose="02020603050405020304" pitchFamily="18" charset="0"/>
              </a:rPr>
              <a:t>11</a:t>
            </a:r>
            <a:r>
              <a:rPr lang="en-US" sz="2600" kern="100" dirty="0">
                <a:solidFill>
                  <a:srgbClr val="000000"/>
                </a:solidFill>
                <a:ea typeface="Times New Roman" panose="02020603050405020304" pitchFamily="18" charset="0"/>
                <a:cs typeface="Times New Roman" panose="02020603050405020304" pitchFamily="18" charset="0"/>
              </a:rPr>
              <a:t> Now no chastening seems to be joyful for the present, but painful; nevertheless, afterward it yields the peaceable fruit of righteousness to those who have been trained by it.</a:t>
            </a:r>
            <a:endParaRPr lang="en-US" sz="2600" dirty="0"/>
          </a:p>
        </p:txBody>
      </p:sp>
    </p:spTree>
    <p:extLst>
      <p:ext uri="{BB962C8B-B14F-4D97-AF65-F5344CB8AC3E}">
        <p14:creationId xmlns:p14="http://schemas.microsoft.com/office/powerpoint/2010/main" val="406442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FCC2B-FCF5-6B91-E3DB-3D71F6D0C00C}"/>
              </a:ext>
            </a:extLst>
          </p:cNvPr>
          <p:cNvSpPr>
            <a:spLocks noGrp="1"/>
          </p:cNvSpPr>
          <p:nvPr>
            <p:ph type="title"/>
          </p:nvPr>
        </p:nvSpPr>
        <p:spPr/>
        <p:txBody>
          <a:bodyPr>
            <a:normAutofit/>
          </a:bodyPr>
          <a:lstStyle/>
          <a:p>
            <a:pPr marR="0" lvl="0">
              <a:lnSpc>
                <a:spcPct val="115000"/>
              </a:lnSpc>
              <a:spcAft>
                <a:spcPts val="800"/>
              </a:spcAft>
            </a:pPr>
            <a:r>
              <a:rPr lang="en-US" kern="100" dirty="0">
                <a:solidFill>
                  <a:srgbClr val="FF0000"/>
                </a:solidFill>
                <a:ea typeface="Times New Roman" panose="02020603050405020304" pitchFamily="18" charset="0"/>
                <a:cs typeface="Times New Roman" panose="02020603050405020304" pitchFamily="18" charset="0"/>
              </a:rPr>
              <a:t>5. </a:t>
            </a:r>
            <a:r>
              <a:rPr lang="en-US" sz="4400" b="1" kern="100" dirty="0">
                <a:solidFill>
                  <a:srgbClr val="FF0000"/>
                </a:solidFill>
                <a:effectLst/>
                <a:ea typeface="Times New Roman" panose="02020603050405020304" pitchFamily="18" charset="0"/>
                <a:cs typeface="Times New Roman" panose="02020603050405020304" pitchFamily="18" charset="0"/>
              </a:rPr>
              <a:t>BE STRONG AND CAREFUL</a:t>
            </a:r>
            <a:endParaRPr lang="en-US" dirty="0">
              <a:solidFill>
                <a:srgbClr val="FF0000"/>
              </a:solidFill>
            </a:endParaRPr>
          </a:p>
        </p:txBody>
      </p:sp>
      <p:sp>
        <p:nvSpPr>
          <p:cNvPr id="3" name="Content Placeholder 2">
            <a:extLst>
              <a:ext uri="{FF2B5EF4-FFF2-40B4-BE49-F238E27FC236}">
                <a16:creationId xmlns:a16="http://schemas.microsoft.com/office/drawing/2014/main" id="{2BAE0023-0BF8-A9C1-2168-31DF693F3A93}"/>
              </a:ext>
            </a:extLst>
          </p:cNvPr>
          <p:cNvSpPr>
            <a:spLocks noGrp="1"/>
          </p:cNvSpPr>
          <p:nvPr>
            <p:ph idx="1"/>
          </p:nvPr>
        </p:nvSpPr>
        <p:spPr>
          <a:xfrm>
            <a:off x="220337" y="1325563"/>
            <a:ext cx="8923663" cy="5532436"/>
          </a:xfrm>
        </p:spPr>
        <p:txBody>
          <a:bodyPr/>
          <a:lstStyle/>
          <a:p>
            <a:pPr algn="ctr">
              <a:lnSpc>
                <a:spcPct val="100000"/>
              </a:lnSpc>
            </a:pPr>
            <a:r>
              <a:rPr lang="en-US" sz="3600" kern="100" baseline="30000" dirty="0">
                <a:solidFill>
                  <a:srgbClr val="000000"/>
                </a:solidFill>
                <a:ea typeface="Times New Roman" panose="02020603050405020304" pitchFamily="18" charset="0"/>
                <a:cs typeface="Times New Roman" panose="02020603050405020304" pitchFamily="18" charset="0"/>
              </a:rPr>
              <a:t>12</a:t>
            </a:r>
            <a:r>
              <a:rPr lang="en-US" sz="3600" kern="100" dirty="0">
                <a:solidFill>
                  <a:srgbClr val="000000"/>
                </a:solidFill>
                <a:ea typeface="Times New Roman" panose="02020603050405020304" pitchFamily="18" charset="0"/>
                <a:cs typeface="Times New Roman" panose="02020603050405020304" pitchFamily="18" charset="0"/>
              </a:rPr>
              <a:t> Therefore strengthen the hands which hang down, and the feeble knees, </a:t>
            </a:r>
            <a:r>
              <a:rPr lang="en-US" sz="3600" kern="100" baseline="30000" dirty="0">
                <a:solidFill>
                  <a:srgbClr val="000000"/>
                </a:solidFill>
                <a:ea typeface="Times New Roman" panose="02020603050405020304" pitchFamily="18" charset="0"/>
                <a:cs typeface="Times New Roman" panose="02020603050405020304" pitchFamily="18" charset="0"/>
              </a:rPr>
              <a:t>13</a:t>
            </a:r>
            <a:r>
              <a:rPr lang="en-US" sz="3600" kern="100" dirty="0">
                <a:solidFill>
                  <a:srgbClr val="000000"/>
                </a:solidFill>
                <a:ea typeface="Times New Roman" panose="02020603050405020304" pitchFamily="18" charset="0"/>
                <a:cs typeface="Times New Roman" panose="02020603050405020304" pitchFamily="18" charset="0"/>
              </a:rPr>
              <a:t> and make straight paths for your feet, so that what is lame may not be dislocated, but rather be healed,</a:t>
            </a:r>
            <a:endParaRPr lang="en-US" sz="3600" dirty="0"/>
          </a:p>
        </p:txBody>
      </p:sp>
    </p:spTree>
    <p:extLst>
      <p:ext uri="{BB962C8B-B14F-4D97-AF65-F5344CB8AC3E}">
        <p14:creationId xmlns:p14="http://schemas.microsoft.com/office/powerpoint/2010/main" val="183360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CDA42-3E81-EC60-4954-6C6CBAD014F7}"/>
              </a:ext>
            </a:extLst>
          </p:cNvPr>
          <p:cNvSpPr>
            <a:spLocks noGrp="1"/>
          </p:cNvSpPr>
          <p:nvPr>
            <p:ph type="title"/>
          </p:nvPr>
        </p:nvSpPr>
        <p:spPr/>
        <p:txBody>
          <a:bodyPr>
            <a:normAutofit/>
          </a:bodyPr>
          <a:lstStyle/>
          <a:p>
            <a:pPr marR="0" lvl="0">
              <a:lnSpc>
                <a:spcPct val="115000"/>
              </a:lnSpc>
              <a:spcAft>
                <a:spcPts val="800"/>
              </a:spcAft>
            </a:pPr>
            <a:r>
              <a:rPr lang="en-US" sz="4400" b="1" kern="1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6. PURSUE PEA</a:t>
            </a:r>
            <a:r>
              <a:rPr lang="en-US" sz="4400" kern="100" dirty="0">
                <a:solidFill>
                  <a:srgbClr val="FF0000"/>
                </a:solidFill>
                <a:effectLst/>
                <a:ea typeface="Times New Roman" panose="02020603050405020304" pitchFamily="18" charset="0"/>
                <a:cs typeface="Times New Roman" panose="02020603050405020304" pitchFamily="18" charset="0"/>
              </a:rPr>
              <a:t>CE</a:t>
            </a:r>
            <a:endParaRPr lang="en-US" dirty="0">
              <a:solidFill>
                <a:srgbClr val="FF0000"/>
              </a:solidFill>
            </a:endParaRPr>
          </a:p>
        </p:txBody>
      </p:sp>
      <p:sp>
        <p:nvSpPr>
          <p:cNvPr id="3" name="Content Placeholder 2">
            <a:extLst>
              <a:ext uri="{FF2B5EF4-FFF2-40B4-BE49-F238E27FC236}">
                <a16:creationId xmlns:a16="http://schemas.microsoft.com/office/drawing/2014/main" id="{CA7E7AB2-F77F-8C9E-0B6F-38BEE2ABE284}"/>
              </a:ext>
            </a:extLst>
          </p:cNvPr>
          <p:cNvSpPr>
            <a:spLocks noGrp="1"/>
          </p:cNvSpPr>
          <p:nvPr>
            <p:ph idx="1"/>
          </p:nvPr>
        </p:nvSpPr>
        <p:spPr>
          <a:xfrm>
            <a:off x="220337" y="1325563"/>
            <a:ext cx="8923663" cy="5532436"/>
          </a:xfrm>
        </p:spPr>
        <p:txBody>
          <a:bodyPr>
            <a:normAutofit/>
          </a:bodyPr>
          <a:lstStyle/>
          <a:p>
            <a:pPr marL="0" indent="0" algn="ctr">
              <a:buNone/>
            </a:pPr>
            <a:r>
              <a:rPr lang="en-US" sz="3600" kern="100" baseline="30000" dirty="0">
                <a:solidFill>
                  <a:srgbClr val="000000"/>
                </a:solidFill>
                <a:ea typeface="Times New Roman" panose="02020603050405020304" pitchFamily="18" charset="0"/>
                <a:cs typeface="Times New Roman" panose="02020603050405020304" pitchFamily="18" charset="0"/>
              </a:rPr>
              <a:t>14</a:t>
            </a:r>
            <a:r>
              <a:rPr lang="en-US" sz="3600" kern="100" dirty="0">
                <a:solidFill>
                  <a:srgbClr val="000000"/>
                </a:solidFill>
                <a:ea typeface="Times New Roman" panose="02020603050405020304" pitchFamily="18" charset="0"/>
                <a:cs typeface="Times New Roman" panose="02020603050405020304" pitchFamily="18" charset="0"/>
              </a:rPr>
              <a:t> Pursue peace with all people,</a:t>
            </a:r>
            <a:endParaRPr lang="en-US" sz="3600" dirty="0"/>
          </a:p>
        </p:txBody>
      </p:sp>
    </p:spTree>
    <p:extLst>
      <p:ext uri="{BB962C8B-B14F-4D97-AF65-F5344CB8AC3E}">
        <p14:creationId xmlns:p14="http://schemas.microsoft.com/office/powerpoint/2010/main" val="1513055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8C88D-0FCF-7D27-1964-B90C162DC932}"/>
              </a:ext>
            </a:extLst>
          </p:cNvPr>
          <p:cNvSpPr>
            <a:spLocks noGrp="1"/>
          </p:cNvSpPr>
          <p:nvPr>
            <p:ph type="title"/>
          </p:nvPr>
        </p:nvSpPr>
        <p:spPr>
          <a:xfrm>
            <a:off x="0" y="0"/>
            <a:ext cx="9144000" cy="6858000"/>
          </a:xfrm>
        </p:spPr>
        <p:txBody>
          <a:bodyPr>
            <a:normAutofit/>
          </a:bodyPr>
          <a:lstStyle/>
          <a:p>
            <a:pPr marR="0" lvl="0">
              <a:lnSpc>
                <a:spcPct val="100000"/>
              </a:lnSpc>
            </a:pPr>
            <a:r>
              <a:rPr lang="en-US" sz="4400" b="1" kern="1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7. PURSUE HOLNESS</a:t>
            </a:r>
            <a:r>
              <a:rPr lang="en-US" sz="4400" kern="1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and holiness, without which no one will see the Lord: </a:t>
            </a:r>
            <a:r>
              <a:rPr lang="en-US" sz="4400" kern="100" baseline="30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15</a:t>
            </a:r>
            <a:r>
              <a:rPr lang="en-US" sz="4400" kern="100" dirty="0">
                <a:solidFill>
                  <a:srgbClr val="FF0000"/>
                </a:solidFill>
                <a:effectLst/>
                <a:ea typeface="Times New Roman" panose="02020603050405020304" pitchFamily="18" charset="0"/>
                <a:cs typeface="Times New Roman" panose="02020603050405020304" pitchFamily="18" charset="0"/>
              </a:rPr>
              <a:t> looking carefully lest anyone fall short of the grace of God; lest any root of bitterness springing up cause trouble, and by this many become defiled;</a:t>
            </a:r>
            <a:endParaRPr lang="en-US" sz="44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098252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8180F-DDFA-097B-2874-8A7936F688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1806C7-38E9-20A7-DB93-ABAC641922DF}"/>
              </a:ext>
            </a:extLst>
          </p:cNvPr>
          <p:cNvSpPr>
            <a:spLocks noGrp="1"/>
          </p:cNvSpPr>
          <p:nvPr>
            <p:ph type="title"/>
          </p:nvPr>
        </p:nvSpPr>
        <p:spPr>
          <a:xfrm>
            <a:off x="0" y="0"/>
            <a:ext cx="9144000" cy="759125"/>
          </a:xfrm>
        </p:spPr>
        <p:txBody>
          <a:bodyPr>
            <a:normAutofit fontScale="90000"/>
          </a:bodyPr>
          <a:lstStyle/>
          <a:p>
            <a:pPr marR="0" lvl="0">
              <a:lnSpc>
                <a:spcPct val="115000"/>
              </a:lnSpc>
              <a:spcAft>
                <a:spcPts val="800"/>
              </a:spcAft>
            </a:pPr>
            <a:r>
              <a:rPr lang="en-US" sz="4400" b="1" kern="1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7. PURSUE </a:t>
            </a:r>
            <a:r>
              <a:rPr lang="en-US" sz="4400" b="1" kern="100" dirty="0">
                <a:solidFill>
                  <a:srgbClr val="FF0000"/>
                </a:solidFill>
                <a:effectLst/>
                <a:ea typeface="Times New Roman" panose="02020603050405020304" pitchFamily="18" charset="0"/>
                <a:cs typeface="Times New Roman" panose="02020603050405020304" pitchFamily="18" charset="0"/>
              </a:rPr>
              <a:t>HOLNESS</a:t>
            </a:r>
            <a:endParaRPr lang="en-US" sz="44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CFDA98C-76FB-648F-1C06-532B275C4942}"/>
              </a:ext>
            </a:extLst>
          </p:cNvPr>
          <p:cNvSpPr>
            <a:spLocks noGrp="1"/>
          </p:cNvSpPr>
          <p:nvPr>
            <p:ph idx="1"/>
          </p:nvPr>
        </p:nvSpPr>
        <p:spPr>
          <a:xfrm>
            <a:off x="220337" y="759126"/>
            <a:ext cx="8923663" cy="6098874"/>
          </a:xfrm>
        </p:spPr>
        <p:txBody>
          <a:bodyPr>
            <a:noAutofit/>
          </a:bodyPr>
          <a:lstStyle/>
          <a:p>
            <a:pPr marL="465138" marR="0" lvl="0" indent="-465138" fontAlgn="base">
              <a:lnSpc>
                <a:spcPct val="85000"/>
              </a:lnSpc>
              <a:spcBef>
                <a:spcPts val="0"/>
              </a:spcBef>
              <a:buClr>
                <a:srgbClr val="000000"/>
              </a:buClr>
              <a:buSzPct val="99000"/>
              <a:buFont typeface="+mj-lt"/>
              <a:buAutoNum type="alphaUcPeriod"/>
            </a:pPr>
            <a:r>
              <a:rPr lang="en-US" sz="2600" kern="100" dirty="0">
                <a:solidFill>
                  <a:srgbClr val="000000"/>
                </a:solidFill>
                <a:uFill>
                  <a:solidFill>
                    <a:srgbClr val="000000"/>
                  </a:solidFill>
                </a:uFill>
                <a:ea typeface="Times New Roman" panose="02020603050405020304" pitchFamily="18" charset="0"/>
                <a:cs typeface="Times New Roman" panose="02020603050405020304" pitchFamily="18" charset="0"/>
              </a:rPr>
              <a:t>DONT BE LIKE ESAU </a:t>
            </a:r>
            <a:r>
              <a:rPr lang="en-US" sz="2600" kern="100" baseline="30000" dirty="0">
                <a:solidFill>
                  <a:srgbClr val="000000"/>
                </a:solidFill>
                <a:uFill>
                  <a:solidFill>
                    <a:srgbClr val="000000"/>
                  </a:solidFill>
                </a:uFill>
                <a:ea typeface="Times New Roman" panose="02020603050405020304" pitchFamily="18" charset="0"/>
                <a:cs typeface="Times New Roman" panose="02020603050405020304" pitchFamily="18" charset="0"/>
              </a:rPr>
              <a:t>16</a:t>
            </a:r>
            <a:r>
              <a:rPr lang="en-US" sz="2600" kern="100" dirty="0">
                <a:solidFill>
                  <a:srgbClr val="000000"/>
                </a:solidFill>
                <a:uFill>
                  <a:solidFill>
                    <a:srgbClr val="000000"/>
                  </a:solidFill>
                </a:uFill>
                <a:ea typeface="Times New Roman" panose="02020603050405020304" pitchFamily="18" charset="0"/>
                <a:cs typeface="Times New Roman" panose="02020603050405020304" pitchFamily="18" charset="0"/>
              </a:rPr>
              <a:t> lest there be any fornicator or profane person like Esau, who for one morsel of food sold his birthright, </a:t>
            </a:r>
            <a:r>
              <a:rPr lang="en-US" sz="2600" kern="100" baseline="30000" dirty="0">
                <a:solidFill>
                  <a:srgbClr val="000000"/>
                </a:solidFill>
                <a:uFill>
                  <a:solidFill>
                    <a:srgbClr val="000000"/>
                  </a:solidFill>
                </a:uFill>
                <a:ea typeface="Times New Roman" panose="02020603050405020304" pitchFamily="18" charset="0"/>
                <a:cs typeface="Times New Roman" panose="02020603050405020304" pitchFamily="18" charset="0"/>
              </a:rPr>
              <a:t>17</a:t>
            </a:r>
            <a:r>
              <a:rPr lang="en-US" sz="2600" kern="100" dirty="0">
                <a:solidFill>
                  <a:srgbClr val="000000"/>
                </a:solidFill>
                <a:uFill>
                  <a:solidFill>
                    <a:srgbClr val="000000"/>
                  </a:solidFill>
                </a:uFill>
                <a:ea typeface="Times New Roman" panose="02020603050405020304" pitchFamily="18" charset="0"/>
                <a:cs typeface="Times New Roman" panose="02020603050405020304" pitchFamily="18" charset="0"/>
              </a:rPr>
              <a:t> For you know that afterward, when he wanted to inherit the blessing, he was rejected, for he found no place for repentance, though he sought it diligently with tears,</a:t>
            </a:r>
            <a:endParaRPr lang="en-US" sz="2600" kern="100" dirty="0">
              <a:uFill>
                <a:solidFill>
                  <a:srgbClr val="000000"/>
                </a:solidFill>
              </a:uFill>
              <a:latin typeface="Aptos" panose="020B0004020202020204" pitchFamily="34" charset="0"/>
              <a:ea typeface="Aptos" panose="020B0004020202020204" pitchFamily="34" charset="0"/>
              <a:cs typeface="Times New Roman" panose="02020603050405020304" pitchFamily="18" charset="0"/>
            </a:endParaRPr>
          </a:p>
          <a:p>
            <a:pPr marL="465138" marR="0" lvl="0" indent="-465138" fontAlgn="base">
              <a:lnSpc>
                <a:spcPct val="85000"/>
              </a:lnSpc>
              <a:spcBef>
                <a:spcPts val="0"/>
              </a:spcBef>
              <a:buClr>
                <a:srgbClr val="000000"/>
              </a:buClr>
              <a:buSzPct val="99000"/>
              <a:buFont typeface="+mj-lt"/>
              <a:buAutoNum type="alphaUcPeriod"/>
            </a:pPr>
            <a:r>
              <a:rPr lang="en-US" sz="2600" kern="100" dirty="0">
                <a:solidFill>
                  <a:srgbClr val="000000"/>
                </a:solidFill>
                <a:uFill>
                  <a:solidFill>
                    <a:srgbClr val="000000"/>
                  </a:solidFill>
                </a:uFill>
                <a:ea typeface="Times New Roman" panose="02020603050405020304" pitchFamily="18" charset="0"/>
                <a:cs typeface="Times New Roman" panose="02020603050405020304" pitchFamily="18" charset="0"/>
              </a:rPr>
              <a:t>REMEMBER MOUNT SINAI </a:t>
            </a:r>
            <a:r>
              <a:rPr lang="en-US" sz="2600" kern="100" baseline="30000" dirty="0">
                <a:solidFill>
                  <a:srgbClr val="000000"/>
                </a:solidFill>
                <a:uFill>
                  <a:solidFill>
                    <a:srgbClr val="000000"/>
                  </a:solidFill>
                </a:uFill>
                <a:ea typeface="Times New Roman" panose="02020603050405020304" pitchFamily="18" charset="0"/>
                <a:cs typeface="Times New Roman" panose="02020603050405020304" pitchFamily="18" charset="0"/>
              </a:rPr>
              <a:t>18</a:t>
            </a:r>
            <a:r>
              <a:rPr lang="en-US" sz="2600" kern="100" dirty="0">
                <a:solidFill>
                  <a:srgbClr val="000000"/>
                </a:solidFill>
                <a:uFill>
                  <a:solidFill>
                    <a:srgbClr val="000000"/>
                  </a:solidFill>
                </a:uFill>
                <a:ea typeface="Times New Roman" panose="02020603050405020304" pitchFamily="18" charset="0"/>
                <a:cs typeface="Times New Roman" panose="02020603050405020304" pitchFamily="18" charset="0"/>
              </a:rPr>
              <a:t> For you have not come to the mountain that may be touched and that burned with fire, and to blackness and darkness and tempest, </a:t>
            </a:r>
            <a:r>
              <a:rPr lang="en-US" sz="2600" kern="100" baseline="30000" dirty="0">
                <a:solidFill>
                  <a:srgbClr val="000000"/>
                </a:solidFill>
                <a:uFill>
                  <a:solidFill>
                    <a:srgbClr val="000000"/>
                  </a:solidFill>
                </a:uFill>
                <a:ea typeface="Times New Roman" panose="02020603050405020304" pitchFamily="18" charset="0"/>
                <a:cs typeface="Times New Roman" panose="02020603050405020304" pitchFamily="18" charset="0"/>
              </a:rPr>
              <a:t>19</a:t>
            </a:r>
            <a:r>
              <a:rPr lang="en-US" sz="2600" kern="100" dirty="0">
                <a:solidFill>
                  <a:srgbClr val="000000"/>
                </a:solidFill>
                <a:uFill>
                  <a:solidFill>
                    <a:srgbClr val="000000"/>
                  </a:solidFill>
                </a:uFill>
                <a:ea typeface="Times New Roman" panose="02020603050405020304" pitchFamily="18" charset="0"/>
                <a:cs typeface="Times New Roman" panose="02020603050405020304" pitchFamily="18" charset="0"/>
              </a:rPr>
              <a:t> and the sound of a trumpet and the voice of words, so that those who heard it begged that the word should not be spoken to them anymore. </a:t>
            </a:r>
            <a:r>
              <a:rPr lang="en-US" sz="2600" kern="100" baseline="30000" dirty="0">
                <a:solidFill>
                  <a:srgbClr val="000000"/>
                </a:solidFill>
                <a:uFill>
                  <a:solidFill>
                    <a:srgbClr val="000000"/>
                  </a:solidFill>
                </a:uFill>
                <a:ea typeface="Times New Roman" panose="02020603050405020304" pitchFamily="18" charset="0"/>
                <a:cs typeface="Times New Roman" panose="02020603050405020304" pitchFamily="18" charset="0"/>
              </a:rPr>
              <a:t>20</a:t>
            </a:r>
            <a:r>
              <a:rPr lang="en-US" sz="2600" kern="100" dirty="0">
                <a:solidFill>
                  <a:srgbClr val="000000"/>
                </a:solidFill>
                <a:uFill>
                  <a:solidFill>
                    <a:srgbClr val="000000"/>
                  </a:solidFill>
                </a:uFill>
                <a:ea typeface="Times New Roman" panose="02020603050405020304" pitchFamily="18" charset="0"/>
                <a:cs typeface="Times New Roman" panose="02020603050405020304" pitchFamily="18" charset="0"/>
              </a:rPr>
              <a:t> (For they could not endure what was commanded: "And if so much as a beast touches the mountain, it shall be stoned or shot with an arrow. </a:t>
            </a:r>
            <a:r>
              <a:rPr lang="en-US" sz="2600" kern="100" baseline="30000" dirty="0">
                <a:solidFill>
                  <a:srgbClr val="000000"/>
                </a:solidFill>
                <a:uFill>
                  <a:solidFill>
                    <a:srgbClr val="000000"/>
                  </a:solidFill>
                </a:uFill>
                <a:ea typeface="Times New Roman" panose="02020603050405020304" pitchFamily="18" charset="0"/>
                <a:cs typeface="Times New Roman" panose="02020603050405020304" pitchFamily="18" charset="0"/>
              </a:rPr>
              <a:t>21</a:t>
            </a:r>
            <a:r>
              <a:rPr lang="en-US" sz="2600" kern="100" dirty="0">
                <a:solidFill>
                  <a:srgbClr val="000000"/>
                </a:solidFill>
                <a:uFill>
                  <a:solidFill>
                    <a:srgbClr val="000000"/>
                  </a:solidFill>
                </a:uFill>
                <a:ea typeface="Times New Roman" panose="02020603050405020304" pitchFamily="18" charset="0"/>
                <a:cs typeface="Times New Roman" panose="02020603050405020304" pitchFamily="18" charset="0"/>
              </a:rPr>
              <a:t> And so terrifying was the sight that Moses said, "I am exceedingly afraid and trembling.</a:t>
            </a:r>
            <a:r>
              <a:rPr lang="en-US" sz="2600" kern="100" dirty="0">
                <a:solidFill>
                  <a:srgbClr val="000000"/>
                </a:solidFill>
                <a:uFill>
                  <a:solidFill>
                    <a:srgbClr val="000000"/>
                  </a:solidFill>
                </a:uFill>
                <a:ea typeface="Calibri" panose="020F0502020204030204" pitchFamily="34" charset="0"/>
                <a:cs typeface="Times New Roman" panose="02020603050405020304" pitchFamily="18" charset="0"/>
              </a:rPr>
              <a:t> </a:t>
            </a:r>
            <a:endParaRPr lang="en-US" sz="2600" kern="100" dirty="0">
              <a:uFill>
                <a:solidFill>
                  <a:srgbClr val="000000"/>
                </a:solidFill>
              </a:uFill>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84791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sign&#10;&#10;Description automatically generated">
            <a:extLst>
              <a:ext uri="{FF2B5EF4-FFF2-40B4-BE49-F238E27FC236}">
                <a16:creationId xmlns:a16="http://schemas.microsoft.com/office/drawing/2014/main" id="{C667D9DE-9D87-427B-B0ED-89F09CFC50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296" y="613064"/>
            <a:ext cx="8665476" cy="5787736"/>
          </a:xfrm>
          <a:prstGeom prst="rect">
            <a:avLst/>
          </a:prstGeom>
        </p:spPr>
      </p:pic>
    </p:spTree>
    <p:extLst>
      <p:ext uri="{BB962C8B-B14F-4D97-AF65-F5344CB8AC3E}">
        <p14:creationId xmlns:p14="http://schemas.microsoft.com/office/powerpoint/2010/main" val="2140336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15E14-4FD9-1C9F-8785-F2BC96529A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DAA50C-B938-36EE-6BA4-7403F2DA182A}"/>
              </a:ext>
            </a:extLst>
          </p:cNvPr>
          <p:cNvSpPr>
            <a:spLocks noGrp="1"/>
          </p:cNvSpPr>
          <p:nvPr>
            <p:ph type="title"/>
          </p:nvPr>
        </p:nvSpPr>
        <p:spPr>
          <a:xfrm>
            <a:off x="0" y="0"/>
            <a:ext cx="9144000" cy="759125"/>
          </a:xfrm>
        </p:spPr>
        <p:txBody>
          <a:bodyPr>
            <a:normAutofit fontScale="90000"/>
          </a:bodyPr>
          <a:lstStyle/>
          <a:p>
            <a:pPr marR="0" lvl="0">
              <a:lnSpc>
                <a:spcPct val="115000"/>
              </a:lnSpc>
              <a:spcAft>
                <a:spcPts val="800"/>
              </a:spcAft>
            </a:pPr>
            <a:r>
              <a:rPr lang="en-US" sz="4400" b="1" kern="1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7. PURSUE </a:t>
            </a:r>
            <a:r>
              <a:rPr lang="en-US" sz="4400" b="1" kern="100" dirty="0">
                <a:solidFill>
                  <a:srgbClr val="FF0000"/>
                </a:solidFill>
                <a:effectLst/>
                <a:ea typeface="Times New Roman" panose="02020603050405020304" pitchFamily="18" charset="0"/>
                <a:cs typeface="Times New Roman" panose="02020603050405020304" pitchFamily="18" charset="0"/>
              </a:rPr>
              <a:t>HOLNESS</a:t>
            </a:r>
            <a:endParaRPr lang="en-US" sz="44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A0110B9-7CF6-9DA9-9631-C69D2CCA23AB}"/>
              </a:ext>
            </a:extLst>
          </p:cNvPr>
          <p:cNvSpPr>
            <a:spLocks noGrp="1"/>
          </p:cNvSpPr>
          <p:nvPr>
            <p:ph idx="1"/>
          </p:nvPr>
        </p:nvSpPr>
        <p:spPr>
          <a:xfrm>
            <a:off x="220337" y="759126"/>
            <a:ext cx="8923663" cy="6098874"/>
          </a:xfrm>
        </p:spPr>
        <p:txBody>
          <a:bodyPr>
            <a:noAutofit/>
          </a:bodyPr>
          <a:lstStyle/>
          <a:p>
            <a:pPr marL="465138" marR="0" lvl="0" indent="-465138" fontAlgn="base">
              <a:lnSpc>
                <a:spcPct val="85000"/>
              </a:lnSpc>
              <a:spcBef>
                <a:spcPts val="0"/>
              </a:spcBef>
              <a:buClr>
                <a:srgbClr val="000000"/>
              </a:buClr>
              <a:buSzPct val="99000"/>
              <a:buFont typeface="+mj-lt"/>
              <a:buAutoNum type="alphaUcPeriod" startAt="3"/>
            </a:pPr>
            <a:r>
              <a:rPr lang="en-US" kern="100" dirty="0">
                <a:solidFill>
                  <a:srgbClr val="000000"/>
                </a:solidFill>
                <a:uFill>
                  <a:solidFill>
                    <a:srgbClr val="000000"/>
                  </a:solidFill>
                </a:uFill>
                <a:ea typeface="Times New Roman" panose="02020603050405020304" pitchFamily="18" charset="0"/>
                <a:cs typeface="Times New Roman" panose="02020603050405020304" pitchFamily="18" charset="0"/>
              </a:rPr>
              <a:t>YOU HAVE COME TO A GREATER MOUNTAIN </a:t>
            </a:r>
            <a:r>
              <a:rPr lang="en-US" kern="100" baseline="30000" dirty="0">
                <a:solidFill>
                  <a:srgbClr val="000000"/>
                </a:solidFill>
                <a:uFill>
                  <a:solidFill>
                    <a:srgbClr val="000000"/>
                  </a:solidFill>
                </a:uFill>
                <a:ea typeface="Times New Roman" panose="02020603050405020304" pitchFamily="18" charset="0"/>
                <a:cs typeface="Times New Roman" panose="02020603050405020304" pitchFamily="18" charset="0"/>
              </a:rPr>
              <a:t>22</a:t>
            </a:r>
            <a:r>
              <a:rPr lang="en-US" kern="100" dirty="0">
                <a:solidFill>
                  <a:srgbClr val="000000"/>
                </a:solidFill>
                <a:uFill>
                  <a:solidFill>
                    <a:srgbClr val="000000"/>
                  </a:solidFill>
                </a:uFill>
                <a:ea typeface="Times New Roman" panose="02020603050405020304" pitchFamily="18" charset="0"/>
                <a:cs typeface="Times New Roman" panose="02020603050405020304" pitchFamily="18" charset="0"/>
              </a:rPr>
              <a:t> But you have come to Mount Zion and to the city of the living God, the heavenly Jerusalem, to an innumerable company of angels, </a:t>
            </a:r>
            <a:r>
              <a:rPr lang="en-US" kern="100" baseline="30000" dirty="0">
                <a:solidFill>
                  <a:srgbClr val="000000"/>
                </a:solidFill>
                <a:uFill>
                  <a:solidFill>
                    <a:srgbClr val="000000"/>
                  </a:solidFill>
                </a:uFill>
                <a:ea typeface="Times New Roman" panose="02020603050405020304" pitchFamily="18" charset="0"/>
                <a:cs typeface="Times New Roman" panose="02020603050405020304" pitchFamily="18" charset="0"/>
              </a:rPr>
              <a:t>23</a:t>
            </a:r>
            <a:r>
              <a:rPr lang="en-US" kern="100" dirty="0">
                <a:solidFill>
                  <a:srgbClr val="000000"/>
                </a:solidFill>
                <a:uFill>
                  <a:solidFill>
                    <a:srgbClr val="000000"/>
                  </a:solidFill>
                </a:uFill>
                <a:ea typeface="Times New Roman" panose="02020603050405020304" pitchFamily="18" charset="0"/>
                <a:cs typeface="Times New Roman" panose="02020603050405020304" pitchFamily="18" charset="0"/>
              </a:rPr>
              <a:t> to the general assembly and church of the firstborn who are registered in heaven, to God the Judge of all, to the spirits of just men made perfect,</a:t>
            </a:r>
            <a:endParaRPr lang="en-US" kern="100" dirty="0">
              <a:uFill>
                <a:solidFill>
                  <a:srgbClr val="000000"/>
                </a:solidFill>
              </a:uFill>
              <a:latin typeface="Aptos" panose="020B0004020202020204" pitchFamily="34" charset="0"/>
              <a:ea typeface="Aptos" panose="020B0004020202020204" pitchFamily="34" charset="0"/>
              <a:cs typeface="Times New Roman" panose="02020603050405020304" pitchFamily="18" charset="0"/>
            </a:endParaRPr>
          </a:p>
          <a:p>
            <a:pPr marL="465138" marR="0" lvl="0" indent="-465138" fontAlgn="base">
              <a:lnSpc>
                <a:spcPct val="85000"/>
              </a:lnSpc>
              <a:spcBef>
                <a:spcPts val="0"/>
              </a:spcBef>
              <a:buClr>
                <a:srgbClr val="000000"/>
              </a:buClr>
              <a:buSzPct val="99000"/>
              <a:buFont typeface="+mj-lt"/>
              <a:buAutoNum type="alphaUcPeriod" startAt="3"/>
            </a:pPr>
            <a:r>
              <a:rPr lang="en-US" kern="100" dirty="0">
                <a:solidFill>
                  <a:srgbClr val="000000"/>
                </a:solidFill>
                <a:uFill>
                  <a:solidFill>
                    <a:srgbClr val="000000"/>
                  </a:solidFill>
                </a:uFill>
                <a:ea typeface="Times New Roman" panose="02020603050405020304" pitchFamily="18" charset="0"/>
                <a:cs typeface="Times New Roman" panose="02020603050405020304" pitchFamily="18" charset="0"/>
              </a:rPr>
              <a:t>YOU HAVE COME TO JESUS THE MESSIAH </a:t>
            </a:r>
            <a:r>
              <a:rPr lang="en-US" kern="100" baseline="30000" dirty="0">
                <a:solidFill>
                  <a:srgbClr val="000000"/>
                </a:solidFill>
                <a:uFill>
                  <a:solidFill>
                    <a:srgbClr val="000000"/>
                  </a:solidFill>
                </a:uFill>
                <a:ea typeface="Times New Roman" panose="02020603050405020304" pitchFamily="18" charset="0"/>
                <a:cs typeface="Times New Roman" panose="02020603050405020304" pitchFamily="18" charset="0"/>
              </a:rPr>
              <a:t>24</a:t>
            </a:r>
            <a:r>
              <a:rPr lang="en-US" kern="100" dirty="0">
                <a:solidFill>
                  <a:srgbClr val="000000"/>
                </a:solidFill>
                <a:uFill>
                  <a:solidFill>
                    <a:srgbClr val="000000"/>
                  </a:solidFill>
                </a:uFill>
                <a:ea typeface="Times New Roman" panose="02020603050405020304" pitchFamily="18" charset="0"/>
                <a:cs typeface="Times New Roman" panose="02020603050405020304" pitchFamily="18" charset="0"/>
              </a:rPr>
              <a:t> to Jesus the Mediator of the new covenant, and to the blood of sprinkling that speaks better things than that of Abel.</a:t>
            </a:r>
            <a:endParaRPr lang="en-US" kern="100" dirty="0">
              <a:uFill>
                <a:solidFill>
                  <a:srgbClr val="000000"/>
                </a:solidFill>
              </a:uFill>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55303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C32A9-691D-025C-391A-821050AE3D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2ADEE6-7E98-17DD-E80F-50DB59316257}"/>
              </a:ext>
            </a:extLst>
          </p:cNvPr>
          <p:cNvSpPr>
            <a:spLocks noGrp="1"/>
          </p:cNvSpPr>
          <p:nvPr>
            <p:ph type="title"/>
          </p:nvPr>
        </p:nvSpPr>
        <p:spPr>
          <a:xfrm>
            <a:off x="0" y="0"/>
            <a:ext cx="9144000" cy="759125"/>
          </a:xfrm>
        </p:spPr>
        <p:txBody>
          <a:bodyPr>
            <a:normAutofit fontScale="90000"/>
          </a:bodyPr>
          <a:lstStyle/>
          <a:p>
            <a:pPr marR="0" lvl="0">
              <a:lnSpc>
                <a:spcPct val="115000"/>
              </a:lnSpc>
              <a:spcAft>
                <a:spcPts val="800"/>
              </a:spcAft>
            </a:pPr>
            <a:r>
              <a:rPr lang="en-US" sz="4400" b="1" kern="1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7. PURSUE </a:t>
            </a:r>
            <a:r>
              <a:rPr lang="en-US" sz="4400" b="1" kern="100" dirty="0">
                <a:solidFill>
                  <a:srgbClr val="FF0000"/>
                </a:solidFill>
                <a:effectLst/>
                <a:ea typeface="Times New Roman" panose="02020603050405020304" pitchFamily="18" charset="0"/>
                <a:cs typeface="Times New Roman" panose="02020603050405020304" pitchFamily="18" charset="0"/>
              </a:rPr>
              <a:t>HOLNESS</a:t>
            </a:r>
            <a:endParaRPr lang="en-US" sz="44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50E21A6-DA07-BA97-359A-D037546C551B}"/>
              </a:ext>
            </a:extLst>
          </p:cNvPr>
          <p:cNvSpPr>
            <a:spLocks noGrp="1"/>
          </p:cNvSpPr>
          <p:nvPr>
            <p:ph idx="1"/>
          </p:nvPr>
        </p:nvSpPr>
        <p:spPr>
          <a:xfrm>
            <a:off x="220337" y="759126"/>
            <a:ext cx="8923663" cy="6098874"/>
          </a:xfrm>
        </p:spPr>
        <p:txBody>
          <a:bodyPr>
            <a:normAutofit fontScale="85000" lnSpcReduction="10000"/>
          </a:bodyPr>
          <a:lstStyle/>
          <a:p>
            <a:pPr marL="465138" marR="0" lvl="0" indent="-465138" fontAlgn="base">
              <a:lnSpc>
                <a:spcPct val="100000"/>
              </a:lnSpc>
              <a:spcBef>
                <a:spcPts val="0"/>
              </a:spcBef>
              <a:buClr>
                <a:srgbClr val="000000"/>
              </a:buClr>
              <a:buSzPct val="99000"/>
              <a:buFont typeface="+mj-lt"/>
              <a:buAutoNum type="alphaUcPeriod" startAt="5"/>
            </a:pPr>
            <a:r>
              <a:rPr lang="en-US" kern="100" dirty="0">
                <a:solidFill>
                  <a:srgbClr val="000000"/>
                </a:solidFill>
                <a:uFill>
                  <a:solidFill>
                    <a:srgbClr val="000000"/>
                  </a:solidFill>
                </a:uFill>
                <a:ea typeface="Times New Roman" panose="02020603050405020304" pitchFamily="18" charset="0"/>
                <a:cs typeface="Times New Roman" panose="02020603050405020304" pitchFamily="18" charset="0"/>
              </a:rPr>
              <a:t>REMEMBER WHO YOU ARE DEALNG WITH </a:t>
            </a:r>
            <a:r>
              <a:rPr lang="en-US" kern="100" baseline="30000" dirty="0">
                <a:solidFill>
                  <a:srgbClr val="000000"/>
                </a:solidFill>
                <a:uFill>
                  <a:solidFill>
                    <a:srgbClr val="000000"/>
                  </a:solidFill>
                </a:uFill>
                <a:ea typeface="Times New Roman" panose="02020603050405020304" pitchFamily="18" charset="0"/>
                <a:cs typeface="Times New Roman" panose="02020603050405020304" pitchFamily="18" charset="0"/>
              </a:rPr>
              <a:t>25</a:t>
            </a:r>
            <a:r>
              <a:rPr lang="en-US" kern="100" dirty="0">
                <a:solidFill>
                  <a:srgbClr val="000000"/>
                </a:solidFill>
                <a:uFill>
                  <a:solidFill>
                    <a:srgbClr val="000000"/>
                  </a:solidFill>
                </a:uFill>
                <a:ea typeface="Times New Roman" panose="02020603050405020304" pitchFamily="18" charset="0"/>
                <a:cs typeface="Times New Roman" panose="02020603050405020304" pitchFamily="18" charset="0"/>
              </a:rPr>
              <a:t> see that you do not refuse Him who speaks. For if they did not escape who refused Him who spoke on earth, much more shall we not escape if we turn away from Him who speaks from heaven, </a:t>
            </a:r>
            <a:r>
              <a:rPr lang="en-US" kern="100" baseline="30000" dirty="0">
                <a:solidFill>
                  <a:srgbClr val="000000"/>
                </a:solidFill>
                <a:uFill>
                  <a:solidFill>
                    <a:srgbClr val="000000"/>
                  </a:solidFill>
                </a:uFill>
                <a:ea typeface="Times New Roman" panose="02020603050405020304" pitchFamily="18" charset="0"/>
                <a:cs typeface="Times New Roman" panose="02020603050405020304" pitchFamily="18" charset="0"/>
              </a:rPr>
              <a:t>26</a:t>
            </a:r>
            <a:r>
              <a:rPr lang="en-US" kern="100" dirty="0">
                <a:solidFill>
                  <a:srgbClr val="000000"/>
                </a:solidFill>
                <a:uFill>
                  <a:solidFill>
                    <a:srgbClr val="000000"/>
                  </a:solidFill>
                </a:uFill>
                <a:ea typeface="Times New Roman" panose="02020603050405020304" pitchFamily="18" charset="0"/>
                <a:cs typeface="Times New Roman" panose="02020603050405020304" pitchFamily="18" charset="0"/>
              </a:rPr>
              <a:t> whose voice then shook the earth; but now He has promised, saying, "Yet once more I shake not only the earth: but also heaven," </a:t>
            </a:r>
            <a:r>
              <a:rPr lang="en-US" kern="100" baseline="30000" dirty="0">
                <a:solidFill>
                  <a:srgbClr val="000000"/>
                </a:solidFill>
                <a:uFill>
                  <a:solidFill>
                    <a:srgbClr val="000000"/>
                  </a:solidFill>
                </a:uFill>
                <a:ea typeface="Times New Roman" panose="02020603050405020304" pitchFamily="18" charset="0"/>
                <a:cs typeface="Times New Roman" panose="02020603050405020304" pitchFamily="18" charset="0"/>
              </a:rPr>
              <a:t>27</a:t>
            </a:r>
            <a:r>
              <a:rPr lang="en-US" kern="100" dirty="0">
                <a:solidFill>
                  <a:srgbClr val="000000"/>
                </a:solidFill>
                <a:uFill>
                  <a:solidFill>
                    <a:srgbClr val="000000"/>
                  </a:solidFill>
                </a:uFill>
                <a:ea typeface="Times New Roman" panose="02020603050405020304" pitchFamily="18" charset="0"/>
                <a:cs typeface="Times New Roman" panose="02020603050405020304" pitchFamily="18" charset="0"/>
              </a:rPr>
              <a:t> Now this, "Yet once more," indicates the removal of those things that are being shaken. as of things that are made, that the things which cannot be shaken may remain. </a:t>
            </a:r>
            <a:r>
              <a:rPr lang="en-US" kern="100" baseline="30000" dirty="0">
                <a:solidFill>
                  <a:srgbClr val="000000"/>
                </a:solidFill>
                <a:uFill>
                  <a:solidFill>
                    <a:srgbClr val="000000"/>
                  </a:solidFill>
                </a:uFill>
                <a:ea typeface="Times New Roman" panose="02020603050405020304" pitchFamily="18" charset="0"/>
                <a:cs typeface="Times New Roman" panose="02020603050405020304" pitchFamily="18" charset="0"/>
              </a:rPr>
              <a:t>28</a:t>
            </a:r>
            <a:r>
              <a:rPr lang="en-US" kern="100" dirty="0">
                <a:solidFill>
                  <a:srgbClr val="000000"/>
                </a:solidFill>
                <a:uFill>
                  <a:solidFill>
                    <a:srgbClr val="000000"/>
                  </a:solidFill>
                </a:uFill>
                <a:ea typeface="Times New Roman" panose="02020603050405020304" pitchFamily="18" charset="0"/>
                <a:cs typeface="Times New Roman" panose="02020603050405020304" pitchFamily="18" charset="0"/>
              </a:rPr>
              <a:t> Therefore, since we are receiving a kingdom which cannot be shaken, let us have grace, by which we may serve God acceptably with reverence and godly fear. </a:t>
            </a:r>
            <a:r>
              <a:rPr lang="en-US" kern="100" baseline="30000" dirty="0">
                <a:solidFill>
                  <a:srgbClr val="000000"/>
                </a:solidFill>
                <a:uFill>
                  <a:solidFill>
                    <a:srgbClr val="000000"/>
                  </a:solidFill>
                </a:uFill>
                <a:ea typeface="Times New Roman" panose="02020603050405020304" pitchFamily="18" charset="0"/>
                <a:cs typeface="Times New Roman" panose="02020603050405020304" pitchFamily="18" charset="0"/>
              </a:rPr>
              <a:t>29</a:t>
            </a:r>
            <a:r>
              <a:rPr lang="en-US" kern="100" dirty="0">
                <a:solidFill>
                  <a:srgbClr val="000000"/>
                </a:solidFill>
                <a:uFill>
                  <a:solidFill>
                    <a:srgbClr val="000000"/>
                  </a:solidFill>
                </a:uFill>
                <a:ea typeface="Times New Roman" panose="02020603050405020304" pitchFamily="18" charset="0"/>
                <a:cs typeface="Times New Roman" panose="02020603050405020304" pitchFamily="18" charset="0"/>
              </a:rPr>
              <a:t> For our God is a consuming fire.</a:t>
            </a:r>
            <a:endParaRPr lang="en-US" dirty="0"/>
          </a:p>
        </p:txBody>
      </p:sp>
    </p:spTree>
    <p:extLst>
      <p:ext uri="{BB962C8B-B14F-4D97-AF65-F5344CB8AC3E}">
        <p14:creationId xmlns:p14="http://schemas.microsoft.com/office/powerpoint/2010/main" val="25381887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DD19C-FFB6-83C1-8396-42F9BEBFC28A}"/>
              </a:ext>
            </a:extLst>
          </p:cNvPr>
          <p:cNvSpPr>
            <a:spLocks noGrp="1"/>
          </p:cNvSpPr>
          <p:nvPr>
            <p:ph type="title"/>
          </p:nvPr>
        </p:nvSpPr>
        <p:spPr>
          <a:xfrm>
            <a:off x="0" y="0"/>
            <a:ext cx="9144000" cy="1773936"/>
          </a:xfrm>
        </p:spPr>
        <p:txBody>
          <a:bodyPr>
            <a:normAutofit/>
          </a:bodyPr>
          <a:lstStyle/>
          <a:p>
            <a:pPr marL="566738" marR="0" lvl="0" indent="-566738">
              <a:lnSpc>
                <a:spcPct val="80000"/>
              </a:lnSpc>
              <a:spcAft>
                <a:spcPts val="800"/>
              </a:spcAft>
              <a:buFont typeface="+mj-lt"/>
              <a:buAutoNum type="arabicPeriod" startAt="8"/>
            </a:pPr>
            <a:r>
              <a:rPr lang="en-US" sz="4400" b="1" kern="1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LOVE AS BROTHERS</a:t>
            </a:r>
            <a:r>
              <a:rPr lang="en-US" sz="4400" kern="100" dirty="0">
                <a:solidFill>
                  <a:srgbClr val="FF0000"/>
                </a:solidFill>
                <a:effectLst/>
                <a:ea typeface="Times New Roman" panose="02020603050405020304" pitchFamily="18" charset="0"/>
                <a:cs typeface="Times New Roman" panose="02020603050405020304" pitchFamily="18" charset="0"/>
              </a:rPr>
              <a:t> Heb 13 Let brotherly love continue.</a:t>
            </a:r>
            <a:endParaRPr lang="en-US" sz="44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5CE5E06-1D1B-994E-16C3-1F41C94090E1}"/>
              </a:ext>
            </a:extLst>
          </p:cNvPr>
          <p:cNvSpPr>
            <a:spLocks noGrp="1"/>
          </p:cNvSpPr>
          <p:nvPr>
            <p:ph idx="1"/>
          </p:nvPr>
        </p:nvSpPr>
        <p:spPr>
          <a:xfrm>
            <a:off x="220337" y="1920240"/>
            <a:ext cx="8923663" cy="4937759"/>
          </a:xfrm>
        </p:spPr>
        <p:txBody>
          <a:bodyPr>
            <a:normAutofit lnSpcReduction="10000"/>
          </a:bodyPr>
          <a:lstStyle/>
          <a:p>
            <a:pPr marL="457200" marR="0" lvl="0" indent="-457200">
              <a:lnSpc>
                <a:spcPct val="100000"/>
              </a:lnSpc>
              <a:spcAft>
                <a:spcPts val="800"/>
              </a:spcAft>
              <a:buFont typeface="+mj-lt"/>
              <a:buAutoNum type="alphaUcPeriod"/>
            </a:pPr>
            <a:r>
              <a:rPr lang="en-US" sz="3600" kern="100" dirty="0">
                <a:solidFill>
                  <a:srgbClr val="000000"/>
                </a:solidFill>
                <a:ea typeface="Times New Roman" panose="02020603050405020304" pitchFamily="18" charset="0"/>
                <a:cs typeface="Times New Roman" panose="02020603050405020304" pitchFamily="18" charset="0"/>
              </a:rPr>
              <a:t>LOVE STRANGERS </a:t>
            </a:r>
            <a:r>
              <a:rPr lang="en-US" sz="3600" kern="100" baseline="30000" dirty="0">
                <a:solidFill>
                  <a:srgbClr val="000000"/>
                </a:solidFill>
                <a:ea typeface="Times New Roman" panose="02020603050405020304" pitchFamily="18" charset="0"/>
                <a:cs typeface="Times New Roman" panose="02020603050405020304" pitchFamily="18" charset="0"/>
              </a:rPr>
              <a:t>2</a:t>
            </a:r>
            <a:r>
              <a:rPr lang="en-US" sz="3600" kern="100" dirty="0">
                <a:solidFill>
                  <a:srgbClr val="000000"/>
                </a:solidFill>
                <a:ea typeface="Times New Roman" panose="02020603050405020304" pitchFamily="18" charset="0"/>
                <a:cs typeface="Times New Roman" panose="02020603050405020304" pitchFamily="18" charset="0"/>
              </a:rPr>
              <a:t> Do not forget to entertain strangers, for by so doing some have unwittingly entertained angels.</a:t>
            </a:r>
            <a:endParaRPr lang="en-US" sz="3600" kern="100" dirty="0">
              <a:solidFill>
                <a:srgbClr val="000000"/>
              </a:solidFill>
              <a:latin typeface="Aptos" panose="020B0004020202020204" pitchFamily="34" charset="0"/>
              <a:ea typeface="Aptos" panose="020B0004020202020204" pitchFamily="34" charset="0"/>
              <a:cs typeface="Times New Roman" panose="02020603050405020304" pitchFamily="18" charset="0"/>
            </a:endParaRPr>
          </a:p>
          <a:p>
            <a:pPr marL="457200" marR="0" lvl="0" indent="-457200">
              <a:lnSpc>
                <a:spcPct val="100000"/>
              </a:lnSpc>
              <a:spcAft>
                <a:spcPts val="800"/>
              </a:spcAft>
              <a:buFont typeface="+mj-lt"/>
              <a:buAutoNum type="alphaUcPeriod"/>
            </a:pPr>
            <a:r>
              <a:rPr lang="en-US" sz="3600" kern="100" dirty="0">
                <a:solidFill>
                  <a:srgbClr val="000000"/>
                </a:solidFill>
                <a:ea typeface="Times New Roman" panose="02020603050405020304" pitchFamily="18" charset="0"/>
                <a:cs typeface="Times New Roman" panose="02020603050405020304" pitchFamily="18" charset="0"/>
              </a:rPr>
              <a:t>LOVE THOSE IMPRISONED FOR FAITH </a:t>
            </a:r>
            <a:r>
              <a:rPr lang="en-US" sz="3600" kern="100" baseline="30000" dirty="0">
                <a:solidFill>
                  <a:srgbClr val="000000"/>
                </a:solidFill>
                <a:ea typeface="Times New Roman" panose="02020603050405020304" pitchFamily="18" charset="0"/>
                <a:cs typeface="Times New Roman" panose="02020603050405020304" pitchFamily="18" charset="0"/>
              </a:rPr>
              <a:t>3</a:t>
            </a:r>
            <a:r>
              <a:rPr lang="en-US" sz="3600" kern="100" dirty="0">
                <a:solidFill>
                  <a:srgbClr val="000000"/>
                </a:solidFill>
                <a:ea typeface="Times New Roman" panose="02020603050405020304" pitchFamily="18" charset="0"/>
                <a:cs typeface="Times New Roman" panose="02020603050405020304" pitchFamily="18" charset="0"/>
              </a:rPr>
              <a:t> Remember the prisoners as if chained with them; those who are mistreated; since you yourselves are in the body also</a:t>
            </a:r>
            <a:endParaRPr lang="en-US" sz="3600" dirty="0"/>
          </a:p>
        </p:txBody>
      </p:sp>
    </p:spTree>
    <p:extLst>
      <p:ext uri="{BB962C8B-B14F-4D97-AF65-F5344CB8AC3E}">
        <p14:creationId xmlns:p14="http://schemas.microsoft.com/office/powerpoint/2010/main" val="1397267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64173-CF0C-E3F2-DFED-6517A0411FF7}"/>
              </a:ext>
            </a:extLst>
          </p:cNvPr>
          <p:cNvSpPr>
            <a:spLocks noGrp="1"/>
          </p:cNvSpPr>
          <p:nvPr>
            <p:ph type="title"/>
          </p:nvPr>
        </p:nvSpPr>
        <p:spPr/>
        <p:txBody>
          <a:bodyPr>
            <a:normAutofit/>
          </a:bodyPr>
          <a:lstStyle/>
          <a:p>
            <a:pPr marR="0" lvl="0">
              <a:lnSpc>
                <a:spcPct val="115000"/>
              </a:lnSpc>
              <a:spcAft>
                <a:spcPts val="800"/>
              </a:spcAft>
            </a:pPr>
            <a:r>
              <a:rPr lang="en-US" sz="4400" b="1" kern="100" dirty="0">
                <a:solidFill>
                  <a:srgbClr val="FF0000"/>
                </a:solidFill>
                <a:effectLst/>
                <a:ea typeface="Times New Roman" panose="02020603050405020304" pitchFamily="18" charset="0"/>
                <a:cs typeface="Times New Roman" panose="02020603050405020304" pitchFamily="18" charset="0"/>
              </a:rPr>
              <a:t>9. HONOR MARRIAGE</a:t>
            </a:r>
            <a:endParaRPr lang="en-US" dirty="0">
              <a:solidFill>
                <a:srgbClr val="FF0000"/>
              </a:solidFill>
            </a:endParaRPr>
          </a:p>
        </p:txBody>
      </p:sp>
      <p:sp>
        <p:nvSpPr>
          <p:cNvPr id="3" name="Content Placeholder 2">
            <a:extLst>
              <a:ext uri="{FF2B5EF4-FFF2-40B4-BE49-F238E27FC236}">
                <a16:creationId xmlns:a16="http://schemas.microsoft.com/office/drawing/2014/main" id="{D76981E1-CEA2-8FB5-500A-4A2E2D67E71C}"/>
              </a:ext>
            </a:extLst>
          </p:cNvPr>
          <p:cNvSpPr>
            <a:spLocks noGrp="1"/>
          </p:cNvSpPr>
          <p:nvPr>
            <p:ph idx="1"/>
          </p:nvPr>
        </p:nvSpPr>
        <p:spPr>
          <a:xfrm>
            <a:off x="220337" y="1325563"/>
            <a:ext cx="8923663" cy="5532436"/>
          </a:xfrm>
        </p:spPr>
        <p:txBody>
          <a:bodyPr>
            <a:normAutofit/>
          </a:bodyPr>
          <a:lstStyle/>
          <a:p>
            <a:pPr marL="0" indent="0" algn="ctr">
              <a:lnSpc>
                <a:spcPct val="100000"/>
              </a:lnSpc>
              <a:buNone/>
            </a:pPr>
            <a:r>
              <a:rPr lang="en-US" sz="3600" kern="100" baseline="30000" dirty="0">
                <a:solidFill>
                  <a:srgbClr val="000000"/>
                </a:solidFill>
                <a:ea typeface="Times New Roman" panose="02020603050405020304" pitchFamily="18" charset="0"/>
                <a:cs typeface="Times New Roman" panose="02020603050405020304" pitchFamily="18" charset="0"/>
              </a:rPr>
              <a:t>4</a:t>
            </a:r>
            <a:r>
              <a:rPr lang="en-US" sz="3600" kern="100" dirty="0">
                <a:solidFill>
                  <a:srgbClr val="000000"/>
                </a:solidFill>
                <a:ea typeface="Times New Roman" panose="02020603050405020304" pitchFamily="18" charset="0"/>
                <a:cs typeface="Times New Roman" panose="02020603050405020304" pitchFamily="18" charset="0"/>
              </a:rPr>
              <a:t> Marriage is honorable among all, and the bed undefiled; but fornicators and adulterers God will judge.</a:t>
            </a:r>
            <a:endParaRPr lang="en-US" sz="3600" dirty="0"/>
          </a:p>
        </p:txBody>
      </p:sp>
    </p:spTree>
    <p:extLst>
      <p:ext uri="{BB962C8B-B14F-4D97-AF65-F5344CB8AC3E}">
        <p14:creationId xmlns:p14="http://schemas.microsoft.com/office/powerpoint/2010/main" val="1374839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21CF1-313F-91CC-A167-8D8DE662046B}"/>
              </a:ext>
            </a:extLst>
          </p:cNvPr>
          <p:cNvSpPr>
            <a:spLocks noGrp="1"/>
          </p:cNvSpPr>
          <p:nvPr>
            <p:ph type="title"/>
          </p:nvPr>
        </p:nvSpPr>
        <p:spPr/>
        <p:txBody>
          <a:bodyPr>
            <a:normAutofit fontScale="90000"/>
          </a:bodyPr>
          <a:lstStyle/>
          <a:p>
            <a:pPr marL="0" marR="0" lvl="0" indent="0">
              <a:lnSpc>
                <a:spcPct val="115000"/>
              </a:lnSpc>
              <a:spcAft>
                <a:spcPts val="800"/>
              </a:spcAft>
              <a:buFont typeface="+mj-lt"/>
              <a:buNone/>
            </a:pPr>
            <a:r>
              <a:rPr lang="en-US" sz="4400" b="1" kern="100" dirty="0">
                <a:solidFill>
                  <a:srgbClr val="FF0000"/>
                </a:solidFill>
                <a:effectLst/>
                <a:ea typeface="Times New Roman" panose="02020603050405020304" pitchFamily="18" charset="0"/>
                <a:cs typeface="Times New Roman" panose="02020603050405020304" pitchFamily="18" charset="0"/>
              </a:rPr>
              <a:t>10.</a:t>
            </a:r>
            <a:r>
              <a:rPr lang="en-US" sz="4400" b="1" kern="100" baseline="0" dirty="0">
                <a:solidFill>
                  <a:srgbClr val="FF0000"/>
                </a:solidFill>
                <a:effectLst/>
                <a:ea typeface="Times New Roman" panose="02020603050405020304" pitchFamily="18" charset="0"/>
                <a:cs typeface="Times New Roman" panose="02020603050405020304" pitchFamily="18" charset="0"/>
              </a:rPr>
              <a:t> </a:t>
            </a:r>
            <a:r>
              <a:rPr lang="en-US" sz="4400" b="1" kern="100" dirty="0">
                <a:solidFill>
                  <a:srgbClr val="FF0000"/>
                </a:solidFill>
                <a:effectLst/>
                <a:ea typeface="Times New Roman" panose="02020603050405020304" pitchFamily="18" charset="0"/>
                <a:cs typeface="Times New Roman" panose="02020603050405020304" pitchFamily="18" charset="0"/>
              </a:rPr>
              <a:t>BE CONTENT, DEPEND ON GOD</a:t>
            </a:r>
            <a:endParaRPr lang="en-US" dirty="0">
              <a:solidFill>
                <a:srgbClr val="FF0000"/>
              </a:solidFill>
            </a:endParaRPr>
          </a:p>
        </p:txBody>
      </p:sp>
      <p:sp>
        <p:nvSpPr>
          <p:cNvPr id="3" name="Content Placeholder 2">
            <a:extLst>
              <a:ext uri="{FF2B5EF4-FFF2-40B4-BE49-F238E27FC236}">
                <a16:creationId xmlns:a16="http://schemas.microsoft.com/office/drawing/2014/main" id="{F83A772C-1BA5-17B0-6C19-6EFF61029035}"/>
              </a:ext>
            </a:extLst>
          </p:cNvPr>
          <p:cNvSpPr>
            <a:spLocks noGrp="1"/>
          </p:cNvSpPr>
          <p:nvPr>
            <p:ph idx="1"/>
          </p:nvPr>
        </p:nvSpPr>
        <p:spPr>
          <a:xfrm>
            <a:off x="220337" y="1325563"/>
            <a:ext cx="8923663" cy="5532436"/>
          </a:xfrm>
        </p:spPr>
        <p:txBody>
          <a:bodyPr/>
          <a:lstStyle/>
          <a:p>
            <a:pPr marL="0" indent="0" algn="ctr">
              <a:lnSpc>
                <a:spcPct val="100000"/>
              </a:lnSpc>
              <a:buNone/>
            </a:pPr>
            <a:r>
              <a:rPr lang="en-US" sz="3600" kern="100" baseline="30000" dirty="0">
                <a:solidFill>
                  <a:srgbClr val="000000"/>
                </a:solidFill>
                <a:ea typeface="Times New Roman" panose="02020603050405020304" pitchFamily="18" charset="0"/>
                <a:cs typeface="Times New Roman" panose="02020603050405020304" pitchFamily="18" charset="0"/>
              </a:rPr>
              <a:t>5</a:t>
            </a:r>
            <a:r>
              <a:rPr lang="en-US" sz="3600" kern="100" dirty="0">
                <a:solidFill>
                  <a:srgbClr val="000000"/>
                </a:solidFill>
                <a:ea typeface="Times New Roman" panose="02020603050405020304" pitchFamily="18" charset="0"/>
                <a:cs typeface="Times New Roman" panose="02020603050405020304" pitchFamily="18" charset="0"/>
              </a:rPr>
              <a:t> Let your conduct be without covetousness; be content with such things as you have. For He Himself has said, "I will never leave you nor forsake you." </a:t>
            </a:r>
            <a:r>
              <a:rPr lang="en-US" sz="3600" kern="100" baseline="30000" dirty="0">
                <a:solidFill>
                  <a:srgbClr val="000000"/>
                </a:solidFill>
                <a:ea typeface="Times New Roman" panose="02020603050405020304" pitchFamily="18" charset="0"/>
                <a:cs typeface="Times New Roman" panose="02020603050405020304" pitchFamily="18" charset="0"/>
              </a:rPr>
              <a:t>6</a:t>
            </a:r>
            <a:r>
              <a:rPr lang="en-US" sz="3600" kern="100" dirty="0">
                <a:solidFill>
                  <a:srgbClr val="000000"/>
                </a:solidFill>
                <a:ea typeface="Times New Roman" panose="02020603050405020304" pitchFamily="18" charset="0"/>
                <a:cs typeface="Times New Roman" panose="02020603050405020304" pitchFamily="18" charset="0"/>
              </a:rPr>
              <a:t> So we may boldly say: %The LORD is my helper; I will not fear. What can man do to me?"</a:t>
            </a:r>
            <a:endParaRPr lang="en-US" sz="3600" dirty="0"/>
          </a:p>
        </p:txBody>
      </p:sp>
    </p:spTree>
    <p:extLst>
      <p:ext uri="{BB962C8B-B14F-4D97-AF65-F5344CB8AC3E}">
        <p14:creationId xmlns:p14="http://schemas.microsoft.com/office/powerpoint/2010/main" val="1207982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051A6-EEFB-D3E4-4F30-FA3DA658E7DB}"/>
              </a:ext>
            </a:extLst>
          </p:cNvPr>
          <p:cNvSpPr>
            <a:spLocks noGrp="1"/>
          </p:cNvSpPr>
          <p:nvPr>
            <p:ph type="title"/>
          </p:nvPr>
        </p:nvSpPr>
        <p:spPr/>
        <p:txBody>
          <a:bodyPr>
            <a:normAutofit/>
          </a:bodyPr>
          <a:lstStyle/>
          <a:p>
            <a:pPr marL="0" marR="0" lvl="0" indent="0">
              <a:lnSpc>
                <a:spcPct val="115000"/>
              </a:lnSpc>
              <a:spcAft>
                <a:spcPts val="800"/>
              </a:spcAft>
              <a:buFont typeface="+mj-lt"/>
              <a:buNone/>
            </a:pPr>
            <a:r>
              <a:rPr lang="en-US" sz="4400" b="1" kern="100" dirty="0">
                <a:solidFill>
                  <a:srgbClr val="FF0000"/>
                </a:solidFill>
                <a:effectLst/>
                <a:ea typeface="Times New Roman" panose="02020603050405020304" pitchFamily="18" charset="0"/>
                <a:cs typeface="Times New Roman" panose="02020603050405020304" pitchFamily="18" charset="0"/>
              </a:rPr>
              <a:t>11.</a:t>
            </a:r>
            <a:r>
              <a:rPr lang="en-US" sz="4400" b="1" kern="100" baseline="0" dirty="0">
                <a:solidFill>
                  <a:srgbClr val="FF0000"/>
                </a:solidFill>
                <a:effectLst/>
                <a:ea typeface="Times New Roman" panose="02020603050405020304" pitchFamily="18" charset="0"/>
                <a:cs typeface="Times New Roman" panose="02020603050405020304" pitchFamily="18" charset="0"/>
              </a:rPr>
              <a:t> </a:t>
            </a:r>
            <a:r>
              <a:rPr lang="en-US" sz="4400" b="1" kern="100" dirty="0">
                <a:solidFill>
                  <a:srgbClr val="FF0000"/>
                </a:solidFill>
                <a:effectLst/>
                <a:ea typeface="Times New Roman" panose="02020603050405020304" pitchFamily="18" charset="0"/>
                <a:cs typeface="Times New Roman" panose="02020603050405020304" pitchFamily="18" charset="0"/>
              </a:rPr>
              <a:t>REMEMBER YOUR LEADERS</a:t>
            </a:r>
            <a:endParaRPr lang="en-US" dirty="0">
              <a:solidFill>
                <a:srgbClr val="FF0000"/>
              </a:solidFill>
            </a:endParaRPr>
          </a:p>
        </p:txBody>
      </p:sp>
      <p:sp>
        <p:nvSpPr>
          <p:cNvPr id="3" name="Content Placeholder 2">
            <a:extLst>
              <a:ext uri="{FF2B5EF4-FFF2-40B4-BE49-F238E27FC236}">
                <a16:creationId xmlns:a16="http://schemas.microsoft.com/office/drawing/2014/main" id="{8ED72738-5627-FE84-C651-33E55E42764F}"/>
              </a:ext>
            </a:extLst>
          </p:cNvPr>
          <p:cNvSpPr>
            <a:spLocks noGrp="1"/>
          </p:cNvSpPr>
          <p:nvPr>
            <p:ph idx="1"/>
          </p:nvPr>
        </p:nvSpPr>
        <p:spPr>
          <a:xfrm>
            <a:off x="220337" y="1325563"/>
            <a:ext cx="8923663" cy="5532436"/>
          </a:xfrm>
        </p:spPr>
        <p:txBody>
          <a:bodyPr>
            <a:normAutofit/>
          </a:bodyPr>
          <a:lstStyle/>
          <a:p>
            <a:pPr marL="0" indent="0" algn="ctr">
              <a:lnSpc>
                <a:spcPct val="100000"/>
              </a:lnSpc>
              <a:buNone/>
            </a:pPr>
            <a:r>
              <a:rPr lang="en-US" sz="3600" kern="100" baseline="30000" dirty="0">
                <a:solidFill>
                  <a:srgbClr val="000000"/>
                </a:solidFill>
                <a:ea typeface="Times New Roman" panose="02020603050405020304" pitchFamily="18" charset="0"/>
                <a:cs typeface="Times New Roman" panose="02020603050405020304" pitchFamily="18" charset="0"/>
              </a:rPr>
              <a:t>7</a:t>
            </a:r>
            <a:r>
              <a:rPr lang="en-US" sz="3600" kern="100" dirty="0">
                <a:solidFill>
                  <a:srgbClr val="000000"/>
                </a:solidFill>
                <a:ea typeface="Times New Roman" panose="02020603050405020304" pitchFamily="18" charset="0"/>
                <a:cs typeface="Times New Roman" panose="02020603050405020304" pitchFamily="18" charset="0"/>
              </a:rPr>
              <a:t> Remember those who rule over you, who have spoken the word of God to you, whose faith follow, considering the outcome of their conduct,</a:t>
            </a:r>
            <a:endParaRPr lang="en-US" sz="3600" dirty="0"/>
          </a:p>
        </p:txBody>
      </p:sp>
    </p:spTree>
    <p:extLst>
      <p:ext uri="{BB962C8B-B14F-4D97-AF65-F5344CB8AC3E}">
        <p14:creationId xmlns:p14="http://schemas.microsoft.com/office/powerpoint/2010/main" val="3876252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589CA-A5CA-F5E5-06F3-9C7834DA6D36}"/>
              </a:ext>
            </a:extLst>
          </p:cNvPr>
          <p:cNvSpPr>
            <a:spLocks noGrp="1"/>
          </p:cNvSpPr>
          <p:nvPr>
            <p:ph type="title"/>
          </p:nvPr>
        </p:nvSpPr>
        <p:spPr>
          <a:xfrm>
            <a:off x="0" y="1"/>
            <a:ext cx="9144000" cy="1123720"/>
          </a:xfrm>
        </p:spPr>
        <p:txBody>
          <a:bodyPr>
            <a:normAutofit/>
          </a:bodyPr>
          <a:lstStyle/>
          <a:p>
            <a:pPr marL="0" marR="0" lvl="0" indent="0">
              <a:lnSpc>
                <a:spcPct val="115000"/>
              </a:lnSpc>
              <a:spcAft>
                <a:spcPts val="800"/>
              </a:spcAft>
              <a:buFont typeface="+mj-lt"/>
              <a:buNone/>
            </a:pPr>
            <a:r>
              <a:rPr lang="en-US" sz="4400" b="1" kern="100" dirty="0">
                <a:solidFill>
                  <a:srgbClr val="FF0000"/>
                </a:solidFill>
                <a:effectLst/>
                <a:ea typeface="Times New Roman" panose="02020603050405020304" pitchFamily="18" charset="0"/>
                <a:cs typeface="Times New Roman" panose="02020603050405020304" pitchFamily="18" charset="0"/>
              </a:rPr>
              <a:t>12. KEEP PURE IN DOCTRINE</a:t>
            </a:r>
            <a:endParaRPr lang="en-US" dirty="0">
              <a:solidFill>
                <a:srgbClr val="FF0000"/>
              </a:solidFill>
            </a:endParaRPr>
          </a:p>
        </p:txBody>
      </p:sp>
      <p:sp>
        <p:nvSpPr>
          <p:cNvPr id="3" name="Content Placeholder 2">
            <a:extLst>
              <a:ext uri="{FF2B5EF4-FFF2-40B4-BE49-F238E27FC236}">
                <a16:creationId xmlns:a16="http://schemas.microsoft.com/office/drawing/2014/main" id="{457A0E3B-187D-DABD-6CBD-FCB607EA99A5}"/>
              </a:ext>
            </a:extLst>
          </p:cNvPr>
          <p:cNvSpPr>
            <a:spLocks noGrp="1"/>
          </p:cNvSpPr>
          <p:nvPr>
            <p:ph idx="1"/>
          </p:nvPr>
        </p:nvSpPr>
        <p:spPr/>
        <p:txBody>
          <a:bodyPr>
            <a:normAutofit fontScale="85000" lnSpcReduction="10000"/>
          </a:bodyPr>
          <a:lstStyle/>
          <a:p>
            <a:pPr marL="0" indent="0" algn="ctr">
              <a:lnSpc>
                <a:spcPct val="100000"/>
              </a:lnSpc>
              <a:buNone/>
            </a:pPr>
            <a:r>
              <a:rPr lang="en-US" kern="100" baseline="30000" dirty="0">
                <a:solidFill>
                  <a:srgbClr val="000000"/>
                </a:solidFill>
                <a:ea typeface="Times New Roman" panose="02020603050405020304" pitchFamily="18" charset="0"/>
                <a:cs typeface="Times New Roman" panose="02020603050405020304" pitchFamily="18" charset="0"/>
              </a:rPr>
              <a:t>8</a:t>
            </a:r>
            <a:r>
              <a:rPr lang="en-US" kern="100" dirty="0">
                <a:solidFill>
                  <a:srgbClr val="000000"/>
                </a:solidFill>
                <a:ea typeface="Times New Roman" panose="02020603050405020304" pitchFamily="18" charset="0"/>
                <a:cs typeface="Times New Roman" panose="02020603050405020304" pitchFamily="18" charset="0"/>
              </a:rPr>
              <a:t> Jesus Christ is the same yesterday, today, and forever. </a:t>
            </a:r>
            <a:r>
              <a:rPr lang="en-US" kern="100" baseline="30000" dirty="0">
                <a:solidFill>
                  <a:srgbClr val="000000"/>
                </a:solidFill>
                <a:ea typeface="Times New Roman" panose="02020603050405020304" pitchFamily="18" charset="0"/>
                <a:cs typeface="Times New Roman" panose="02020603050405020304" pitchFamily="18" charset="0"/>
              </a:rPr>
              <a:t>9</a:t>
            </a:r>
            <a:r>
              <a:rPr lang="en-US" kern="100" dirty="0">
                <a:solidFill>
                  <a:srgbClr val="000000"/>
                </a:solidFill>
                <a:ea typeface="Times New Roman" panose="02020603050405020304" pitchFamily="18" charset="0"/>
                <a:cs typeface="Times New Roman" panose="02020603050405020304" pitchFamily="18" charset="0"/>
              </a:rPr>
              <a:t> Do not be carried about with various and strange doctrines. For it is good that the heart be established by grace, not with foods which have not profited those who have been occupied with them, </a:t>
            </a:r>
            <a:r>
              <a:rPr lang="en-US" kern="100" baseline="30000" dirty="0">
                <a:solidFill>
                  <a:srgbClr val="000000"/>
                </a:solidFill>
                <a:ea typeface="Times New Roman" panose="02020603050405020304" pitchFamily="18" charset="0"/>
                <a:cs typeface="Times New Roman" panose="02020603050405020304" pitchFamily="18" charset="0"/>
              </a:rPr>
              <a:t>10</a:t>
            </a:r>
            <a:r>
              <a:rPr lang="en-US" kern="100" dirty="0">
                <a:solidFill>
                  <a:srgbClr val="000000"/>
                </a:solidFill>
                <a:ea typeface="Times New Roman" panose="02020603050405020304" pitchFamily="18" charset="0"/>
                <a:cs typeface="Times New Roman" panose="02020603050405020304" pitchFamily="18" charset="0"/>
              </a:rPr>
              <a:t> We have an altar from which those who serve the tabernacle have no right to eat. </a:t>
            </a:r>
            <a:r>
              <a:rPr lang="en-US" kern="100" baseline="30000" dirty="0">
                <a:solidFill>
                  <a:srgbClr val="000000"/>
                </a:solidFill>
                <a:ea typeface="Times New Roman" panose="02020603050405020304" pitchFamily="18" charset="0"/>
                <a:cs typeface="Times New Roman" panose="02020603050405020304" pitchFamily="18" charset="0"/>
              </a:rPr>
              <a:t>11</a:t>
            </a:r>
            <a:r>
              <a:rPr lang="en-US" kern="100" dirty="0">
                <a:solidFill>
                  <a:srgbClr val="000000"/>
                </a:solidFill>
                <a:ea typeface="Times New Roman" panose="02020603050405020304" pitchFamily="18" charset="0"/>
                <a:cs typeface="Times New Roman" panose="02020603050405020304" pitchFamily="18" charset="0"/>
              </a:rPr>
              <a:t> For the bodies of those animals, whose blood is brought into the sanctuary bv the high priest for sin, are burned outside the camp. </a:t>
            </a:r>
            <a:r>
              <a:rPr lang="en-US" kern="100" baseline="30000" dirty="0">
                <a:solidFill>
                  <a:srgbClr val="000000"/>
                </a:solidFill>
                <a:ea typeface="Times New Roman" panose="02020603050405020304" pitchFamily="18" charset="0"/>
                <a:cs typeface="Times New Roman" panose="02020603050405020304" pitchFamily="18" charset="0"/>
              </a:rPr>
              <a:t>12</a:t>
            </a:r>
            <a:r>
              <a:rPr lang="en-US" kern="100" dirty="0">
                <a:solidFill>
                  <a:srgbClr val="000000"/>
                </a:solidFill>
                <a:ea typeface="Times New Roman" panose="02020603050405020304" pitchFamily="18" charset="0"/>
                <a:cs typeface="Times New Roman" panose="02020603050405020304" pitchFamily="18" charset="0"/>
              </a:rPr>
              <a:t> Therefore Jesus also, that He might sanctify the people with His own blood, suffered outside the gate. </a:t>
            </a:r>
            <a:r>
              <a:rPr lang="en-US" kern="100" baseline="30000" dirty="0">
                <a:solidFill>
                  <a:srgbClr val="000000"/>
                </a:solidFill>
                <a:ea typeface="Times New Roman" panose="02020603050405020304" pitchFamily="18" charset="0"/>
                <a:cs typeface="Times New Roman" panose="02020603050405020304" pitchFamily="18" charset="0"/>
              </a:rPr>
              <a:t>13</a:t>
            </a:r>
            <a:r>
              <a:rPr lang="en-US" kern="100" dirty="0">
                <a:solidFill>
                  <a:srgbClr val="000000"/>
                </a:solidFill>
                <a:ea typeface="Times New Roman" panose="02020603050405020304" pitchFamily="18" charset="0"/>
                <a:cs typeface="Times New Roman" panose="02020603050405020304" pitchFamily="18" charset="0"/>
              </a:rPr>
              <a:t> Therefore let us go forth to Him, outside the camp, bearing His reproach. </a:t>
            </a:r>
            <a:r>
              <a:rPr lang="en-US" kern="100" baseline="30000" dirty="0">
                <a:solidFill>
                  <a:srgbClr val="000000"/>
                </a:solidFill>
                <a:ea typeface="Times New Roman" panose="02020603050405020304" pitchFamily="18" charset="0"/>
                <a:cs typeface="Times New Roman" panose="02020603050405020304" pitchFamily="18" charset="0"/>
              </a:rPr>
              <a:t>14</a:t>
            </a:r>
            <a:r>
              <a:rPr lang="en-US" kern="100" dirty="0">
                <a:solidFill>
                  <a:srgbClr val="000000"/>
                </a:solidFill>
                <a:ea typeface="Times New Roman" panose="02020603050405020304" pitchFamily="18" charset="0"/>
                <a:cs typeface="Times New Roman" panose="02020603050405020304" pitchFamily="18" charset="0"/>
              </a:rPr>
              <a:t> For here we have no continuing city, but we seek the one to come,</a:t>
            </a:r>
            <a:endParaRPr lang="en-US" dirty="0"/>
          </a:p>
        </p:txBody>
      </p:sp>
    </p:spTree>
    <p:extLst>
      <p:ext uri="{BB962C8B-B14F-4D97-AF65-F5344CB8AC3E}">
        <p14:creationId xmlns:p14="http://schemas.microsoft.com/office/powerpoint/2010/main" val="9479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39C89-AA4A-CD02-3C92-4765580DA5F8}"/>
              </a:ext>
            </a:extLst>
          </p:cNvPr>
          <p:cNvSpPr>
            <a:spLocks noGrp="1"/>
          </p:cNvSpPr>
          <p:nvPr>
            <p:ph type="title"/>
          </p:nvPr>
        </p:nvSpPr>
        <p:spPr/>
        <p:txBody>
          <a:bodyPr>
            <a:normAutofit/>
          </a:bodyPr>
          <a:lstStyle/>
          <a:p>
            <a:pPr marL="0" marR="0" lvl="0" indent="0">
              <a:lnSpc>
                <a:spcPct val="115000"/>
              </a:lnSpc>
              <a:spcAft>
                <a:spcPts val="800"/>
              </a:spcAft>
              <a:buFont typeface="+mj-lt"/>
              <a:buNone/>
            </a:pPr>
            <a:r>
              <a:rPr lang="en-US" sz="4400" b="1" kern="100" dirty="0">
                <a:solidFill>
                  <a:srgbClr val="FF0000"/>
                </a:solidFill>
                <a:effectLst/>
                <a:ea typeface="Times New Roman" panose="02020603050405020304" pitchFamily="18" charset="0"/>
                <a:cs typeface="Times New Roman" panose="02020603050405020304" pitchFamily="18" charset="0"/>
              </a:rPr>
              <a:t>13. OFFER SACRIFICE…</a:t>
            </a:r>
            <a:endParaRPr lang="en-US" sz="44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CF072AA-98B5-EAD8-5DCD-8154E5E16ABF}"/>
              </a:ext>
            </a:extLst>
          </p:cNvPr>
          <p:cNvSpPr>
            <a:spLocks noGrp="1"/>
          </p:cNvSpPr>
          <p:nvPr>
            <p:ph idx="1"/>
          </p:nvPr>
        </p:nvSpPr>
        <p:spPr>
          <a:xfrm>
            <a:off x="220337" y="1325563"/>
            <a:ext cx="8923663" cy="5532436"/>
          </a:xfrm>
        </p:spPr>
        <p:txBody>
          <a:bodyPr/>
          <a:lstStyle/>
          <a:p>
            <a:pPr marL="457200" lvl="0" indent="-457200" fontAlgn="base">
              <a:lnSpc>
                <a:spcPct val="100000"/>
              </a:lnSpc>
              <a:spcBef>
                <a:spcPts val="0"/>
              </a:spcBef>
              <a:buClr>
                <a:srgbClr val="000000"/>
              </a:buClr>
              <a:buSzPct val="99000"/>
              <a:buFont typeface="Arial" panose="020B0604020202020204" pitchFamily="34" charset="0"/>
              <a:buAutoNum type="alphaUcPeriod"/>
            </a:pPr>
            <a:r>
              <a:rPr lang="en-US" sz="3600" kern="100" dirty="0">
                <a:solidFill>
                  <a:srgbClr val="000000"/>
                </a:solidFill>
                <a:uFill>
                  <a:solidFill>
                    <a:srgbClr val="000000"/>
                  </a:solidFill>
                </a:uFill>
                <a:ea typeface="Times New Roman" panose="02020603050405020304" pitchFamily="18" charset="0"/>
                <a:cs typeface="Times New Roman" panose="02020603050405020304" pitchFamily="18" charset="0"/>
              </a:rPr>
              <a:t>OF PRAISE </a:t>
            </a:r>
            <a:r>
              <a:rPr lang="en-US" sz="3600" kern="100" baseline="30000" dirty="0">
                <a:solidFill>
                  <a:srgbClr val="000000"/>
                </a:solidFill>
                <a:uFill>
                  <a:solidFill>
                    <a:srgbClr val="000000"/>
                  </a:solidFill>
                </a:uFill>
                <a:ea typeface="Times New Roman" panose="02020603050405020304" pitchFamily="18" charset="0"/>
                <a:cs typeface="Times New Roman" panose="02020603050405020304" pitchFamily="18" charset="0"/>
              </a:rPr>
              <a:t>15</a:t>
            </a:r>
            <a:r>
              <a:rPr lang="en-US" sz="3600" kern="100" dirty="0">
                <a:solidFill>
                  <a:srgbClr val="000000"/>
                </a:solidFill>
                <a:uFill>
                  <a:solidFill>
                    <a:srgbClr val="000000"/>
                  </a:solidFill>
                </a:uFill>
                <a:ea typeface="Times New Roman" panose="02020603050405020304" pitchFamily="18" charset="0"/>
                <a:cs typeface="Times New Roman" panose="02020603050405020304" pitchFamily="18" charset="0"/>
              </a:rPr>
              <a:t> Therefore by Him let us continually offer the sacrifice of praise to God, that is, the fruit of our lips, giving thanks to His name,</a:t>
            </a:r>
            <a:endParaRPr lang="en-US" sz="3600" kern="100" dirty="0">
              <a:uFill>
                <a:solidFill>
                  <a:srgbClr val="000000"/>
                </a:solidFill>
              </a:uFill>
              <a:latin typeface="Aptos" panose="020B0004020202020204" pitchFamily="34" charset="0"/>
              <a:ea typeface="Times New Roman" panose="02020603050405020304" pitchFamily="18" charset="0"/>
              <a:cs typeface="Times New Roman" panose="02020603050405020304" pitchFamily="18" charset="0"/>
            </a:endParaRPr>
          </a:p>
          <a:p>
            <a:pPr marL="457200" lvl="0" indent="-457200" fontAlgn="base">
              <a:lnSpc>
                <a:spcPct val="100000"/>
              </a:lnSpc>
              <a:spcBef>
                <a:spcPts val="0"/>
              </a:spcBef>
              <a:buClr>
                <a:srgbClr val="000000"/>
              </a:buClr>
              <a:buSzPct val="99000"/>
              <a:buFont typeface="Arial" panose="020B0604020202020204" pitchFamily="34" charset="0"/>
              <a:buAutoNum type="alphaUcPeriod"/>
            </a:pPr>
            <a:r>
              <a:rPr lang="en-US" sz="3600" kern="100" dirty="0">
                <a:solidFill>
                  <a:srgbClr val="000000"/>
                </a:solidFill>
                <a:uFill>
                  <a:solidFill>
                    <a:srgbClr val="000000"/>
                  </a:solidFill>
                </a:uFill>
                <a:ea typeface="Times New Roman" panose="02020603050405020304" pitchFamily="18" charset="0"/>
                <a:cs typeface="Times New Roman" panose="02020603050405020304" pitchFamily="18" charset="0"/>
              </a:rPr>
              <a:t>OF GOOD WORKS </a:t>
            </a:r>
            <a:r>
              <a:rPr lang="en-US" sz="3600" kern="100" baseline="30000" dirty="0">
                <a:solidFill>
                  <a:srgbClr val="000000"/>
                </a:solidFill>
                <a:uFill>
                  <a:solidFill>
                    <a:srgbClr val="000000"/>
                  </a:solidFill>
                </a:uFill>
                <a:ea typeface="Times New Roman" panose="02020603050405020304" pitchFamily="18" charset="0"/>
                <a:cs typeface="Times New Roman" panose="02020603050405020304" pitchFamily="18" charset="0"/>
              </a:rPr>
              <a:t>16</a:t>
            </a:r>
            <a:r>
              <a:rPr lang="en-US" sz="3600" kern="100" dirty="0">
                <a:solidFill>
                  <a:srgbClr val="000000"/>
                </a:solidFill>
                <a:uFill>
                  <a:solidFill>
                    <a:srgbClr val="000000"/>
                  </a:solidFill>
                </a:uFill>
                <a:ea typeface="Times New Roman" panose="02020603050405020304" pitchFamily="18" charset="0"/>
                <a:cs typeface="Times New Roman" panose="02020603050405020304" pitchFamily="18" charset="0"/>
              </a:rPr>
              <a:t> But do not forget to do good and to share, for with such sacrifices God is well pleased,</a:t>
            </a:r>
            <a:endParaRPr lang="en-US" dirty="0"/>
          </a:p>
        </p:txBody>
      </p:sp>
    </p:spTree>
    <p:extLst>
      <p:ext uri="{BB962C8B-B14F-4D97-AF65-F5344CB8AC3E}">
        <p14:creationId xmlns:p14="http://schemas.microsoft.com/office/powerpoint/2010/main" val="88030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C5FB1-B9DB-2455-8A08-259AF2416A18}"/>
              </a:ext>
            </a:extLst>
          </p:cNvPr>
          <p:cNvSpPr>
            <a:spLocks noGrp="1"/>
          </p:cNvSpPr>
          <p:nvPr>
            <p:ph type="title"/>
          </p:nvPr>
        </p:nvSpPr>
        <p:spPr>
          <a:xfrm>
            <a:off x="0" y="0"/>
            <a:ext cx="9144000" cy="1719072"/>
          </a:xfrm>
        </p:spPr>
        <p:txBody>
          <a:bodyPr>
            <a:normAutofit/>
          </a:bodyPr>
          <a:lstStyle/>
          <a:p>
            <a:pPr marL="742950" indent="-742950">
              <a:buFont typeface="+mj-lt"/>
              <a:buAutoNum type="arabicPeriod" startAt="14"/>
            </a:pPr>
            <a:r>
              <a:rPr lang="en-US" sz="4400" b="1" kern="100" dirty="0">
                <a:solidFill>
                  <a:srgbClr val="FF0000"/>
                </a:solidFill>
                <a:effectLst/>
                <a:ea typeface="Times New Roman" panose="02020603050405020304" pitchFamily="18" charset="0"/>
                <a:cs typeface="Times New Roman" panose="02020603050405020304" pitchFamily="18" charset="0"/>
              </a:rPr>
              <a:t> OBEY YOUR SPIRITUAL RULERS</a:t>
            </a:r>
            <a:endParaRPr lang="en-US" dirty="0">
              <a:solidFill>
                <a:srgbClr val="FF0000"/>
              </a:solidFill>
            </a:endParaRPr>
          </a:p>
        </p:txBody>
      </p:sp>
      <p:sp>
        <p:nvSpPr>
          <p:cNvPr id="3" name="Content Placeholder 2">
            <a:extLst>
              <a:ext uri="{FF2B5EF4-FFF2-40B4-BE49-F238E27FC236}">
                <a16:creationId xmlns:a16="http://schemas.microsoft.com/office/drawing/2014/main" id="{BF18A2E1-A4DA-4DF9-B31B-B81C04772A60}"/>
              </a:ext>
            </a:extLst>
          </p:cNvPr>
          <p:cNvSpPr>
            <a:spLocks noGrp="1"/>
          </p:cNvSpPr>
          <p:nvPr>
            <p:ph idx="1"/>
          </p:nvPr>
        </p:nvSpPr>
        <p:spPr>
          <a:xfrm>
            <a:off x="220337" y="1719072"/>
            <a:ext cx="8923663" cy="5138927"/>
          </a:xfrm>
        </p:spPr>
        <p:txBody>
          <a:bodyPr>
            <a:normAutofit/>
          </a:bodyPr>
          <a:lstStyle/>
          <a:p>
            <a:pPr marL="0" indent="0" algn="ctr">
              <a:lnSpc>
                <a:spcPct val="100000"/>
              </a:lnSpc>
              <a:buNone/>
            </a:pPr>
            <a:r>
              <a:rPr lang="en-US" sz="3600" kern="100" baseline="30000" dirty="0">
                <a:solidFill>
                  <a:srgbClr val="000000"/>
                </a:solidFill>
                <a:ea typeface="Times New Roman" panose="02020603050405020304" pitchFamily="18" charset="0"/>
                <a:cs typeface="Times New Roman" panose="02020603050405020304" pitchFamily="18" charset="0"/>
              </a:rPr>
              <a:t>17</a:t>
            </a:r>
            <a:r>
              <a:rPr lang="en-US" sz="3600" kern="100" dirty="0">
                <a:solidFill>
                  <a:srgbClr val="000000"/>
                </a:solidFill>
                <a:ea typeface="Times New Roman" panose="02020603050405020304" pitchFamily="18" charset="0"/>
                <a:cs typeface="Times New Roman" panose="02020603050405020304" pitchFamily="18" charset="0"/>
              </a:rPr>
              <a:t> Obey those who rule over you, and be submissive, for they watch out for your souls, as those who must give account. Let them do so with joy and not with grief, for that would be unprofitable for you,</a:t>
            </a:r>
            <a:endParaRPr lang="en-US" sz="3600" dirty="0"/>
          </a:p>
        </p:txBody>
      </p:sp>
    </p:spTree>
    <p:extLst>
      <p:ext uri="{BB962C8B-B14F-4D97-AF65-F5344CB8AC3E}">
        <p14:creationId xmlns:p14="http://schemas.microsoft.com/office/powerpoint/2010/main" val="1245925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BC2A5-746B-5B0C-85FE-3FAEF64CEE7D}"/>
              </a:ext>
            </a:extLst>
          </p:cNvPr>
          <p:cNvSpPr>
            <a:spLocks noGrp="1"/>
          </p:cNvSpPr>
          <p:nvPr>
            <p:ph type="title"/>
          </p:nvPr>
        </p:nvSpPr>
        <p:spPr/>
        <p:txBody>
          <a:bodyPr>
            <a:normAutofit/>
          </a:bodyPr>
          <a:lstStyle/>
          <a:p>
            <a:r>
              <a:rPr lang="en-US" kern="100" dirty="0">
                <a:solidFill>
                  <a:srgbClr val="FF0000"/>
                </a:solidFill>
                <a:cs typeface="Times New Roman" panose="02020603050405020304" pitchFamily="18" charset="0"/>
              </a:rPr>
              <a:t>COMPLETE</a:t>
            </a:r>
            <a:endParaRPr lang="en-US" dirty="0">
              <a:solidFill>
                <a:srgbClr val="FF0000"/>
              </a:solidFill>
            </a:endParaRPr>
          </a:p>
        </p:txBody>
      </p:sp>
      <p:sp>
        <p:nvSpPr>
          <p:cNvPr id="3" name="Content Placeholder 2">
            <a:extLst>
              <a:ext uri="{FF2B5EF4-FFF2-40B4-BE49-F238E27FC236}">
                <a16:creationId xmlns:a16="http://schemas.microsoft.com/office/drawing/2014/main" id="{8930A8FE-1653-35D0-87AC-E8E523372CD6}"/>
              </a:ext>
            </a:extLst>
          </p:cNvPr>
          <p:cNvSpPr>
            <a:spLocks noGrp="1"/>
          </p:cNvSpPr>
          <p:nvPr>
            <p:ph idx="1"/>
          </p:nvPr>
        </p:nvSpPr>
        <p:spPr/>
        <p:txBody>
          <a:bodyPr/>
          <a:lstStyle/>
          <a:p>
            <a:pPr marL="0" indent="0" algn="ctr">
              <a:lnSpc>
                <a:spcPct val="100000"/>
              </a:lnSpc>
              <a:buNone/>
            </a:pPr>
            <a:r>
              <a:rPr lang="en-US" sz="3600" kern="100" baseline="30000" dirty="0">
                <a:solidFill>
                  <a:srgbClr val="000000"/>
                </a:solidFill>
                <a:ea typeface="Times New Roman" panose="02020603050405020304" pitchFamily="18" charset="0"/>
                <a:cs typeface="Times New Roman" panose="02020603050405020304" pitchFamily="18" charset="0"/>
              </a:rPr>
              <a:t>20</a:t>
            </a:r>
            <a:r>
              <a:rPr lang="en-US" sz="3600" kern="100" dirty="0">
                <a:solidFill>
                  <a:srgbClr val="000000"/>
                </a:solidFill>
                <a:ea typeface="Times New Roman" panose="02020603050405020304" pitchFamily="18" charset="0"/>
                <a:cs typeface="Times New Roman" panose="02020603050405020304" pitchFamily="18" charset="0"/>
              </a:rPr>
              <a:t> Now may the God of peace who brought up our Lord Jesus from the dead, that great Shepherd of the sheep, through the blood of the everlasting covenant, </a:t>
            </a:r>
            <a:r>
              <a:rPr lang="en-US" sz="3600" kern="100" baseline="30000" dirty="0">
                <a:solidFill>
                  <a:srgbClr val="000000"/>
                </a:solidFill>
                <a:ea typeface="Times New Roman" panose="02020603050405020304" pitchFamily="18" charset="0"/>
                <a:cs typeface="Times New Roman" panose="02020603050405020304" pitchFamily="18" charset="0"/>
              </a:rPr>
              <a:t>21</a:t>
            </a:r>
            <a:r>
              <a:rPr lang="en-US" sz="3600" kern="100" dirty="0">
                <a:solidFill>
                  <a:srgbClr val="000000"/>
                </a:solidFill>
                <a:ea typeface="Times New Roman" panose="02020603050405020304" pitchFamily="18" charset="0"/>
                <a:cs typeface="Times New Roman" panose="02020603050405020304" pitchFamily="18" charset="0"/>
              </a:rPr>
              <a:t> make you complete in every good work to do His will, working in you what is well pleasing in His sight, through Jesus Christ, to whom be glory forever and ever, Amen,</a:t>
            </a:r>
            <a:endParaRPr lang="en-US" sz="3600" dirty="0"/>
          </a:p>
        </p:txBody>
      </p:sp>
    </p:spTree>
    <p:extLst>
      <p:ext uri="{BB962C8B-B14F-4D97-AF65-F5344CB8AC3E}">
        <p14:creationId xmlns:p14="http://schemas.microsoft.com/office/powerpoint/2010/main" val="3858905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A1D5D-69EC-3FB7-6245-BBF0A4C1B292}"/>
            </a:ext>
          </a:extLst>
        </p:cNvPr>
        <p:cNvGrpSpPr/>
        <p:nvPr/>
      </p:nvGrpSpPr>
      <p:grpSpPr>
        <a:xfrm>
          <a:off x="0" y="0"/>
          <a:ext cx="0" cy="0"/>
          <a:chOff x="0" y="0"/>
          <a:chExt cx="0" cy="0"/>
        </a:xfrm>
      </p:grpSpPr>
      <p:pic>
        <p:nvPicPr>
          <p:cNvPr id="3" name="Picture 2" descr="A picture containing stage, light, sky&#10;&#10;Description automatically generated">
            <a:extLst>
              <a:ext uri="{FF2B5EF4-FFF2-40B4-BE49-F238E27FC236}">
                <a16:creationId xmlns:a16="http://schemas.microsoft.com/office/drawing/2014/main" id="{001C5790-7E76-65B5-B550-C7FFDE6BE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888227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tage, light, sky&#10;&#10;Description automatically generated">
            <a:extLst>
              <a:ext uri="{FF2B5EF4-FFF2-40B4-BE49-F238E27FC236}">
                <a16:creationId xmlns:a16="http://schemas.microsoft.com/office/drawing/2014/main" id="{E88DFCD8-702D-48B7-AE13-86C8D30E19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5307BC7F-313F-E31F-A4CC-2EBA0A3495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2171"/>
            <a:ext cx="9144000" cy="6393656"/>
          </a:xfrm>
          <a:prstGeom prst="rect">
            <a:avLst/>
          </a:prstGeom>
        </p:spPr>
      </p:pic>
      <p:pic>
        <p:nvPicPr>
          <p:cNvPr id="5" name="Picture 4">
            <a:extLst>
              <a:ext uri="{FF2B5EF4-FFF2-40B4-BE49-F238E27FC236}">
                <a16:creationId xmlns:a16="http://schemas.microsoft.com/office/drawing/2014/main" id="{BF1EC0A4-ECB0-2EC1-09DD-E380B3AD5978}"/>
              </a:ext>
            </a:extLst>
          </p:cNvPr>
          <p:cNvPicPr>
            <a:picLocks noChangeAspect="1"/>
          </p:cNvPicPr>
          <p:nvPr/>
        </p:nvPicPr>
        <p:blipFill>
          <a:blip r:embed="rId4"/>
          <a:stretch>
            <a:fillRect/>
          </a:stretch>
        </p:blipFill>
        <p:spPr>
          <a:xfrm>
            <a:off x="170306" y="4075106"/>
            <a:ext cx="8803387" cy="1603387"/>
          </a:xfrm>
          <a:prstGeom prst="rect">
            <a:avLst/>
          </a:prstGeom>
        </p:spPr>
      </p:pic>
    </p:spTree>
    <p:extLst>
      <p:ext uri="{BB962C8B-B14F-4D97-AF65-F5344CB8AC3E}">
        <p14:creationId xmlns:p14="http://schemas.microsoft.com/office/powerpoint/2010/main" val="3171880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C0D1C-85AE-50FD-5922-75947A62E7E5}"/>
              </a:ext>
            </a:extLst>
          </p:cNvPr>
          <p:cNvSpPr>
            <a:spLocks noGrp="1"/>
          </p:cNvSpPr>
          <p:nvPr>
            <p:ph type="title"/>
          </p:nvPr>
        </p:nvSpPr>
        <p:spPr/>
        <p:txBody>
          <a:bodyPr/>
          <a:lstStyle/>
          <a:p>
            <a:pPr>
              <a:lnSpc>
                <a:spcPct val="100000"/>
              </a:lnSpc>
            </a:pPr>
            <a:r>
              <a:rPr lang="en-US" sz="4400" b="1" kern="100" dirty="0">
                <a:effectLst/>
                <a:latin typeface="Arial" panose="020B0604020202020204" pitchFamily="34" charset="0"/>
                <a:ea typeface="Times New Roman" panose="02020603050405020304" pitchFamily="18" charset="0"/>
                <a:cs typeface="Arial" panose="020B0604020202020204" pitchFamily="34" charset="0"/>
              </a:rPr>
              <a:t>PRAYER</a:t>
            </a:r>
            <a:endParaRPr lang="en-US" dirty="0"/>
          </a:p>
        </p:txBody>
      </p:sp>
      <p:sp>
        <p:nvSpPr>
          <p:cNvPr id="3" name="Content Placeholder 2">
            <a:extLst>
              <a:ext uri="{FF2B5EF4-FFF2-40B4-BE49-F238E27FC236}">
                <a16:creationId xmlns:a16="http://schemas.microsoft.com/office/drawing/2014/main" id="{6E395EB8-4290-DEA5-DA65-EC48B47240A6}"/>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DDDF220-4CF1-D6B2-8C79-D435AD513628}"/>
              </a:ext>
            </a:extLst>
          </p:cNvPr>
          <p:cNvPicPr>
            <a:picLocks noChangeAspect="1"/>
          </p:cNvPicPr>
          <p:nvPr/>
        </p:nvPicPr>
        <p:blipFill>
          <a:blip r:embed="rId2"/>
          <a:stretch>
            <a:fillRect/>
          </a:stretch>
        </p:blipFill>
        <p:spPr>
          <a:xfrm>
            <a:off x="-1" y="-1"/>
            <a:ext cx="9143999" cy="6858000"/>
          </a:xfrm>
          <a:prstGeom prst="rect">
            <a:avLst/>
          </a:prstGeom>
        </p:spPr>
      </p:pic>
    </p:spTree>
    <p:extLst>
      <p:ext uri="{BB962C8B-B14F-4D97-AF65-F5344CB8AC3E}">
        <p14:creationId xmlns:p14="http://schemas.microsoft.com/office/powerpoint/2010/main" val="7906796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01D3C-A1B6-E14E-9134-1DC7BA86B308}"/>
              </a:ext>
            </a:extLst>
          </p:cNvPr>
          <p:cNvSpPr>
            <a:spLocks noGrp="1"/>
          </p:cNvSpPr>
          <p:nvPr>
            <p:ph type="title"/>
          </p:nvPr>
        </p:nvSpPr>
        <p:spPr>
          <a:xfrm>
            <a:off x="3899170" y="1"/>
            <a:ext cx="5244830" cy="6825840"/>
          </a:xfrm>
          <a:noFill/>
        </p:spPr>
        <p:txBody>
          <a:bodyPr>
            <a:noAutofit/>
          </a:bodyPr>
          <a:lstStyle/>
          <a:p>
            <a:pPr algn="ctr">
              <a:lnSpc>
                <a:spcPct val="100000"/>
              </a:lnSpc>
            </a:pPr>
            <a:r>
              <a:rPr lang="en-US" sz="2700" b="1" dirty="0">
                <a:solidFill>
                  <a:schemeClr val="bg1"/>
                </a:solidFill>
                <a:latin typeface="Arial" panose="020B0604020202020204" pitchFamily="34" charset="0"/>
                <a:cs typeface="Arial" panose="020B0604020202020204" pitchFamily="34" charset="0"/>
              </a:rPr>
              <a:t>TONIGHT’S SERMON: </a:t>
            </a:r>
            <a:br>
              <a:rPr lang="en-US" sz="2700" b="1" dirty="0">
                <a:solidFill>
                  <a:schemeClr val="bg1"/>
                </a:solidFill>
                <a:latin typeface="Arial" panose="020B0604020202020204" pitchFamily="34" charset="0"/>
                <a:cs typeface="Arial" panose="020B0604020202020204" pitchFamily="34" charset="0"/>
              </a:rPr>
            </a:br>
            <a:r>
              <a:rPr lang="en-US" sz="2700" b="1" dirty="0">
                <a:solidFill>
                  <a:schemeClr val="bg1"/>
                </a:solidFill>
                <a:latin typeface="Arial" panose="020B0604020202020204" pitchFamily="34" charset="0"/>
                <a:cs typeface="Arial" panose="020B0604020202020204" pitchFamily="34" charset="0"/>
              </a:rPr>
              <a:t>HAPPINESS</a:t>
            </a:r>
            <a:endParaRPr lang="en-US" sz="2700" b="1" cap="all" dirty="0">
              <a:solidFill>
                <a:schemeClr val="bg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3DF26E5-D930-F823-4FA6-EF3909B8D6C6}"/>
              </a:ext>
            </a:extLst>
          </p:cNvPr>
          <p:cNvPicPr>
            <a:picLocks noChangeAspect="1"/>
          </p:cNvPicPr>
          <p:nvPr/>
        </p:nvPicPr>
        <p:blipFill>
          <a:blip r:embed="rId3"/>
          <a:stretch>
            <a:fillRect/>
          </a:stretch>
        </p:blipFill>
        <p:spPr>
          <a:xfrm>
            <a:off x="0" y="0"/>
            <a:ext cx="3899170" cy="6858000"/>
          </a:xfrm>
          <a:prstGeom prst="rect">
            <a:avLst/>
          </a:prstGeom>
        </p:spPr>
      </p:pic>
    </p:spTree>
    <p:extLst>
      <p:ext uri="{BB962C8B-B14F-4D97-AF65-F5344CB8AC3E}">
        <p14:creationId xmlns:p14="http://schemas.microsoft.com/office/powerpoint/2010/main" val="4147493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CAB2B975-B13F-44EA-AC1A-99B2C5CAA1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2172"/>
            <a:ext cx="9144000" cy="6393656"/>
          </a:xfrm>
          <a:prstGeom prst="rect">
            <a:avLst/>
          </a:prstGeom>
        </p:spPr>
      </p:pic>
      <p:sp>
        <p:nvSpPr>
          <p:cNvPr id="2" name="Title 1">
            <a:extLst>
              <a:ext uri="{FF2B5EF4-FFF2-40B4-BE49-F238E27FC236}">
                <a16:creationId xmlns:a16="http://schemas.microsoft.com/office/drawing/2014/main" id="{FC1DBD18-6094-44C9-98DA-566B089D018D}"/>
              </a:ext>
            </a:extLst>
          </p:cNvPr>
          <p:cNvSpPr>
            <a:spLocks noGrp="1"/>
          </p:cNvSpPr>
          <p:nvPr>
            <p:ph type="title"/>
          </p:nvPr>
        </p:nvSpPr>
        <p:spPr>
          <a:xfrm>
            <a:off x="172435" y="3972578"/>
            <a:ext cx="8799130" cy="1325563"/>
          </a:xfrm>
        </p:spPr>
        <p:txBody>
          <a:bodyPr>
            <a:normAutofit/>
          </a:bodyPr>
          <a:lstStyle/>
          <a:p>
            <a:pPr algn="ctr"/>
            <a:r>
              <a:rPr lang="en-US" sz="6000" b="1" dirty="0">
                <a:solidFill>
                  <a:schemeClr val="bg1"/>
                </a:solidFill>
                <a:latin typeface="Arial" panose="020B0604020202020204" pitchFamily="34" charset="0"/>
                <a:cs typeface="Arial" panose="020B0604020202020204" pitchFamily="34" charset="0"/>
              </a:rPr>
              <a:t>SINGING</a:t>
            </a:r>
          </a:p>
        </p:txBody>
      </p:sp>
    </p:spTree>
    <p:extLst>
      <p:ext uri="{BB962C8B-B14F-4D97-AF65-F5344CB8AC3E}">
        <p14:creationId xmlns:p14="http://schemas.microsoft.com/office/powerpoint/2010/main" val="3552900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able, indoor, sitting, woman&#10;&#10;Description automatically generated">
            <a:extLst>
              <a:ext uri="{FF2B5EF4-FFF2-40B4-BE49-F238E27FC236}">
                <a16:creationId xmlns:a16="http://schemas.microsoft.com/office/drawing/2014/main" id="{48179BA2-A667-4B4D-8F60-84C3156F1FB1}"/>
              </a:ext>
            </a:extLst>
          </p:cNvPr>
          <p:cNvPicPr>
            <a:picLocks noChangeAspect="1"/>
          </p:cNvPicPr>
          <p:nvPr/>
        </p:nvPicPr>
        <p:blipFill rotWithShape="1">
          <a:blip r:embed="rId2">
            <a:extLst>
              <a:ext uri="{28A0092B-C50C-407E-A947-70E740481C1C}">
                <a14:useLocalDpi xmlns:a14="http://schemas.microsoft.com/office/drawing/2010/main" val="0"/>
              </a:ext>
            </a:extLst>
          </a:blip>
          <a:srcRect b="25000"/>
          <a:stretch/>
        </p:blipFill>
        <p:spPr>
          <a:xfrm>
            <a:off x="0" y="0"/>
            <a:ext cx="9144000" cy="6858000"/>
          </a:xfrm>
          <a:prstGeom prst="rect">
            <a:avLst/>
          </a:prstGeom>
        </p:spPr>
      </p:pic>
      <p:sp>
        <p:nvSpPr>
          <p:cNvPr id="3" name="Title 1">
            <a:extLst>
              <a:ext uri="{FF2B5EF4-FFF2-40B4-BE49-F238E27FC236}">
                <a16:creationId xmlns:a16="http://schemas.microsoft.com/office/drawing/2014/main" id="{509D91C0-5C01-4485-9A77-3D75FEF307B5}"/>
              </a:ext>
            </a:extLst>
          </p:cNvPr>
          <p:cNvSpPr txBox="1">
            <a:spLocks/>
          </p:cNvSpPr>
          <p:nvPr/>
        </p:nvSpPr>
        <p:spPr>
          <a:xfrm>
            <a:off x="555077" y="5162309"/>
            <a:ext cx="7886700" cy="103731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IN REMEMBRANCE OF JESUS</a:t>
            </a:r>
          </a:p>
        </p:txBody>
      </p:sp>
    </p:spTree>
    <p:extLst>
      <p:ext uri="{BB962C8B-B14F-4D97-AF65-F5344CB8AC3E}">
        <p14:creationId xmlns:p14="http://schemas.microsoft.com/office/powerpoint/2010/main" val="1505018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erson, brass, indoor, table&#10;&#10;Description automatically generated">
            <a:extLst>
              <a:ext uri="{FF2B5EF4-FFF2-40B4-BE49-F238E27FC236}">
                <a16:creationId xmlns:a16="http://schemas.microsoft.com/office/drawing/2014/main" id="{6DDCA11F-F4A4-400D-B832-3975866BE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820" y="0"/>
            <a:ext cx="10335639" cy="6858000"/>
          </a:xfrm>
          <a:prstGeom prst="rect">
            <a:avLst/>
          </a:prstGeom>
        </p:spPr>
      </p:pic>
      <p:sp>
        <p:nvSpPr>
          <p:cNvPr id="2" name="Title 1">
            <a:extLst>
              <a:ext uri="{FF2B5EF4-FFF2-40B4-BE49-F238E27FC236}">
                <a16:creationId xmlns:a16="http://schemas.microsoft.com/office/drawing/2014/main" id="{C52202E1-4287-490E-9230-CF78EE794C68}"/>
              </a:ext>
            </a:extLst>
          </p:cNvPr>
          <p:cNvSpPr>
            <a:spLocks noGrp="1"/>
          </p:cNvSpPr>
          <p:nvPr>
            <p:ph type="title"/>
          </p:nvPr>
        </p:nvSpPr>
        <p:spPr>
          <a:xfrm>
            <a:off x="0" y="0"/>
            <a:ext cx="9144000" cy="1175657"/>
          </a:xfrm>
          <a:solidFill>
            <a:schemeClr val="tx1">
              <a:alpha val="24000"/>
            </a:schemeClr>
          </a:solidFill>
        </p:spPr>
        <p:txBody>
          <a:bodyPr>
            <a:normAutofit/>
          </a:bodyPr>
          <a:lstStyle/>
          <a:p>
            <a:pPr algn="ctr"/>
            <a:r>
              <a:rPr lang="en-US" sz="6000" b="1" dirty="0">
                <a:solidFill>
                  <a:schemeClr val="bg1"/>
                </a:solidFill>
                <a:latin typeface="Arial" panose="020B0604020202020204" pitchFamily="34" charset="0"/>
                <a:cs typeface="Arial" panose="020B0604020202020204" pitchFamily="34" charset="0"/>
              </a:rPr>
              <a:t>CONTRIBUTION</a:t>
            </a:r>
          </a:p>
        </p:txBody>
      </p:sp>
    </p:spTree>
    <p:extLst>
      <p:ext uri="{BB962C8B-B14F-4D97-AF65-F5344CB8AC3E}">
        <p14:creationId xmlns:p14="http://schemas.microsoft.com/office/powerpoint/2010/main" val="3729350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6EE38-1F66-9BE3-91F5-337D71249EDF}"/>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2C51EA04-6F50-20C6-8A39-FA8DE45AF792}"/>
              </a:ext>
            </a:extLst>
          </p:cNvPr>
          <p:cNvPicPr>
            <a:picLocks noChangeAspect="1"/>
          </p:cNvPicPr>
          <p:nvPr/>
        </p:nvPicPr>
        <p:blipFill>
          <a:blip r:embed="rId3"/>
          <a:stretch>
            <a:fillRect/>
          </a:stretch>
        </p:blipFill>
        <p:spPr>
          <a:xfrm>
            <a:off x="0" y="231648"/>
            <a:ext cx="9144000" cy="6394703"/>
          </a:xfrm>
          <a:prstGeom prst="rect">
            <a:avLst/>
          </a:prstGeom>
        </p:spPr>
      </p:pic>
      <p:pic>
        <p:nvPicPr>
          <p:cNvPr id="5" name="Picture 4">
            <a:extLst>
              <a:ext uri="{FF2B5EF4-FFF2-40B4-BE49-F238E27FC236}">
                <a16:creationId xmlns:a16="http://schemas.microsoft.com/office/drawing/2014/main" id="{7401FC4F-EF53-BF20-DCC1-82F37192F4BD}"/>
              </a:ext>
            </a:extLst>
          </p:cNvPr>
          <p:cNvPicPr>
            <a:picLocks noChangeAspect="1"/>
          </p:cNvPicPr>
          <p:nvPr/>
        </p:nvPicPr>
        <p:blipFill>
          <a:blip r:embed="rId4"/>
          <a:stretch>
            <a:fillRect/>
          </a:stretch>
        </p:blipFill>
        <p:spPr>
          <a:xfrm>
            <a:off x="170306" y="4125906"/>
            <a:ext cx="8803387" cy="1603387"/>
          </a:xfrm>
          <a:prstGeom prst="rect">
            <a:avLst/>
          </a:prstGeom>
        </p:spPr>
      </p:pic>
    </p:spTree>
    <p:extLst>
      <p:ext uri="{BB962C8B-B14F-4D97-AF65-F5344CB8AC3E}">
        <p14:creationId xmlns:p14="http://schemas.microsoft.com/office/powerpoint/2010/main" val="2131105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B1445-E5E2-991B-4F4E-0F17603673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C454A7-44D5-C8FB-61EC-21499005393F}"/>
              </a:ext>
            </a:extLst>
          </p:cNvPr>
          <p:cNvSpPr>
            <a:spLocks noGrp="1"/>
          </p:cNvSpPr>
          <p:nvPr>
            <p:ph type="title"/>
          </p:nvPr>
        </p:nvSpPr>
        <p:spPr>
          <a:xfrm>
            <a:off x="203200" y="0"/>
            <a:ext cx="8712200" cy="6858000"/>
          </a:xfrm>
        </p:spPr>
        <p:txBody>
          <a:bodyPr>
            <a:noAutofit/>
          </a:bodyPr>
          <a:lstStyle/>
          <a:p>
            <a:pPr lvl="0" indent="-6350">
              <a:lnSpc>
                <a:spcPct val="95000"/>
              </a:lnSpc>
              <a:spcAft>
                <a:spcPts val="800"/>
              </a:spcAft>
            </a:pPr>
            <a:r>
              <a:rPr lang="en-US" sz="4000" kern="100" dirty="0">
                <a:solidFill>
                  <a:srgbClr val="000000"/>
                </a:solidFill>
                <a:ea typeface="Calibri" panose="020F0502020204030204" pitchFamily="34" charset="0"/>
                <a:cs typeface="Times New Roman" panose="02020603050405020304" pitchFamily="18" charset="0"/>
              </a:rPr>
              <a:t>Hebrews 6:1–3  Therefore, leaving the discussion of the elementary principles of Christ, let us go on to perfection, not laying again the foundation of repentance from dead works and of faith toward God, </a:t>
            </a:r>
            <a:r>
              <a:rPr lang="en-US" sz="4000" kern="100" baseline="30000" dirty="0">
                <a:solidFill>
                  <a:srgbClr val="000000"/>
                </a:solidFill>
                <a:ea typeface="Calibri" panose="020F0502020204030204" pitchFamily="34" charset="0"/>
                <a:cs typeface="Times New Roman" panose="02020603050405020304" pitchFamily="18" charset="0"/>
              </a:rPr>
              <a:t>2</a:t>
            </a:r>
            <a:r>
              <a:rPr lang="en-US" sz="4000" kern="100" dirty="0">
                <a:solidFill>
                  <a:srgbClr val="000000"/>
                </a:solidFill>
                <a:ea typeface="Calibri" panose="020F0502020204030204" pitchFamily="34" charset="0"/>
                <a:cs typeface="Times New Roman" panose="02020603050405020304" pitchFamily="18" charset="0"/>
              </a:rPr>
              <a:t> of the doctrine of baptisms, of laying on of hands, of resurrection of the dead, and of eternal judgment. </a:t>
            </a:r>
            <a:r>
              <a:rPr lang="en-US" sz="4000" kern="100" baseline="30000" dirty="0">
                <a:solidFill>
                  <a:srgbClr val="000000"/>
                </a:solidFill>
                <a:ea typeface="Calibri" panose="020F0502020204030204" pitchFamily="34" charset="0"/>
                <a:cs typeface="Times New Roman" panose="02020603050405020304" pitchFamily="18" charset="0"/>
              </a:rPr>
              <a:t>3</a:t>
            </a:r>
            <a:r>
              <a:rPr lang="en-US" sz="4000" kern="100" dirty="0">
                <a:solidFill>
                  <a:srgbClr val="000000"/>
                </a:solidFill>
                <a:ea typeface="Calibri" panose="020F0502020204030204" pitchFamily="34" charset="0"/>
                <a:cs typeface="Times New Roman" panose="02020603050405020304" pitchFamily="18" charset="0"/>
              </a:rPr>
              <a:t> And this we will do if God permits.</a:t>
            </a:r>
            <a:endParaRPr lang="en-US" sz="4000" kern="100" dirty="0">
              <a:solidFill>
                <a:prstClr val="black"/>
              </a:solidFill>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719933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A1D5D-69EC-3FB7-6245-BBF0A4C1B292}"/>
            </a:ext>
          </a:extLst>
        </p:cNvPr>
        <p:cNvGrpSpPr/>
        <p:nvPr/>
      </p:nvGrpSpPr>
      <p:grpSpPr>
        <a:xfrm>
          <a:off x="0" y="0"/>
          <a:ext cx="0" cy="0"/>
          <a:chOff x="0" y="0"/>
          <a:chExt cx="0" cy="0"/>
        </a:xfrm>
      </p:grpSpPr>
      <p:pic>
        <p:nvPicPr>
          <p:cNvPr id="3" name="Picture 2" descr="A picture containing stage, light, sky&#10;&#10;Description automatically generated">
            <a:extLst>
              <a:ext uri="{FF2B5EF4-FFF2-40B4-BE49-F238E27FC236}">
                <a16:creationId xmlns:a16="http://schemas.microsoft.com/office/drawing/2014/main" id="{001C5790-7E76-65B5-B550-C7FFDE6BE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067362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0F85D239-1AA2-4A61-A26A-155CD289143E}" vid="{1F5DF8C1-90B5-4122-8C2B-1A05E6D43F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6872</TotalTime>
  <Words>1552</Words>
  <Application>Microsoft Office PowerPoint</Application>
  <PresentationFormat>On-screen Show (4:3)</PresentationFormat>
  <Paragraphs>55</Paragraphs>
  <Slides>32</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32</vt:i4>
      </vt:variant>
    </vt:vector>
  </HeadingPairs>
  <TitlesOfParts>
    <vt:vector size="40" baseType="lpstr">
      <vt:lpstr>Aptos</vt:lpstr>
      <vt:lpstr>Arial</vt:lpstr>
      <vt:lpstr>Bazooka</vt:lpstr>
      <vt:lpstr>Calibri</vt:lpstr>
      <vt:lpstr>Calibri Light</vt:lpstr>
      <vt:lpstr>Times New Roman</vt:lpstr>
      <vt:lpstr>Office Theme</vt:lpstr>
      <vt:lpstr>1_Office Theme</vt:lpstr>
      <vt:lpstr>PowerPoint Presentation</vt:lpstr>
      <vt:lpstr>PowerPoint Presentation</vt:lpstr>
      <vt:lpstr>PowerPoint Presentation</vt:lpstr>
      <vt:lpstr>SINGING</vt:lpstr>
      <vt:lpstr>PowerPoint Presentation</vt:lpstr>
      <vt:lpstr>CONTRIBUTION</vt:lpstr>
      <vt:lpstr>PowerPoint Presentation</vt:lpstr>
      <vt:lpstr>Hebrews 6:1–3  Therefore, leaving the discussion of the elementary principles of Christ, let us go on to perfection, not laying again the foundation of repentance from dead works and of faith toward God, 2 of the doctrine of baptisms, of laying on of hands, of resurrection of the dead, and of eternal judgment. 3 And this we will do if God permits.</vt:lpstr>
      <vt:lpstr>PowerPoint Presentation</vt:lpstr>
      <vt:lpstr>THE CHRISTIAN LIFE IN HEBREWS 12 &amp; 13 </vt:lpstr>
      <vt:lpstr>THE HEBREWS  IN THE BOOK OF HEBREWS</vt:lpstr>
      <vt:lpstr> GET RID OF SIN</vt:lpstr>
      <vt:lpstr>2. RUN THE RACE WITH ENDURANCE</vt:lpstr>
      <vt:lpstr>3. LOOK UNTO JESUS</vt:lpstr>
      <vt:lpstr>4. ACCEPT GOD’S CHASTENING</vt:lpstr>
      <vt:lpstr>5. BE STRONG AND CAREFUL</vt:lpstr>
      <vt:lpstr>6. PURSUE PEACE</vt:lpstr>
      <vt:lpstr>7. PURSUE HOLNESS and holiness, without which no one will see the Lord: 15 looking carefully lest anyone fall short of the grace of God; lest any root of bitterness springing up cause trouble, and by this many become defiled;</vt:lpstr>
      <vt:lpstr>7. PURSUE HOLNESS</vt:lpstr>
      <vt:lpstr>7. PURSUE HOLNESS</vt:lpstr>
      <vt:lpstr>7. PURSUE HOLNESS</vt:lpstr>
      <vt:lpstr>LOVE AS BROTHERS Heb 13 Let brotherly love continue.</vt:lpstr>
      <vt:lpstr>9. HONOR MARRIAGE</vt:lpstr>
      <vt:lpstr>10. BE CONTENT, DEPEND ON GOD</vt:lpstr>
      <vt:lpstr>11. REMEMBER YOUR LEADERS</vt:lpstr>
      <vt:lpstr>12. KEEP PURE IN DOCTRINE</vt:lpstr>
      <vt:lpstr>13. OFFER SACRIFICE…</vt:lpstr>
      <vt:lpstr> OBEY YOUR SPIRITUAL RULERS</vt:lpstr>
      <vt:lpstr>COMPLETE</vt:lpstr>
      <vt:lpstr>PowerPoint Presentation</vt:lpstr>
      <vt:lpstr>PRAYER</vt:lpstr>
      <vt:lpstr>TONIGHT’S SERMON:  HAPPINESS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Larry Pasley</dc:creator>
  <cp:lastModifiedBy>Larry Pasley</cp:lastModifiedBy>
  <cp:revision>2</cp:revision>
  <dcterms:created xsi:type="dcterms:W3CDTF">2021-03-15T23:58:02Z</dcterms:created>
  <dcterms:modified xsi:type="dcterms:W3CDTF">2026-07-20T17:33:43Z</dcterms:modified>
</cp:coreProperties>
</file>