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56" r:id="rId1"/>
    <p:sldMasterId id="2147483668" r:id="rId2"/>
    <p:sldMasterId id="2147483672" r:id="rId3"/>
  </p:sldMasterIdLst>
  <p:notesMasterIdLst>
    <p:notesMasterId r:id="rId28"/>
  </p:notesMasterIdLst>
  <p:sldIdLst>
    <p:sldId id="425" r:id="rId4"/>
    <p:sldId id="361" r:id="rId5"/>
    <p:sldId id="331" r:id="rId6"/>
    <p:sldId id="378" r:id="rId7"/>
    <p:sldId id="513" r:id="rId8"/>
    <p:sldId id="389" r:id="rId9"/>
    <p:sldId id="514" r:id="rId10"/>
    <p:sldId id="522" r:id="rId11"/>
    <p:sldId id="523" r:id="rId12"/>
    <p:sldId id="521" r:id="rId13"/>
    <p:sldId id="520" r:id="rId14"/>
    <p:sldId id="519" r:id="rId15"/>
    <p:sldId id="524" r:id="rId16"/>
    <p:sldId id="518" r:id="rId17"/>
    <p:sldId id="517" r:id="rId18"/>
    <p:sldId id="525" r:id="rId19"/>
    <p:sldId id="516" r:id="rId20"/>
    <p:sldId id="515" r:id="rId21"/>
    <p:sldId id="526" r:id="rId22"/>
    <p:sldId id="447" r:id="rId23"/>
    <p:sldId id="291" r:id="rId24"/>
    <p:sldId id="284" r:id="rId25"/>
    <p:sldId id="448" r:id="rId26"/>
    <p:sldId id="502"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8C71647-2E78-4EA2-8E96-E1519945DC05}">
          <p14:sldIdLst>
            <p14:sldId id="425"/>
            <p14:sldId id="361"/>
            <p14:sldId id="331"/>
            <p14:sldId id="378"/>
            <p14:sldId id="513"/>
            <p14:sldId id="389"/>
            <p14:sldId id="514"/>
            <p14:sldId id="522"/>
            <p14:sldId id="523"/>
            <p14:sldId id="521"/>
            <p14:sldId id="520"/>
            <p14:sldId id="519"/>
            <p14:sldId id="524"/>
            <p14:sldId id="518"/>
            <p14:sldId id="517"/>
            <p14:sldId id="525"/>
            <p14:sldId id="516"/>
            <p14:sldId id="515"/>
            <p14:sldId id="526"/>
          </p14:sldIdLst>
        </p14:section>
        <p14:section name="Untitled Section" id="{050467D7-F11F-403E-A584-099E42E2F7E3}">
          <p14:sldIdLst>
            <p14:sldId id="447"/>
            <p14:sldId id="291"/>
            <p14:sldId id="284"/>
            <p14:sldId id="448"/>
            <p14:sldId id="5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E00"/>
    <a:srgbClr val="003300"/>
    <a:srgbClr val="2556E2"/>
    <a:srgbClr val="0056E2"/>
    <a:srgbClr val="0000FF"/>
    <a:srgbClr val="221100"/>
    <a:srgbClr val="422100"/>
    <a:srgbClr val="703800"/>
    <a:srgbClr val="AC5600"/>
    <a:srgbClr val="C06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E2416E-9D55-4AC1-8CCF-9E714A976B26}" v="504" dt="2026-08-01T01:15:38.8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5" d="100"/>
          <a:sy n="75" d="100"/>
        </p:scale>
        <p:origin x="1272" y="78"/>
      </p:cViewPr>
      <p:guideLst/>
    </p:cSldViewPr>
  </p:slideViewPr>
  <p:outlineViewPr>
    <p:cViewPr>
      <p:scale>
        <a:sx n="33" d="100"/>
        <a:sy n="33" d="100"/>
      </p:scale>
      <p:origin x="0" y="-44754"/>
    </p:cViewPr>
  </p:outlineViewPr>
  <p:notesTextViewPr>
    <p:cViewPr>
      <p:scale>
        <a:sx n="1" d="1"/>
        <a:sy n="1" d="1"/>
      </p:scale>
      <p:origin x="0" y="0"/>
    </p:cViewPr>
  </p:notesTextViewPr>
  <p:sorterViewPr>
    <p:cViewPr varScale="1">
      <p:scale>
        <a:sx n="100" d="100"/>
        <a:sy n="100" d="100"/>
      </p:scale>
      <p:origin x="0" y="-159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27DF79-1B8E-4510-A038-C21A4B598AFD}" type="datetimeFigureOut">
              <a:rPr lang="en-US" smtClean="0"/>
              <a:t>8/10/2026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DB8DFF-69BA-4FFA-A327-4F676D3F4D2B}" type="slidenum">
              <a:rPr lang="en-US" smtClean="0"/>
              <a:t>‹#›</a:t>
            </a:fld>
            <a:endParaRPr lang="en-US"/>
          </a:p>
        </p:txBody>
      </p:sp>
    </p:spTree>
    <p:extLst>
      <p:ext uri="{BB962C8B-B14F-4D97-AF65-F5344CB8AC3E}">
        <p14:creationId xmlns:p14="http://schemas.microsoft.com/office/powerpoint/2010/main" val="4235088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0A30491-E474-44C0-AFC9-A27A5448F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F8F5A7F-B821-40D9-97F6-9B75BE34E0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BB1EA055-5EFC-4F75-8213-ECDA94C8776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965256F-3AF7-42B0-A79F-99AC9B3437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06940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DB8DFF-69BA-4FFA-A327-4F676D3F4D2B}" type="slidenum">
              <a:rPr lang="en-US" smtClean="0"/>
              <a:t>24</a:t>
            </a:fld>
            <a:endParaRPr lang="en-US"/>
          </a:p>
        </p:txBody>
      </p:sp>
    </p:spTree>
    <p:extLst>
      <p:ext uri="{BB962C8B-B14F-4D97-AF65-F5344CB8AC3E}">
        <p14:creationId xmlns:p14="http://schemas.microsoft.com/office/powerpoint/2010/main" val="3141254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68829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57655" y="1367603"/>
            <a:ext cx="8986345" cy="5532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6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9894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270273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85118D96-50EB-4CDF-94A4-F5283BC98F77}" type="datetimeFigureOut">
              <a:rPr lang="en-US" smtClean="0"/>
              <a:t>8/10/2026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5DD84C1A-E1E2-4E74-93E2-8D35E4CE7AFF}" type="slidenum">
              <a:rPr lang="en-US" smtClean="0"/>
              <a:t>‹#›</a:t>
            </a:fld>
            <a:endParaRPr lang="en-US"/>
          </a:p>
        </p:txBody>
      </p:sp>
    </p:spTree>
    <p:extLst>
      <p:ext uri="{BB962C8B-B14F-4D97-AF65-F5344CB8AC3E}">
        <p14:creationId xmlns:p14="http://schemas.microsoft.com/office/powerpoint/2010/main" val="132678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8/10/2026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50202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8/10/2026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60767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8/10/2026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905132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8/10/2026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23551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8/10/2026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686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8/10/2026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6408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78899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044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8/10/2026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070391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8/10/2026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378712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8/10/2026</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33117934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8/10/2026</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37323786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8/10/2026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5297023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8/10/2026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7761335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31354" y="1145754"/>
            <a:ext cx="8912646" cy="571224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8/10/2026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296654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8/10/2026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747073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3.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7655" y="1325562"/>
            <a:ext cx="8986345" cy="55324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6753731"/>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60" r:id="rId3"/>
    <p:sldLayoutId id="2147483662" r:id="rId4"/>
    <p:sldLayoutId id="2147483663" r:id="rId5"/>
    <p:sldLayoutId id="2147483664" r:id="rId6"/>
    <p:sldLayoutId id="2147483665" r:id="rId7"/>
    <p:sldLayoutId id="2147483666" r:id="rId8"/>
    <p:sldLayoutId id="2147483667" r:id="rId9"/>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7A87D-6A80-4A43-B337-C59233659EAF}" type="datetimeFigureOut">
              <a:rPr lang="en-US" smtClean="0"/>
              <a:t>8/10/2026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24ED8-BA85-424A-B34E-254D9CCD0148}" type="slidenum">
              <a:rPr lang="en-US" smtClean="0"/>
              <a:t>‹#›</a:t>
            </a:fld>
            <a:endParaRPr lang="en-US"/>
          </a:p>
        </p:txBody>
      </p:sp>
    </p:spTree>
    <p:extLst>
      <p:ext uri="{BB962C8B-B14F-4D97-AF65-F5344CB8AC3E}">
        <p14:creationId xmlns:p14="http://schemas.microsoft.com/office/powerpoint/2010/main" val="1405953961"/>
      </p:ext>
    </p:extLst>
  </p:cSld>
  <p:clrMap bg1="lt1" tx1="dk1" bg2="lt2" tx2="dk2" accent1="accent1" accent2="accent2" accent3="accent3" accent4="accent4" accent5="accent5" accent6="accent6" hlink="hlink" folHlink="folHlink"/>
  <p:sldLayoutIdLst>
    <p:sldLayoutId id="2147483670" r:id="rId1"/>
    <p:sldLayoutId id="214748367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2287667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en.wikipedia.org/wiki/File:Lilium_longiflorum_(Easter_Lily).JPG"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www.publicdomainpictures.net/en/view-image.php?image=165370&amp;picture=heaven"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hyperlink" Target="https://www.publicdomainpictures.net/en/view-image.php?image=287508&amp;picture=heaven-gat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3E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E83C1B-51F2-4C54-BFE8-59DACB5F4871}"/>
              </a:ext>
            </a:extLst>
          </p:cNvPr>
          <p:cNvSpPr/>
          <p:nvPr/>
        </p:nvSpPr>
        <p:spPr>
          <a:xfrm>
            <a:off x="0" y="0"/>
            <a:ext cx="9144000" cy="1200329"/>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100" normalizeH="0" baseline="0" noProof="0" dirty="0">
                <a:solidFill>
                  <a:schemeClr val="bg1"/>
                </a:solidFill>
                <a:uLnTx/>
                <a:uFillTx/>
                <a:latin typeface="Bazooka" pitchFamily="2" charset="0"/>
                <a:ea typeface="+mn-ea"/>
                <a:cs typeface="+mn-cs"/>
              </a:rPr>
              <a:t>WELCOME TO THE </a:t>
            </a:r>
          </a:p>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100" normalizeH="0" baseline="0" noProof="0" dirty="0">
                <a:solidFill>
                  <a:schemeClr val="bg1"/>
                </a:solidFill>
                <a:uLnTx/>
                <a:uFillTx/>
                <a:latin typeface="Bazooka" pitchFamily="2" charset="0"/>
                <a:ea typeface="+mn-ea"/>
                <a:cs typeface="+mn-cs"/>
              </a:rPr>
              <a:t>JACKSON STREET CHURCH OF CHRIST</a:t>
            </a:r>
            <a:endParaRPr kumimoji="0" lang="en-US" sz="4000" b="1" i="0" u="none" strike="noStrike" kern="1200" normalizeH="0" baseline="0" noProof="0" dirty="0">
              <a:solidFill>
                <a:schemeClr val="bg1"/>
              </a:solidFill>
              <a:uLnTx/>
              <a:uFillTx/>
              <a:latin typeface="Calibri" panose="020F0502020204030204"/>
              <a:ea typeface="+mn-ea"/>
              <a:cs typeface="+mn-cs"/>
            </a:endParaRPr>
          </a:p>
        </p:txBody>
      </p:sp>
      <p:sp>
        <p:nvSpPr>
          <p:cNvPr id="2054" name="TextBox 5">
            <a:extLst>
              <a:ext uri="{FF2B5EF4-FFF2-40B4-BE49-F238E27FC236}">
                <a16:creationId xmlns:a16="http://schemas.microsoft.com/office/drawing/2014/main" id="{F1144962-7E55-4138-B559-0999E85A85AC}"/>
              </a:ext>
            </a:extLst>
          </p:cNvPr>
          <p:cNvSpPr txBox="1">
            <a:spLocks noChangeArrowheads="1"/>
          </p:cNvSpPr>
          <p:nvPr/>
        </p:nvSpPr>
        <p:spPr bwMode="auto">
          <a:xfrm>
            <a:off x="0" y="6100870"/>
            <a:ext cx="9144000" cy="757130"/>
          </a:xfrm>
          <a:prstGeom prst="rect">
            <a:avLst/>
          </a:prstGeom>
          <a:noFill/>
          <a:ln w="9525">
            <a:noFill/>
            <a:miter lim="800000"/>
            <a:headEnd/>
            <a:tailEnd/>
          </a:ln>
        </p:spPr>
        <p:txBody>
          <a:bodyPr wrap="square">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3600" b="1" i="0" u="none" strike="noStrike" kern="1100" normalizeH="0" baseline="0" noProof="0" dirty="0">
                <a:solidFill>
                  <a:schemeClr val="bg1"/>
                </a:solidFill>
                <a:uLnTx/>
                <a:uFillTx/>
                <a:latin typeface="Bazooka" pitchFamily="2" charset="0"/>
                <a:ea typeface="+mn-ea"/>
                <a:cs typeface="+mn-cs"/>
              </a:rPr>
              <a:t>PLEASE TURN OFF CELLPHONES</a:t>
            </a:r>
            <a:r>
              <a:rPr kumimoji="0" lang="en-US" sz="4800" b="1" i="0" u="none" strike="noStrike" kern="1100" normalizeH="0" baseline="0" noProof="0" dirty="0">
                <a:solidFill>
                  <a:schemeClr val="bg1"/>
                </a:solidFill>
                <a:uLnTx/>
                <a:uFillTx/>
                <a:latin typeface="Bazooka" pitchFamily="2" charset="0"/>
                <a:ea typeface="+mn-ea"/>
                <a:cs typeface="+mn-cs"/>
              </a:rPr>
              <a:t> </a:t>
            </a:r>
            <a:endParaRPr kumimoji="0" lang="en-US" sz="3600" b="1" i="0" u="none" strike="noStrike" kern="1100" normalizeH="0" baseline="0" noProof="0" dirty="0">
              <a:solidFill>
                <a:schemeClr val="bg1"/>
              </a:solidFill>
              <a:uLnTx/>
              <a:uFillTx/>
              <a:latin typeface="Bazooka" pitchFamily="2" charset="0"/>
              <a:ea typeface="+mn-ea"/>
              <a:cs typeface="+mn-cs"/>
            </a:endParaRPr>
          </a:p>
        </p:txBody>
      </p:sp>
      <p:pic>
        <p:nvPicPr>
          <p:cNvPr id="3" name="Picture 2">
            <a:extLst>
              <a:ext uri="{FF2B5EF4-FFF2-40B4-BE49-F238E27FC236}">
                <a16:creationId xmlns:a16="http://schemas.microsoft.com/office/drawing/2014/main" id="{08808CF1-CBC0-08F6-7446-74097119AB1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147454" y="1251779"/>
            <a:ext cx="4849091" cy="4849091"/>
          </a:xfrm>
          <a:prstGeom prst="rect">
            <a:avLst/>
          </a:prstGeom>
        </p:spPr>
      </p:pic>
    </p:spTree>
    <p:extLst>
      <p:ext uri="{BB962C8B-B14F-4D97-AF65-F5344CB8AC3E}">
        <p14:creationId xmlns:p14="http://schemas.microsoft.com/office/powerpoint/2010/main" val="87201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whiteboard&#10;&#10;Description automatically generated">
            <a:extLst>
              <a:ext uri="{FF2B5EF4-FFF2-40B4-BE49-F238E27FC236}">
                <a16:creationId xmlns:a16="http://schemas.microsoft.com/office/drawing/2014/main" id="{967C72C7-BD0B-42BA-B00D-788250480F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0"/>
            <a:ext cx="9118600" cy="6858000"/>
          </a:xfrm>
          <a:prstGeom prst="rect">
            <a:avLst/>
          </a:prstGeom>
        </p:spPr>
      </p:pic>
    </p:spTree>
    <p:extLst>
      <p:ext uri="{BB962C8B-B14F-4D97-AF65-F5344CB8AC3E}">
        <p14:creationId xmlns:p14="http://schemas.microsoft.com/office/powerpoint/2010/main" val="756853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knife&#10;&#10;Description automatically generated">
            <a:extLst>
              <a:ext uri="{FF2B5EF4-FFF2-40B4-BE49-F238E27FC236}">
                <a16:creationId xmlns:a16="http://schemas.microsoft.com/office/drawing/2014/main" id="{E02EB7CC-30E9-41B4-BAB6-03A41CB4C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27" y="0"/>
            <a:ext cx="10297056" cy="6858000"/>
          </a:xfrm>
          <a:prstGeom prst="rect">
            <a:avLst/>
          </a:prstGeom>
        </p:spPr>
      </p:pic>
      <p:sp>
        <p:nvSpPr>
          <p:cNvPr id="2" name="Title 1">
            <a:extLst>
              <a:ext uri="{FF2B5EF4-FFF2-40B4-BE49-F238E27FC236}">
                <a16:creationId xmlns:a16="http://schemas.microsoft.com/office/drawing/2014/main" id="{94BF8241-9643-4BF6-AAC4-DB96DB633A2E}"/>
              </a:ext>
            </a:extLst>
          </p:cNvPr>
          <p:cNvSpPr>
            <a:spLocks noGrp="1"/>
          </p:cNvSpPr>
          <p:nvPr>
            <p:ph type="title"/>
          </p:nvPr>
        </p:nvSpPr>
        <p:spPr>
          <a:xfrm>
            <a:off x="4676172" y="462988"/>
            <a:ext cx="4467828" cy="1325563"/>
          </a:xfrm>
        </p:spPr>
        <p:txBody>
          <a:bodyPr>
            <a:normAutofit/>
          </a:bodyPr>
          <a:lstStyle/>
          <a:p>
            <a:pPr algn="ctr"/>
            <a:r>
              <a:rPr lang="en-US" sz="4800" b="1" dirty="0">
                <a:solidFill>
                  <a:schemeClr val="bg1"/>
                </a:solidFill>
                <a:latin typeface="Arial" panose="020B0604020202020204" pitchFamily="34" charset="0"/>
                <a:cs typeface="Arial" panose="020B0604020202020204" pitchFamily="34" charset="0"/>
              </a:rPr>
              <a:t>LET US PRAY</a:t>
            </a:r>
          </a:p>
        </p:txBody>
      </p:sp>
    </p:spTree>
    <p:extLst>
      <p:ext uri="{BB962C8B-B14F-4D97-AF65-F5344CB8AC3E}">
        <p14:creationId xmlns:p14="http://schemas.microsoft.com/office/powerpoint/2010/main" val="2066611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29E63EBD-606C-379B-4936-32D79507279B}"/>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979071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16B22-358F-D642-8877-B1280C2226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711271-085D-4C84-DC64-6ABD13F92643}"/>
              </a:ext>
            </a:extLst>
          </p:cNvPr>
          <p:cNvSpPr>
            <a:spLocks noGrp="1"/>
          </p:cNvSpPr>
          <p:nvPr>
            <p:ph type="title"/>
          </p:nvPr>
        </p:nvSpPr>
        <p:spPr>
          <a:xfrm>
            <a:off x="152400" y="0"/>
            <a:ext cx="8858250" cy="6858000"/>
          </a:xfrm>
        </p:spPr>
        <p:txBody>
          <a:bodyPr>
            <a:noAutofit/>
          </a:bodyPr>
          <a:lstStyle/>
          <a:p>
            <a:pPr lvl="0">
              <a:lnSpc>
                <a:spcPct val="85000"/>
              </a:lnSpc>
            </a:pPr>
            <a:r>
              <a:rPr lang="en-US" sz="2700" dirty="0">
                <a:solidFill>
                  <a:srgbClr val="000000"/>
                </a:solidFill>
                <a:ea typeface="Times New Roman" panose="02020603050405020304" pitchFamily="18" charset="0"/>
              </a:rPr>
              <a:t>Romans 8:18–25  For I consider that the sufferings of this present time are not worthy to be compared with the glory which shall be revealed in us. </a:t>
            </a:r>
            <a:r>
              <a:rPr lang="en-US" sz="2700" baseline="30000" dirty="0">
                <a:solidFill>
                  <a:srgbClr val="000000"/>
                </a:solidFill>
                <a:ea typeface="Times New Roman" panose="02020603050405020304" pitchFamily="18" charset="0"/>
              </a:rPr>
              <a:t>19</a:t>
            </a:r>
            <a:r>
              <a:rPr lang="en-US" sz="2700" dirty="0">
                <a:solidFill>
                  <a:srgbClr val="000000"/>
                </a:solidFill>
                <a:ea typeface="Times New Roman" panose="02020603050405020304" pitchFamily="18" charset="0"/>
              </a:rPr>
              <a:t> For the earnest expectation of the creation eagerly waits for the revealing of the sons of God. </a:t>
            </a:r>
            <a:r>
              <a:rPr lang="en-US" sz="2700" baseline="30000" dirty="0">
                <a:solidFill>
                  <a:srgbClr val="000000"/>
                </a:solidFill>
                <a:ea typeface="Times New Roman" panose="02020603050405020304" pitchFamily="18" charset="0"/>
              </a:rPr>
              <a:t>20</a:t>
            </a:r>
            <a:r>
              <a:rPr lang="en-US" sz="2700" dirty="0">
                <a:solidFill>
                  <a:srgbClr val="000000"/>
                </a:solidFill>
                <a:ea typeface="Times New Roman" panose="02020603050405020304" pitchFamily="18" charset="0"/>
              </a:rPr>
              <a:t> For the creation was subjected to futility, not willingly, but because of Him who subjected it in hope; </a:t>
            </a:r>
            <a:r>
              <a:rPr lang="en-US" sz="2700" baseline="30000" dirty="0">
                <a:solidFill>
                  <a:srgbClr val="000000"/>
                </a:solidFill>
                <a:ea typeface="Times New Roman" panose="02020603050405020304" pitchFamily="18" charset="0"/>
              </a:rPr>
              <a:t>21</a:t>
            </a:r>
            <a:r>
              <a:rPr lang="en-US" sz="2700" dirty="0">
                <a:solidFill>
                  <a:srgbClr val="000000"/>
                </a:solidFill>
                <a:ea typeface="Times New Roman" panose="02020603050405020304" pitchFamily="18" charset="0"/>
              </a:rPr>
              <a:t> because the creation itself also will be delivered from the bondage of corruption into the glorious liberty of the children of God. </a:t>
            </a:r>
            <a:r>
              <a:rPr lang="en-US" sz="2700" baseline="30000" dirty="0">
                <a:solidFill>
                  <a:srgbClr val="000000"/>
                </a:solidFill>
                <a:ea typeface="Times New Roman" panose="02020603050405020304" pitchFamily="18" charset="0"/>
              </a:rPr>
              <a:t>22</a:t>
            </a:r>
            <a:r>
              <a:rPr lang="en-US" sz="2700" dirty="0">
                <a:solidFill>
                  <a:srgbClr val="000000"/>
                </a:solidFill>
                <a:ea typeface="Times New Roman" panose="02020603050405020304" pitchFamily="18" charset="0"/>
              </a:rPr>
              <a:t> For we know that the whole creation groans and labors with birth pangs together until now. </a:t>
            </a:r>
            <a:r>
              <a:rPr lang="en-US" sz="2700" baseline="30000" dirty="0">
                <a:solidFill>
                  <a:srgbClr val="000000"/>
                </a:solidFill>
                <a:ea typeface="Times New Roman" panose="02020603050405020304" pitchFamily="18" charset="0"/>
              </a:rPr>
              <a:t>23</a:t>
            </a:r>
            <a:r>
              <a:rPr lang="en-US" sz="2700" dirty="0">
                <a:solidFill>
                  <a:srgbClr val="000000"/>
                </a:solidFill>
                <a:ea typeface="Times New Roman" panose="02020603050405020304" pitchFamily="18" charset="0"/>
              </a:rPr>
              <a:t> Not only that, but we also who have the </a:t>
            </a:r>
            <a:r>
              <a:rPr lang="en-US" sz="2700" dirty="0" err="1">
                <a:solidFill>
                  <a:srgbClr val="000000"/>
                </a:solidFill>
                <a:ea typeface="Times New Roman" panose="02020603050405020304" pitchFamily="18" charset="0"/>
              </a:rPr>
              <a:t>firstfruits</a:t>
            </a:r>
            <a:r>
              <a:rPr lang="en-US" sz="2700" dirty="0">
                <a:solidFill>
                  <a:srgbClr val="000000"/>
                </a:solidFill>
                <a:ea typeface="Times New Roman" panose="02020603050405020304" pitchFamily="18" charset="0"/>
              </a:rPr>
              <a:t> of the Spirit, even we ourselves groan within ourselves, eagerly waiting for the adoption, the redemption of our body. </a:t>
            </a:r>
            <a:r>
              <a:rPr lang="en-US" sz="2700" baseline="30000" dirty="0">
                <a:solidFill>
                  <a:srgbClr val="000000"/>
                </a:solidFill>
                <a:ea typeface="Times New Roman" panose="02020603050405020304" pitchFamily="18" charset="0"/>
              </a:rPr>
              <a:t>24</a:t>
            </a:r>
            <a:r>
              <a:rPr lang="en-US" sz="2700" dirty="0">
                <a:solidFill>
                  <a:srgbClr val="000000"/>
                </a:solidFill>
                <a:ea typeface="Times New Roman" panose="02020603050405020304" pitchFamily="18" charset="0"/>
              </a:rPr>
              <a:t> For we were saved in this hope, but hope that is seen is not hope; for why does one still hope for what he sees? </a:t>
            </a:r>
            <a:r>
              <a:rPr lang="en-US" sz="2700" baseline="30000" dirty="0">
                <a:solidFill>
                  <a:srgbClr val="000000"/>
                </a:solidFill>
                <a:ea typeface="Times New Roman" panose="02020603050405020304" pitchFamily="18" charset="0"/>
              </a:rPr>
              <a:t>25</a:t>
            </a:r>
            <a:r>
              <a:rPr lang="en-US" sz="2700" dirty="0">
                <a:solidFill>
                  <a:srgbClr val="000000"/>
                </a:solidFill>
                <a:ea typeface="Times New Roman" panose="02020603050405020304" pitchFamily="18" charset="0"/>
              </a:rPr>
              <a:t> But if we hope for what we do not see, we eagerly wait for it with perseverance.</a:t>
            </a:r>
            <a:endParaRPr lang="en-US" sz="2700" dirty="0">
              <a:solidFill>
                <a:prstClr val="black"/>
              </a:solidFill>
            </a:endParaRPr>
          </a:p>
        </p:txBody>
      </p:sp>
    </p:spTree>
    <p:extLst>
      <p:ext uri="{BB962C8B-B14F-4D97-AF65-F5344CB8AC3E}">
        <p14:creationId xmlns:p14="http://schemas.microsoft.com/office/powerpoint/2010/main" val="22555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knife&#10;&#10;Description automatically generated">
            <a:extLst>
              <a:ext uri="{FF2B5EF4-FFF2-40B4-BE49-F238E27FC236}">
                <a16:creationId xmlns:a16="http://schemas.microsoft.com/office/drawing/2014/main" id="{E02EB7CC-30E9-41B4-BAB6-03A41CB4C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27" y="0"/>
            <a:ext cx="10297056" cy="6858000"/>
          </a:xfrm>
          <a:prstGeom prst="rect">
            <a:avLst/>
          </a:prstGeom>
        </p:spPr>
      </p:pic>
      <p:sp>
        <p:nvSpPr>
          <p:cNvPr id="2" name="Title 1">
            <a:extLst>
              <a:ext uri="{FF2B5EF4-FFF2-40B4-BE49-F238E27FC236}">
                <a16:creationId xmlns:a16="http://schemas.microsoft.com/office/drawing/2014/main" id="{94BF8241-9643-4BF6-AAC4-DB96DB633A2E}"/>
              </a:ext>
            </a:extLst>
          </p:cNvPr>
          <p:cNvSpPr>
            <a:spLocks noGrp="1"/>
          </p:cNvSpPr>
          <p:nvPr>
            <p:ph type="title"/>
          </p:nvPr>
        </p:nvSpPr>
        <p:spPr>
          <a:xfrm>
            <a:off x="4676172" y="462988"/>
            <a:ext cx="4467828" cy="1325563"/>
          </a:xfrm>
        </p:spPr>
        <p:txBody>
          <a:bodyPr>
            <a:normAutofit/>
          </a:bodyPr>
          <a:lstStyle/>
          <a:p>
            <a:pPr algn="ctr"/>
            <a:r>
              <a:rPr lang="en-US" sz="4800" b="1" dirty="0">
                <a:solidFill>
                  <a:schemeClr val="bg1"/>
                </a:solidFill>
                <a:latin typeface="Arial" panose="020B0604020202020204" pitchFamily="34" charset="0"/>
                <a:cs typeface="Arial" panose="020B0604020202020204" pitchFamily="34" charset="0"/>
              </a:rPr>
              <a:t>LET US PRAY</a:t>
            </a:r>
          </a:p>
        </p:txBody>
      </p:sp>
    </p:spTree>
    <p:extLst>
      <p:ext uri="{BB962C8B-B14F-4D97-AF65-F5344CB8AC3E}">
        <p14:creationId xmlns:p14="http://schemas.microsoft.com/office/powerpoint/2010/main" val="1874065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9EBF3DC-4D75-C71E-EDE5-01C70BFCCE76}"/>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8181" r="8181"/>
          <a:stretch>
            <a:fillRect/>
          </a:stretch>
        </p:blipFill>
        <p:spPr>
          <a:xfrm>
            <a:off x="-1" y="0"/>
            <a:ext cx="9144001" cy="6858000"/>
          </a:xfrm>
          <a:prstGeom prst="rect">
            <a:avLst/>
          </a:prstGeom>
        </p:spPr>
      </p:pic>
      <p:sp>
        <p:nvSpPr>
          <p:cNvPr id="2" name="Title 1">
            <a:extLst>
              <a:ext uri="{FF2B5EF4-FFF2-40B4-BE49-F238E27FC236}">
                <a16:creationId xmlns:a16="http://schemas.microsoft.com/office/drawing/2014/main" id="{25722320-09F6-E511-A650-7199201ACA37}"/>
              </a:ext>
            </a:extLst>
          </p:cNvPr>
          <p:cNvSpPr>
            <a:spLocks noGrp="1"/>
          </p:cNvSpPr>
          <p:nvPr>
            <p:ph type="title"/>
          </p:nvPr>
        </p:nvSpPr>
        <p:spPr>
          <a:solidFill>
            <a:srgbClr val="2556E2">
              <a:alpha val="48627"/>
            </a:srgbClr>
          </a:solidFill>
        </p:spPr>
        <p:txBody>
          <a:bodyPr>
            <a:normAutofit fontScale="90000"/>
          </a:bodyPr>
          <a:lstStyle/>
          <a:p>
            <a:pPr marL="0" marR="0" algn="ctr">
              <a:buNone/>
            </a:pPr>
            <a:r>
              <a:rPr lang="en-US" sz="6000" b="1" dirty="0">
                <a:solidFill>
                  <a:schemeClr val="bg1"/>
                </a:solidFill>
                <a:effectLst/>
                <a:ea typeface="Times New Roman" panose="02020603050405020304" pitchFamily="18" charset="0"/>
              </a:rPr>
              <a:t>THE CHRISTIAN’S HOPE</a:t>
            </a:r>
            <a:endParaRPr lang="en-US" sz="44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97453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CE128-7E64-FE0B-1DCB-8EFD345AF422}"/>
              </a:ext>
            </a:extLst>
          </p:cNvPr>
          <p:cNvSpPr>
            <a:spLocks noGrp="1"/>
          </p:cNvSpPr>
          <p:nvPr>
            <p:ph type="title"/>
          </p:nvPr>
        </p:nvSpPr>
        <p:spPr>
          <a:xfrm>
            <a:off x="0" y="1"/>
            <a:ext cx="9144000" cy="895350"/>
          </a:xfrm>
        </p:spPr>
        <p:txBody>
          <a:bodyPr>
            <a:normAutofit/>
          </a:bodyPr>
          <a:lstStyle/>
          <a:p>
            <a:pPr marL="0" marR="0">
              <a:buNone/>
            </a:pPr>
            <a:r>
              <a:rPr lang="en-US" dirty="0">
                <a:solidFill>
                  <a:srgbClr val="0000FF"/>
                </a:solidFill>
                <a:ea typeface="Times New Roman" panose="02020603050405020304" pitchFamily="18" charset="0"/>
              </a:rPr>
              <a:t>HOPE</a:t>
            </a:r>
            <a:endParaRPr lang="en-US" dirty="0">
              <a:solidFill>
                <a:srgbClr val="0000FF"/>
              </a:solidFill>
            </a:endParaRPr>
          </a:p>
        </p:txBody>
      </p:sp>
      <p:sp>
        <p:nvSpPr>
          <p:cNvPr id="3" name="Content Placeholder 2">
            <a:extLst>
              <a:ext uri="{FF2B5EF4-FFF2-40B4-BE49-F238E27FC236}">
                <a16:creationId xmlns:a16="http://schemas.microsoft.com/office/drawing/2014/main" id="{C4525905-1764-0BF6-E7CE-3861B4148F24}"/>
              </a:ext>
            </a:extLst>
          </p:cNvPr>
          <p:cNvSpPr>
            <a:spLocks noGrp="1"/>
          </p:cNvSpPr>
          <p:nvPr>
            <p:ph idx="1"/>
          </p:nvPr>
        </p:nvSpPr>
        <p:spPr>
          <a:xfrm>
            <a:off x="157655" y="895351"/>
            <a:ext cx="8986345" cy="6004690"/>
          </a:xfrm>
        </p:spPr>
        <p:txBody>
          <a:bodyPr>
            <a:noAutofit/>
          </a:bodyPr>
          <a:lstStyle/>
          <a:p>
            <a:pPr marL="457200" marR="0" lvl="0" indent="-457200">
              <a:lnSpc>
                <a:spcPct val="85000"/>
              </a:lnSpc>
              <a:buFont typeface="+mj-lt"/>
              <a:buAutoNum type="alphaUcPeriod"/>
            </a:pPr>
            <a:r>
              <a:rPr lang="en-US" sz="2800" dirty="0">
                <a:solidFill>
                  <a:srgbClr val="000000"/>
                </a:solidFill>
                <a:ea typeface="Times New Roman" panose="02020603050405020304" pitchFamily="18" charset="0"/>
              </a:rPr>
              <a:t>HOPE IS FOR WHAT IS UNSEEN - Romans 8:24–25  For we were saved in this hope, but hope that is seen is not hope; for why does one still hope for what he sees? </a:t>
            </a:r>
            <a:r>
              <a:rPr lang="en-US" sz="2800" baseline="30000" dirty="0">
                <a:solidFill>
                  <a:srgbClr val="000000"/>
                </a:solidFill>
                <a:ea typeface="Times New Roman" panose="02020603050405020304" pitchFamily="18" charset="0"/>
              </a:rPr>
              <a:t>25</a:t>
            </a:r>
            <a:r>
              <a:rPr lang="en-US" sz="2800" dirty="0">
                <a:solidFill>
                  <a:srgbClr val="000000"/>
                </a:solidFill>
                <a:ea typeface="Times New Roman" panose="02020603050405020304" pitchFamily="18" charset="0"/>
              </a:rPr>
              <a:t> But if we hope for what we do not see, we eagerly wait for it with perseverance.</a:t>
            </a:r>
            <a:endParaRPr lang="en-US" sz="2800" dirty="0">
              <a:solidFill>
                <a:srgbClr val="000000"/>
              </a:solidFill>
              <a:latin typeface="Times New Roman" panose="02020603050405020304" pitchFamily="18" charset="0"/>
              <a:ea typeface="Times New Roman" panose="02020603050405020304" pitchFamily="18" charset="0"/>
            </a:endParaRPr>
          </a:p>
          <a:p>
            <a:pPr marL="457200" marR="0" lvl="0" indent="-457200">
              <a:lnSpc>
                <a:spcPct val="85000"/>
              </a:lnSpc>
              <a:buFont typeface="+mj-lt"/>
              <a:buAutoNum type="alphaUcPeriod"/>
            </a:pPr>
            <a:r>
              <a:rPr lang="en-US" sz="2800" dirty="0">
                <a:solidFill>
                  <a:srgbClr val="000000"/>
                </a:solidFill>
                <a:ea typeface="Times New Roman" panose="02020603050405020304" pitchFamily="18" charset="0"/>
              </a:rPr>
              <a:t>OUR HOPE IN CHRIST IS IN THIS LIFE AND THE LIFE TO COME - 1 Corinthians 15:16–19  For if the dead do not rise, then Christ is not risen. </a:t>
            </a:r>
            <a:r>
              <a:rPr lang="en-US" sz="2800" baseline="30000" dirty="0">
                <a:solidFill>
                  <a:srgbClr val="000000"/>
                </a:solidFill>
                <a:ea typeface="Times New Roman" panose="02020603050405020304" pitchFamily="18" charset="0"/>
              </a:rPr>
              <a:t>17</a:t>
            </a:r>
            <a:r>
              <a:rPr lang="en-US" sz="2800" dirty="0">
                <a:solidFill>
                  <a:srgbClr val="000000"/>
                </a:solidFill>
                <a:ea typeface="Times New Roman" panose="02020603050405020304" pitchFamily="18" charset="0"/>
              </a:rPr>
              <a:t> And if Christ is not risen, your faith is futile; you are still in your sins! </a:t>
            </a:r>
            <a:r>
              <a:rPr lang="en-US" sz="2800" baseline="30000" dirty="0">
                <a:solidFill>
                  <a:srgbClr val="000000"/>
                </a:solidFill>
                <a:ea typeface="Times New Roman" panose="02020603050405020304" pitchFamily="18" charset="0"/>
              </a:rPr>
              <a:t>18</a:t>
            </a:r>
            <a:r>
              <a:rPr lang="en-US" sz="2800" dirty="0">
                <a:solidFill>
                  <a:srgbClr val="000000"/>
                </a:solidFill>
                <a:ea typeface="Times New Roman" panose="02020603050405020304" pitchFamily="18" charset="0"/>
              </a:rPr>
              <a:t> Then also those who have fallen asleep in Christ have perished. </a:t>
            </a:r>
            <a:r>
              <a:rPr lang="en-US" sz="2800" baseline="30000" dirty="0">
                <a:solidFill>
                  <a:srgbClr val="000000"/>
                </a:solidFill>
                <a:ea typeface="Times New Roman" panose="02020603050405020304" pitchFamily="18" charset="0"/>
              </a:rPr>
              <a:t>19</a:t>
            </a:r>
            <a:r>
              <a:rPr lang="en-US" sz="2800" dirty="0">
                <a:solidFill>
                  <a:srgbClr val="000000"/>
                </a:solidFill>
                <a:ea typeface="Times New Roman" panose="02020603050405020304" pitchFamily="18" charset="0"/>
              </a:rPr>
              <a:t> If in this life only we have hope in Christ, we are of all men the most pitiable.</a:t>
            </a:r>
            <a:endParaRPr lang="en-US" sz="2800" dirty="0">
              <a:solidFill>
                <a:srgbClr val="000000"/>
              </a:solidFill>
              <a:latin typeface="Times New Roman" panose="02020603050405020304" pitchFamily="18" charset="0"/>
              <a:ea typeface="Times New Roman" panose="02020603050405020304" pitchFamily="18" charset="0"/>
            </a:endParaRPr>
          </a:p>
          <a:p>
            <a:pPr marL="457200" marR="0" lvl="0" indent="-457200">
              <a:lnSpc>
                <a:spcPct val="85000"/>
              </a:lnSpc>
              <a:buFont typeface="+mj-lt"/>
              <a:buAutoNum type="alphaUcPeriod"/>
            </a:pPr>
            <a:r>
              <a:rPr lang="en-US" sz="2800" dirty="0">
                <a:solidFill>
                  <a:srgbClr val="000000"/>
                </a:solidFill>
                <a:ea typeface="Times New Roman" panose="02020603050405020304" pitchFamily="18" charset="0"/>
              </a:rPr>
              <a:t>Thus, to live without Christ is to die without hope! </a:t>
            </a:r>
            <a:endParaRPr lang="en-US" sz="2800"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55197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7B8D4-13F8-363C-59E0-0D98B5DC7D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E50F24-D244-BEE2-7E73-846B1A998B33}"/>
              </a:ext>
            </a:extLst>
          </p:cNvPr>
          <p:cNvSpPr>
            <a:spLocks noGrp="1"/>
          </p:cNvSpPr>
          <p:nvPr>
            <p:ph type="title"/>
          </p:nvPr>
        </p:nvSpPr>
        <p:spPr>
          <a:xfrm>
            <a:off x="0" y="1"/>
            <a:ext cx="9144000" cy="895350"/>
          </a:xfrm>
        </p:spPr>
        <p:txBody>
          <a:bodyPr>
            <a:normAutofit/>
          </a:bodyPr>
          <a:lstStyle/>
          <a:p>
            <a:pPr marL="0" marR="0">
              <a:buNone/>
            </a:pPr>
            <a:r>
              <a:rPr lang="en-US" dirty="0">
                <a:solidFill>
                  <a:srgbClr val="0000FF"/>
                </a:solidFill>
                <a:ea typeface="Times New Roman" panose="02020603050405020304" pitchFamily="18" charset="0"/>
              </a:rPr>
              <a:t>HOPE</a:t>
            </a:r>
            <a:endParaRPr lang="en-US" dirty="0">
              <a:solidFill>
                <a:srgbClr val="0000FF"/>
              </a:solidFill>
            </a:endParaRPr>
          </a:p>
        </p:txBody>
      </p:sp>
      <p:sp>
        <p:nvSpPr>
          <p:cNvPr id="3" name="Content Placeholder 2">
            <a:extLst>
              <a:ext uri="{FF2B5EF4-FFF2-40B4-BE49-F238E27FC236}">
                <a16:creationId xmlns:a16="http://schemas.microsoft.com/office/drawing/2014/main" id="{AA9E8EF9-EDAB-B3D3-AD63-70FA5DD0DD75}"/>
              </a:ext>
            </a:extLst>
          </p:cNvPr>
          <p:cNvSpPr>
            <a:spLocks noGrp="1"/>
          </p:cNvSpPr>
          <p:nvPr>
            <p:ph idx="1"/>
          </p:nvPr>
        </p:nvSpPr>
        <p:spPr>
          <a:xfrm>
            <a:off x="157655" y="742951"/>
            <a:ext cx="8986345" cy="6157090"/>
          </a:xfrm>
        </p:spPr>
        <p:txBody>
          <a:bodyPr>
            <a:noAutofit/>
          </a:bodyPr>
          <a:lstStyle/>
          <a:p>
            <a:pPr marL="457200" lvl="0" indent="-457200">
              <a:buFont typeface="+mj-lt"/>
              <a:buAutoNum type="alphaUcPeriod" startAt="4"/>
            </a:pPr>
            <a:r>
              <a:rPr lang="en-US" sz="2700" dirty="0">
                <a:solidFill>
                  <a:srgbClr val="000000"/>
                </a:solidFill>
                <a:ea typeface="Times New Roman" panose="02020603050405020304" pitchFamily="18" charset="0"/>
              </a:rPr>
              <a:t>Dante, in </a:t>
            </a:r>
            <a:r>
              <a:rPr lang="en-US" sz="2700" i="1" dirty="0">
                <a:solidFill>
                  <a:srgbClr val="000000"/>
                </a:solidFill>
                <a:ea typeface="Times New Roman" panose="02020603050405020304" pitchFamily="18" charset="0"/>
              </a:rPr>
              <a:t>The Inferno</a:t>
            </a:r>
            <a:r>
              <a:rPr lang="en-US" sz="2700" dirty="0">
                <a:solidFill>
                  <a:srgbClr val="000000"/>
                </a:solidFill>
                <a:ea typeface="Times New Roman" panose="02020603050405020304" pitchFamily="18" charset="0"/>
              </a:rPr>
              <a:t>, said the sign over the gate to Hell reads, </a:t>
            </a:r>
            <a:r>
              <a:rPr lang="en-US" sz="2700" i="1" dirty="0">
                <a:solidFill>
                  <a:srgbClr val="000000"/>
                </a:solidFill>
                <a:ea typeface="Times New Roman" panose="02020603050405020304" pitchFamily="18" charset="0"/>
              </a:rPr>
              <a:t>“Abandon all hope, ye who enter here.” </a:t>
            </a:r>
            <a:endParaRPr lang="en-US" sz="2700" dirty="0">
              <a:solidFill>
                <a:srgbClr val="000000"/>
              </a:solidFill>
              <a:latin typeface="Times New Roman" panose="02020603050405020304" pitchFamily="18" charset="0"/>
              <a:ea typeface="Times New Roman" panose="02020603050405020304" pitchFamily="18" charset="0"/>
            </a:endParaRPr>
          </a:p>
          <a:p>
            <a:pPr marL="457200" lvl="0" indent="-457200">
              <a:buFont typeface="+mj-lt"/>
              <a:buAutoNum type="alphaUcPeriod" startAt="4"/>
            </a:pPr>
            <a:r>
              <a:rPr lang="en-US" sz="2700" dirty="0">
                <a:solidFill>
                  <a:srgbClr val="000000"/>
                </a:solidFill>
                <a:ea typeface="Times New Roman" panose="02020603050405020304" pitchFamily="18" charset="0"/>
              </a:rPr>
              <a:t>There is no comfort at death except the sure hope of heaven. </a:t>
            </a:r>
            <a:endParaRPr lang="en-US" sz="2700" dirty="0">
              <a:solidFill>
                <a:srgbClr val="000000"/>
              </a:solidFill>
              <a:latin typeface="Times New Roman" panose="02020603050405020304" pitchFamily="18" charset="0"/>
              <a:ea typeface="Times New Roman" panose="02020603050405020304" pitchFamily="18" charset="0"/>
            </a:endParaRPr>
          </a:p>
          <a:p>
            <a:pPr marL="457200" lvl="0" indent="-457200">
              <a:buFont typeface="+mj-lt"/>
              <a:buAutoNum type="alphaUcPeriod" startAt="4"/>
            </a:pPr>
            <a:r>
              <a:rPr lang="en-US" sz="2700" dirty="0">
                <a:solidFill>
                  <a:srgbClr val="000000"/>
                </a:solidFill>
                <a:ea typeface="Times New Roman" panose="02020603050405020304" pitchFamily="18" charset="0"/>
              </a:rPr>
              <a:t>The word “hope” is a Greek word that means “confidence.” </a:t>
            </a:r>
            <a:endParaRPr lang="en-US" sz="2700" dirty="0">
              <a:solidFill>
                <a:srgbClr val="000000"/>
              </a:solidFill>
              <a:latin typeface="Times New Roman" panose="02020603050405020304" pitchFamily="18" charset="0"/>
              <a:ea typeface="Times New Roman" panose="02020603050405020304" pitchFamily="18" charset="0"/>
            </a:endParaRPr>
          </a:p>
          <a:p>
            <a:pPr marL="457200" lvl="0" indent="-457200">
              <a:buFont typeface="+mj-lt"/>
              <a:buAutoNum type="alphaUcPeriod" startAt="4"/>
            </a:pPr>
            <a:r>
              <a:rPr lang="en-US" sz="2700" dirty="0">
                <a:solidFill>
                  <a:srgbClr val="000000"/>
                </a:solidFill>
                <a:ea typeface="Times New Roman" panose="02020603050405020304" pitchFamily="18" charset="0"/>
              </a:rPr>
              <a:t>Those who belong to Christ have confidence of glory because they have been cleansed by Jesus’ blood. </a:t>
            </a:r>
            <a:endParaRPr lang="en-US" sz="2700" dirty="0">
              <a:solidFill>
                <a:srgbClr val="000000"/>
              </a:solidFill>
              <a:latin typeface="Times New Roman" panose="02020603050405020304" pitchFamily="18" charset="0"/>
              <a:ea typeface="Times New Roman" panose="02020603050405020304" pitchFamily="18" charset="0"/>
            </a:endParaRPr>
          </a:p>
          <a:p>
            <a:pPr marL="457200" lvl="0" indent="-457200">
              <a:buFont typeface="+mj-lt"/>
              <a:buAutoNum type="alphaUcPeriod" startAt="4"/>
            </a:pPr>
            <a:r>
              <a:rPr lang="en-US" sz="2700" dirty="0">
                <a:solidFill>
                  <a:srgbClr val="000000"/>
                </a:solidFill>
                <a:ea typeface="Times New Roman" panose="02020603050405020304" pitchFamily="18" charset="0"/>
              </a:rPr>
              <a:t>They have confidence because of His resurrection; they are confident of a better place. </a:t>
            </a:r>
            <a:endParaRPr lang="en-US" sz="2700" dirty="0">
              <a:solidFill>
                <a:srgbClr val="000000"/>
              </a:solidFill>
              <a:latin typeface="Times New Roman" panose="02020603050405020304" pitchFamily="18" charset="0"/>
              <a:ea typeface="Times New Roman" panose="02020603050405020304" pitchFamily="18" charset="0"/>
            </a:endParaRPr>
          </a:p>
          <a:p>
            <a:pPr marL="457200" lvl="0" indent="-457200">
              <a:buFont typeface="+mj-lt"/>
              <a:buAutoNum type="alphaUcPeriod" startAt="4"/>
            </a:pPr>
            <a:r>
              <a:rPr lang="en-US" sz="2700" dirty="0">
                <a:solidFill>
                  <a:srgbClr val="000000"/>
                </a:solidFill>
                <a:ea typeface="Times New Roman" panose="02020603050405020304" pitchFamily="18" charset="0"/>
              </a:rPr>
              <a:t>Therefore, the Christian’s hope is not the uncertain things of this world, but the well-grounded expectation of that which God has prepared for and promised to His people. </a:t>
            </a:r>
            <a:endParaRPr lang="en-US" sz="2700" dirty="0">
              <a:solidFill>
                <a:srgbClr val="000000"/>
              </a:solidFill>
              <a:latin typeface="Times New Roman" panose="02020603050405020304" pitchFamily="18" charset="0"/>
              <a:ea typeface="Times New Roman" panose="02020603050405020304" pitchFamily="18" charset="0"/>
            </a:endParaRPr>
          </a:p>
          <a:p>
            <a:pPr marL="457200" lvl="0" indent="-457200">
              <a:buFont typeface="+mj-lt"/>
              <a:buAutoNum type="alphaUcPeriod" startAt="4"/>
            </a:pPr>
            <a:r>
              <a:rPr lang="en-US" sz="2700" dirty="0">
                <a:solidFill>
                  <a:srgbClr val="000000"/>
                </a:solidFill>
                <a:ea typeface="Times New Roman" panose="02020603050405020304" pitchFamily="18" charset="0"/>
              </a:rPr>
              <a:t>What does </a:t>
            </a:r>
            <a:r>
              <a:rPr lang="en-US" sz="2700" i="1" dirty="0">
                <a:solidFill>
                  <a:srgbClr val="000000"/>
                </a:solidFill>
                <a:ea typeface="Times New Roman" panose="02020603050405020304" pitchFamily="18" charset="0"/>
              </a:rPr>
              <a:t>“the hope of glory” </a:t>
            </a:r>
            <a:r>
              <a:rPr lang="en-US" sz="2700" dirty="0">
                <a:solidFill>
                  <a:srgbClr val="000000"/>
                </a:solidFill>
                <a:ea typeface="Times New Roman" panose="02020603050405020304" pitchFamily="18" charset="0"/>
              </a:rPr>
              <a:t>involve? </a:t>
            </a:r>
            <a:endParaRPr lang="en-US" sz="2700" dirty="0">
              <a:solidFill>
                <a:prstClr val="black"/>
              </a:solidFill>
            </a:endParaRPr>
          </a:p>
        </p:txBody>
      </p:sp>
    </p:spTree>
    <p:extLst>
      <p:ext uri="{BB962C8B-B14F-4D97-AF65-F5344CB8AC3E}">
        <p14:creationId xmlns:p14="http://schemas.microsoft.com/office/powerpoint/2010/main" val="567370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0929-985C-4C44-71DA-E8237421DB30}"/>
              </a:ext>
            </a:extLst>
          </p:cNvPr>
          <p:cNvSpPr>
            <a:spLocks noGrp="1"/>
          </p:cNvSpPr>
          <p:nvPr>
            <p:ph type="title"/>
          </p:nvPr>
        </p:nvSpPr>
        <p:spPr>
          <a:xfrm>
            <a:off x="0" y="1"/>
            <a:ext cx="9144000" cy="952500"/>
          </a:xfrm>
        </p:spPr>
        <p:txBody>
          <a:bodyPr>
            <a:normAutofit/>
          </a:bodyPr>
          <a:lstStyle/>
          <a:p>
            <a:pPr marL="342900" marR="0" lvl="0" indent="-342900">
              <a:spcAft>
                <a:spcPts val="105"/>
              </a:spcAft>
              <a:buFont typeface="+mj-lt"/>
              <a:buAutoNum type="arabicPeriod"/>
            </a:pPr>
            <a:r>
              <a:rPr lang="en-US" sz="4400" b="1" dirty="0">
                <a:solidFill>
                  <a:srgbClr val="0000FF"/>
                </a:solidFill>
                <a:effectLst/>
                <a:ea typeface="Times New Roman" panose="02020603050405020304" pitchFamily="18" charset="0"/>
              </a:rPr>
              <a:t> A GOOD HOPE </a:t>
            </a:r>
            <a:endParaRPr lang="en-US" sz="4400" dirty="0">
              <a:solidFill>
                <a:srgbClr val="0000FF"/>
              </a:solidFill>
              <a:effectLst/>
              <a:latin typeface="Times New Roman" panose="02020603050405020304" pitchFamily="18" charset="0"/>
              <a:ea typeface="Times New Roman" panose="02020603050405020304" pitchFamily="18" charset="0"/>
            </a:endParaRPr>
          </a:p>
        </p:txBody>
      </p:sp>
      <p:sp>
        <p:nvSpPr>
          <p:cNvPr id="3" name="Content Placeholder 2">
            <a:extLst>
              <a:ext uri="{FF2B5EF4-FFF2-40B4-BE49-F238E27FC236}">
                <a16:creationId xmlns:a16="http://schemas.microsoft.com/office/drawing/2014/main" id="{E46DE33D-31C8-858E-83B7-C456BC28EF60}"/>
              </a:ext>
            </a:extLst>
          </p:cNvPr>
          <p:cNvSpPr>
            <a:spLocks noGrp="1"/>
          </p:cNvSpPr>
          <p:nvPr>
            <p:ph idx="1"/>
          </p:nvPr>
        </p:nvSpPr>
        <p:spPr>
          <a:xfrm>
            <a:off x="157655" y="952501"/>
            <a:ext cx="8986345" cy="5947539"/>
          </a:xfrm>
        </p:spPr>
        <p:txBody>
          <a:bodyPr>
            <a:noAutofit/>
          </a:bodyPr>
          <a:lstStyle/>
          <a:p>
            <a:pPr marL="457200" marR="0" lvl="0" indent="-457200">
              <a:lnSpc>
                <a:spcPct val="80000"/>
              </a:lnSpc>
              <a:buFont typeface="+mj-lt"/>
              <a:buAutoNum type="alphaUcPeriod"/>
            </a:pPr>
            <a:r>
              <a:rPr lang="en-US" sz="2600" dirty="0">
                <a:solidFill>
                  <a:srgbClr val="000000"/>
                </a:solidFill>
                <a:ea typeface="Times New Roman" panose="02020603050405020304" pitchFamily="18" charset="0"/>
              </a:rPr>
              <a:t>Paul said, </a:t>
            </a:r>
            <a:r>
              <a:rPr lang="en-US" sz="2600" i="1" dirty="0">
                <a:solidFill>
                  <a:srgbClr val="000000"/>
                </a:solidFill>
                <a:ea typeface="Times New Roman" panose="02020603050405020304" pitchFamily="18" charset="0"/>
              </a:rPr>
              <a:t>“Now may our Lord Jesus Christ Himself, and our God and Father, who has loved us and given us everlasting consolation and good hope by grace, comfort your hearts and establish you in every good word and work” </a:t>
            </a:r>
            <a:r>
              <a:rPr lang="en-US" sz="2600" dirty="0">
                <a:solidFill>
                  <a:srgbClr val="000000"/>
                </a:solidFill>
                <a:ea typeface="Times New Roman" panose="02020603050405020304" pitchFamily="18" charset="0"/>
              </a:rPr>
              <a:t>(2 Thess. 2:16-17). </a:t>
            </a:r>
            <a:endParaRPr lang="en-US" sz="2600" dirty="0">
              <a:solidFill>
                <a:srgbClr val="000000"/>
              </a:solidFill>
              <a:latin typeface="Times New Roman" panose="02020603050405020304" pitchFamily="18" charset="0"/>
              <a:ea typeface="Times New Roman" panose="02020603050405020304" pitchFamily="18" charset="0"/>
            </a:endParaRPr>
          </a:p>
          <a:p>
            <a:pPr marL="457200" marR="0" lvl="0" indent="-457200">
              <a:lnSpc>
                <a:spcPct val="80000"/>
              </a:lnSpc>
              <a:buFont typeface="+mj-lt"/>
              <a:buAutoNum type="alphaUcPeriod"/>
            </a:pPr>
            <a:r>
              <a:rPr lang="en-US" sz="2600" dirty="0">
                <a:solidFill>
                  <a:srgbClr val="000000"/>
                </a:solidFill>
                <a:ea typeface="Times New Roman" panose="02020603050405020304" pitchFamily="18" charset="0"/>
              </a:rPr>
              <a:t>In our intercessions and petitions, we would do well to remember God’s past faithfulness and present blessings. </a:t>
            </a:r>
            <a:endParaRPr lang="en-US" sz="2600" dirty="0">
              <a:solidFill>
                <a:srgbClr val="000000"/>
              </a:solidFill>
              <a:latin typeface="Times New Roman" panose="02020603050405020304" pitchFamily="18" charset="0"/>
              <a:ea typeface="Times New Roman" panose="02020603050405020304" pitchFamily="18" charset="0"/>
            </a:endParaRPr>
          </a:p>
          <a:p>
            <a:pPr marL="457200" marR="0" lvl="0" indent="-457200">
              <a:lnSpc>
                <a:spcPct val="80000"/>
              </a:lnSpc>
              <a:buFont typeface="+mj-lt"/>
              <a:buAutoNum type="alphaUcPeriod"/>
            </a:pPr>
            <a:r>
              <a:rPr lang="en-US" sz="2600" dirty="0">
                <a:solidFill>
                  <a:srgbClr val="000000"/>
                </a:solidFill>
                <a:ea typeface="Times New Roman" panose="02020603050405020304" pitchFamily="18" charset="0"/>
              </a:rPr>
              <a:t>His faithfulness in the past is a promise of His faithfulness for the future. </a:t>
            </a:r>
            <a:endParaRPr lang="en-US" sz="2600" dirty="0">
              <a:solidFill>
                <a:srgbClr val="000000"/>
              </a:solidFill>
              <a:latin typeface="Times New Roman" panose="02020603050405020304" pitchFamily="18" charset="0"/>
              <a:ea typeface="Times New Roman" panose="02020603050405020304" pitchFamily="18" charset="0"/>
            </a:endParaRPr>
          </a:p>
          <a:p>
            <a:pPr marL="457200" marR="0" lvl="0" indent="-457200">
              <a:lnSpc>
                <a:spcPct val="80000"/>
              </a:lnSpc>
              <a:buFont typeface="+mj-lt"/>
              <a:buAutoNum type="alphaUcPeriod"/>
            </a:pPr>
            <a:r>
              <a:rPr lang="en-US" sz="2600" dirty="0">
                <a:solidFill>
                  <a:srgbClr val="000000"/>
                </a:solidFill>
                <a:ea typeface="Times New Roman" panose="02020603050405020304" pitchFamily="18" charset="0"/>
              </a:rPr>
              <a:t>Illustration: A man watched a little league baseball game one afternoon. He asked a boy in the dugout what the score was. The boy responded, "Eighteen to nothing--we're be-hind." “Wow," said the spectator, "I'll bet you're discouraged." "Why should I be discouraged?" replied the little boy. "We haven't even gotten up to bat yet!" Hope is a good thing; it’s the best thing! </a:t>
            </a:r>
            <a:endParaRPr lang="en-US" sz="2600" dirty="0"/>
          </a:p>
        </p:txBody>
      </p:sp>
    </p:spTree>
    <p:extLst>
      <p:ext uri="{BB962C8B-B14F-4D97-AF65-F5344CB8AC3E}">
        <p14:creationId xmlns:p14="http://schemas.microsoft.com/office/powerpoint/2010/main" val="2337007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F4A5C-B951-0FB2-C907-5FBB726D0868}"/>
              </a:ext>
            </a:extLst>
          </p:cNvPr>
          <p:cNvSpPr>
            <a:spLocks noGrp="1"/>
          </p:cNvSpPr>
          <p:nvPr>
            <p:ph type="title"/>
          </p:nvPr>
        </p:nvSpPr>
        <p:spPr>
          <a:xfrm>
            <a:off x="0" y="1"/>
            <a:ext cx="9144000" cy="952500"/>
          </a:xfrm>
        </p:spPr>
        <p:txBody>
          <a:bodyPr>
            <a:normAutofit/>
          </a:bodyPr>
          <a:lstStyle/>
          <a:p>
            <a:pPr marL="0" marR="0" lvl="0" indent="0">
              <a:lnSpc>
                <a:spcPct val="95000"/>
              </a:lnSpc>
              <a:spcAft>
                <a:spcPts val="105"/>
              </a:spcAft>
              <a:buFont typeface="+mj-lt"/>
              <a:buNone/>
            </a:pPr>
            <a:r>
              <a:rPr lang="en-US" sz="4400" b="1" dirty="0">
                <a:solidFill>
                  <a:srgbClr val="0000FF"/>
                </a:solidFill>
                <a:effectLst/>
                <a:latin typeface="Arial" panose="020B0604020202020204" pitchFamily="34" charset="0"/>
                <a:ea typeface="Times New Roman" panose="02020603050405020304" pitchFamily="18" charset="0"/>
              </a:rPr>
              <a:t>2.</a:t>
            </a:r>
            <a:r>
              <a:rPr lang="en-US" sz="4400" b="1" baseline="0" dirty="0">
                <a:solidFill>
                  <a:srgbClr val="0000FF"/>
                </a:solidFill>
                <a:effectLst/>
                <a:latin typeface="Arial" panose="020B0604020202020204" pitchFamily="34" charset="0"/>
                <a:ea typeface="Times New Roman" panose="02020603050405020304" pitchFamily="18" charset="0"/>
              </a:rPr>
              <a:t> </a:t>
            </a:r>
            <a:r>
              <a:rPr lang="en-US" sz="4400" b="1" dirty="0">
                <a:solidFill>
                  <a:srgbClr val="0000FF"/>
                </a:solidFill>
                <a:effectLst/>
                <a:ea typeface="Times New Roman" panose="02020603050405020304" pitchFamily="18" charset="0"/>
              </a:rPr>
              <a:t>A LIVING HOPE</a:t>
            </a:r>
            <a:endParaRPr lang="en-US" sz="4400" dirty="0">
              <a:solidFill>
                <a:srgbClr val="0000FF"/>
              </a:solidFill>
              <a:effectLst/>
              <a:latin typeface="Times New Roman" panose="02020603050405020304" pitchFamily="18" charset="0"/>
              <a:ea typeface="Times New Roman" panose="02020603050405020304" pitchFamily="18" charset="0"/>
            </a:endParaRPr>
          </a:p>
        </p:txBody>
      </p:sp>
      <p:sp>
        <p:nvSpPr>
          <p:cNvPr id="3" name="Content Placeholder 2">
            <a:extLst>
              <a:ext uri="{FF2B5EF4-FFF2-40B4-BE49-F238E27FC236}">
                <a16:creationId xmlns:a16="http://schemas.microsoft.com/office/drawing/2014/main" id="{A620207E-6CF1-76C7-DDEB-88FD2B9FCC21}"/>
              </a:ext>
            </a:extLst>
          </p:cNvPr>
          <p:cNvSpPr>
            <a:spLocks noGrp="1"/>
          </p:cNvSpPr>
          <p:nvPr>
            <p:ph idx="1"/>
          </p:nvPr>
        </p:nvSpPr>
        <p:spPr>
          <a:xfrm>
            <a:off x="157655" y="952501"/>
            <a:ext cx="8986345" cy="5947539"/>
          </a:xfrm>
        </p:spPr>
        <p:txBody>
          <a:bodyPr>
            <a:normAutofit fontScale="92500" lnSpcReduction="20000"/>
          </a:bodyPr>
          <a:lstStyle/>
          <a:p>
            <a:pPr marL="457200" marR="0" lvl="0" indent="-457200">
              <a:lnSpc>
                <a:spcPct val="100000"/>
              </a:lnSpc>
              <a:spcAft>
                <a:spcPts val="105"/>
              </a:spcAft>
              <a:buFont typeface="+mj-lt"/>
              <a:buAutoNum type="alphaUcPeriod"/>
            </a:pPr>
            <a:r>
              <a:rPr lang="en-US" dirty="0">
                <a:solidFill>
                  <a:srgbClr val="000000"/>
                </a:solidFill>
                <a:ea typeface="Times New Roman" panose="02020603050405020304" pitchFamily="18" charset="0"/>
              </a:rPr>
              <a:t>Peter said, </a:t>
            </a:r>
            <a:r>
              <a:rPr lang="en-US" i="1" dirty="0">
                <a:solidFill>
                  <a:srgbClr val="000000"/>
                </a:solidFill>
                <a:ea typeface="Times New Roman" panose="02020603050405020304" pitchFamily="18" charset="0"/>
              </a:rPr>
              <a:t>“Blessed be the God and Father of our Lord Jesus Christ, who according to His abundant mercy has begotten us again to a living hope through the resurrection of Jesus Christ from the dead” </a:t>
            </a:r>
            <a:r>
              <a:rPr lang="en-US" dirty="0">
                <a:solidFill>
                  <a:srgbClr val="000000"/>
                </a:solidFill>
                <a:ea typeface="Times New Roman" panose="02020603050405020304" pitchFamily="18" charset="0"/>
              </a:rPr>
              <a:t>(1 Peter 1:3). </a:t>
            </a:r>
            <a:endParaRPr lang="en-US" dirty="0">
              <a:solidFill>
                <a:srgbClr val="000000"/>
              </a:solidFill>
              <a:latin typeface="Times New Roman" panose="02020603050405020304" pitchFamily="18" charset="0"/>
              <a:ea typeface="Times New Roman" panose="02020603050405020304" pitchFamily="18" charset="0"/>
            </a:endParaRPr>
          </a:p>
          <a:p>
            <a:pPr marL="457200" marR="0" lvl="0" indent="-457200">
              <a:lnSpc>
                <a:spcPct val="100000"/>
              </a:lnSpc>
              <a:spcAft>
                <a:spcPts val="105"/>
              </a:spcAft>
              <a:buFont typeface="+mj-lt"/>
              <a:buAutoNum type="alphaUcPeriod"/>
            </a:pPr>
            <a:r>
              <a:rPr lang="en-US" dirty="0">
                <a:solidFill>
                  <a:srgbClr val="000000"/>
                </a:solidFill>
                <a:ea typeface="Times New Roman" panose="02020603050405020304" pitchFamily="18" charset="0"/>
              </a:rPr>
              <a:t>We are born again to a </a:t>
            </a:r>
            <a:r>
              <a:rPr lang="en-US" i="1" dirty="0">
                <a:solidFill>
                  <a:srgbClr val="000000"/>
                </a:solidFill>
                <a:ea typeface="Times New Roman" panose="02020603050405020304" pitchFamily="18" charset="0"/>
              </a:rPr>
              <a:t>living hope</a:t>
            </a:r>
            <a:r>
              <a:rPr lang="en-US" dirty="0">
                <a:solidFill>
                  <a:srgbClr val="000000"/>
                </a:solidFill>
                <a:ea typeface="Times New Roman" panose="02020603050405020304" pitchFamily="18" charset="0"/>
              </a:rPr>
              <a:t>, because we have eternal life in a Savior who has conquered death Himself. </a:t>
            </a:r>
            <a:endParaRPr lang="en-US" dirty="0">
              <a:solidFill>
                <a:srgbClr val="000000"/>
              </a:solidFill>
              <a:latin typeface="Times New Roman" panose="02020603050405020304" pitchFamily="18" charset="0"/>
              <a:ea typeface="Times New Roman" panose="02020603050405020304" pitchFamily="18" charset="0"/>
            </a:endParaRPr>
          </a:p>
          <a:p>
            <a:pPr marL="457200" marR="0" lvl="0" indent="-457200">
              <a:lnSpc>
                <a:spcPct val="95000"/>
              </a:lnSpc>
              <a:spcAft>
                <a:spcPts val="105"/>
              </a:spcAft>
              <a:buFont typeface="+mj-lt"/>
              <a:buAutoNum type="alphaUcPeriod"/>
            </a:pPr>
            <a:r>
              <a:rPr lang="en-US" dirty="0">
                <a:solidFill>
                  <a:srgbClr val="000000"/>
                </a:solidFill>
                <a:ea typeface="Times New Roman" panose="02020603050405020304" pitchFamily="18" charset="0"/>
              </a:rPr>
              <a:t>The hope lives because it is set on an </a:t>
            </a:r>
            <a:r>
              <a:rPr lang="en-US" i="1" dirty="0">
                <a:solidFill>
                  <a:srgbClr val="000000"/>
                </a:solidFill>
                <a:ea typeface="Times New Roman" panose="02020603050405020304" pitchFamily="18" charset="0"/>
              </a:rPr>
              <a:t>inheritance incorruptible</a:t>
            </a:r>
            <a:r>
              <a:rPr lang="en-US" dirty="0">
                <a:solidFill>
                  <a:srgbClr val="000000"/>
                </a:solidFill>
                <a:ea typeface="Times New Roman" panose="02020603050405020304" pitchFamily="18" charset="0"/>
              </a:rPr>
              <a:t>, which can </a:t>
            </a:r>
            <a:r>
              <a:rPr lang="en-US" i="1" dirty="0">
                <a:solidFill>
                  <a:srgbClr val="000000"/>
                </a:solidFill>
                <a:ea typeface="Times New Roman" panose="02020603050405020304" pitchFamily="18" charset="0"/>
              </a:rPr>
              <a:t>never fade away </a:t>
            </a:r>
            <a:r>
              <a:rPr lang="en-US" dirty="0">
                <a:solidFill>
                  <a:srgbClr val="000000"/>
                </a:solidFill>
                <a:ea typeface="Times New Roman" panose="02020603050405020304" pitchFamily="18" charset="0"/>
              </a:rPr>
              <a:t>because it is </a:t>
            </a:r>
            <a:r>
              <a:rPr lang="en-US" i="1" dirty="0">
                <a:solidFill>
                  <a:srgbClr val="000000"/>
                </a:solidFill>
                <a:ea typeface="Times New Roman" panose="02020603050405020304" pitchFamily="18" charset="0"/>
              </a:rPr>
              <a:t>reserved in heaven</a:t>
            </a:r>
            <a:r>
              <a:rPr lang="en-US" dirty="0">
                <a:solidFill>
                  <a:srgbClr val="000000"/>
                </a:solidFill>
                <a:ea typeface="Times New Roman" panose="02020603050405020304" pitchFamily="18" charset="0"/>
              </a:rPr>
              <a:t>. </a:t>
            </a:r>
            <a:endParaRPr lang="en-US" dirty="0">
              <a:solidFill>
                <a:srgbClr val="000000"/>
              </a:solidFill>
              <a:latin typeface="Times New Roman" panose="02020603050405020304" pitchFamily="18" charset="0"/>
              <a:ea typeface="Times New Roman" panose="02020603050405020304" pitchFamily="18" charset="0"/>
            </a:endParaRPr>
          </a:p>
          <a:p>
            <a:pPr marL="457200" marR="0" lvl="0" indent="-457200">
              <a:lnSpc>
                <a:spcPct val="100000"/>
              </a:lnSpc>
              <a:spcAft>
                <a:spcPts val="105"/>
              </a:spcAft>
              <a:buFont typeface="+mj-lt"/>
              <a:buAutoNum type="alphaUcPeriod"/>
            </a:pPr>
            <a:r>
              <a:rPr lang="en-US" dirty="0">
                <a:solidFill>
                  <a:srgbClr val="000000"/>
                </a:solidFill>
                <a:ea typeface="Times New Roman" panose="02020603050405020304" pitchFamily="18" charset="0"/>
              </a:rPr>
              <a:t>This is a significant contrast to any inheritance on this earth. </a:t>
            </a:r>
            <a:r>
              <a:rPr lang="en-US" i="1" dirty="0">
                <a:solidFill>
                  <a:srgbClr val="000000"/>
                </a:solidFill>
                <a:ea typeface="Times New Roman" panose="02020603050405020304" pitchFamily="18" charset="0"/>
              </a:rPr>
              <a:t>“There are no hopeless situations; there are only people who have grown hopeless about them” </a:t>
            </a:r>
            <a:r>
              <a:rPr lang="en-US" dirty="0">
                <a:solidFill>
                  <a:srgbClr val="000000"/>
                </a:solidFill>
                <a:ea typeface="Times New Roman" panose="02020603050405020304" pitchFamily="18" charset="0"/>
              </a:rPr>
              <a:t>(Clare Luce). </a:t>
            </a:r>
            <a:endParaRPr lang="en-US" dirty="0"/>
          </a:p>
        </p:txBody>
      </p:sp>
    </p:spTree>
    <p:extLst>
      <p:ext uri="{BB962C8B-B14F-4D97-AF65-F5344CB8AC3E}">
        <p14:creationId xmlns:p14="http://schemas.microsoft.com/office/powerpoint/2010/main" val="3383774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4011D-E409-6480-3D8B-FB9EE438D056}"/>
              </a:ext>
            </a:extLst>
          </p:cNvPr>
          <p:cNvSpPr>
            <a:spLocks noGrp="1"/>
          </p:cNvSpPr>
          <p:nvPr>
            <p:ph type="title"/>
          </p:nvPr>
        </p:nvSpPr>
        <p:spPr>
          <a:xfrm>
            <a:off x="0" y="0"/>
            <a:ext cx="9144000" cy="1181099"/>
          </a:xfrm>
        </p:spPr>
        <p:txBody>
          <a:bodyPr>
            <a:normAutofit/>
          </a:bodyPr>
          <a:lstStyle/>
          <a:p>
            <a:pPr marL="0" marR="0">
              <a:lnSpc>
                <a:spcPct val="95000"/>
              </a:lnSpc>
              <a:buNone/>
              <a:tabLst>
                <a:tab pos="228600" algn="l"/>
                <a:tab pos="4572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 pos="4800600" algn="l"/>
                <a:tab pos="5029200" algn="l"/>
                <a:tab pos="5257800" algn="l"/>
                <a:tab pos="5486400" algn="l"/>
                <a:tab pos="5715000" algn="l"/>
                <a:tab pos="5943600" algn="l"/>
                <a:tab pos="6172200" algn="l"/>
                <a:tab pos="457200" algn="l"/>
              </a:tabLst>
            </a:pPr>
            <a:r>
              <a:rPr lang="en-US" sz="4400" b="1" dirty="0">
                <a:solidFill>
                  <a:srgbClr val="0000FF"/>
                </a:solidFill>
                <a:effectLst/>
                <a:latin typeface="Arial" panose="020B0604020202020204" pitchFamily="34" charset="0"/>
                <a:ea typeface="Times New Roman" panose="02020603050405020304" pitchFamily="18" charset="0"/>
              </a:rPr>
              <a:t>3.</a:t>
            </a:r>
            <a:r>
              <a:rPr lang="en-US" sz="4400" dirty="0">
                <a:solidFill>
                  <a:srgbClr val="0000FF"/>
                </a:solidFill>
                <a:effectLst/>
                <a:latin typeface="Arial" panose="020B0604020202020204" pitchFamily="34" charset="0"/>
                <a:ea typeface="Times New Roman" panose="02020603050405020304" pitchFamily="18" charset="0"/>
              </a:rPr>
              <a:t> </a:t>
            </a:r>
            <a:r>
              <a:rPr lang="en-US" sz="4400" b="1" dirty="0">
                <a:solidFill>
                  <a:srgbClr val="0000FF"/>
                </a:solidFill>
                <a:effectLst/>
                <a:ea typeface="Times New Roman" panose="02020603050405020304" pitchFamily="18" charset="0"/>
              </a:rPr>
              <a:t>A PURIFYING HOPE </a:t>
            </a:r>
            <a:endParaRPr lang="en-US" sz="3200" dirty="0">
              <a:solidFill>
                <a:srgbClr val="0000FF"/>
              </a:solidFill>
              <a:effectLst/>
              <a:latin typeface="Times New Roman" panose="02020603050405020304" pitchFamily="18" charset="0"/>
              <a:ea typeface="Times New Roman" panose="02020603050405020304" pitchFamily="18" charset="0"/>
            </a:endParaRPr>
          </a:p>
        </p:txBody>
      </p:sp>
      <p:sp>
        <p:nvSpPr>
          <p:cNvPr id="3" name="Content Placeholder 2">
            <a:extLst>
              <a:ext uri="{FF2B5EF4-FFF2-40B4-BE49-F238E27FC236}">
                <a16:creationId xmlns:a16="http://schemas.microsoft.com/office/drawing/2014/main" id="{ACAA938B-EA94-15B1-0953-D38DF6D38201}"/>
              </a:ext>
            </a:extLst>
          </p:cNvPr>
          <p:cNvSpPr>
            <a:spLocks noGrp="1"/>
          </p:cNvSpPr>
          <p:nvPr>
            <p:ph idx="1"/>
          </p:nvPr>
        </p:nvSpPr>
        <p:spPr>
          <a:xfrm>
            <a:off x="157655" y="1181100"/>
            <a:ext cx="8986345" cy="5718940"/>
          </a:xfrm>
        </p:spPr>
        <p:txBody>
          <a:bodyPr>
            <a:noAutofit/>
          </a:bodyPr>
          <a:lstStyle/>
          <a:p>
            <a:pPr marL="457200" marR="0" lvl="0" indent="-457200">
              <a:buFont typeface="+mj-lt"/>
              <a:buAutoNum type="alphaUcPeriod"/>
            </a:pPr>
            <a:r>
              <a:rPr lang="en-US" dirty="0">
                <a:solidFill>
                  <a:srgbClr val="000000"/>
                </a:solidFill>
                <a:ea typeface="Times New Roman" panose="02020603050405020304" pitchFamily="18" charset="0"/>
              </a:rPr>
              <a:t>1 John 3:1–3  Behold what manner of love the Father has bestowed on us, that we should be called children of God! Therefore the world does not know us, because it did not know Him. 2 Beloved, now we are children of God; and it has not yet been revealed what we shall be, but we know that when He is revealed, we shall be like Him, for we shall see Him as He is. 3 And everyone who has this hope in Him purifies himself, just as He is pure.</a:t>
            </a:r>
            <a:endParaRPr lang="en-US"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5086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76AD6-5A79-9016-79F3-86E3C51883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ED2DD8-7C90-2E97-5A17-687818B9CE08}"/>
              </a:ext>
            </a:extLst>
          </p:cNvPr>
          <p:cNvSpPr>
            <a:spLocks noGrp="1"/>
          </p:cNvSpPr>
          <p:nvPr>
            <p:ph type="title"/>
          </p:nvPr>
        </p:nvSpPr>
        <p:spPr>
          <a:xfrm>
            <a:off x="0" y="1"/>
            <a:ext cx="9144000" cy="895350"/>
          </a:xfrm>
        </p:spPr>
        <p:txBody>
          <a:bodyPr>
            <a:normAutofit/>
          </a:bodyPr>
          <a:lstStyle/>
          <a:p>
            <a:pPr marL="0" marR="0">
              <a:lnSpc>
                <a:spcPct val="95000"/>
              </a:lnSpc>
              <a:buNone/>
              <a:tabLst>
                <a:tab pos="228600" algn="l"/>
                <a:tab pos="4572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 pos="4800600" algn="l"/>
                <a:tab pos="5029200" algn="l"/>
                <a:tab pos="5257800" algn="l"/>
                <a:tab pos="5486400" algn="l"/>
                <a:tab pos="5715000" algn="l"/>
                <a:tab pos="5943600" algn="l"/>
                <a:tab pos="6172200" algn="l"/>
                <a:tab pos="457200" algn="l"/>
              </a:tabLst>
            </a:pPr>
            <a:r>
              <a:rPr lang="en-US" sz="4400" b="1" dirty="0">
                <a:solidFill>
                  <a:srgbClr val="0000FF"/>
                </a:solidFill>
                <a:effectLst/>
                <a:latin typeface="Arial" panose="020B0604020202020204" pitchFamily="34" charset="0"/>
                <a:ea typeface="Times New Roman" panose="02020603050405020304" pitchFamily="18" charset="0"/>
              </a:rPr>
              <a:t>3.</a:t>
            </a:r>
            <a:r>
              <a:rPr lang="en-US" sz="4400" dirty="0">
                <a:solidFill>
                  <a:srgbClr val="0000FF"/>
                </a:solidFill>
                <a:effectLst/>
                <a:latin typeface="Arial" panose="020B0604020202020204" pitchFamily="34" charset="0"/>
                <a:ea typeface="Times New Roman" panose="02020603050405020304" pitchFamily="18" charset="0"/>
              </a:rPr>
              <a:t> </a:t>
            </a:r>
            <a:r>
              <a:rPr lang="en-US" sz="4400" b="1" dirty="0">
                <a:solidFill>
                  <a:srgbClr val="0000FF"/>
                </a:solidFill>
                <a:effectLst/>
                <a:ea typeface="Times New Roman" panose="02020603050405020304" pitchFamily="18" charset="0"/>
              </a:rPr>
              <a:t>A PURIFYING HOPE </a:t>
            </a:r>
            <a:endParaRPr lang="en-US" sz="3200" dirty="0">
              <a:solidFill>
                <a:srgbClr val="0000FF"/>
              </a:solidFill>
              <a:effectLst/>
              <a:latin typeface="Times New Roman" panose="02020603050405020304" pitchFamily="18" charset="0"/>
              <a:ea typeface="Times New Roman" panose="02020603050405020304" pitchFamily="18" charset="0"/>
            </a:endParaRPr>
          </a:p>
        </p:txBody>
      </p:sp>
      <p:sp>
        <p:nvSpPr>
          <p:cNvPr id="3" name="Content Placeholder 2">
            <a:extLst>
              <a:ext uri="{FF2B5EF4-FFF2-40B4-BE49-F238E27FC236}">
                <a16:creationId xmlns:a16="http://schemas.microsoft.com/office/drawing/2014/main" id="{80EF310C-3389-3BB3-D21D-B6BA81FF01D8}"/>
              </a:ext>
            </a:extLst>
          </p:cNvPr>
          <p:cNvSpPr>
            <a:spLocks noGrp="1"/>
          </p:cNvSpPr>
          <p:nvPr>
            <p:ph idx="1"/>
          </p:nvPr>
        </p:nvSpPr>
        <p:spPr>
          <a:xfrm>
            <a:off x="157655" y="895351"/>
            <a:ext cx="8986345" cy="6004689"/>
          </a:xfrm>
        </p:spPr>
        <p:txBody>
          <a:bodyPr>
            <a:noAutofit/>
          </a:bodyPr>
          <a:lstStyle/>
          <a:p>
            <a:pPr marL="457200" marR="0" lvl="0" indent="-457200">
              <a:lnSpc>
                <a:spcPct val="85000"/>
              </a:lnSpc>
              <a:buFont typeface="+mj-lt"/>
              <a:buAutoNum type="alphaUcPeriod" startAt="2"/>
            </a:pPr>
            <a:r>
              <a:rPr lang="en-US" sz="3000" dirty="0">
                <a:solidFill>
                  <a:srgbClr val="000000"/>
                </a:solidFill>
                <a:ea typeface="Times New Roman" panose="02020603050405020304" pitchFamily="18" charset="0"/>
              </a:rPr>
              <a:t>2 Corinthians 6:17–7:1  Therefore “Come out from among them And be separate, says the Lord. Do not touch what is unclean, And I will receive you.” </a:t>
            </a:r>
            <a:r>
              <a:rPr lang="en-US" sz="3000" baseline="30000" dirty="0">
                <a:solidFill>
                  <a:srgbClr val="000000"/>
                </a:solidFill>
                <a:ea typeface="Times New Roman" panose="02020603050405020304" pitchFamily="18" charset="0"/>
              </a:rPr>
              <a:t>18</a:t>
            </a:r>
            <a:r>
              <a:rPr lang="en-US" sz="3000" dirty="0">
                <a:solidFill>
                  <a:srgbClr val="000000"/>
                </a:solidFill>
                <a:ea typeface="Times New Roman" panose="02020603050405020304" pitchFamily="18" charset="0"/>
              </a:rPr>
              <a:t> “I will be a Father to you, and you shall be My sons and daughters, says the LORD Almighty.” </a:t>
            </a:r>
            <a:r>
              <a:rPr lang="en-US" sz="3000" baseline="30000" dirty="0">
                <a:solidFill>
                  <a:srgbClr val="000000"/>
                </a:solidFill>
                <a:ea typeface="Times New Roman" panose="02020603050405020304" pitchFamily="18" charset="0"/>
              </a:rPr>
              <a:t>7:1</a:t>
            </a:r>
            <a:r>
              <a:rPr lang="en-US" sz="3000" dirty="0">
                <a:solidFill>
                  <a:srgbClr val="000000"/>
                </a:solidFill>
                <a:ea typeface="Times New Roman" panose="02020603050405020304" pitchFamily="18" charset="0"/>
              </a:rPr>
              <a:t> Therefore, having these promises, beloved, let us cleanse ourselves from all filthiness of the flesh and spirit, perfecting holiness in the fear of God.</a:t>
            </a:r>
            <a:endParaRPr lang="en-US" sz="3000" dirty="0">
              <a:solidFill>
                <a:srgbClr val="000000"/>
              </a:solidFill>
              <a:latin typeface="Times New Roman" panose="02020603050405020304" pitchFamily="18" charset="0"/>
              <a:ea typeface="Times New Roman" panose="02020603050405020304" pitchFamily="18" charset="0"/>
            </a:endParaRPr>
          </a:p>
          <a:p>
            <a:pPr marL="457200" marR="0" lvl="0" indent="-457200">
              <a:lnSpc>
                <a:spcPct val="85000"/>
              </a:lnSpc>
              <a:buFont typeface="+mj-lt"/>
              <a:buAutoNum type="alphaUcPeriod" startAt="2"/>
            </a:pPr>
            <a:r>
              <a:rPr lang="en-US" sz="3000" dirty="0">
                <a:solidFill>
                  <a:srgbClr val="000000"/>
                </a:solidFill>
                <a:ea typeface="Times New Roman" panose="02020603050405020304" pitchFamily="18" charset="0"/>
              </a:rPr>
              <a:t>Having the anticipation of being with Jesus can have a marvelous purifying effect in our lives. </a:t>
            </a:r>
            <a:endParaRPr lang="en-US" sz="3000" dirty="0">
              <a:solidFill>
                <a:srgbClr val="000000"/>
              </a:solidFill>
              <a:latin typeface="Times New Roman" panose="02020603050405020304" pitchFamily="18" charset="0"/>
              <a:ea typeface="Times New Roman" panose="02020603050405020304" pitchFamily="18" charset="0"/>
            </a:endParaRPr>
          </a:p>
          <a:p>
            <a:pPr marL="457200" marR="0" lvl="0" indent="-457200">
              <a:lnSpc>
                <a:spcPct val="85000"/>
              </a:lnSpc>
              <a:buFont typeface="+mj-lt"/>
              <a:buAutoNum type="alphaUcPeriod" startAt="2"/>
            </a:pPr>
            <a:r>
              <a:rPr lang="en-US" sz="3000" dirty="0">
                <a:solidFill>
                  <a:srgbClr val="000000"/>
                </a:solidFill>
                <a:ea typeface="Times New Roman" panose="02020603050405020304" pitchFamily="18" charset="0"/>
              </a:rPr>
              <a:t>It makes us want to be ready for His return. </a:t>
            </a:r>
            <a:endParaRPr lang="en-US" sz="3000" dirty="0">
              <a:solidFill>
                <a:srgbClr val="000000"/>
              </a:solidFill>
              <a:latin typeface="Times New Roman" panose="02020603050405020304" pitchFamily="18" charset="0"/>
              <a:ea typeface="Times New Roman" panose="02020603050405020304" pitchFamily="18" charset="0"/>
            </a:endParaRPr>
          </a:p>
          <a:p>
            <a:pPr marL="457200" marR="0" lvl="0" indent="-457200">
              <a:lnSpc>
                <a:spcPct val="85000"/>
              </a:lnSpc>
              <a:buFont typeface="+mj-lt"/>
              <a:buAutoNum type="alphaUcPeriod" startAt="2"/>
            </a:pPr>
            <a:r>
              <a:rPr lang="en-US" sz="3000" dirty="0">
                <a:solidFill>
                  <a:srgbClr val="000000"/>
                </a:solidFill>
                <a:ea typeface="Times New Roman" panose="02020603050405020304" pitchFamily="18" charset="0"/>
              </a:rPr>
              <a:t>It also makes us want to serve and please Him. </a:t>
            </a:r>
            <a:endParaRPr lang="en-US" sz="3000" dirty="0"/>
          </a:p>
        </p:txBody>
      </p:sp>
    </p:spTree>
    <p:extLst>
      <p:ext uri="{BB962C8B-B14F-4D97-AF65-F5344CB8AC3E}">
        <p14:creationId xmlns:p14="http://schemas.microsoft.com/office/powerpoint/2010/main" val="419381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2045F-C9A4-C745-8268-CFA1E6CEC8F9}"/>
              </a:ext>
            </a:extLst>
          </p:cNvPr>
          <p:cNvSpPr>
            <a:spLocks noGrp="1"/>
          </p:cNvSpPr>
          <p:nvPr>
            <p:ph type="title"/>
          </p:nvPr>
        </p:nvSpPr>
        <p:spPr/>
        <p:txBody>
          <a:bodyPr>
            <a:normAutofit/>
          </a:bodyPr>
          <a:lstStyle/>
          <a:p>
            <a:pPr marL="0" marR="0">
              <a:lnSpc>
                <a:spcPct val="95000"/>
              </a:lnSpc>
              <a:buNone/>
            </a:pPr>
            <a:r>
              <a:rPr lang="en-US" sz="4400" b="1" dirty="0">
                <a:solidFill>
                  <a:srgbClr val="0000FF"/>
                </a:solidFill>
                <a:effectLst/>
                <a:latin typeface="Arial" panose="020B0604020202020204" pitchFamily="34" charset="0"/>
                <a:ea typeface="Times New Roman" panose="02020603050405020304" pitchFamily="18" charset="0"/>
              </a:rPr>
              <a:t>4.</a:t>
            </a:r>
            <a:r>
              <a:rPr lang="en-US" sz="4400" dirty="0">
                <a:solidFill>
                  <a:srgbClr val="0000FF"/>
                </a:solidFill>
                <a:effectLst/>
                <a:latin typeface="Arial" panose="020B0604020202020204" pitchFamily="34" charset="0"/>
                <a:ea typeface="Times New Roman" panose="02020603050405020304" pitchFamily="18" charset="0"/>
              </a:rPr>
              <a:t> </a:t>
            </a:r>
            <a:r>
              <a:rPr lang="en-US" sz="4400" b="1" dirty="0">
                <a:solidFill>
                  <a:srgbClr val="0000FF"/>
                </a:solidFill>
                <a:effectLst/>
                <a:ea typeface="Times New Roman" panose="02020603050405020304" pitchFamily="18" charset="0"/>
              </a:rPr>
              <a:t>A BLESSED HOPE</a:t>
            </a:r>
            <a:endParaRPr lang="en-US" sz="4400" dirty="0">
              <a:solidFill>
                <a:srgbClr val="0000FF"/>
              </a:solidFill>
              <a:effectLst/>
              <a:latin typeface="Times New Roman" panose="02020603050405020304" pitchFamily="18" charset="0"/>
              <a:ea typeface="Times New Roman" panose="02020603050405020304" pitchFamily="18" charset="0"/>
            </a:endParaRPr>
          </a:p>
        </p:txBody>
      </p:sp>
      <p:sp>
        <p:nvSpPr>
          <p:cNvPr id="3" name="Content Placeholder 2">
            <a:extLst>
              <a:ext uri="{FF2B5EF4-FFF2-40B4-BE49-F238E27FC236}">
                <a16:creationId xmlns:a16="http://schemas.microsoft.com/office/drawing/2014/main" id="{0F04CAC8-5F65-EC3D-AE1A-C1F49143C227}"/>
              </a:ext>
            </a:extLst>
          </p:cNvPr>
          <p:cNvSpPr>
            <a:spLocks noGrp="1"/>
          </p:cNvSpPr>
          <p:nvPr>
            <p:ph idx="1"/>
          </p:nvPr>
        </p:nvSpPr>
        <p:spPr/>
        <p:txBody>
          <a:bodyPr/>
          <a:lstStyle/>
          <a:p>
            <a:pPr marL="457200" marR="0" lvl="0" indent="-457200">
              <a:lnSpc>
                <a:spcPct val="100000"/>
              </a:lnSpc>
              <a:buFont typeface="+mj-lt"/>
              <a:buAutoNum type="alphaUcPeriod"/>
            </a:pPr>
            <a:r>
              <a:rPr lang="en-US" sz="3400" dirty="0">
                <a:solidFill>
                  <a:srgbClr val="000000"/>
                </a:solidFill>
                <a:ea typeface="Times New Roman" panose="02020603050405020304" pitchFamily="18" charset="0"/>
              </a:rPr>
              <a:t>Paul told Titus, </a:t>
            </a:r>
            <a:r>
              <a:rPr lang="en-US" sz="3400" i="1" dirty="0">
                <a:solidFill>
                  <a:srgbClr val="000000"/>
                </a:solidFill>
                <a:ea typeface="Times New Roman" panose="02020603050405020304" pitchFamily="18" charset="0"/>
              </a:rPr>
              <a:t>“looking for the blessed hope and glorious appearing of our great God and Savior Jesus Christ” </a:t>
            </a:r>
            <a:r>
              <a:rPr lang="en-US" sz="3400" dirty="0">
                <a:solidFill>
                  <a:srgbClr val="000000"/>
                </a:solidFill>
                <a:ea typeface="Times New Roman" panose="02020603050405020304" pitchFamily="18" charset="0"/>
              </a:rPr>
              <a:t>(2:13). </a:t>
            </a:r>
            <a:endParaRPr lang="en-US" sz="3400" dirty="0">
              <a:solidFill>
                <a:srgbClr val="000000"/>
              </a:solidFill>
              <a:latin typeface="Times New Roman" panose="02020603050405020304" pitchFamily="18" charset="0"/>
              <a:ea typeface="Times New Roman" panose="02020603050405020304" pitchFamily="18" charset="0"/>
            </a:endParaRPr>
          </a:p>
          <a:p>
            <a:pPr marL="457200" marR="0" lvl="0" indent="-457200">
              <a:lnSpc>
                <a:spcPct val="100000"/>
              </a:lnSpc>
              <a:buFont typeface="+mj-lt"/>
              <a:buAutoNum type="alphaUcPeriod"/>
            </a:pPr>
            <a:r>
              <a:rPr lang="en-US" sz="3400" dirty="0">
                <a:solidFill>
                  <a:srgbClr val="000000"/>
                </a:solidFill>
                <a:ea typeface="Times New Roman" panose="02020603050405020304" pitchFamily="18" charset="0"/>
              </a:rPr>
              <a:t>Blessed means happy or joyful.</a:t>
            </a:r>
            <a:endParaRPr lang="en-US" sz="3400" dirty="0">
              <a:solidFill>
                <a:srgbClr val="000000"/>
              </a:solidFill>
              <a:latin typeface="Times New Roman" panose="02020603050405020304" pitchFamily="18" charset="0"/>
              <a:ea typeface="Times New Roman" panose="02020603050405020304" pitchFamily="18" charset="0"/>
            </a:endParaRPr>
          </a:p>
          <a:p>
            <a:pPr marL="457200" marR="0" lvl="0" indent="-457200">
              <a:lnSpc>
                <a:spcPct val="100000"/>
              </a:lnSpc>
              <a:buFont typeface="+mj-lt"/>
              <a:buAutoNum type="alphaUcPeriod"/>
            </a:pPr>
            <a:r>
              <a:rPr lang="en-US" sz="3400" dirty="0">
                <a:solidFill>
                  <a:srgbClr val="000000"/>
                </a:solidFill>
                <a:ea typeface="Times New Roman" panose="02020603050405020304" pitchFamily="18" charset="0"/>
              </a:rPr>
              <a:t>Grace teaches us to expect and joyfully prepare for our blessed hope; the second coming of Jesus. </a:t>
            </a:r>
            <a:endParaRPr lang="en-US" sz="3400" dirty="0">
              <a:solidFill>
                <a:srgbClr val="000000"/>
              </a:solidFill>
              <a:latin typeface="Times New Roman" panose="02020603050405020304" pitchFamily="18" charset="0"/>
              <a:ea typeface="Times New Roman" panose="02020603050405020304" pitchFamily="18" charset="0"/>
            </a:endParaRPr>
          </a:p>
          <a:p>
            <a:pPr marL="457200" marR="0" lvl="0" indent="-457200">
              <a:lnSpc>
                <a:spcPct val="100000"/>
              </a:lnSpc>
              <a:buFont typeface="+mj-lt"/>
              <a:buAutoNum type="alphaUcPeriod"/>
            </a:pPr>
            <a:r>
              <a:rPr lang="en-US" sz="3400" dirty="0">
                <a:solidFill>
                  <a:srgbClr val="000000"/>
                </a:solidFill>
                <a:ea typeface="Times New Roman" panose="02020603050405020304" pitchFamily="18" charset="0"/>
              </a:rPr>
              <a:t>Christians should live in joyful expectation of the return of Jesus. </a:t>
            </a:r>
            <a:endParaRPr lang="en-US" dirty="0"/>
          </a:p>
        </p:txBody>
      </p:sp>
    </p:spTree>
    <p:extLst>
      <p:ext uri="{BB962C8B-B14F-4D97-AF65-F5344CB8AC3E}">
        <p14:creationId xmlns:p14="http://schemas.microsoft.com/office/powerpoint/2010/main" val="1444838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9FC44-F5BC-CBD3-F35C-CB1F03AE9802}"/>
              </a:ext>
            </a:extLst>
          </p:cNvPr>
          <p:cNvSpPr>
            <a:spLocks noGrp="1"/>
          </p:cNvSpPr>
          <p:nvPr>
            <p:ph type="title"/>
          </p:nvPr>
        </p:nvSpPr>
        <p:spPr>
          <a:xfrm>
            <a:off x="0" y="0"/>
            <a:ext cx="9144000" cy="1085849"/>
          </a:xfrm>
        </p:spPr>
        <p:txBody>
          <a:bodyPr>
            <a:normAutofit/>
          </a:bodyPr>
          <a:lstStyle/>
          <a:p>
            <a:pPr marL="0" marR="0">
              <a:lnSpc>
                <a:spcPct val="95000"/>
              </a:lnSpc>
              <a:buNone/>
            </a:pPr>
            <a:r>
              <a:rPr lang="en-US" sz="4400" b="1" dirty="0">
                <a:solidFill>
                  <a:srgbClr val="0000FF"/>
                </a:solidFill>
                <a:effectLst/>
                <a:ea typeface="Times New Roman" panose="02020603050405020304" pitchFamily="18" charset="0"/>
              </a:rPr>
              <a:t>5. AN ETERNAL HOPE</a:t>
            </a:r>
            <a:endParaRPr lang="en-US" sz="4400" dirty="0">
              <a:solidFill>
                <a:srgbClr val="0000FF"/>
              </a:solidFill>
              <a:effectLst/>
              <a:latin typeface="Times New Roman" panose="02020603050405020304" pitchFamily="18" charset="0"/>
              <a:ea typeface="Times New Roman" panose="02020603050405020304" pitchFamily="18" charset="0"/>
            </a:endParaRPr>
          </a:p>
        </p:txBody>
      </p:sp>
      <p:sp>
        <p:nvSpPr>
          <p:cNvPr id="3" name="Content Placeholder 2">
            <a:extLst>
              <a:ext uri="{FF2B5EF4-FFF2-40B4-BE49-F238E27FC236}">
                <a16:creationId xmlns:a16="http://schemas.microsoft.com/office/drawing/2014/main" id="{96918D62-95A2-420D-FEF3-3545549834A8}"/>
              </a:ext>
            </a:extLst>
          </p:cNvPr>
          <p:cNvSpPr>
            <a:spLocks noGrp="1"/>
          </p:cNvSpPr>
          <p:nvPr>
            <p:ph idx="1"/>
          </p:nvPr>
        </p:nvSpPr>
        <p:spPr>
          <a:xfrm>
            <a:off x="157655" y="1085850"/>
            <a:ext cx="8986345" cy="5814190"/>
          </a:xfrm>
        </p:spPr>
        <p:txBody>
          <a:bodyPr>
            <a:noAutofit/>
          </a:bodyPr>
          <a:lstStyle/>
          <a:p>
            <a:pPr marL="457200" marR="0" lvl="0" indent="-457200">
              <a:lnSpc>
                <a:spcPct val="80000"/>
              </a:lnSpc>
              <a:buFont typeface="+mj-lt"/>
              <a:buAutoNum type="alphaUcPeriod"/>
            </a:pPr>
            <a:r>
              <a:rPr lang="en-US" sz="2700" dirty="0">
                <a:solidFill>
                  <a:srgbClr val="000000"/>
                </a:solidFill>
                <a:ea typeface="Times New Roman" panose="02020603050405020304" pitchFamily="18" charset="0"/>
              </a:rPr>
              <a:t>HOFE OF ETERNAL LIFE - Titus 1:1–2  Paul, a bondservant of God and an apostle of Jesus Christ, according to the faith of God’s elect and the acknowledgment of the truth which accords with godliness, </a:t>
            </a:r>
            <a:r>
              <a:rPr lang="en-US" sz="2700" baseline="30000" dirty="0">
                <a:solidFill>
                  <a:srgbClr val="000000"/>
                </a:solidFill>
                <a:ea typeface="Times New Roman" panose="02020603050405020304" pitchFamily="18" charset="0"/>
              </a:rPr>
              <a:t>2</a:t>
            </a:r>
            <a:r>
              <a:rPr lang="en-US" sz="2700" dirty="0">
                <a:solidFill>
                  <a:srgbClr val="000000"/>
                </a:solidFill>
                <a:ea typeface="Times New Roman" panose="02020603050405020304" pitchFamily="18" charset="0"/>
              </a:rPr>
              <a:t> in hope of eternal life which God, who cannot lie, promised before time began,</a:t>
            </a:r>
            <a:endParaRPr lang="en-US" sz="2700" dirty="0">
              <a:solidFill>
                <a:srgbClr val="000000"/>
              </a:solidFill>
              <a:latin typeface="Times New Roman" panose="02020603050405020304" pitchFamily="18" charset="0"/>
              <a:ea typeface="Times New Roman" panose="02020603050405020304" pitchFamily="18" charset="0"/>
            </a:endParaRPr>
          </a:p>
          <a:p>
            <a:pPr marL="457200" marR="0" lvl="0" indent="-457200">
              <a:lnSpc>
                <a:spcPct val="80000"/>
              </a:lnSpc>
              <a:buFont typeface="+mj-lt"/>
              <a:buAutoNum type="alphaUcPeriod"/>
            </a:pPr>
            <a:r>
              <a:rPr lang="en-US" sz="2700" dirty="0">
                <a:solidFill>
                  <a:srgbClr val="000000"/>
                </a:solidFill>
                <a:ea typeface="Times New Roman" panose="02020603050405020304" pitchFamily="18" charset="0"/>
              </a:rPr>
              <a:t>OUR FOCUS SHOULD BE ON THE UNSEEN, ETERNAL - 2 Corinthians 4:16–18  Therefore we do not lose heart. Even though our outward man is perishing, yet the inward man is being renewed day by day. </a:t>
            </a:r>
            <a:r>
              <a:rPr lang="en-US" sz="2700" baseline="30000" dirty="0">
                <a:solidFill>
                  <a:srgbClr val="000000"/>
                </a:solidFill>
                <a:ea typeface="Times New Roman" panose="02020603050405020304" pitchFamily="18" charset="0"/>
              </a:rPr>
              <a:t>17</a:t>
            </a:r>
            <a:r>
              <a:rPr lang="en-US" sz="2700" dirty="0">
                <a:solidFill>
                  <a:srgbClr val="000000"/>
                </a:solidFill>
                <a:ea typeface="Times New Roman" panose="02020603050405020304" pitchFamily="18" charset="0"/>
              </a:rPr>
              <a:t> For our light affliction, which is but for a moment, is working for us a far more exceeding and eternal weight of glory, </a:t>
            </a:r>
            <a:r>
              <a:rPr lang="en-US" sz="2700" baseline="30000" dirty="0">
                <a:solidFill>
                  <a:srgbClr val="000000"/>
                </a:solidFill>
                <a:ea typeface="Times New Roman" panose="02020603050405020304" pitchFamily="18" charset="0"/>
              </a:rPr>
              <a:t>18</a:t>
            </a:r>
            <a:r>
              <a:rPr lang="en-US" sz="2700" dirty="0">
                <a:solidFill>
                  <a:srgbClr val="000000"/>
                </a:solidFill>
                <a:ea typeface="Times New Roman" panose="02020603050405020304" pitchFamily="18" charset="0"/>
              </a:rPr>
              <a:t> while we do not look at the things which are seen, but at the things which are not seen. For the things which are seen are temporary, but the things which are not seen are eternal.</a:t>
            </a:r>
            <a:endParaRPr lang="en-US" sz="2700"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1668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AB050-A3E8-14F6-09F1-B89123BBCE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157C73-2C2F-C47B-C813-E0BDD5573E16}"/>
              </a:ext>
            </a:extLst>
          </p:cNvPr>
          <p:cNvSpPr>
            <a:spLocks noGrp="1"/>
          </p:cNvSpPr>
          <p:nvPr>
            <p:ph type="title"/>
          </p:nvPr>
        </p:nvSpPr>
        <p:spPr/>
        <p:txBody>
          <a:bodyPr>
            <a:normAutofit/>
          </a:bodyPr>
          <a:lstStyle/>
          <a:p>
            <a:pPr marL="0" marR="0">
              <a:lnSpc>
                <a:spcPct val="95000"/>
              </a:lnSpc>
              <a:buNone/>
            </a:pPr>
            <a:r>
              <a:rPr lang="en-US" sz="4400" b="1" dirty="0">
                <a:solidFill>
                  <a:srgbClr val="0000FF"/>
                </a:solidFill>
                <a:effectLst/>
                <a:ea typeface="Times New Roman" panose="02020603050405020304" pitchFamily="18" charset="0"/>
              </a:rPr>
              <a:t>5. AN ETERNAL HOPE</a:t>
            </a:r>
            <a:endParaRPr lang="en-US" sz="4400" dirty="0">
              <a:solidFill>
                <a:srgbClr val="0000FF"/>
              </a:solidFill>
              <a:effectLst/>
              <a:latin typeface="Times New Roman" panose="02020603050405020304" pitchFamily="18" charset="0"/>
              <a:ea typeface="Times New Roman" panose="02020603050405020304" pitchFamily="18" charset="0"/>
            </a:endParaRPr>
          </a:p>
        </p:txBody>
      </p:sp>
      <p:sp>
        <p:nvSpPr>
          <p:cNvPr id="3" name="Content Placeholder 2">
            <a:extLst>
              <a:ext uri="{FF2B5EF4-FFF2-40B4-BE49-F238E27FC236}">
                <a16:creationId xmlns:a16="http://schemas.microsoft.com/office/drawing/2014/main" id="{CD3BFAC9-EF49-EE81-CEF1-0E041EFFF264}"/>
              </a:ext>
            </a:extLst>
          </p:cNvPr>
          <p:cNvSpPr>
            <a:spLocks noGrp="1"/>
          </p:cNvSpPr>
          <p:nvPr>
            <p:ph idx="1"/>
          </p:nvPr>
        </p:nvSpPr>
        <p:spPr/>
        <p:txBody>
          <a:bodyPr>
            <a:normAutofit lnSpcReduction="10000"/>
          </a:bodyPr>
          <a:lstStyle/>
          <a:p>
            <a:pPr marL="457200" marR="0" lvl="0" indent="-457200">
              <a:lnSpc>
                <a:spcPct val="95000"/>
              </a:lnSpc>
              <a:buFont typeface="+mj-lt"/>
              <a:buAutoNum type="alphaUcPeriod" startAt="3"/>
            </a:pPr>
            <a:r>
              <a:rPr lang="en-US" dirty="0">
                <a:solidFill>
                  <a:srgbClr val="000000"/>
                </a:solidFill>
                <a:ea typeface="Times New Roman" panose="02020603050405020304" pitchFamily="18" charset="0"/>
              </a:rPr>
              <a:t>HEIRS ACCORDING TO THE HOPE OF ETERNAL LIFE - Titus 3:4–7  But when the kindness and the love of God our Savior toward man appeared, </a:t>
            </a:r>
            <a:r>
              <a:rPr lang="en-US" baseline="30000" dirty="0">
                <a:solidFill>
                  <a:srgbClr val="000000"/>
                </a:solidFill>
                <a:ea typeface="Times New Roman" panose="02020603050405020304" pitchFamily="18" charset="0"/>
              </a:rPr>
              <a:t>5</a:t>
            </a:r>
            <a:r>
              <a:rPr lang="en-US" dirty="0">
                <a:solidFill>
                  <a:srgbClr val="000000"/>
                </a:solidFill>
                <a:ea typeface="Times New Roman" panose="02020603050405020304" pitchFamily="18" charset="0"/>
              </a:rPr>
              <a:t> not by works of righteousness which we have done, but according to His mercy He saved us, through the washing of regeneration and renewing of the Holy Spirit, </a:t>
            </a:r>
            <a:r>
              <a:rPr lang="en-US" baseline="30000" dirty="0">
                <a:solidFill>
                  <a:srgbClr val="000000"/>
                </a:solidFill>
                <a:ea typeface="Times New Roman" panose="02020603050405020304" pitchFamily="18" charset="0"/>
              </a:rPr>
              <a:t>6</a:t>
            </a:r>
            <a:r>
              <a:rPr lang="en-US" dirty="0">
                <a:solidFill>
                  <a:srgbClr val="000000"/>
                </a:solidFill>
                <a:ea typeface="Times New Roman" panose="02020603050405020304" pitchFamily="18" charset="0"/>
              </a:rPr>
              <a:t> whom He poured out on us abundantly through Jesus Christ our Savior, </a:t>
            </a:r>
            <a:r>
              <a:rPr lang="en-US" baseline="30000" dirty="0">
                <a:solidFill>
                  <a:srgbClr val="000000"/>
                </a:solidFill>
                <a:ea typeface="Times New Roman" panose="02020603050405020304" pitchFamily="18" charset="0"/>
              </a:rPr>
              <a:t>7</a:t>
            </a:r>
            <a:r>
              <a:rPr lang="en-US" dirty="0">
                <a:solidFill>
                  <a:srgbClr val="000000"/>
                </a:solidFill>
                <a:ea typeface="Times New Roman" panose="02020603050405020304" pitchFamily="18" charset="0"/>
              </a:rPr>
              <a:t> that having been justified by His grace we should become heirs according to the hope of eternal life.</a:t>
            </a:r>
            <a:endParaRPr lang="en-US" dirty="0"/>
          </a:p>
        </p:txBody>
      </p:sp>
    </p:spTree>
    <p:extLst>
      <p:ext uri="{BB962C8B-B14F-4D97-AF65-F5344CB8AC3E}">
        <p14:creationId xmlns:p14="http://schemas.microsoft.com/office/powerpoint/2010/main" val="3003463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D0AA0-06B6-5327-9458-5845E531D5D6}"/>
              </a:ext>
            </a:extLst>
          </p:cNvPr>
          <p:cNvSpPr>
            <a:spLocks noGrp="1"/>
          </p:cNvSpPr>
          <p:nvPr>
            <p:ph type="title"/>
          </p:nvPr>
        </p:nvSpPr>
        <p:spPr>
          <a:xfrm>
            <a:off x="0" y="1"/>
            <a:ext cx="9144000" cy="1047750"/>
          </a:xfrm>
        </p:spPr>
        <p:txBody>
          <a:bodyPr>
            <a:normAutofit/>
          </a:bodyPr>
          <a:lstStyle/>
          <a:p>
            <a:pPr marL="0" marR="0">
              <a:buNone/>
              <a:tabLst>
                <a:tab pos="228600" algn="l"/>
                <a:tab pos="4572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 pos="4800600" algn="l"/>
                <a:tab pos="5029200" algn="l"/>
                <a:tab pos="5257800" algn="l"/>
                <a:tab pos="5486400" algn="l"/>
                <a:tab pos="5715000" algn="l"/>
                <a:tab pos="5943600" algn="l"/>
                <a:tab pos="6172200" algn="l"/>
              </a:tabLst>
            </a:pPr>
            <a:r>
              <a:rPr lang="en-US" sz="4400" b="1" dirty="0">
                <a:solidFill>
                  <a:srgbClr val="0000FF"/>
                </a:solidFill>
                <a:effectLst/>
                <a:ea typeface="Times New Roman" panose="02020603050405020304" pitchFamily="18" charset="0"/>
              </a:rPr>
              <a:t>6. A HEAVENLY HOPE</a:t>
            </a:r>
            <a:endParaRPr lang="en-US" sz="3200" dirty="0">
              <a:solidFill>
                <a:srgbClr val="0000FF"/>
              </a:solidFill>
              <a:effectLst/>
              <a:latin typeface="Times New Roman" panose="02020603050405020304" pitchFamily="18" charset="0"/>
              <a:ea typeface="Times New Roman" panose="02020603050405020304" pitchFamily="18" charset="0"/>
            </a:endParaRPr>
          </a:p>
        </p:txBody>
      </p:sp>
      <p:sp>
        <p:nvSpPr>
          <p:cNvPr id="3" name="Content Placeholder 2">
            <a:extLst>
              <a:ext uri="{FF2B5EF4-FFF2-40B4-BE49-F238E27FC236}">
                <a16:creationId xmlns:a16="http://schemas.microsoft.com/office/drawing/2014/main" id="{7C0591ED-6DBE-70AB-C638-0FF2A86AF5CD}"/>
              </a:ext>
            </a:extLst>
          </p:cNvPr>
          <p:cNvSpPr>
            <a:spLocks noGrp="1"/>
          </p:cNvSpPr>
          <p:nvPr>
            <p:ph idx="1"/>
          </p:nvPr>
        </p:nvSpPr>
        <p:spPr>
          <a:xfrm>
            <a:off x="157655" y="914401"/>
            <a:ext cx="8986345" cy="5985640"/>
          </a:xfrm>
        </p:spPr>
        <p:txBody>
          <a:bodyPr>
            <a:noAutofit/>
          </a:bodyPr>
          <a:lstStyle/>
          <a:p>
            <a:pPr marL="457200" marR="0" lvl="0" indent="-457200">
              <a:lnSpc>
                <a:spcPct val="80000"/>
              </a:lnSpc>
              <a:buFont typeface="+mj-lt"/>
              <a:buAutoNum type="alphaUcPeriod"/>
              <a:tabLst>
                <a:tab pos="228600" algn="l"/>
                <a:tab pos="4572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 pos="4800600" algn="l"/>
                <a:tab pos="5029200" algn="l"/>
                <a:tab pos="5257800" algn="l"/>
                <a:tab pos="5486400" algn="l"/>
                <a:tab pos="5715000" algn="l"/>
                <a:tab pos="5943600" algn="l"/>
                <a:tab pos="6172200" algn="l"/>
              </a:tabLst>
            </a:pPr>
            <a:r>
              <a:rPr lang="en-US" sz="2800" dirty="0">
                <a:ea typeface="Times New Roman" panose="02020603050405020304" pitchFamily="18" charset="0"/>
              </a:rPr>
              <a:t>Colossians 1:3–5  We give thanks to the God and Father of our Lord Jesus Christ, praying always for you, </a:t>
            </a:r>
            <a:r>
              <a:rPr lang="en-US" sz="2800" baseline="30000" dirty="0">
                <a:ea typeface="Times New Roman" panose="02020603050405020304" pitchFamily="18" charset="0"/>
              </a:rPr>
              <a:t>4</a:t>
            </a:r>
            <a:r>
              <a:rPr lang="en-US" sz="2800" dirty="0">
                <a:ea typeface="Times New Roman" panose="02020603050405020304" pitchFamily="18" charset="0"/>
              </a:rPr>
              <a:t> since we heard of your faith in Christ Jesus and of your love for all the saints; </a:t>
            </a:r>
            <a:r>
              <a:rPr lang="en-US" sz="2800" baseline="30000" dirty="0">
                <a:ea typeface="Times New Roman" panose="02020603050405020304" pitchFamily="18" charset="0"/>
              </a:rPr>
              <a:t>5</a:t>
            </a:r>
            <a:r>
              <a:rPr lang="en-US" sz="2800" dirty="0">
                <a:ea typeface="Times New Roman" panose="02020603050405020304" pitchFamily="18" charset="0"/>
              </a:rPr>
              <a:t> because of the hope which is laid up for you in heaven, of which you heard before in the word of the truth of the gospel,</a:t>
            </a:r>
            <a:endParaRPr lang="en-US" sz="2800" dirty="0">
              <a:latin typeface="Times New Roman" panose="02020603050405020304" pitchFamily="18" charset="0"/>
              <a:ea typeface="Times New Roman" panose="02020603050405020304" pitchFamily="18" charset="0"/>
            </a:endParaRPr>
          </a:p>
          <a:p>
            <a:pPr marL="457200" marR="0" lvl="0" indent="-457200">
              <a:lnSpc>
                <a:spcPct val="80000"/>
              </a:lnSpc>
              <a:buFont typeface="+mj-lt"/>
              <a:buAutoNum type="alphaUcPeriod"/>
              <a:tabLst>
                <a:tab pos="228600" algn="l"/>
                <a:tab pos="4572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 pos="4800600" algn="l"/>
                <a:tab pos="5029200" algn="l"/>
                <a:tab pos="5257800" algn="l"/>
                <a:tab pos="5486400" algn="l"/>
                <a:tab pos="5715000" algn="l"/>
                <a:tab pos="5943600" algn="l"/>
                <a:tab pos="6172200" algn="l"/>
              </a:tabLst>
            </a:pPr>
            <a:r>
              <a:rPr lang="en-US" sz="2800" dirty="0">
                <a:ea typeface="Times New Roman" panose="02020603050405020304" pitchFamily="18" charset="0"/>
              </a:rPr>
              <a:t>Matthew 5:11–12  “Blessed are you when they revile and persecute you, and say all kinds of evil against you falsely for My sake. </a:t>
            </a:r>
            <a:r>
              <a:rPr lang="en-US" sz="2800" baseline="30000" dirty="0">
                <a:ea typeface="Times New Roman" panose="02020603050405020304" pitchFamily="18" charset="0"/>
              </a:rPr>
              <a:t>12</a:t>
            </a:r>
            <a:r>
              <a:rPr lang="en-US" sz="2800" dirty="0">
                <a:ea typeface="Times New Roman" panose="02020603050405020304" pitchFamily="18" charset="0"/>
              </a:rPr>
              <a:t> Rejoice and be exceedingly glad, for great is your reward in heaven, for so they persecuted the prophets who were before you.</a:t>
            </a:r>
            <a:endParaRPr lang="en-US" sz="2800" dirty="0">
              <a:latin typeface="Times New Roman" panose="02020603050405020304" pitchFamily="18" charset="0"/>
              <a:ea typeface="Times New Roman" panose="02020603050405020304" pitchFamily="18" charset="0"/>
            </a:endParaRPr>
          </a:p>
          <a:p>
            <a:pPr marL="457200" marR="0" lvl="0" indent="-457200">
              <a:lnSpc>
                <a:spcPct val="80000"/>
              </a:lnSpc>
              <a:buFont typeface="+mj-lt"/>
              <a:buAutoNum type="alphaUcPeriod"/>
              <a:tabLst>
                <a:tab pos="228600" algn="l"/>
                <a:tab pos="4572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 pos="4800600" algn="l"/>
                <a:tab pos="5029200" algn="l"/>
                <a:tab pos="5257800" algn="l"/>
                <a:tab pos="5486400" algn="l"/>
                <a:tab pos="5715000" algn="l"/>
                <a:tab pos="5943600" algn="l"/>
                <a:tab pos="6172200" algn="l"/>
              </a:tabLst>
            </a:pPr>
            <a:r>
              <a:rPr lang="en-US" sz="2800" dirty="0">
                <a:ea typeface="Times New Roman" panose="02020603050405020304" pitchFamily="18" charset="0"/>
              </a:rPr>
              <a:t>2 Corinthians 5:1  For we know that if our earthly house, this tent, is destroyed, we have a building from God, a house not made with hands, eternal in the heavens.</a:t>
            </a:r>
            <a:endParaRPr lang="en-US" sz="2800" dirty="0"/>
          </a:p>
        </p:txBody>
      </p:sp>
    </p:spTree>
    <p:extLst>
      <p:ext uri="{BB962C8B-B14F-4D97-AF65-F5344CB8AC3E}">
        <p14:creationId xmlns:p14="http://schemas.microsoft.com/office/powerpoint/2010/main" val="2392702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8821C-1162-9FBA-BBD6-E782257ED7D9}"/>
              </a:ext>
            </a:extLst>
          </p:cNvPr>
          <p:cNvSpPr>
            <a:spLocks noGrp="1"/>
          </p:cNvSpPr>
          <p:nvPr>
            <p:ph type="title"/>
          </p:nvPr>
        </p:nvSpPr>
        <p:spPr>
          <a:xfrm>
            <a:off x="0" y="1"/>
            <a:ext cx="9144000" cy="971550"/>
          </a:xfrm>
        </p:spPr>
        <p:txBody>
          <a:bodyPr>
            <a:normAutofit/>
          </a:bodyPr>
          <a:lstStyle/>
          <a:p>
            <a:pPr marL="0" marR="0">
              <a:buNone/>
              <a:tabLst>
                <a:tab pos="228600" algn="l"/>
                <a:tab pos="4572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 pos="4800600" algn="l"/>
                <a:tab pos="5029200" algn="l"/>
                <a:tab pos="5257800" algn="l"/>
                <a:tab pos="5486400" algn="l"/>
                <a:tab pos="5715000" algn="l"/>
                <a:tab pos="5943600" algn="l"/>
                <a:tab pos="6172200" algn="l"/>
              </a:tabLst>
            </a:pPr>
            <a:r>
              <a:rPr lang="en-US" sz="4400" b="1" dirty="0">
                <a:solidFill>
                  <a:srgbClr val="0000FF"/>
                </a:solidFill>
                <a:effectLst/>
                <a:ea typeface="Times New Roman" panose="02020603050405020304" pitchFamily="18" charset="0"/>
              </a:rPr>
              <a:t>DO YOU HAVE HOPE? </a:t>
            </a:r>
            <a:endParaRPr lang="en-US" sz="3200" dirty="0">
              <a:solidFill>
                <a:srgbClr val="0000FF"/>
              </a:solidFill>
              <a:effectLst/>
              <a:latin typeface="Times New Roman" panose="02020603050405020304" pitchFamily="18" charset="0"/>
              <a:ea typeface="Times New Roman" panose="02020603050405020304" pitchFamily="18" charset="0"/>
            </a:endParaRPr>
          </a:p>
        </p:txBody>
      </p:sp>
      <p:sp>
        <p:nvSpPr>
          <p:cNvPr id="3" name="Content Placeholder 2">
            <a:extLst>
              <a:ext uri="{FF2B5EF4-FFF2-40B4-BE49-F238E27FC236}">
                <a16:creationId xmlns:a16="http://schemas.microsoft.com/office/drawing/2014/main" id="{84349BAC-E24F-38A9-953E-ACD032DFC8E7}"/>
              </a:ext>
            </a:extLst>
          </p:cNvPr>
          <p:cNvSpPr>
            <a:spLocks noGrp="1"/>
          </p:cNvSpPr>
          <p:nvPr>
            <p:ph idx="1"/>
          </p:nvPr>
        </p:nvSpPr>
        <p:spPr>
          <a:xfrm>
            <a:off x="157655" y="971551"/>
            <a:ext cx="8986345" cy="5928489"/>
          </a:xfrm>
        </p:spPr>
        <p:txBody>
          <a:bodyPr>
            <a:noAutofit/>
          </a:bodyPr>
          <a:lstStyle/>
          <a:p>
            <a:pPr marL="457200" marR="0" lvl="0" indent="-457200">
              <a:lnSpc>
                <a:spcPct val="85000"/>
              </a:lnSpc>
              <a:buFont typeface="+mj-lt"/>
              <a:buAutoNum type="alphaUcPeriod"/>
              <a:tabLst>
                <a:tab pos="228600" algn="l"/>
                <a:tab pos="4572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 pos="4800600" algn="l"/>
                <a:tab pos="5029200" algn="l"/>
                <a:tab pos="5257800" algn="l"/>
                <a:tab pos="5486400" algn="l"/>
                <a:tab pos="5715000" algn="l"/>
                <a:tab pos="5943600" algn="l"/>
                <a:tab pos="6172200" algn="l"/>
              </a:tabLst>
            </a:pPr>
            <a:r>
              <a:rPr lang="en-US" dirty="0">
                <a:ea typeface="Times New Roman" panose="02020603050405020304" pitchFamily="18" charset="0"/>
              </a:rPr>
              <a:t>Hope is a firm assurance regarding things that are unseen and unclear - Romans 8:22–25  For we know that the whole creation groans and labors with birth pangs together until now. </a:t>
            </a:r>
            <a:r>
              <a:rPr lang="en-US" baseline="30000" dirty="0">
                <a:ea typeface="Times New Roman" panose="02020603050405020304" pitchFamily="18" charset="0"/>
              </a:rPr>
              <a:t>23</a:t>
            </a:r>
            <a:r>
              <a:rPr lang="en-US" dirty="0">
                <a:ea typeface="Times New Roman" panose="02020603050405020304" pitchFamily="18" charset="0"/>
              </a:rPr>
              <a:t> Not only that, but we also who have the </a:t>
            </a:r>
            <a:r>
              <a:rPr lang="en-US" dirty="0" err="1">
                <a:ea typeface="Times New Roman" panose="02020603050405020304" pitchFamily="18" charset="0"/>
              </a:rPr>
              <a:t>firstfruits</a:t>
            </a:r>
            <a:r>
              <a:rPr lang="en-US" dirty="0">
                <a:ea typeface="Times New Roman" panose="02020603050405020304" pitchFamily="18" charset="0"/>
              </a:rPr>
              <a:t> of the Spirit, even we ourselves groan within ourselves, eagerly waiting for the adoption, the redemption of our body. </a:t>
            </a:r>
            <a:r>
              <a:rPr lang="en-US" baseline="30000" dirty="0">
                <a:ea typeface="Times New Roman" panose="02020603050405020304" pitchFamily="18" charset="0"/>
              </a:rPr>
              <a:t>24</a:t>
            </a:r>
            <a:r>
              <a:rPr lang="en-US" dirty="0">
                <a:ea typeface="Times New Roman" panose="02020603050405020304" pitchFamily="18" charset="0"/>
              </a:rPr>
              <a:t> For we were saved in this hope, but hope that is seen is not hope; for why does one still hope for what he sees? </a:t>
            </a:r>
            <a:r>
              <a:rPr lang="en-US" baseline="30000" dirty="0">
                <a:ea typeface="Times New Roman" panose="02020603050405020304" pitchFamily="18" charset="0"/>
              </a:rPr>
              <a:t>25</a:t>
            </a:r>
            <a:r>
              <a:rPr lang="en-US" dirty="0">
                <a:ea typeface="Times New Roman" panose="02020603050405020304" pitchFamily="18" charset="0"/>
              </a:rPr>
              <a:t> But if we hope for what we do not see, we eagerly wait for it with perseverance.</a:t>
            </a:r>
            <a:endParaRPr lang="en-US"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69206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BDAE9-15CD-EEBF-0C52-7BDB0E5193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83AA19-42A9-7E03-7E46-1661C3410588}"/>
              </a:ext>
            </a:extLst>
          </p:cNvPr>
          <p:cNvSpPr>
            <a:spLocks noGrp="1"/>
          </p:cNvSpPr>
          <p:nvPr>
            <p:ph type="title"/>
          </p:nvPr>
        </p:nvSpPr>
        <p:spPr>
          <a:xfrm>
            <a:off x="0" y="1"/>
            <a:ext cx="9144000" cy="971550"/>
          </a:xfrm>
        </p:spPr>
        <p:txBody>
          <a:bodyPr>
            <a:normAutofit/>
          </a:bodyPr>
          <a:lstStyle/>
          <a:p>
            <a:pPr marL="0" marR="0">
              <a:buNone/>
              <a:tabLst>
                <a:tab pos="228600" algn="l"/>
                <a:tab pos="4572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 pos="4800600" algn="l"/>
                <a:tab pos="5029200" algn="l"/>
                <a:tab pos="5257800" algn="l"/>
                <a:tab pos="5486400" algn="l"/>
                <a:tab pos="5715000" algn="l"/>
                <a:tab pos="5943600" algn="l"/>
                <a:tab pos="6172200" algn="l"/>
              </a:tabLst>
            </a:pPr>
            <a:r>
              <a:rPr lang="en-US" sz="4400" b="1" dirty="0">
                <a:solidFill>
                  <a:srgbClr val="0000FF"/>
                </a:solidFill>
                <a:effectLst/>
                <a:ea typeface="Times New Roman" panose="02020603050405020304" pitchFamily="18" charset="0"/>
              </a:rPr>
              <a:t>DO YOU HAVE HOPE? </a:t>
            </a:r>
            <a:endParaRPr lang="en-US" sz="3200" dirty="0">
              <a:solidFill>
                <a:srgbClr val="0000FF"/>
              </a:solidFill>
              <a:effectLst/>
              <a:latin typeface="Times New Roman" panose="02020603050405020304" pitchFamily="18" charset="0"/>
              <a:ea typeface="Times New Roman" panose="02020603050405020304" pitchFamily="18" charset="0"/>
            </a:endParaRPr>
          </a:p>
        </p:txBody>
      </p:sp>
      <p:sp>
        <p:nvSpPr>
          <p:cNvPr id="3" name="Content Placeholder 2">
            <a:extLst>
              <a:ext uri="{FF2B5EF4-FFF2-40B4-BE49-F238E27FC236}">
                <a16:creationId xmlns:a16="http://schemas.microsoft.com/office/drawing/2014/main" id="{36EA6C31-8B91-9BB4-D734-E9BD0CE92537}"/>
              </a:ext>
            </a:extLst>
          </p:cNvPr>
          <p:cNvSpPr>
            <a:spLocks noGrp="1"/>
          </p:cNvSpPr>
          <p:nvPr>
            <p:ph idx="1"/>
          </p:nvPr>
        </p:nvSpPr>
        <p:spPr>
          <a:xfrm>
            <a:off x="157655" y="971551"/>
            <a:ext cx="8986345" cy="5928489"/>
          </a:xfrm>
        </p:spPr>
        <p:txBody>
          <a:bodyPr>
            <a:noAutofit/>
          </a:bodyPr>
          <a:lstStyle/>
          <a:p>
            <a:pPr marL="457200" marR="0" lvl="0" indent="-457200">
              <a:lnSpc>
                <a:spcPct val="85000"/>
              </a:lnSpc>
              <a:buFont typeface="+mj-lt"/>
              <a:buAutoNum type="alphaUcPeriod" startAt="2"/>
              <a:tabLst>
                <a:tab pos="2286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 pos="4800600" algn="l"/>
                <a:tab pos="5029200" algn="l"/>
                <a:tab pos="5257800" algn="l"/>
                <a:tab pos="5486400" algn="l"/>
                <a:tab pos="5715000" algn="l"/>
                <a:tab pos="5943600" algn="l"/>
                <a:tab pos="6172200" algn="l"/>
              </a:tabLst>
            </a:pPr>
            <a:r>
              <a:rPr lang="en-US" dirty="0">
                <a:ea typeface="Times New Roman" panose="02020603050405020304" pitchFamily="18" charset="0"/>
              </a:rPr>
              <a:t>Hebrews 11:1  Now faith is the substance of things hoped for, the evidence of things not seen.</a:t>
            </a:r>
            <a:endParaRPr lang="en-US" dirty="0">
              <a:latin typeface="Times New Roman" panose="02020603050405020304" pitchFamily="18" charset="0"/>
              <a:ea typeface="Times New Roman" panose="02020603050405020304" pitchFamily="18" charset="0"/>
            </a:endParaRPr>
          </a:p>
          <a:p>
            <a:pPr marL="457200" marR="0" lvl="0" indent="-457200">
              <a:lnSpc>
                <a:spcPct val="85000"/>
              </a:lnSpc>
              <a:buFont typeface="+mj-lt"/>
              <a:buAutoNum type="alphaUcPeriod" startAt="2"/>
              <a:tabLst>
                <a:tab pos="228600" algn="l"/>
                <a:tab pos="4572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 pos="4800600" algn="l"/>
                <a:tab pos="5029200" algn="l"/>
                <a:tab pos="5257800" algn="l"/>
                <a:tab pos="5486400" algn="l"/>
                <a:tab pos="5715000" algn="l"/>
                <a:tab pos="5943600" algn="l"/>
                <a:tab pos="6172200" algn="l"/>
              </a:tabLst>
            </a:pPr>
            <a:r>
              <a:rPr lang="en-US" dirty="0">
                <a:ea typeface="Times New Roman" panose="02020603050405020304" pitchFamily="18" charset="0"/>
              </a:rPr>
              <a:t>Hebrews 11:6  But without faith it is impossible to please Him, for he who comes to God must believe that He is, and that He is a rewarder of those who diligently seek Him.</a:t>
            </a:r>
            <a:endParaRPr lang="en-US" dirty="0">
              <a:latin typeface="Times New Roman" panose="02020603050405020304" pitchFamily="18" charset="0"/>
              <a:ea typeface="Times New Roman" panose="02020603050405020304" pitchFamily="18" charset="0"/>
            </a:endParaRPr>
          </a:p>
          <a:p>
            <a:pPr marL="457200" marR="0" lvl="0" indent="-457200">
              <a:lnSpc>
                <a:spcPct val="85000"/>
              </a:lnSpc>
              <a:buFont typeface="+mj-lt"/>
              <a:buAutoNum type="alphaUcPeriod" startAt="2"/>
              <a:tabLst>
                <a:tab pos="228600" algn="l"/>
                <a:tab pos="4572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 pos="4800600" algn="l"/>
                <a:tab pos="5029200" algn="l"/>
                <a:tab pos="5257800" algn="l"/>
                <a:tab pos="5486400" algn="l"/>
                <a:tab pos="5715000" algn="l"/>
                <a:tab pos="5943600" algn="l"/>
                <a:tab pos="6172200" algn="l"/>
              </a:tabLst>
            </a:pPr>
            <a:r>
              <a:rPr lang="en-US" dirty="0">
                <a:ea typeface="Times New Roman" panose="02020603050405020304" pitchFamily="18" charset="0"/>
              </a:rPr>
              <a:t>Of all people who are living, the Christian is the only one that has true hope.</a:t>
            </a:r>
            <a:endParaRPr lang="en-US" dirty="0">
              <a:latin typeface="Times New Roman" panose="02020603050405020304" pitchFamily="18" charset="0"/>
              <a:ea typeface="Times New Roman" panose="02020603050405020304" pitchFamily="18" charset="0"/>
            </a:endParaRPr>
          </a:p>
          <a:p>
            <a:pPr marL="457200" marR="0" lvl="0" indent="-457200">
              <a:lnSpc>
                <a:spcPct val="85000"/>
              </a:lnSpc>
              <a:buFont typeface="+mj-lt"/>
              <a:buAutoNum type="alphaUcPeriod" startAt="2"/>
              <a:tabLst>
                <a:tab pos="228600" algn="l"/>
                <a:tab pos="4572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 pos="4800600" algn="l"/>
                <a:tab pos="5029200" algn="l"/>
                <a:tab pos="5257800" algn="l"/>
                <a:tab pos="5486400" algn="l"/>
                <a:tab pos="5715000" algn="l"/>
                <a:tab pos="5943600" algn="l"/>
                <a:tab pos="6172200" algn="l"/>
              </a:tabLst>
            </a:pPr>
            <a:r>
              <a:rPr lang="en-US" dirty="0">
                <a:ea typeface="Times New Roman" panose="02020603050405020304" pitchFamily="18" charset="0"/>
              </a:rPr>
              <a:t>Romans 15:13  Now may the God of hope fill you with all joy and peace in believing, that you may abound in hope by the power of the Holy Spirit.</a:t>
            </a:r>
            <a:endParaRPr lang="en-US" dirty="0"/>
          </a:p>
        </p:txBody>
      </p:sp>
    </p:spTree>
    <p:extLst>
      <p:ext uri="{BB962C8B-B14F-4D97-AF65-F5344CB8AC3E}">
        <p14:creationId xmlns:p14="http://schemas.microsoft.com/office/powerpoint/2010/main" val="2985532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24A352AF-9A5D-0FA2-3346-AC7334A1B2E9}"/>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163116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able, indoor, sitting, woman&#10;&#10;Description automatically generated">
            <a:extLst>
              <a:ext uri="{FF2B5EF4-FFF2-40B4-BE49-F238E27FC236}">
                <a16:creationId xmlns:a16="http://schemas.microsoft.com/office/drawing/2014/main" id="{48179BA2-A667-4B4D-8F60-84C3156F1FB1}"/>
              </a:ext>
            </a:extLst>
          </p:cNvPr>
          <p:cNvPicPr>
            <a:picLocks noChangeAspect="1"/>
          </p:cNvPicPr>
          <p:nvPr/>
        </p:nvPicPr>
        <p:blipFill rotWithShape="1">
          <a:blip r:embed="rId2">
            <a:extLst>
              <a:ext uri="{28A0092B-C50C-407E-A947-70E740481C1C}">
                <a14:useLocalDpi xmlns:a14="http://schemas.microsoft.com/office/drawing/2010/main" val="0"/>
              </a:ext>
            </a:extLst>
          </a:blip>
          <a:srcRect b="25000"/>
          <a:stretch/>
        </p:blipFill>
        <p:spPr>
          <a:xfrm>
            <a:off x="0" y="0"/>
            <a:ext cx="9144000" cy="6858000"/>
          </a:xfrm>
          <a:prstGeom prst="rect">
            <a:avLst/>
          </a:prstGeom>
        </p:spPr>
      </p:pic>
      <p:sp>
        <p:nvSpPr>
          <p:cNvPr id="3" name="Title 1">
            <a:extLst>
              <a:ext uri="{FF2B5EF4-FFF2-40B4-BE49-F238E27FC236}">
                <a16:creationId xmlns:a16="http://schemas.microsoft.com/office/drawing/2014/main" id="{509D91C0-5C01-4485-9A77-3D75FEF307B5}"/>
              </a:ext>
            </a:extLst>
          </p:cNvPr>
          <p:cNvSpPr txBox="1">
            <a:spLocks/>
          </p:cNvSpPr>
          <p:nvPr/>
        </p:nvSpPr>
        <p:spPr>
          <a:xfrm>
            <a:off x="555077" y="5162309"/>
            <a:ext cx="7886700" cy="10373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IN REMEMBRANCE OF JESUS</a:t>
            </a:r>
          </a:p>
        </p:txBody>
      </p:sp>
    </p:spTree>
    <p:extLst>
      <p:ext uri="{BB962C8B-B14F-4D97-AF65-F5344CB8AC3E}">
        <p14:creationId xmlns:p14="http://schemas.microsoft.com/office/powerpoint/2010/main" val="4920152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brass, indoor, table&#10;&#10;Description automatically generated">
            <a:extLst>
              <a:ext uri="{FF2B5EF4-FFF2-40B4-BE49-F238E27FC236}">
                <a16:creationId xmlns:a16="http://schemas.microsoft.com/office/drawing/2014/main" id="{6DDCA11F-F4A4-400D-B832-3975866BE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820" y="0"/>
            <a:ext cx="10335639" cy="6858000"/>
          </a:xfrm>
          <a:prstGeom prst="rect">
            <a:avLst/>
          </a:prstGeom>
        </p:spPr>
      </p:pic>
      <p:sp>
        <p:nvSpPr>
          <p:cNvPr id="2" name="Title 1">
            <a:extLst>
              <a:ext uri="{FF2B5EF4-FFF2-40B4-BE49-F238E27FC236}">
                <a16:creationId xmlns:a16="http://schemas.microsoft.com/office/drawing/2014/main" id="{C52202E1-4287-490E-9230-CF78EE794C68}"/>
              </a:ext>
            </a:extLst>
          </p:cNvPr>
          <p:cNvSpPr>
            <a:spLocks noGrp="1"/>
          </p:cNvSpPr>
          <p:nvPr>
            <p:ph type="title"/>
          </p:nvPr>
        </p:nvSpPr>
        <p:spPr>
          <a:xfrm>
            <a:off x="0" y="0"/>
            <a:ext cx="9144000" cy="1175657"/>
          </a:xfrm>
          <a:solidFill>
            <a:schemeClr val="tx1">
              <a:alpha val="24000"/>
            </a:schemeClr>
          </a:solidFill>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CONTRIBUTION</a:t>
            </a:r>
          </a:p>
        </p:txBody>
      </p:sp>
    </p:spTree>
    <p:extLst>
      <p:ext uri="{BB962C8B-B14F-4D97-AF65-F5344CB8AC3E}">
        <p14:creationId xmlns:p14="http://schemas.microsoft.com/office/powerpoint/2010/main" val="25190040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3AC3A44F-8E14-F465-4874-CFC9FEC03F57}"/>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60409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221100">
            <a:alpha val="89804"/>
          </a:srgb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6DEB53-4491-A775-7B06-848AA403BD8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876" y="-858982"/>
            <a:ext cx="9141124" cy="6653549"/>
          </a:xfrm>
          <a:prstGeom prst="rect">
            <a:avLst/>
          </a:prstGeom>
        </p:spPr>
      </p:pic>
      <p:sp>
        <p:nvSpPr>
          <p:cNvPr id="4" name="TextBox 3">
            <a:extLst>
              <a:ext uri="{FF2B5EF4-FFF2-40B4-BE49-F238E27FC236}">
                <a16:creationId xmlns:a16="http://schemas.microsoft.com/office/drawing/2014/main" id="{4AC05058-F7D2-5823-2C2C-AAFDC2D5D996}"/>
              </a:ext>
            </a:extLst>
          </p:cNvPr>
          <p:cNvSpPr txBox="1"/>
          <p:nvPr/>
        </p:nvSpPr>
        <p:spPr>
          <a:xfrm>
            <a:off x="0" y="5794567"/>
            <a:ext cx="9141124" cy="1063433"/>
          </a:xfrm>
          <a:prstGeom prst="rect">
            <a:avLst/>
          </a:prstGeom>
          <a:solidFill>
            <a:schemeClr val="tx1"/>
          </a:solidFill>
        </p:spPr>
        <p:txBody>
          <a:bodyPr wrap="square" rtlCol="0">
            <a:spAutoFit/>
          </a:bodyPr>
          <a:lstStyle/>
          <a:p>
            <a:pPr algn="ctr">
              <a:lnSpc>
                <a:spcPct val="150000"/>
              </a:lnSpc>
            </a:pPr>
            <a:r>
              <a:rPr lang="en-US" sz="4800" b="1" dirty="0">
                <a:solidFill>
                  <a:schemeClr val="bg1"/>
                </a:solidFill>
                <a:latin typeface="Arial" panose="020B0604020202020204" pitchFamily="34" charset="0"/>
                <a:cs typeface="Arial" panose="020B0604020202020204" pitchFamily="34" charset="0"/>
              </a:rPr>
              <a:t>HAVE A HOPEFUL WEEK</a:t>
            </a:r>
          </a:p>
        </p:txBody>
      </p:sp>
    </p:spTree>
    <p:extLst>
      <p:ext uri="{BB962C8B-B14F-4D97-AF65-F5344CB8AC3E}">
        <p14:creationId xmlns:p14="http://schemas.microsoft.com/office/powerpoint/2010/main" val="10767132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0F85D239-1AA2-4A61-A26A-155CD289143E}" vid="{1F5DF8C1-90B5-4122-8C2B-1A05E6D43FCD}"/>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46256</TotalTime>
  <Words>1783</Words>
  <Application>Microsoft Office PowerPoint</Application>
  <PresentationFormat>On-screen Show (4:3)</PresentationFormat>
  <Paragraphs>65</Paragraphs>
  <Slides>24</Slides>
  <Notes>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24</vt:i4>
      </vt:variant>
    </vt:vector>
  </HeadingPairs>
  <TitlesOfParts>
    <vt:vector size="33" baseType="lpstr">
      <vt:lpstr>Arial</vt:lpstr>
      <vt:lpstr>Arial Black</vt:lpstr>
      <vt:lpstr>Bazooka</vt:lpstr>
      <vt:lpstr>Calibri</vt:lpstr>
      <vt:lpstr>Calibri Light</vt:lpstr>
      <vt:lpstr>Times New Roman</vt:lpstr>
      <vt:lpstr>Office Theme</vt:lpstr>
      <vt:lpstr>1_Office Theme</vt:lpstr>
      <vt:lpstr>2_Office Theme</vt:lpstr>
      <vt:lpstr>PowerPoint Presentation</vt:lpstr>
      <vt:lpstr>PowerPoint Presentation</vt:lpstr>
      <vt:lpstr>LET US PRAY</vt:lpstr>
      <vt:lpstr>SINGING</vt:lpstr>
      <vt:lpstr>Romans 8:18–25  For I consider that the sufferings of this present time are not worthy to be compared with the glory which shall be revealed in us. 19 For the earnest expectation of the creation eagerly waits for the revealing of the sons of God. 20 For the creation was subjected to futility, not willingly, but because of Him who subjected it in hope; 21 because the creation itself also will be delivered from the bondage of corruption into the glorious liberty of the children of God. 22 For we know that the whole creation groans and labors with birth pangs together until now. 23 Not only that, but we also who have the firstfruits of the Spirit, even we ourselves groan within ourselves, eagerly waiting for the adoption, the redemption of our body. 24 For we were saved in this hope, but hope that is seen is not hope; for why does one still hope for what he sees? 25 But if we hope for what we do not see, we eagerly wait for it with perseverance.</vt:lpstr>
      <vt:lpstr>LET US PRAY</vt:lpstr>
      <vt:lpstr>THE CHRISTIAN’S HOPE</vt:lpstr>
      <vt:lpstr>HOPE</vt:lpstr>
      <vt:lpstr>HOPE</vt:lpstr>
      <vt:lpstr> A GOOD HOPE </vt:lpstr>
      <vt:lpstr>2. A LIVING HOPE</vt:lpstr>
      <vt:lpstr>3. A PURIFYING HOPE </vt:lpstr>
      <vt:lpstr>3. A PURIFYING HOPE </vt:lpstr>
      <vt:lpstr>4. A BLESSED HOPE</vt:lpstr>
      <vt:lpstr>5. AN ETERNAL HOPE</vt:lpstr>
      <vt:lpstr>5. AN ETERNAL HOPE</vt:lpstr>
      <vt:lpstr>6. A HEAVENLY HOPE</vt:lpstr>
      <vt:lpstr>DO YOU HAVE HOPE? </vt:lpstr>
      <vt:lpstr>DO YOU HAVE HOPE? </vt:lpstr>
      <vt:lpstr>SINGING</vt:lpstr>
      <vt:lpstr>PowerPoint Presentation</vt:lpstr>
      <vt:lpstr>CONTRIBUTION</vt:lpstr>
      <vt:lpstr>SINGING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Pasley</dc:creator>
  <cp:lastModifiedBy>Larry Pasley</cp:lastModifiedBy>
  <cp:revision>4</cp:revision>
  <dcterms:created xsi:type="dcterms:W3CDTF">2021-03-29T21:09:31Z</dcterms:created>
  <dcterms:modified xsi:type="dcterms:W3CDTF">2026-08-10T17:10:48Z</dcterms:modified>
</cp:coreProperties>
</file>