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 id="2147483673" r:id="rId2"/>
  </p:sldMasterIdLst>
  <p:notesMasterIdLst>
    <p:notesMasterId r:id="rId25"/>
  </p:notesMasterIdLst>
  <p:sldIdLst>
    <p:sldId id="425" r:id="rId3"/>
    <p:sldId id="283" r:id="rId4"/>
    <p:sldId id="493" r:id="rId5"/>
    <p:sldId id="376" r:id="rId6"/>
    <p:sldId id="291" r:id="rId7"/>
    <p:sldId id="434" r:id="rId8"/>
    <p:sldId id="508" r:id="rId9"/>
    <p:sldId id="531" r:id="rId10"/>
    <p:sldId id="523" r:id="rId11"/>
    <p:sldId id="532" r:id="rId12"/>
    <p:sldId id="536" r:id="rId13"/>
    <p:sldId id="537" r:id="rId14"/>
    <p:sldId id="535" r:id="rId15"/>
    <p:sldId id="538" r:id="rId16"/>
    <p:sldId id="539" r:id="rId17"/>
    <p:sldId id="534" r:id="rId18"/>
    <p:sldId id="540" r:id="rId19"/>
    <p:sldId id="533" r:id="rId20"/>
    <p:sldId id="541" r:id="rId21"/>
    <p:sldId id="290" r:id="rId22"/>
    <p:sldId id="507" r:id="rId23"/>
    <p:sldId id="485"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520C"/>
    <a:srgbClr val="0000CC"/>
    <a:srgbClr val="660033"/>
    <a:srgbClr val="17003A"/>
    <a:srgbClr val="1F004C"/>
    <a:srgbClr val="31007A"/>
    <a:srgbClr val="40009E"/>
    <a:srgbClr val="4E00C0"/>
    <a:srgbClr val="6600FF"/>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61AC7F-094D-4636-AEF6-8182E9569258}" v="609" dt="2026-08-06T18:53:07.2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75" d="100"/>
          <a:sy n="75" d="100"/>
        </p:scale>
        <p:origin x="1272" y="78"/>
      </p:cViewPr>
      <p:guideLst/>
    </p:cSldViewPr>
  </p:slideViewPr>
  <p:outlineViewPr>
    <p:cViewPr>
      <p:scale>
        <a:sx n="33" d="100"/>
        <a:sy n="33" d="100"/>
      </p:scale>
      <p:origin x="0" y="-19302"/>
    </p:cViewPr>
  </p:outlineViewPr>
  <p:notesTextViewPr>
    <p:cViewPr>
      <p:scale>
        <a:sx n="1" d="1"/>
        <a:sy n="1" d="1"/>
      </p:scale>
      <p:origin x="0" y="0"/>
    </p:cViewPr>
  </p:notesTextViewPr>
  <p:sorterViewPr>
    <p:cViewPr>
      <p:scale>
        <a:sx n="100" d="100"/>
        <a:sy n="100" d="100"/>
      </p:scale>
      <p:origin x="0" y="-695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984E85-DAE7-473F-B013-D76DDA0798DC}" type="datetimeFigureOut">
              <a:rPr lang="en-US" smtClean="0"/>
              <a:t>8/17/2026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90FFAB-2CAE-4E7B-B1BF-7E4BD00F76D5}" type="slidenum">
              <a:rPr lang="en-US" smtClean="0"/>
              <a:t>‹#›</a:t>
            </a:fld>
            <a:endParaRPr lang="en-US"/>
          </a:p>
        </p:txBody>
      </p:sp>
    </p:spTree>
    <p:extLst>
      <p:ext uri="{BB962C8B-B14F-4D97-AF65-F5344CB8AC3E}">
        <p14:creationId xmlns:p14="http://schemas.microsoft.com/office/powerpoint/2010/main" val="4237918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0A30491-E474-44C0-AFC9-A27A5448F5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8F8F5A7F-B821-40D9-97F6-9B75BE34E0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100" name="Slide Number Placeholder 3">
            <a:extLst>
              <a:ext uri="{FF2B5EF4-FFF2-40B4-BE49-F238E27FC236}">
                <a16:creationId xmlns:a16="http://schemas.microsoft.com/office/drawing/2014/main" id="{BB1EA055-5EFC-4F75-8213-ECDA94C87760}"/>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965256F-3AF7-42B0-A79F-99AC9B3437E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839249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90FFAB-2CAE-4E7B-B1BF-7E4BD00F76D5}" type="slidenum">
              <a:rPr lang="en-US" smtClean="0"/>
              <a:t>7</a:t>
            </a:fld>
            <a:endParaRPr lang="en-US"/>
          </a:p>
        </p:txBody>
      </p:sp>
    </p:spTree>
    <p:extLst>
      <p:ext uri="{BB962C8B-B14F-4D97-AF65-F5344CB8AC3E}">
        <p14:creationId xmlns:p14="http://schemas.microsoft.com/office/powerpoint/2010/main" val="1289855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90FFAB-2CAE-4E7B-B1BF-7E4BD00F76D5}" type="slidenum">
              <a:rPr lang="en-US" smtClean="0"/>
              <a:t>22</a:t>
            </a:fld>
            <a:endParaRPr lang="en-US"/>
          </a:p>
        </p:txBody>
      </p:sp>
    </p:spTree>
    <p:extLst>
      <p:ext uri="{BB962C8B-B14F-4D97-AF65-F5344CB8AC3E}">
        <p14:creationId xmlns:p14="http://schemas.microsoft.com/office/powerpoint/2010/main" val="721794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012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8557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8/17/2026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1283678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8/17/2026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544493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8/17/2026</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500233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8/17/2026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1229740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8/17/2026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4255747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8/17/2026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830288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231354" y="1145754"/>
            <a:ext cx="8912646" cy="571224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8/17/2026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224912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8/17/2026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493530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8/17/2026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4327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8/17/2026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24602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8/17/2026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0209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915205747"/>
      </p:ext>
    </p:extLst>
  </p:cSld>
  <p:clrMap bg1="lt1" tx1="dk1" bg2="lt2" tx2="dk2" accent1="accent1" accent2="accent2" accent3="accent3" accent4="accent4" accent5="accent5" accent6="accent6" hlink="hlink" folHlink="folHlink"/>
  <p:sldLayoutIdLst>
    <p:sldLayoutId id="2147483662" r:id="rId1"/>
    <p:sldLayoutId id="2147483672" r:id="rId2"/>
    <p:sldLayoutId id="2147483663" r:id="rId3"/>
    <p:sldLayoutId id="2147483664" r:id="rId4"/>
    <p:sldLayoutId id="2147483665" r:id="rId5"/>
    <p:sldLayoutId id="2147483667" r:id="rId6"/>
    <p:sldLayoutId id="2147483668" r:id="rId7"/>
    <p:sldLayoutId id="2147483669" r:id="rId8"/>
    <p:sldLayoutId id="2147483670" r:id="rId9"/>
    <p:sldLayoutId id="2147483671" r:id="rId10"/>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7A87D-6A80-4A43-B337-C59233659EAF}" type="datetimeFigureOut">
              <a:rPr lang="en-US" smtClean="0"/>
              <a:t>8/17/2026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024ED8-BA85-424A-B34E-254D9CCD0148}" type="slidenum">
              <a:rPr lang="en-US" smtClean="0"/>
              <a:t>‹#›</a:t>
            </a:fld>
            <a:endParaRPr lang="en-US"/>
          </a:p>
        </p:txBody>
      </p:sp>
    </p:spTree>
    <p:extLst>
      <p:ext uri="{BB962C8B-B14F-4D97-AF65-F5344CB8AC3E}">
        <p14:creationId xmlns:p14="http://schemas.microsoft.com/office/powerpoint/2010/main" val="406548026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1.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hyperlink" Target="https://www.awarenessdays.com/awareness-days-calendar/world-laughter-day/" TargetMode="External"/><Relationship Id="rId4"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4" name="TextBox 5">
            <a:extLst>
              <a:ext uri="{FF2B5EF4-FFF2-40B4-BE49-F238E27FC236}">
                <a16:creationId xmlns:a16="http://schemas.microsoft.com/office/drawing/2014/main" id="{F1144962-7E55-4138-B559-0999E85A85AC}"/>
              </a:ext>
            </a:extLst>
          </p:cNvPr>
          <p:cNvSpPr txBox="1">
            <a:spLocks noChangeArrowheads="1"/>
          </p:cNvSpPr>
          <p:nvPr/>
        </p:nvSpPr>
        <p:spPr bwMode="auto">
          <a:xfrm>
            <a:off x="8627" y="6137246"/>
            <a:ext cx="9144000" cy="707886"/>
          </a:xfrm>
          <a:prstGeom prst="rect">
            <a:avLst/>
          </a:prstGeom>
          <a:solidFill>
            <a:schemeClr val="tx1">
              <a:alpha val="39000"/>
            </a:schemeClr>
          </a:solidFill>
          <a:ln w="9525">
            <a:noFill/>
            <a:miter lim="800000"/>
            <a:headEnd/>
            <a:tailEnd/>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PLEASE TURN OFF CELLPHONES</a:t>
            </a:r>
          </a:p>
        </p:txBody>
      </p:sp>
      <p:sp>
        <p:nvSpPr>
          <p:cNvPr id="8" name="Rectangle 7">
            <a:extLst>
              <a:ext uri="{FF2B5EF4-FFF2-40B4-BE49-F238E27FC236}">
                <a16:creationId xmlns:a16="http://schemas.microsoft.com/office/drawing/2014/main" id="{48E83C1B-51F2-4C54-BFE8-59DACB5F4871}"/>
              </a:ext>
            </a:extLst>
          </p:cNvPr>
          <p:cNvSpPr/>
          <p:nvPr/>
        </p:nvSpPr>
        <p:spPr>
          <a:xfrm>
            <a:off x="0" y="12868"/>
            <a:ext cx="9135373" cy="1323439"/>
          </a:xfrm>
          <a:prstGeom prst="rect">
            <a:avLst/>
          </a:prstGeom>
          <a:solidFill>
            <a:schemeClr val="tx1">
              <a:alpha val="42000"/>
            </a:schemeClr>
          </a:solid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WELCOME TO THE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JACKSON STREET CHURCH OF CHRIST</a:t>
            </a:r>
            <a:endParaRPr kumimoji="0" lang="en-US" sz="4000" b="1" i="0" u="none" strike="noStrike" kern="12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4B6E2993-90DC-E9F4-A09D-0B13675F3D0C}"/>
              </a:ext>
            </a:extLst>
          </p:cNvPr>
          <p:cNvPicPr>
            <a:picLocks noChangeAspect="1"/>
          </p:cNvPicPr>
          <p:nvPr/>
        </p:nvPicPr>
        <p:blipFill rotWithShape="1">
          <a:blip r:embed="rId3"/>
          <a:srcRect t="3200" b="2933"/>
          <a:stretch>
            <a:fillRect/>
          </a:stretch>
        </p:blipFill>
        <p:spPr>
          <a:xfrm>
            <a:off x="2886505" y="1251630"/>
            <a:ext cx="3362362" cy="4970294"/>
          </a:xfrm>
          <a:prstGeom prst="rect">
            <a:avLst/>
          </a:prstGeom>
        </p:spPr>
      </p:pic>
    </p:spTree>
    <p:extLst>
      <p:ext uri="{BB962C8B-B14F-4D97-AF65-F5344CB8AC3E}">
        <p14:creationId xmlns:p14="http://schemas.microsoft.com/office/powerpoint/2010/main" val="2911468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sign&#10;&#10;Description automatically generated">
            <a:extLst>
              <a:ext uri="{FF2B5EF4-FFF2-40B4-BE49-F238E27FC236}">
                <a16:creationId xmlns:a16="http://schemas.microsoft.com/office/drawing/2014/main" id="{C667D9DE-9D87-427B-B0ED-89F09CFC50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296" y="1776846"/>
            <a:ext cx="8665476" cy="3460172"/>
          </a:xfrm>
          <a:prstGeom prst="rect">
            <a:avLst/>
          </a:prstGeom>
        </p:spPr>
      </p:pic>
    </p:spTree>
    <p:extLst>
      <p:ext uri="{BB962C8B-B14F-4D97-AF65-F5344CB8AC3E}">
        <p14:creationId xmlns:p14="http://schemas.microsoft.com/office/powerpoint/2010/main" val="2140336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A1D5D-69EC-3FB7-6245-BBF0A4C1B292}"/>
            </a:ext>
          </a:extLst>
        </p:cNvPr>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001C5790-7E76-65B5-B550-C7FFDE6BED14}"/>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spTree>
    <p:extLst>
      <p:ext uri="{BB962C8B-B14F-4D97-AF65-F5344CB8AC3E}">
        <p14:creationId xmlns:p14="http://schemas.microsoft.com/office/powerpoint/2010/main" val="3988822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CAB2B975-B13F-44EA-AC1A-99B2C5CAA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172"/>
            <a:ext cx="9144000" cy="6393656"/>
          </a:xfrm>
          <a:prstGeom prst="rect">
            <a:avLst/>
          </a:prstGeom>
        </p:spPr>
      </p:pic>
      <p:sp>
        <p:nvSpPr>
          <p:cNvPr id="2" name="Title 1">
            <a:extLst>
              <a:ext uri="{FF2B5EF4-FFF2-40B4-BE49-F238E27FC236}">
                <a16:creationId xmlns:a16="http://schemas.microsoft.com/office/drawing/2014/main" id="{FC1DBD18-6094-44C9-98DA-566B089D018D}"/>
              </a:ext>
            </a:extLst>
          </p:cNvPr>
          <p:cNvSpPr>
            <a:spLocks noGrp="1"/>
          </p:cNvSpPr>
          <p:nvPr>
            <p:ph type="title"/>
          </p:nvPr>
        </p:nvSpPr>
        <p:spPr>
          <a:xfrm>
            <a:off x="172435" y="3972578"/>
            <a:ext cx="8799130" cy="1325563"/>
          </a:xfrm>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SINGING</a:t>
            </a:r>
          </a:p>
        </p:txBody>
      </p:sp>
    </p:spTree>
    <p:extLst>
      <p:ext uri="{BB962C8B-B14F-4D97-AF65-F5344CB8AC3E}">
        <p14:creationId xmlns:p14="http://schemas.microsoft.com/office/powerpoint/2010/main" val="3552900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able, indoor, sitting, woman&#10;&#10;Description automatically generated">
            <a:extLst>
              <a:ext uri="{FF2B5EF4-FFF2-40B4-BE49-F238E27FC236}">
                <a16:creationId xmlns:a16="http://schemas.microsoft.com/office/drawing/2014/main" id="{48179BA2-A667-4B4D-8F60-84C3156F1FB1}"/>
              </a:ext>
            </a:extLst>
          </p:cNvPr>
          <p:cNvPicPr>
            <a:picLocks noChangeAspect="1"/>
          </p:cNvPicPr>
          <p:nvPr/>
        </p:nvPicPr>
        <p:blipFill rotWithShape="1">
          <a:blip r:embed="rId2">
            <a:extLst>
              <a:ext uri="{28A0092B-C50C-407E-A947-70E740481C1C}">
                <a14:useLocalDpi xmlns:a14="http://schemas.microsoft.com/office/drawing/2010/main" val="0"/>
              </a:ext>
            </a:extLst>
          </a:blip>
          <a:srcRect b="25000"/>
          <a:stretch/>
        </p:blipFill>
        <p:spPr>
          <a:xfrm>
            <a:off x="0" y="0"/>
            <a:ext cx="9144000" cy="6858000"/>
          </a:xfrm>
          <a:prstGeom prst="rect">
            <a:avLst/>
          </a:prstGeom>
        </p:spPr>
      </p:pic>
      <p:sp>
        <p:nvSpPr>
          <p:cNvPr id="3" name="Title 1">
            <a:extLst>
              <a:ext uri="{FF2B5EF4-FFF2-40B4-BE49-F238E27FC236}">
                <a16:creationId xmlns:a16="http://schemas.microsoft.com/office/drawing/2014/main" id="{509D91C0-5C01-4485-9A77-3D75FEF307B5}"/>
              </a:ext>
            </a:extLst>
          </p:cNvPr>
          <p:cNvSpPr txBox="1">
            <a:spLocks/>
          </p:cNvSpPr>
          <p:nvPr/>
        </p:nvSpPr>
        <p:spPr>
          <a:xfrm>
            <a:off x="555077" y="5162309"/>
            <a:ext cx="7886700" cy="103731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IN REMEMBRANCE OF JESUS</a:t>
            </a:r>
          </a:p>
        </p:txBody>
      </p:sp>
    </p:spTree>
    <p:extLst>
      <p:ext uri="{BB962C8B-B14F-4D97-AF65-F5344CB8AC3E}">
        <p14:creationId xmlns:p14="http://schemas.microsoft.com/office/powerpoint/2010/main" val="1505018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brass, indoor, table&#10;&#10;Description automatically generated">
            <a:extLst>
              <a:ext uri="{FF2B5EF4-FFF2-40B4-BE49-F238E27FC236}">
                <a16:creationId xmlns:a16="http://schemas.microsoft.com/office/drawing/2014/main" id="{6DDCA11F-F4A4-400D-B832-3975866BE9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820" y="0"/>
            <a:ext cx="10335639" cy="6858000"/>
          </a:xfrm>
          <a:prstGeom prst="rect">
            <a:avLst/>
          </a:prstGeom>
        </p:spPr>
      </p:pic>
      <p:sp>
        <p:nvSpPr>
          <p:cNvPr id="2" name="Title 1">
            <a:extLst>
              <a:ext uri="{FF2B5EF4-FFF2-40B4-BE49-F238E27FC236}">
                <a16:creationId xmlns:a16="http://schemas.microsoft.com/office/drawing/2014/main" id="{C52202E1-4287-490E-9230-CF78EE794C68}"/>
              </a:ext>
            </a:extLst>
          </p:cNvPr>
          <p:cNvSpPr>
            <a:spLocks noGrp="1"/>
          </p:cNvSpPr>
          <p:nvPr>
            <p:ph type="title"/>
          </p:nvPr>
        </p:nvSpPr>
        <p:spPr>
          <a:xfrm>
            <a:off x="0" y="0"/>
            <a:ext cx="9144000" cy="1175657"/>
          </a:xfrm>
          <a:solidFill>
            <a:schemeClr val="tx1">
              <a:alpha val="24000"/>
            </a:schemeClr>
          </a:solidFill>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CONTRIBUTION</a:t>
            </a:r>
          </a:p>
        </p:txBody>
      </p:sp>
    </p:spTree>
    <p:extLst>
      <p:ext uri="{BB962C8B-B14F-4D97-AF65-F5344CB8AC3E}">
        <p14:creationId xmlns:p14="http://schemas.microsoft.com/office/powerpoint/2010/main" val="3729350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6EE38-1F66-9BE3-91F5-337D71249EDF}"/>
              </a:ext>
            </a:extLst>
          </p:cNvPr>
          <p:cNvSpPr>
            <a:spLocks noGrp="1"/>
          </p:cNvSpPr>
          <p:nvPr>
            <p:ph type="title"/>
          </p:nvPr>
        </p:nvSpPr>
        <p:spPr/>
        <p:txBody>
          <a:bodyPr/>
          <a:lstStyle/>
          <a:p>
            <a:endParaRPr lang="en-US" dirty="0"/>
          </a:p>
        </p:txBody>
      </p:sp>
      <p:pic>
        <p:nvPicPr>
          <p:cNvPr id="3" name="Picture 2">
            <a:extLst>
              <a:ext uri="{FF2B5EF4-FFF2-40B4-BE49-F238E27FC236}">
                <a16:creationId xmlns:a16="http://schemas.microsoft.com/office/drawing/2014/main" id="{2C51EA04-6F50-20C6-8A39-FA8DE45AF792}"/>
              </a:ext>
            </a:extLst>
          </p:cNvPr>
          <p:cNvPicPr>
            <a:picLocks noChangeAspect="1"/>
          </p:cNvPicPr>
          <p:nvPr/>
        </p:nvPicPr>
        <p:blipFill>
          <a:blip r:embed="rId3"/>
          <a:stretch>
            <a:fillRect/>
          </a:stretch>
        </p:blipFill>
        <p:spPr>
          <a:xfrm>
            <a:off x="0" y="231648"/>
            <a:ext cx="9144000" cy="6394703"/>
          </a:xfrm>
          <a:prstGeom prst="rect">
            <a:avLst/>
          </a:prstGeom>
        </p:spPr>
      </p:pic>
      <p:pic>
        <p:nvPicPr>
          <p:cNvPr id="5" name="Picture 4">
            <a:extLst>
              <a:ext uri="{FF2B5EF4-FFF2-40B4-BE49-F238E27FC236}">
                <a16:creationId xmlns:a16="http://schemas.microsoft.com/office/drawing/2014/main" id="{7401FC4F-EF53-BF20-DCC1-82F37192F4BD}"/>
              </a:ext>
            </a:extLst>
          </p:cNvPr>
          <p:cNvPicPr>
            <a:picLocks noChangeAspect="1"/>
          </p:cNvPicPr>
          <p:nvPr/>
        </p:nvPicPr>
        <p:blipFill>
          <a:blip r:embed="rId4"/>
          <a:stretch>
            <a:fillRect/>
          </a:stretch>
        </p:blipFill>
        <p:spPr>
          <a:xfrm>
            <a:off x="170306" y="4125906"/>
            <a:ext cx="8803387" cy="1603387"/>
          </a:xfrm>
          <a:prstGeom prst="rect">
            <a:avLst/>
          </a:prstGeom>
        </p:spPr>
      </p:pic>
    </p:spTree>
    <p:extLst>
      <p:ext uri="{BB962C8B-B14F-4D97-AF65-F5344CB8AC3E}">
        <p14:creationId xmlns:p14="http://schemas.microsoft.com/office/powerpoint/2010/main" val="2131105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B1445-E5E2-991B-4F4E-0F17603673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C454A7-44D5-C8FB-61EC-21499005393F}"/>
              </a:ext>
            </a:extLst>
          </p:cNvPr>
          <p:cNvSpPr>
            <a:spLocks noGrp="1"/>
          </p:cNvSpPr>
          <p:nvPr>
            <p:ph type="title"/>
          </p:nvPr>
        </p:nvSpPr>
        <p:spPr>
          <a:xfrm>
            <a:off x="203200" y="0"/>
            <a:ext cx="8712200" cy="6858000"/>
          </a:xfrm>
        </p:spPr>
        <p:txBody>
          <a:bodyPr>
            <a:noAutofit/>
          </a:bodyPr>
          <a:lstStyle/>
          <a:p>
            <a:pPr lvl="0">
              <a:lnSpc>
                <a:spcPct val="100000"/>
              </a:lnSpc>
            </a:pPr>
            <a:r>
              <a:rPr lang="en-US" sz="4000" kern="100" dirty="0">
                <a:solidFill>
                  <a:prstClr val="black"/>
                </a:solidFill>
                <a:ea typeface="Aptos" panose="020B0004020202020204" pitchFamily="34" charset="0"/>
                <a:cs typeface="Times New Roman" panose="02020603050405020304" pitchFamily="18" charset="0"/>
              </a:rPr>
              <a:t>Philippians 4:8  Finally, brethren, whatever things are true, whatever things are noble, whatever things are just, whatever things are pure, whatever things are lovely, whatever things are of good report, if there is any virtue and if there is anything praiseworthy—meditate on these things.</a:t>
            </a:r>
          </a:p>
        </p:txBody>
      </p:sp>
    </p:spTree>
    <p:extLst>
      <p:ext uri="{BB962C8B-B14F-4D97-AF65-F5344CB8AC3E}">
        <p14:creationId xmlns:p14="http://schemas.microsoft.com/office/powerpoint/2010/main" val="1719933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A1D5D-69EC-3FB7-6245-BBF0A4C1B292}"/>
            </a:ext>
          </a:extLst>
        </p:cNvPr>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001C5790-7E76-65B5-B550-C7FFDE6BED14}"/>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spTree>
    <p:extLst>
      <p:ext uri="{BB962C8B-B14F-4D97-AF65-F5344CB8AC3E}">
        <p14:creationId xmlns:p14="http://schemas.microsoft.com/office/powerpoint/2010/main" val="2306736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B4F1CBD-C742-8209-D7BF-8E7E8F470262}"/>
              </a:ext>
            </a:extLst>
          </p:cNvPr>
          <p:cNvPicPr>
            <a:picLocks noChangeAspect="1"/>
          </p:cNvPicPr>
          <p:nvPr/>
        </p:nvPicPr>
        <p:blipFill rotWithShape="1">
          <a:blip r:embed="rId2"/>
          <a:srcRect t="13194" b="12399"/>
          <a:stretch>
            <a:fillRect/>
          </a:stretch>
        </p:blipFill>
        <p:spPr>
          <a:xfrm>
            <a:off x="-6015" y="-99802"/>
            <a:ext cx="9351183" cy="6957801"/>
          </a:xfrm>
          <a:prstGeom prst="rect">
            <a:avLst/>
          </a:prstGeom>
        </p:spPr>
      </p:pic>
      <p:sp>
        <p:nvSpPr>
          <p:cNvPr id="2" name="Title 1">
            <a:extLst>
              <a:ext uri="{FF2B5EF4-FFF2-40B4-BE49-F238E27FC236}">
                <a16:creationId xmlns:a16="http://schemas.microsoft.com/office/drawing/2014/main" id="{EB0B74CC-338A-CC77-AEFE-FEA3D920092B}"/>
              </a:ext>
            </a:extLst>
          </p:cNvPr>
          <p:cNvSpPr>
            <a:spLocks noGrp="1"/>
          </p:cNvSpPr>
          <p:nvPr>
            <p:ph type="title"/>
          </p:nvPr>
        </p:nvSpPr>
        <p:spPr>
          <a:xfrm>
            <a:off x="3931920" y="5532436"/>
            <a:ext cx="5413248" cy="1325563"/>
          </a:xfrm>
        </p:spPr>
        <p:txBody>
          <a:bodyPr>
            <a:normAutofit/>
          </a:bodyPr>
          <a:lstStyle/>
          <a:p>
            <a:pPr marL="0" marR="0" algn="ctr">
              <a:lnSpc>
                <a:spcPct val="115000"/>
              </a:lnSpc>
              <a:spcAft>
                <a:spcPts val="800"/>
              </a:spcAft>
              <a:buNone/>
            </a:pPr>
            <a:r>
              <a:rPr lang="en-US" sz="3200" b="1" kern="100" dirty="0">
                <a:solidFill>
                  <a:schemeClr val="bg1"/>
                </a:solidFill>
                <a:effectLst/>
                <a:ea typeface="Aptos" panose="020B0004020202020204" pitchFamily="34" charset="0"/>
                <a:cs typeface="Times New Roman" panose="02020603050405020304" pitchFamily="18" charset="0"/>
              </a:rPr>
              <a:t>DEVELOPING A POSITIVE SPIRITUAL ATTITUDE</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00176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A83C8-EAC7-6EDC-4382-9A222680B0CA}"/>
              </a:ext>
            </a:extLst>
          </p:cNvPr>
          <p:cNvSpPr>
            <a:spLocks noGrp="1"/>
          </p:cNvSpPr>
          <p:nvPr>
            <p:ph type="title"/>
          </p:nvPr>
        </p:nvSpPr>
        <p:spPr>
          <a:xfrm>
            <a:off x="0" y="1"/>
            <a:ext cx="9144000" cy="933450"/>
          </a:xfrm>
        </p:spPr>
        <p:txBody>
          <a:bodyPr>
            <a:normAutofit/>
          </a:bodyPr>
          <a:lstStyle/>
          <a:p>
            <a:pPr marL="0" marR="0">
              <a:lnSpc>
                <a:spcPct val="115000"/>
              </a:lnSpc>
              <a:spcAft>
                <a:spcPts val="800"/>
              </a:spcAft>
              <a:buNone/>
            </a:pPr>
            <a:r>
              <a:rPr lang="en-US" sz="3600" kern="100" dirty="0">
                <a:solidFill>
                  <a:srgbClr val="FF0000"/>
                </a:solidFill>
                <a:ea typeface="Aptos" panose="020B0004020202020204" pitchFamily="34" charset="0"/>
                <a:cs typeface="Times New Roman" panose="02020603050405020304" pitchFamily="18" charset="0"/>
              </a:rPr>
              <a:t>A POSITIVE SPIRITUAL ATTITUDE</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7E9C8FB-8040-E386-0EAE-AB00A0D10922}"/>
              </a:ext>
            </a:extLst>
          </p:cNvPr>
          <p:cNvSpPr>
            <a:spLocks noGrp="1"/>
          </p:cNvSpPr>
          <p:nvPr>
            <p:ph idx="1"/>
          </p:nvPr>
        </p:nvSpPr>
        <p:spPr>
          <a:xfrm>
            <a:off x="220337" y="933452"/>
            <a:ext cx="8923663" cy="5924548"/>
          </a:xfrm>
        </p:spPr>
        <p:txBody>
          <a:bodyPr>
            <a:normAutofit fontScale="77500" lnSpcReduction="20000"/>
          </a:bodyPr>
          <a:lstStyle/>
          <a:p>
            <a:pPr marL="457200" marR="0" lvl="0" indent="-457200">
              <a:lnSpc>
                <a:spcPct val="11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W. CLEMENT STONE AND NAPOLEON HILL, SELF MOTIVATION EXPERTS, (PMA) POSITIVE MENTAL ATTITUDE.</a:t>
            </a:r>
          </a:p>
          <a:p>
            <a:pPr marL="457200" marR="0" lvl="0" indent="-457200">
              <a:lnSpc>
                <a:spcPct val="11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WE WILL BE LOOKING AT DEVELOPING A PSA (POSITIVE SPIRITUAL ATTITUDE)</a:t>
            </a:r>
          </a:p>
          <a:p>
            <a:pPr marL="914400" lvl="1" indent="-457200">
              <a:lnSpc>
                <a:spcPct val="110000"/>
              </a:lnSpc>
              <a:spcBef>
                <a:spcPts val="0"/>
              </a:spcBef>
              <a:buFont typeface="+mj-lt"/>
              <a:buAutoNum type="arabicPeriod"/>
            </a:pPr>
            <a:r>
              <a:rPr lang="en-US" kern="100" dirty="0">
                <a:ea typeface="Aptos" panose="020B0004020202020204" pitchFamily="34" charset="0"/>
                <a:cs typeface="Times New Roman" panose="02020603050405020304" pitchFamily="18" charset="0"/>
              </a:rPr>
              <a:t>WE ARE SPIRITUAL BEINGS AS WELL AS PHYSICAL - (2 Cor 4:16) Therefore we do not lose heart. Even though our outward man is perishing, yet the inward man is being renewed day by day.</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10000"/>
              </a:lnSpc>
              <a:spcBef>
                <a:spcPts val="0"/>
              </a:spcBef>
              <a:buFont typeface="+mj-lt"/>
              <a:buAutoNum type="arabicPeriod"/>
            </a:pPr>
            <a:r>
              <a:rPr lang="en-US" kern="100" dirty="0">
                <a:ea typeface="Aptos" panose="020B0004020202020204" pitchFamily="34" charset="0"/>
                <a:cs typeface="Times New Roman" panose="02020603050405020304" pitchFamily="18" charset="0"/>
              </a:rPr>
              <a:t>WE ARE IN A SPIRITUAL KINGDOM - (Col 1:11-13) strengthened with all might, according to His glorious power, for all patience and longsuffering with joy; {12} giving thanks to the Father who has qualified us to be partakers of the inheritance of the saints in the light. {13} He has delivered us from the power of darkness and conveyed us into the kingdom of the Son of His love,</a:t>
            </a:r>
            <a:endParaRPr lang="en-US"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77287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3B840-7808-1E14-32DD-F0F200B954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32E222-4DD0-A1A1-AFB5-9BED56267CE4}"/>
              </a:ext>
            </a:extLst>
          </p:cNvPr>
          <p:cNvSpPr>
            <a:spLocks noGrp="1"/>
          </p:cNvSpPr>
          <p:nvPr>
            <p:ph type="title"/>
          </p:nvPr>
        </p:nvSpPr>
        <p:spPr>
          <a:xfrm>
            <a:off x="0" y="1"/>
            <a:ext cx="9144000" cy="933450"/>
          </a:xfrm>
        </p:spPr>
        <p:txBody>
          <a:bodyPr>
            <a:normAutofit/>
          </a:bodyPr>
          <a:lstStyle/>
          <a:p>
            <a:pPr>
              <a:lnSpc>
                <a:spcPct val="115000"/>
              </a:lnSpc>
              <a:spcAft>
                <a:spcPts val="800"/>
              </a:spcAft>
            </a:pPr>
            <a:r>
              <a:rPr lang="en-US" sz="3600" kern="100" dirty="0">
                <a:solidFill>
                  <a:srgbClr val="FF0000"/>
                </a:solidFill>
                <a:ea typeface="Aptos" panose="020B0004020202020204" pitchFamily="34" charset="0"/>
                <a:cs typeface="Times New Roman" panose="02020603050405020304" pitchFamily="18" charset="0"/>
              </a:rPr>
              <a:t>A POSITIVE SPIRITUAL ATTITUDE</a:t>
            </a:r>
            <a:endParaRPr lang="en-US" sz="4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87648F5-830E-399B-6AE1-066FB3515F05}"/>
              </a:ext>
            </a:extLst>
          </p:cNvPr>
          <p:cNvSpPr>
            <a:spLocks noGrp="1"/>
          </p:cNvSpPr>
          <p:nvPr>
            <p:ph idx="1"/>
          </p:nvPr>
        </p:nvSpPr>
        <p:spPr>
          <a:xfrm>
            <a:off x="220337" y="933452"/>
            <a:ext cx="8923663" cy="5924548"/>
          </a:xfrm>
        </p:spPr>
        <p:txBody>
          <a:bodyPr>
            <a:noAutofit/>
          </a:bodyPr>
          <a:lstStyle/>
          <a:p>
            <a:pPr marL="457200" marR="0" lvl="0" indent="-457200">
              <a:lnSpc>
                <a:spcPct val="80000"/>
              </a:lnSpc>
              <a:spcBef>
                <a:spcPts val="0"/>
              </a:spcBef>
              <a:buFont typeface="+mj-lt"/>
              <a:buAutoNum type="alphaUcPeriod" startAt="2"/>
            </a:pPr>
            <a:r>
              <a:rPr lang="en-US" sz="2500" kern="100" dirty="0">
                <a:ea typeface="Aptos" panose="020B0004020202020204" pitchFamily="34" charset="0"/>
                <a:cs typeface="Times New Roman" panose="02020603050405020304" pitchFamily="18" charset="0"/>
              </a:rPr>
              <a:t>WE WILL BE LOOKING AT DEVELOPING A PSA (POSITIVE SPIRITUAL ATTITUDE)</a:t>
            </a:r>
          </a:p>
          <a:p>
            <a:pPr marL="914400" lvl="1" indent="-457200">
              <a:lnSpc>
                <a:spcPct val="80000"/>
              </a:lnSpc>
              <a:spcBef>
                <a:spcPts val="0"/>
              </a:spcBef>
              <a:buFont typeface="+mj-lt"/>
              <a:buAutoNum type="arabicPeriod" startAt="3"/>
            </a:pPr>
            <a:r>
              <a:rPr lang="en-US" sz="2500" kern="100" dirty="0">
                <a:ea typeface="Aptos" panose="020B0004020202020204" pitchFamily="34" charset="0"/>
                <a:cs typeface="Times New Roman" panose="02020603050405020304" pitchFamily="18" charset="0"/>
              </a:rPr>
              <a:t>WE ARE IN A SPIRITUAL WARFARE - (Eph 6:10-13) Finally, my brethren, be strong in the Lord and in the power of His might. {11} Put on the whole armor of God, that you may be able to stand against the wiles of the devil. {12} For we do not wrestle against flesh and blood, but against principalities, against powers, against the rulers of the darkness of this age, against spiritual hosts of wickedness in the heavenly places. {13} Therefore take up the whole armor of God, that you may be able to withstand in the evil day, and having done all, to stand.</a:t>
            </a:r>
            <a:endParaRPr lang="en-US" sz="2500"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80000"/>
              </a:lnSpc>
              <a:spcBef>
                <a:spcPts val="0"/>
              </a:spcBef>
              <a:buFont typeface="+mj-lt"/>
              <a:buAutoNum type="arabicPeriod" startAt="3"/>
            </a:pPr>
            <a:r>
              <a:rPr lang="en-US" sz="2500" kern="100" dirty="0">
                <a:ea typeface="Aptos" panose="020B0004020202020204" pitchFamily="34" charset="0"/>
                <a:cs typeface="Times New Roman" panose="02020603050405020304" pitchFamily="18" charset="0"/>
              </a:rPr>
              <a:t>OUR MISSION IS SPIRITUAL - (Mark 16:15-16) And He said to them, "Go into all the world and preach the gospel to every creature. {16} "He who believes and is baptized will be saved; but he who does not believe will be condemned.</a:t>
            </a:r>
            <a:endParaRPr lang="en-US" sz="2500" dirty="0"/>
          </a:p>
        </p:txBody>
      </p:sp>
    </p:spTree>
    <p:extLst>
      <p:ext uri="{BB962C8B-B14F-4D97-AF65-F5344CB8AC3E}">
        <p14:creationId xmlns:p14="http://schemas.microsoft.com/office/powerpoint/2010/main" val="3027827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45490-D4D0-0977-4E8F-3BDDD921710A}"/>
              </a:ext>
            </a:extLst>
          </p:cNvPr>
          <p:cNvSpPr>
            <a:spLocks noGrp="1"/>
          </p:cNvSpPr>
          <p:nvPr>
            <p:ph type="title"/>
          </p:nvPr>
        </p:nvSpPr>
        <p:spPr/>
        <p:txBody>
          <a:bodyPr>
            <a:normAutofit/>
          </a:bodyPr>
          <a:lstStyle/>
          <a:p>
            <a:pPr marL="342900" marR="0" lvl="0" indent="-342900">
              <a:lnSpc>
                <a:spcPct val="80000"/>
              </a:lnSpc>
              <a:buFont typeface="+mj-lt"/>
              <a:buAutoNum type="romanUcPeriod"/>
            </a:pPr>
            <a:r>
              <a:rPr lang="en-US" sz="3600" b="1" kern="100" dirty="0">
                <a:solidFill>
                  <a:srgbClr val="FF0000"/>
                </a:solidFill>
                <a:effectLst/>
                <a:ea typeface="Aptos" panose="020B0004020202020204" pitchFamily="34" charset="0"/>
                <a:cs typeface="Times New Roman" panose="02020603050405020304" pitchFamily="18" charset="0"/>
              </a:rPr>
              <a:t>DEVELOPING A POSITIVE </a:t>
            </a:r>
            <a:br>
              <a:rPr lang="en-US" sz="3600" b="1" kern="100" dirty="0">
                <a:solidFill>
                  <a:srgbClr val="FF0000"/>
                </a:solidFill>
                <a:effectLst/>
                <a:ea typeface="Aptos" panose="020B0004020202020204" pitchFamily="34" charset="0"/>
                <a:cs typeface="Times New Roman" panose="02020603050405020304" pitchFamily="18" charset="0"/>
              </a:rPr>
            </a:br>
            <a:r>
              <a:rPr lang="en-US" sz="3600" b="1" kern="100" dirty="0">
                <a:solidFill>
                  <a:srgbClr val="FF0000"/>
                </a:solidFill>
                <a:effectLst/>
                <a:ea typeface="Aptos" panose="020B0004020202020204" pitchFamily="34" charset="0"/>
                <a:cs typeface="Times New Roman" panose="02020603050405020304" pitchFamily="18" charset="0"/>
              </a:rPr>
              <a:t>SPIRITUAL ATTITUDE</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CD9F84A-231A-A356-C7AB-851FF95E98E1}"/>
              </a:ext>
            </a:extLst>
          </p:cNvPr>
          <p:cNvSpPr>
            <a:spLocks noGrp="1"/>
          </p:cNvSpPr>
          <p:nvPr>
            <p:ph idx="1"/>
          </p:nvPr>
        </p:nvSpPr>
        <p:spPr/>
        <p:txBody>
          <a:bodyPr>
            <a:normAutofit fontScale="77500" lnSpcReduction="20000"/>
          </a:bodyPr>
          <a:lstStyle/>
          <a:p>
            <a:pPr marL="342900" marR="0" lvl="0" indent="-342900">
              <a:lnSpc>
                <a:spcPct val="11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MAINTAIN A FIRM CONVICTION IN THE EXISTENCE OF GOD - (J0hn 17:3) "And this is eternal life, that they may know You, the only true God, and Jesus Christ whom You have sent.</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BELIEVE IN THE POWER OF GOD - (1 John 4:4) You are of God, little children, and have overcome them, because He who is in you is greater than he who is in the world.</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DEVELOP A WORKING FAITH – (James 2:18)  But someone will say, “You have faith, and I have works.” Show me your faith without your works, and I will show you my faith by my works.</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REMEMBER YOU HAVE GOD'S RESOURCES AVAILABLE - (Eph 3:20) Now to Him who is able to do exceedingly abundantly above all that we ask or think, according to the power that works in us,</a:t>
            </a:r>
            <a:endParaRPr lang="en-US"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17797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EF79F-DC16-363C-609C-BC94CE5CCF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58F94D-572B-FDBF-04D9-56DCCC735382}"/>
              </a:ext>
            </a:extLst>
          </p:cNvPr>
          <p:cNvSpPr>
            <a:spLocks noGrp="1"/>
          </p:cNvSpPr>
          <p:nvPr>
            <p:ph type="title"/>
          </p:nvPr>
        </p:nvSpPr>
        <p:spPr/>
        <p:txBody>
          <a:bodyPr>
            <a:normAutofit/>
          </a:bodyPr>
          <a:lstStyle/>
          <a:p>
            <a:pPr marL="342900" marR="0" lvl="0" indent="-342900">
              <a:lnSpc>
                <a:spcPct val="80000"/>
              </a:lnSpc>
              <a:buFont typeface="+mj-lt"/>
              <a:buAutoNum type="romanUcPeriod"/>
            </a:pPr>
            <a:r>
              <a:rPr lang="en-US" sz="3600" b="1" kern="100" dirty="0">
                <a:solidFill>
                  <a:srgbClr val="FF0000"/>
                </a:solidFill>
                <a:effectLst/>
                <a:ea typeface="Aptos" panose="020B0004020202020204" pitchFamily="34" charset="0"/>
                <a:cs typeface="Times New Roman" panose="02020603050405020304" pitchFamily="18" charset="0"/>
              </a:rPr>
              <a:t>DEVELOPING A POSITIVE </a:t>
            </a:r>
            <a:br>
              <a:rPr lang="en-US" sz="3600" b="1" kern="100" dirty="0">
                <a:solidFill>
                  <a:srgbClr val="FF0000"/>
                </a:solidFill>
                <a:effectLst/>
                <a:ea typeface="Aptos" panose="020B0004020202020204" pitchFamily="34" charset="0"/>
                <a:cs typeface="Times New Roman" panose="02020603050405020304" pitchFamily="18" charset="0"/>
              </a:rPr>
            </a:br>
            <a:r>
              <a:rPr lang="en-US" sz="3600" b="1" kern="100" dirty="0">
                <a:solidFill>
                  <a:srgbClr val="FF0000"/>
                </a:solidFill>
                <a:effectLst/>
                <a:ea typeface="Aptos" panose="020B0004020202020204" pitchFamily="34" charset="0"/>
                <a:cs typeface="Times New Roman" panose="02020603050405020304" pitchFamily="18" charset="0"/>
              </a:rPr>
              <a:t>SPIRITUAL ATTITUDE</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11C19B5-D6B2-30AB-F392-4094E798C2CC}"/>
              </a:ext>
            </a:extLst>
          </p:cNvPr>
          <p:cNvSpPr>
            <a:spLocks noGrp="1"/>
          </p:cNvSpPr>
          <p:nvPr>
            <p:ph idx="1"/>
          </p:nvPr>
        </p:nvSpPr>
        <p:spPr/>
        <p:txBody>
          <a:bodyPr>
            <a:noAutofit/>
          </a:bodyPr>
          <a:lstStyle/>
          <a:p>
            <a:pPr marL="457200" marR="0" lvl="0" indent="-457200">
              <a:lnSpc>
                <a:spcPct val="85000"/>
              </a:lnSpc>
              <a:spcBef>
                <a:spcPts val="0"/>
              </a:spcBef>
              <a:buFont typeface="+mj-lt"/>
              <a:buAutoNum type="alphaUcPeriod" startAt="5"/>
            </a:pPr>
            <a:r>
              <a:rPr lang="en-US" sz="2700" kern="100" dirty="0">
                <a:ea typeface="Aptos" panose="020B0004020202020204" pitchFamily="34" charset="0"/>
                <a:cs typeface="Times New Roman" panose="02020603050405020304" pitchFamily="18" charset="0"/>
              </a:rPr>
              <a:t>PRAY OFTEN - (1 Th 5:17) pray without ceasing,</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85000"/>
              </a:lnSpc>
              <a:spcBef>
                <a:spcPts val="0"/>
              </a:spcBef>
              <a:buFont typeface="+mj-lt"/>
              <a:buAutoNum type="alphaUcPeriod" startAt="5"/>
            </a:pPr>
            <a:r>
              <a:rPr lang="en-US" sz="2700" kern="100" dirty="0">
                <a:ea typeface="Aptos" panose="020B0004020202020204" pitchFamily="34" charset="0"/>
                <a:cs typeface="Times New Roman" panose="02020603050405020304" pitchFamily="18" charset="0"/>
              </a:rPr>
              <a:t>BELIEVE IN YOURSELF (THRU CHRIST) - (Phil 4:13) I can do all things through Christ who strengthens me.</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85000"/>
              </a:lnSpc>
              <a:spcBef>
                <a:spcPts val="0"/>
              </a:spcBef>
              <a:buFont typeface="+mj-lt"/>
              <a:buAutoNum type="alphaUcPeriod" startAt="5"/>
            </a:pPr>
            <a:r>
              <a:rPr lang="en-US" sz="2700" kern="100" dirty="0">
                <a:ea typeface="Aptos" panose="020B0004020202020204" pitchFamily="34" charset="0"/>
                <a:cs typeface="Times New Roman" panose="02020603050405020304" pitchFamily="18" charset="0"/>
              </a:rPr>
              <a:t>BELIEVE THAT ALL THINGS WORK TOGETHER FOR GOOD - (Rom 8.28) And we know that all things work together for good to those who love God, to those who are the called according to His purpose  </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85000"/>
              </a:lnSpc>
              <a:spcBef>
                <a:spcPts val="0"/>
              </a:spcBef>
              <a:buFont typeface="+mj-lt"/>
              <a:buAutoNum type="alphaUcPeriod" startAt="5"/>
            </a:pPr>
            <a:r>
              <a:rPr lang="en-US" sz="2700" kern="100" dirty="0">
                <a:ea typeface="Aptos" panose="020B0004020202020204" pitchFamily="34" charset="0"/>
                <a:cs typeface="Times New Roman" panose="02020603050405020304" pitchFamily="18" charset="0"/>
              </a:rPr>
              <a:t>UNDERSTAND THAT GOD EQUIPS US FOR EVERY GOOD WORK - (2 Tim 3:16-17) All Scripture is given by inspiration of God, and is profitable for doctrine, for reproof, for correction, for instruction in righteousness, {17} that the man of God may be complete, thoroughly equipped for every good work.</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76555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09E33-38B1-CB75-A6AD-B196FA0D10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A090B3-0D70-A6DE-9E8A-C53699827E0B}"/>
              </a:ext>
            </a:extLst>
          </p:cNvPr>
          <p:cNvSpPr>
            <a:spLocks noGrp="1"/>
          </p:cNvSpPr>
          <p:nvPr>
            <p:ph type="title"/>
          </p:nvPr>
        </p:nvSpPr>
        <p:spPr/>
        <p:txBody>
          <a:bodyPr>
            <a:normAutofit/>
          </a:bodyPr>
          <a:lstStyle/>
          <a:p>
            <a:pPr marL="342900" marR="0" lvl="0" indent="-342900">
              <a:lnSpc>
                <a:spcPct val="80000"/>
              </a:lnSpc>
              <a:buFont typeface="+mj-lt"/>
              <a:buAutoNum type="romanUcPeriod"/>
            </a:pPr>
            <a:r>
              <a:rPr lang="en-US" sz="3600" b="1" kern="100" dirty="0">
                <a:solidFill>
                  <a:srgbClr val="FF0000"/>
                </a:solidFill>
                <a:effectLst/>
                <a:ea typeface="Aptos" panose="020B0004020202020204" pitchFamily="34" charset="0"/>
                <a:cs typeface="Times New Roman" panose="02020603050405020304" pitchFamily="18" charset="0"/>
              </a:rPr>
              <a:t>DEVELOPING A POSITIVE </a:t>
            </a:r>
            <a:br>
              <a:rPr lang="en-US" sz="3600" b="1" kern="100" dirty="0">
                <a:solidFill>
                  <a:srgbClr val="FF0000"/>
                </a:solidFill>
                <a:effectLst/>
                <a:ea typeface="Aptos" panose="020B0004020202020204" pitchFamily="34" charset="0"/>
                <a:cs typeface="Times New Roman" panose="02020603050405020304" pitchFamily="18" charset="0"/>
              </a:rPr>
            </a:br>
            <a:r>
              <a:rPr lang="en-US" sz="3600" b="1" kern="100" dirty="0">
                <a:solidFill>
                  <a:srgbClr val="FF0000"/>
                </a:solidFill>
                <a:effectLst/>
                <a:ea typeface="Aptos" panose="020B0004020202020204" pitchFamily="34" charset="0"/>
                <a:cs typeface="Times New Roman" panose="02020603050405020304" pitchFamily="18" charset="0"/>
              </a:rPr>
              <a:t>SPIRITUAL ATTITUDE</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9BDB5B1-4CFD-8B7D-ED25-331576FDD04C}"/>
              </a:ext>
            </a:extLst>
          </p:cNvPr>
          <p:cNvSpPr>
            <a:spLocks noGrp="1"/>
          </p:cNvSpPr>
          <p:nvPr>
            <p:ph idx="1"/>
          </p:nvPr>
        </p:nvSpPr>
        <p:spPr/>
        <p:txBody>
          <a:bodyPr>
            <a:normAutofit fontScale="92500" lnSpcReduction="10000"/>
          </a:bodyPr>
          <a:lstStyle/>
          <a:p>
            <a:pPr marL="457200" marR="0" lvl="0" indent="-457200">
              <a:lnSpc>
                <a:spcPct val="110000"/>
              </a:lnSpc>
              <a:spcBef>
                <a:spcPts val="0"/>
              </a:spcBef>
              <a:buFont typeface="+mj-lt"/>
              <a:buAutoNum type="alphaUcPeriod" startAt="9"/>
            </a:pPr>
            <a:r>
              <a:rPr lang="en-US" kern="100" dirty="0">
                <a:ea typeface="Aptos" panose="020B0004020202020204" pitchFamily="34" charset="0"/>
                <a:cs typeface="Times New Roman" panose="02020603050405020304" pitchFamily="18" charset="0"/>
              </a:rPr>
              <a:t>REMEMBER YOUR LABOR IN THE LORD IS NOT IN VAIN - (1 Cor 15:58) Therefore, my beloved brethren, be steadfast, immovable, always abounding in the work of the Lord, knowing that your labor is not in vain in the Lord.</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0000"/>
              </a:lnSpc>
              <a:spcBef>
                <a:spcPts val="0"/>
              </a:spcBef>
              <a:buFont typeface="+mj-lt"/>
              <a:buAutoNum type="alphaUcPeriod" startAt="9"/>
            </a:pPr>
            <a:r>
              <a:rPr lang="en-US" kern="100" dirty="0">
                <a:ea typeface="Aptos" panose="020B0004020202020204" pitchFamily="34" charset="0"/>
                <a:cs typeface="Times New Roman" panose="02020603050405020304" pitchFamily="18" charset="0"/>
              </a:rPr>
              <a:t>BE ASSURRED OF YOUR SALVATION - (1 John 5:13) These things I have written to you who believe in the name of the Son of God, that you may know that you have eternal life, and that you may continue to believe in the name of the Son of God.</a:t>
            </a:r>
            <a:endParaRPr lang="en-US" dirty="0"/>
          </a:p>
        </p:txBody>
      </p:sp>
    </p:spTree>
    <p:extLst>
      <p:ext uri="{BB962C8B-B14F-4D97-AF65-F5344CB8AC3E}">
        <p14:creationId xmlns:p14="http://schemas.microsoft.com/office/powerpoint/2010/main" val="4223665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ADD71-33F6-796D-C5E8-811424B254A2}"/>
              </a:ext>
            </a:extLst>
          </p:cNvPr>
          <p:cNvSpPr>
            <a:spLocks noGrp="1"/>
          </p:cNvSpPr>
          <p:nvPr>
            <p:ph type="title"/>
          </p:nvPr>
        </p:nvSpPr>
        <p:spPr/>
        <p:txBody>
          <a:bodyPr>
            <a:normAutofit/>
          </a:bodyPr>
          <a:lstStyle/>
          <a:p>
            <a:pPr marL="342900" marR="0" lvl="0" indent="-342900">
              <a:lnSpc>
                <a:spcPct val="80000"/>
              </a:lnSpc>
              <a:buFont typeface="+mj-lt"/>
              <a:buAutoNum type="romanUcPeriod" startAt="2"/>
            </a:pPr>
            <a:r>
              <a:rPr lang="en-US" sz="3600" b="1" kern="100" dirty="0">
                <a:solidFill>
                  <a:srgbClr val="FF0000"/>
                </a:solidFill>
                <a:effectLst/>
                <a:ea typeface="Aptos" panose="020B0004020202020204" pitchFamily="34" charset="0"/>
                <a:cs typeface="Times New Roman" panose="02020603050405020304" pitchFamily="18" charset="0"/>
              </a:rPr>
              <a:t>THE RESULTS OF A POSITIVE SPIRITUAL ATTITUDE</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B38C3DC-DF2B-6B96-D8CC-4E04855F10D8}"/>
              </a:ext>
            </a:extLst>
          </p:cNvPr>
          <p:cNvSpPr>
            <a:spLocks noGrp="1"/>
          </p:cNvSpPr>
          <p:nvPr>
            <p:ph idx="1"/>
          </p:nvPr>
        </p:nvSpPr>
        <p:spPr/>
        <p:txBody>
          <a:bodyPr>
            <a:noAutofit/>
          </a:bodyPr>
          <a:lstStyle/>
          <a:p>
            <a:pPr marL="457200" marR="0" lvl="1" indent="-457200">
              <a:lnSpc>
                <a:spcPct val="95000"/>
              </a:lnSpc>
              <a:spcBef>
                <a:spcPts val="0"/>
              </a:spcBef>
              <a:buFont typeface="+mj-lt"/>
              <a:buAutoNum type="alphaUcPeriod"/>
            </a:pPr>
            <a:r>
              <a:rPr lang="en-US" kern="100" dirty="0">
                <a:ea typeface="Aptos" panose="020B0004020202020204" pitchFamily="34" charset="0"/>
                <a:cs typeface="Arial" panose="020B0604020202020204" pitchFamily="34" charset="0"/>
              </a:rPr>
              <a:t>An atmosphere of success will be evident toward everything attempted.</a:t>
            </a:r>
          </a:p>
          <a:p>
            <a:pPr marL="457200" marR="0" lvl="1" indent="-457200">
              <a:lnSpc>
                <a:spcPct val="95000"/>
              </a:lnSpc>
              <a:spcBef>
                <a:spcPts val="0"/>
              </a:spcBef>
              <a:buFont typeface="+mj-lt"/>
              <a:buAutoNum type="alphaUcPeriod"/>
            </a:pPr>
            <a:r>
              <a:rPr lang="en-US" kern="100" dirty="0">
                <a:ea typeface="Aptos" panose="020B0004020202020204" pitchFamily="34" charset="0"/>
                <a:cs typeface="Arial" panose="020B0604020202020204" pitchFamily="34" charset="0"/>
              </a:rPr>
              <a:t>An optimistic attitude toward every phase of God's work will prevail.</a:t>
            </a:r>
          </a:p>
          <a:p>
            <a:pPr marL="457200" marR="0" lvl="1" indent="-457200">
              <a:lnSpc>
                <a:spcPct val="95000"/>
              </a:lnSpc>
              <a:spcBef>
                <a:spcPts val="0"/>
              </a:spcBef>
              <a:buFont typeface="+mj-lt"/>
              <a:buAutoNum type="alphaUcPeriod"/>
            </a:pPr>
            <a:r>
              <a:rPr lang="en-US" kern="100" dirty="0">
                <a:ea typeface="Aptos" panose="020B0004020202020204" pitchFamily="34" charset="0"/>
                <a:cs typeface="Arial" panose="020B0604020202020204" pitchFamily="34" charset="0"/>
              </a:rPr>
              <a:t>An enthusiasm that is catching will spread through the congregation.</a:t>
            </a:r>
          </a:p>
          <a:p>
            <a:pPr marL="457200" marR="0" lvl="1" indent="-457200">
              <a:lnSpc>
                <a:spcPct val="95000"/>
              </a:lnSpc>
              <a:spcBef>
                <a:spcPts val="0"/>
              </a:spcBef>
              <a:buFont typeface="+mj-lt"/>
              <a:buAutoNum type="alphaUcPeriod"/>
            </a:pPr>
            <a:r>
              <a:rPr lang="en-US" kern="100" dirty="0">
                <a:ea typeface="Aptos" panose="020B0004020202020204" pitchFamily="34" charset="0"/>
                <a:cs typeface="Arial" panose="020B0604020202020204" pitchFamily="34" charset="0"/>
              </a:rPr>
              <a:t>Encouragement of the weak and discouraged will be practiced.</a:t>
            </a:r>
          </a:p>
          <a:p>
            <a:pPr marL="457200" marR="0" lvl="1" indent="-457200">
              <a:lnSpc>
                <a:spcPct val="95000"/>
              </a:lnSpc>
              <a:spcBef>
                <a:spcPts val="0"/>
              </a:spcBef>
              <a:buFont typeface="+mj-lt"/>
              <a:buAutoNum type="alphaUcPeriod"/>
            </a:pPr>
            <a:r>
              <a:rPr lang="en-US" kern="100" dirty="0">
                <a:ea typeface="Aptos" panose="020B0004020202020204" pitchFamily="34" charset="0"/>
                <a:cs typeface="Arial" panose="020B0604020202020204" pitchFamily="34" charset="0"/>
              </a:rPr>
              <a:t>Courageous faith will move all programs forward. There will be a "we can do it" attitude.</a:t>
            </a:r>
          </a:p>
        </p:txBody>
      </p:sp>
    </p:spTree>
    <p:extLst>
      <p:ext uri="{BB962C8B-B14F-4D97-AF65-F5344CB8AC3E}">
        <p14:creationId xmlns:p14="http://schemas.microsoft.com/office/powerpoint/2010/main" val="3306732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2059E-8B20-F52D-4B93-49DA819662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23AD9E-6E16-2A88-42A3-E8232E76A154}"/>
              </a:ext>
            </a:extLst>
          </p:cNvPr>
          <p:cNvSpPr>
            <a:spLocks noGrp="1"/>
          </p:cNvSpPr>
          <p:nvPr>
            <p:ph type="title"/>
          </p:nvPr>
        </p:nvSpPr>
        <p:spPr/>
        <p:txBody>
          <a:bodyPr>
            <a:normAutofit/>
          </a:bodyPr>
          <a:lstStyle/>
          <a:p>
            <a:pPr marL="0" marR="0" lvl="0" indent="0">
              <a:lnSpc>
                <a:spcPct val="80000"/>
              </a:lnSpc>
              <a:buFont typeface="+mj-lt"/>
              <a:buNone/>
            </a:pPr>
            <a:r>
              <a:rPr lang="en-US" sz="3600" b="1" kern="100" dirty="0">
                <a:solidFill>
                  <a:srgbClr val="FF0000"/>
                </a:solidFill>
                <a:effectLst/>
                <a:ea typeface="Aptos" panose="020B0004020202020204" pitchFamily="34" charset="0"/>
                <a:cs typeface="Times New Roman" panose="02020603050405020304" pitchFamily="18" charset="0"/>
              </a:rPr>
              <a:t>II.</a:t>
            </a:r>
            <a:r>
              <a:rPr lang="en-US" sz="3600" b="1" kern="100" baseline="0" dirty="0">
                <a:solidFill>
                  <a:srgbClr val="FF0000"/>
                </a:solidFill>
                <a:effectLst/>
                <a:ea typeface="Aptos" panose="020B0004020202020204" pitchFamily="34" charset="0"/>
                <a:cs typeface="Times New Roman" panose="02020603050405020304" pitchFamily="18" charset="0"/>
              </a:rPr>
              <a:t> </a:t>
            </a:r>
            <a:r>
              <a:rPr lang="en-US" sz="3600" b="1" kern="100" dirty="0">
                <a:solidFill>
                  <a:srgbClr val="FF0000"/>
                </a:solidFill>
                <a:effectLst/>
                <a:ea typeface="Aptos" panose="020B0004020202020204" pitchFamily="34" charset="0"/>
                <a:cs typeface="Times New Roman" panose="02020603050405020304" pitchFamily="18" charset="0"/>
              </a:rPr>
              <a:t>THE RESULTS OF A POSITIVE SPIRITUAL ATTITUDE</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5369F70-3F90-8E47-8857-0B9CE7C5D15D}"/>
              </a:ext>
            </a:extLst>
          </p:cNvPr>
          <p:cNvSpPr>
            <a:spLocks noGrp="1"/>
          </p:cNvSpPr>
          <p:nvPr>
            <p:ph idx="1"/>
          </p:nvPr>
        </p:nvSpPr>
        <p:spPr/>
        <p:txBody>
          <a:bodyPr>
            <a:noAutofit/>
          </a:bodyPr>
          <a:lstStyle/>
          <a:p>
            <a:pPr marL="457200" marR="0" lvl="1" indent="-457200">
              <a:spcBef>
                <a:spcPts val="0"/>
              </a:spcBef>
              <a:buFont typeface="+mj-lt"/>
              <a:buAutoNum type="alphaUcPeriod" startAt="6"/>
            </a:pPr>
            <a:r>
              <a:rPr lang="en-US" sz="3100" kern="100" dirty="0">
                <a:ea typeface="Aptos" panose="020B0004020202020204" pitchFamily="34" charset="0"/>
                <a:cs typeface="Arial" panose="020B0604020202020204" pitchFamily="34" charset="0"/>
              </a:rPr>
              <a:t>"Can't” will be removed from the leadership's vocabulary.</a:t>
            </a:r>
          </a:p>
          <a:p>
            <a:pPr marL="457200" marR="0" lvl="1" indent="-457200">
              <a:spcBef>
                <a:spcPts val="0"/>
              </a:spcBef>
              <a:buFont typeface="+mj-lt"/>
              <a:buAutoNum type="alphaUcPeriod" startAt="6"/>
            </a:pPr>
            <a:r>
              <a:rPr lang="en-US" sz="3100" kern="100" dirty="0">
                <a:ea typeface="Aptos" panose="020B0004020202020204" pitchFamily="34" charset="0"/>
                <a:cs typeface="Arial" panose="020B0604020202020204" pitchFamily="34" charset="0"/>
              </a:rPr>
              <a:t>Evangelism will be the thrust of every program.</a:t>
            </a:r>
          </a:p>
          <a:p>
            <a:pPr marL="457200" marR="0" lvl="1" indent="-457200">
              <a:spcBef>
                <a:spcPts val="0"/>
              </a:spcBef>
              <a:buFont typeface="+mj-lt"/>
              <a:buAutoNum type="alphaUcPeriod" startAt="6"/>
            </a:pPr>
            <a:r>
              <a:rPr lang="en-US" sz="3100" kern="100" dirty="0">
                <a:ea typeface="Aptos" panose="020B0004020202020204" pitchFamily="34" charset="0"/>
                <a:cs typeface="Arial" panose="020B0604020202020204" pitchFamily="34" charset="0"/>
              </a:rPr>
              <a:t>Growth, physical and spiritual, will occur.</a:t>
            </a:r>
          </a:p>
          <a:p>
            <a:pPr marL="457200" marR="0" lvl="1" indent="-457200">
              <a:spcBef>
                <a:spcPts val="0"/>
              </a:spcBef>
              <a:buFont typeface="+mj-lt"/>
              <a:buAutoNum type="alphaUcPeriod" startAt="6"/>
            </a:pPr>
            <a:r>
              <a:rPr lang="en-US" sz="3100" kern="100" dirty="0">
                <a:ea typeface="Aptos" panose="020B0004020202020204" pitchFamily="34" charset="0"/>
                <a:cs typeface="Arial" panose="020B0604020202020204" pitchFamily="34" charset="0"/>
              </a:rPr>
              <a:t>Long and short range plans will determine the next steps.</a:t>
            </a:r>
          </a:p>
          <a:p>
            <a:pPr marL="457200" marR="0" lvl="1" indent="-457200">
              <a:spcBef>
                <a:spcPts val="0"/>
              </a:spcBef>
              <a:buFont typeface="+mj-lt"/>
              <a:buAutoNum type="alphaUcPeriod" startAt="6"/>
            </a:pPr>
            <a:r>
              <a:rPr lang="en-US" sz="3100" kern="100" dirty="0">
                <a:ea typeface="Aptos" panose="020B0004020202020204" pitchFamily="34" charset="0"/>
                <a:cs typeface="Arial" panose="020B0604020202020204" pitchFamily="34" charset="0"/>
              </a:rPr>
              <a:t>Love and friendship will be shown one to another.</a:t>
            </a:r>
          </a:p>
          <a:p>
            <a:pPr marL="457200" marR="0" lvl="1" indent="-457200">
              <a:spcBef>
                <a:spcPts val="0"/>
              </a:spcBef>
              <a:buFont typeface="+mj-lt"/>
              <a:buAutoNum type="alphaUcPeriod" startAt="6"/>
            </a:pPr>
            <a:r>
              <a:rPr lang="en-US" sz="3100" kern="100" dirty="0">
                <a:ea typeface="Aptos" panose="020B0004020202020204" pitchFamily="34" charset="0"/>
                <a:cs typeface="Arial" panose="020B0604020202020204" pitchFamily="34" charset="0"/>
              </a:rPr>
              <a:t>Christ and his word will be honored and followed.</a:t>
            </a:r>
          </a:p>
          <a:p>
            <a:pPr marL="457200" marR="0" lvl="1" indent="-457200">
              <a:spcBef>
                <a:spcPts val="0"/>
              </a:spcBef>
              <a:buFont typeface="+mj-lt"/>
              <a:buAutoNum type="alphaUcPeriod" startAt="6"/>
            </a:pPr>
            <a:r>
              <a:rPr lang="en-US" sz="3100" kern="100" dirty="0">
                <a:ea typeface="Aptos" panose="020B0004020202020204" pitchFamily="34" charset="0"/>
                <a:cs typeface="Arial" panose="020B0604020202020204" pitchFamily="34" charset="0"/>
              </a:rPr>
              <a:t>The importance of each member will be realized. There will be work for everyone.</a:t>
            </a:r>
            <a:endParaRPr lang="en-US" sz="3100" dirty="0">
              <a:cs typeface="Arial" panose="020B0604020202020204" pitchFamily="34" charset="0"/>
            </a:endParaRPr>
          </a:p>
        </p:txBody>
      </p:sp>
    </p:spTree>
    <p:extLst>
      <p:ext uri="{BB962C8B-B14F-4D97-AF65-F5344CB8AC3E}">
        <p14:creationId xmlns:p14="http://schemas.microsoft.com/office/powerpoint/2010/main" val="1305549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5E547-15AF-F272-ADE5-78117DE7A969}"/>
              </a:ext>
            </a:extLst>
          </p:cNvPr>
          <p:cNvSpPr>
            <a:spLocks noGrp="1"/>
          </p:cNvSpPr>
          <p:nvPr>
            <p:ph type="title"/>
          </p:nvPr>
        </p:nvSpPr>
        <p:spPr/>
        <p:txBody>
          <a:bodyPr>
            <a:normAutofit/>
          </a:bodyPr>
          <a:lstStyle/>
          <a:p>
            <a:pPr marL="0" marR="0">
              <a:lnSpc>
                <a:spcPct val="80000"/>
              </a:lnSpc>
              <a:spcAft>
                <a:spcPts val="800"/>
              </a:spcAft>
              <a:buNone/>
            </a:pPr>
            <a:r>
              <a:rPr lang="en-US" sz="3600" b="1" kern="100" dirty="0">
                <a:solidFill>
                  <a:srgbClr val="FF0000"/>
                </a:solidFill>
                <a:effectLst/>
                <a:ea typeface="Aptos" panose="020B0004020202020204" pitchFamily="34" charset="0"/>
                <a:cs typeface="Times New Roman" panose="02020603050405020304" pitchFamily="18" charset="0"/>
              </a:rPr>
              <a:t>DO YOU HAVE A POSITIVE </a:t>
            </a:r>
            <a:br>
              <a:rPr lang="en-US" sz="3600" b="1" kern="100" dirty="0">
                <a:solidFill>
                  <a:srgbClr val="FF0000"/>
                </a:solidFill>
                <a:effectLst/>
                <a:ea typeface="Aptos" panose="020B0004020202020204" pitchFamily="34" charset="0"/>
                <a:cs typeface="Times New Roman" panose="02020603050405020304" pitchFamily="18" charset="0"/>
              </a:rPr>
            </a:br>
            <a:r>
              <a:rPr lang="en-US" sz="3600" b="1" kern="100" dirty="0">
                <a:solidFill>
                  <a:srgbClr val="FF0000"/>
                </a:solidFill>
                <a:effectLst/>
                <a:ea typeface="Aptos" panose="020B0004020202020204" pitchFamily="34" charset="0"/>
                <a:cs typeface="Times New Roman" panose="02020603050405020304" pitchFamily="18" charset="0"/>
              </a:rPr>
              <a:t>SPIRITUAL ATTITUDE? </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8D51E19-7BBB-7127-1A25-346376630D11}"/>
              </a:ext>
            </a:extLst>
          </p:cNvPr>
          <p:cNvSpPr>
            <a:spLocks noGrp="1"/>
          </p:cNvSpPr>
          <p:nvPr>
            <p:ph idx="1"/>
          </p:nvPr>
        </p:nvSpPr>
        <p:spPr/>
        <p:txBody>
          <a:bodyPr>
            <a:noAutofit/>
          </a:bodyPr>
          <a:lstStyle/>
          <a:p>
            <a:pPr marL="457200" marR="0" lvl="0" indent="-457200">
              <a:lnSpc>
                <a:spcPct val="80000"/>
              </a:lnSpc>
              <a:spcBef>
                <a:spcPts val="0"/>
              </a:spcBef>
              <a:buFont typeface="+mj-lt"/>
              <a:buAutoNum type="alphaUcPeriod"/>
            </a:pPr>
            <a:r>
              <a:rPr lang="en-US" sz="3100" kern="100" dirty="0">
                <a:ea typeface="Aptos" panose="020B0004020202020204" pitchFamily="34" charset="0"/>
                <a:cs typeface="Times New Roman" panose="02020603050405020304" pitchFamily="18" charset="0"/>
              </a:rPr>
              <a:t>(Phil 2:1-8) Therefore if there is any consolation in Christ, if any comfort of  love, if any fellowship of the Spirit, if any affection and mercy, {2} fulfill my joy by being likeminded, having the same love, being of one accord, of one mind. {3} Let nothing be done through selfish ambition or conceit, but in lowliness of mind let each esteem others better than himself. {4} Let each of you look out not only for his own interests, but also for the interests of others. {5} Let this mind be in you which was also in Christ Jesus, {6} who, being in the form of God, did not consider it robbery to be equal with God, </a:t>
            </a:r>
            <a:endParaRPr lang="en-US" sz="3100" dirty="0"/>
          </a:p>
        </p:txBody>
      </p:sp>
    </p:spTree>
    <p:extLst>
      <p:ext uri="{BB962C8B-B14F-4D97-AF65-F5344CB8AC3E}">
        <p14:creationId xmlns:p14="http://schemas.microsoft.com/office/powerpoint/2010/main" val="105849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2E1D0-9B40-EF61-59BD-AECFEFB6ED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991D70-6DF3-7CF2-92E8-3D92F262C464}"/>
              </a:ext>
            </a:extLst>
          </p:cNvPr>
          <p:cNvSpPr>
            <a:spLocks noGrp="1"/>
          </p:cNvSpPr>
          <p:nvPr>
            <p:ph type="title"/>
          </p:nvPr>
        </p:nvSpPr>
        <p:spPr/>
        <p:txBody>
          <a:bodyPr>
            <a:normAutofit/>
          </a:bodyPr>
          <a:lstStyle/>
          <a:p>
            <a:pPr marL="0" marR="0">
              <a:lnSpc>
                <a:spcPct val="80000"/>
              </a:lnSpc>
              <a:spcAft>
                <a:spcPts val="800"/>
              </a:spcAft>
              <a:buNone/>
            </a:pPr>
            <a:r>
              <a:rPr lang="en-US" sz="3600" b="1" kern="100" dirty="0">
                <a:solidFill>
                  <a:srgbClr val="FF0000"/>
                </a:solidFill>
                <a:effectLst/>
                <a:ea typeface="Aptos" panose="020B0004020202020204" pitchFamily="34" charset="0"/>
                <a:cs typeface="Times New Roman" panose="02020603050405020304" pitchFamily="18" charset="0"/>
              </a:rPr>
              <a:t>DO YOU HAVE A POSITIVE </a:t>
            </a:r>
            <a:br>
              <a:rPr lang="en-US" sz="3600" b="1" kern="100" dirty="0">
                <a:solidFill>
                  <a:srgbClr val="FF0000"/>
                </a:solidFill>
                <a:effectLst/>
                <a:ea typeface="Aptos" panose="020B0004020202020204" pitchFamily="34" charset="0"/>
                <a:cs typeface="Times New Roman" panose="02020603050405020304" pitchFamily="18" charset="0"/>
              </a:rPr>
            </a:br>
            <a:r>
              <a:rPr lang="en-US" sz="3600" b="1" kern="100" dirty="0">
                <a:solidFill>
                  <a:srgbClr val="FF0000"/>
                </a:solidFill>
                <a:effectLst/>
                <a:ea typeface="Aptos" panose="020B0004020202020204" pitchFamily="34" charset="0"/>
                <a:cs typeface="Times New Roman" panose="02020603050405020304" pitchFamily="18" charset="0"/>
              </a:rPr>
              <a:t>SPIRITUAL ATTITUDE? </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05F5F20-C62D-6EBF-BD11-50307A0EDA8E}"/>
              </a:ext>
            </a:extLst>
          </p:cNvPr>
          <p:cNvSpPr>
            <a:spLocks noGrp="1"/>
          </p:cNvSpPr>
          <p:nvPr>
            <p:ph idx="1"/>
          </p:nvPr>
        </p:nvSpPr>
        <p:spPr/>
        <p:txBody>
          <a:bodyPr>
            <a:noAutofit/>
          </a:bodyPr>
          <a:lstStyle/>
          <a:p>
            <a:pPr marL="457200" lvl="0" indent="0">
              <a:lnSpc>
                <a:spcPct val="80000"/>
              </a:lnSpc>
              <a:spcBef>
                <a:spcPts val="0"/>
              </a:spcBef>
              <a:buNone/>
            </a:pPr>
            <a:r>
              <a:rPr lang="en-US" kern="100" dirty="0">
                <a:solidFill>
                  <a:prstClr val="black"/>
                </a:solidFill>
                <a:ea typeface="Aptos" panose="020B0004020202020204" pitchFamily="34" charset="0"/>
                <a:cs typeface="Times New Roman" panose="02020603050405020304" pitchFamily="18" charset="0"/>
              </a:rPr>
              <a:t>{7} but made Himself of no reputation, taking the form of a bondservant, and coming in the likeness of men. {8} And being found in appearance as a man, He humbled Himself and became obedient to the point of death, even the death of the cross.</a:t>
            </a:r>
            <a:endParaRPr lang="en-US" kern="100"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a:p>
            <a:pPr marL="457200" lvl="0" indent="-457200">
              <a:lnSpc>
                <a:spcPct val="80000"/>
              </a:lnSpc>
              <a:spcBef>
                <a:spcPts val="0"/>
              </a:spcBef>
              <a:buFont typeface="+mj-lt"/>
              <a:buAutoNum type="alphaUcPeriod" startAt="2"/>
            </a:pPr>
            <a:r>
              <a:rPr lang="en-US" kern="100" dirty="0">
                <a:solidFill>
                  <a:prstClr val="black"/>
                </a:solidFill>
                <a:ea typeface="Aptos" panose="020B0004020202020204" pitchFamily="34" charset="0"/>
                <a:cs typeface="Times New Roman" panose="02020603050405020304" pitchFamily="18" charset="0"/>
              </a:rPr>
              <a:t>Philippians 4:8  Finally, brethren, whatever things are true, whatever things are noble, whatever things are just, whatever things are pure, whatever things are lovely, whatever things are of good report, if there is any virtue and if there is anything praiseworthy—meditate on these things.</a:t>
            </a:r>
            <a:endParaRPr lang="en-US" dirty="0">
              <a:solidFill>
                <a:prstClr val="black"/>
              </a:solidFill>
            </a:endParaRPr>
          </a:p>
        </p:txBody>
      </p:sp>
    </p:spTree>
    <p:extLst>
      <p:ext uri="{BB962C8B-B14F-4D97-AF65-F5344CB8AC3E}">
        <p14:creationId xmlns:p14="http://schemas.microsoft.com/office/powerpoint/2010/main" val="2901710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E88DFCD8-702D-48B7-AE13-86C8D30E190D}"/>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pic>
        <p:nvPicPr>
          <p:cNvPr id="4" name="Picture 3" descr="A picture containing drawing&#10;&#10;Description automatically generated">
            <a:extLst>
              <a:ext uri="{FF2B5EF4-FFF2-40B4-BE49-F238E27FC236}">
                <a16:creationId xmlns:a16="http://schemas.microsoft.com/office/drawing/2014/main" id="{5307BC7F-313F-E31F-A4CC-2EBA0A3495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2171"/>
            <a:ext cx="9144000" cy="6393656"/>
          </a:xfrm>
          <a:prstGeom prst="rect">
            <a:avLst/>
          </a:prstGeom>
        </p:spPr>
      </p:pic>
      <p:pic>
        <p:nvPicPr>
          <p:cNvPr id="5" name="Picture 4">
            <a:extLst>
              <a:ext uri="{FF2B5EF4-FFF2-40B4-BE49-F238E27FC236}">
                <a16:creationId xmlns:a16="http://schemas.microsoft.com/office/drawing/2014/main" id="{BF1EC0A4-ECB0-2EC1-09DD-E380B3AD5978}"/>
              </a:ext>
            </a:extLst>
          </p:cNvPr>
          <p:cNvPicPr>
            <a:picLocks noChangeAspect="1"/>
          </p:cNvPicPr>
          <p:nvPr/>
        </p:nvPicPr>
        <p:blipFill>
          <a:blip r:embed="rId4"/>
          <a:stretch>
            <a:fillRect/>
          </a:stretch>
        </p:blipFill>
        <p:spPr>
          <a:xfrm>
            <a:off x="170306" y="4075106"/>
            <a:ext cx="8803387" cy="1603387"/>
          </a:xfrm>
          <a:prstGeom prst="rect">
            <a:avLst/>
          </a:prstGeom>
        </p:spPr>
      </p:pic>
    </p:spTree>
    <p:extLst>
      <p:ext uri="{BB962C8B-B14F-4D97-AF65-F5344CB8AC3E}">
        <p14:creationId xmlns:p14="http://schemas.microsoft.com/office/powerpoint/2010/main" val="3171880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C0D1C-85AE-50FD-5922-75947A62E7E5}"/>
              </a:ext>
            </a:extLst>
          </p:cNvPr>
          <p:cNvSpPr>
            <a:spLocks noGrp="1"/>
          </p:cNvSpPr>
          <p:nvPr>
            <p:ph type="title"/>
          </p:nvPr>
        </p:nvSpPr>
        <p:spPr/>
        <p:txBody>
          <a:bodyPr/>
          <a:lstStyle/>
          <a:p>
            <a:pPr>
              <a:lnSpc>
                <a:spcPct val="100000"/>
              </a:lnSpc>
            </a:pPr>
            <a:r>
              <a:rPr lang="en-US" sz="4400" b="1" kern="100" dirty="0">
                <a:effectLst/>
                <a:latin typeface="Arial" panose="020B0604020202020204" pitchFamily="34" charset="0"/>
                <a:ea typeface="Times New Roman" panose="02020603050405020304" pitchFamily="18" charset="0"/>
                <a:cs typeface="Arial" panose="020B0604020202020204" pitchFamily="34" charset="0"/>
              </a:rPr>
              <a:t>PRAYER</a:t>
            </a:r>
            <a:endParaRPr lang="en-US" dirty="0"/>
          </a:p>
        </p:txBody>
      </p:sp>
      <p:sp>
        <p:nvSpPr>
          <p:cNvPr id="3" name="Content Placeholder 2">
            <a:extLst>
              <a:ext uri="{FF2B5EF4-FFF2-40B4-BE49-F238E27FC236}">
                <a16:creationId xmlns:a16="http://schemas.microsoft.com/office/drawing/2014/main" id="{6E395EB8-4290-DEA5-DA65-EC48B47240A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DDDF220-4CF1-D6B2-8C79-D435AD513628}"/>
              </a:ext>
            </a:extLst>
          </p:cNvPr>
          <p:cNvPicPr>
            <a:picLocks noChangeAspect="1"/>
          </p:cNvPicPr>
          <p:nvPr/>
        </p:nvPicPr>
        <p:blipFill>
          <a:blip r:embed="rId2"/>
          <a:stretch>
            <a:fillRect/>
          </a:stretch>
        </p:blipFill>
        <p:spPr>
          <a:xfrm>
            <a:off x="-1" y="-1"/>
            <a:ext cx="9143999" cy="6858000"/>
          </a:xfrm>
          <a:prstGeom prst="rect">
            <a:avLst/>
          </a:prstGeom>
        </p:spPr>
      </p:pic>
    </p:spTree>
    <p:extLst>
      <p:ext uri="{BB962C8B-B14F-4D97-AF65-F5344CB8AC3E}">
        <p14:creationId xmlns:p14="http://schemas.microsoft.com/office/powerpoint/2010/main" val="7906796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2A892BF-7F17-96C4-A69B-5FA05FCF31F0}"/>
              </a:ext>
            </a:extLst>
          </p:cNvPr>
          <p:cNvPicPr>
            <a:picLocks noChangeAspect="1"/>
          </p:cNvPicPr>
          <p:nvPr/>
        </p:nvPicPr>
        <p:blipFill rotWithShape="1">
          <a:blip r:embed="rId3"/>
          <a:srcRect b="81859"/>
          <a:stretch>
            <a:fillRect/>
          </a:stretch>
        </p:blipFill>
        <p:spPr>
          <a:xfrm>
            <a:off x="6672" y="0"/>
            <a:ext cx="9144001" cy="1042414"/>
          </a:xfrm>
          <a:prstGeom prst="rect">
            <a:avLst/>
          </a:prstGeom>
        </p:spPr>
      </p:pic>
      <p:pic>
        <p:nvPicPr>
          <p:cNvPr id="5" name="Picture 4">
            <a:extLst>
              <a:ext uri="{FF2B5EF4-FFF2-40B4-BE49-F238E27FC236}">
                <a16:creationId xmlns:a16="http://schemas.microsoft.com/office/drawing/2014/main" id="{9D9FBB56-3A77-DEF6-E6E7-EA474B92E860}"/>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5515"/>
          <a:stretch>
            <a:fillRect/>
          </a:stretch>
        </p:blipFill>
        <p:spPr>
          <a:xfrm>
            <a:off x="-26331" y="1042415"/>
            <a:ext cx="9177004" cy="5783425"/>
          </a:xfrm>
          <a:prstGeom prst="rect">
            <a:avLst/>
          </a:prstGeom>
        </p:spPr>
      </p:pic>
      <p:sp>
        <p:nvSpPr>
          <p:cNvPr id="2" name="Title 1">
            <a:extLst>
              <a:ext uri="{FF2B5EF4-FFF2-40B4-BE49-F238E27FC236}">
                <a16:creationId xmlns:a16="http://schemas.microsoft.com/office/drawing/2014/main" id="{03001D3C-A1B6-E14E-9134-1DC7BA86B308}"/>
              </a:ext>
            </a:extLst>
          </p:cNvPr>
          <p:cNvSpPr>
            <a:spLocks noGrp="1"/>
          </p:cNvSpPr>
          <p:nvPr>
            <p:ph type="title"/>
          </p:nvPr>
        </p:nvSpPr>
        <p:spPr>
          <a:xfrm>
            <a:off x="-26331" y="1"/>
            <a:ext cx="5567595" cy="1536191"/>
          </a:xfrm>
          <a:noFill/>
        </p:spPr>
        <p:txBody>
          <a:bodyPr>
            <a:noAutofit/>
          </a:bodyPr>
          <a:lstStyle/>
          <a:p>
            <a:pPr algn="ctr">
              <a:lnSpc>
                <a:spcPct val="100000"/>
              </a:lnSpc>
            </a:pPr>
            <a:r>
              <a:rPr lang="en-US" sz="2700" b="1" dirty="0">
                <a:latin typeface="Arial" panose="020B0604020202020204" pitchFamily="34" charset="0"/>
                <a:cs typeface="Arial" panose="020B0604020202020204" pitchFamily="34" charset="0"/>
              </a:rPr>
              <a:t>TONIGHT’S SERMON: </a:t>
            </a:r>
            <a:br>
              <a:rPr lang="en-US" sz="2700" b="1" dirty="0">
                <a:latin typeface="Arial" panose="020B0604020202020204" pitchFamily="34" charset="0"/>
                <a:cs typeface="Arial" panose="020B0604020202020204" pitchFamily="34" charset="0"/>
              </a:rPr>
            </a:br>
            <a:r>
              <a:rPr lang="en-US" sz="2700" b="1" dirty="0">
                <a:latin typeface="Arial" panose="020B0604020202020204" pitchFamily="34" charset="0"/>
                <a:cs typeface="Arial" panose="020B0604020202020204" pitchFamily="34" charset="0"/>
              </a:rPr>
              <a:t>GETTING ALONG WITH OTHERS</a:t>
            </a:r>
            <a:endParaRPr lang="en-US" sz="2700" b="1" cap="al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74935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0F85D239-1AA2-4A61-A26A-155CD289143E}" vid="{1F5DF8C1-90B5-4122-8C2B-1A05E6D43FC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10855</TotalTime>
  <Words>1289</Words>
  <Application>Microsoft Office PowerPoint</Application>
  <PresentationFormat>On-screen Show (4:3)</PresentationFormat>
  <Paragraphs>54</Paragraphs>
  <Slides>22</Slides>
  <Notes>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22</vt:i4>
      </vt:variant>
    </vt:vector>
  </HeadingPairs>
  <TitlesOfParts>
    <vt:vector size="29" baseType="lpstr">
      <vt:lpstr>Aptos</vt:lpstr>
      <vt:lpstr>Arial</vt:lpstr>
      <vt:lpstr>Bazooka</vt:lpstr>
      <vt:lpstr>Calibri</vt:lpstr>
      <vt:lpstr>Calibri Light</vt:lpstr>
      <vt:lpstr>Office Theme</vt:lpstr>
      <vt:lpstr>1_Office Theme</vt:lpstr>
      <vt:lpstr>PowerPoint Presentation</vt:lpstr>
      <vt:lpstr>PowerPoint Presentation</vt:lpstr>
      <vt:lpstr>PowerPoint Presentation</vt:lpstr>
      <vt:lpstr>SINGING</vt:lpstr>
      <vt:lpstr>PowerPoint Presentation</vt:lpstr>
      <vt:lpstr>CONTRIBUTION</vt:lpstr>
      <vt:lpstr>PowerPoint Presentation</vt:lpstr>
      <vt:lpstr>Philippians 4:8  Finally, brethren, whatever things are true, whatever things are noble, whatever things are just, whatever things are pure, whatever things are lovely, whatever things are of good report, if there is any virtue and if there is anything praiseworthy—meditate on these things.</vt:lpstr>
      <vt:lpstr>PowerPoint Presentation</vt:lpstr>
      <vt:lpstr>DEVELOPING A POSITIVE SPIRITUAL ATTITUDE</vt:lpstr>
      <vt:lpstr>A POSITIVE SPIRITUAL ATTITUDE</vt:lpstr>
      <vt:lpstr>A POSITIVE SPIRITUAL ATTITUDE</vt:lpstr>
      <vt:lpstr>DEVELOPING A POSITIVE  SPIRITUAL ATTITUDE</vt:lpstr>
      <vt:lpstr>DEVELOPING A POSITIVE  SPIRITUAL ATTITUDE</vt:lpstr>
      <vt:lpstr>DEVELOPING A POSITIVE  SPIRITUAL ATTITUDE</vt:lpstr>
      <vt:lpstr>THE RESULTS OF A POSITIVE SPIRITUAL ATTITUDE</vt:lpstr>
      <vt:lpstr>II. THE RESULTS OF A POSITIVE SPIRITUAL ATTITUDE</vt:lpstr>
      <vt:lpstr>DO YOU HAVE A POSITIVE  SPIRITUAL ATTITUDE? </vt:lpstr>
      <vt:lpstr>DO YOU HAVE A POSITIVE  SPIRITUAL ATTITUDE? </vt:lpstr>
      <vt:lpstr>PowerPoint Presentation</vt:lpstr>
      <vt:lpstr>PRAYER</vt:lpstr>
      <vt:lpstr>TONIGHT’S SERMON:  GETTING ALONG WITH OTHERS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Larry Pasley</dc:creator>
  <cp:lastModifiedBy>Larry Pasley</cp:lastModifiedBy>
  <cp:revision>2</cp:revision>
  <dcterms:created xsi:type="dcterms:W3CDTF">2021-03-15T23:58:02Z</dcterms:created>
  <dcterms:modified xsi:type="dcterms:W3CDTF">2026-08-17T15:33:32Z</dcterms:modified>
</cp:coreProperties>
</file>