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30"/>
  </p:notesMasterIdLst>
  <p:sldIdLst>
    <p:sldId id="425" r:id="rId4"/>
    <p:sldId id="361" r:id="rId5"/>
    <p:sldId id="331" r:id="rId6"/>
    <p:sldId id="378" r:id="rId7"/>
    <p:sldId id="513" r:id="rId8"/>
    <p:sldId id="389" r:id="rId9"/>
    <p:sldId id="514" r:id="rId10"/>
    <p:sldId id="528" r:id="rId11"/>
    <p:sldId id="527" r:id="rId12"/>
    <p:sldId id="526" r:id="rId13"/>
    <p:sldId id="525" r:id="rId14"/>
    <p:sldId id="524" r:id="rId15"/>
    <p:sldId id="523" r:id="rId16"/>
    <p:sldId id="522" r:id="rId17"/>
    <p:sldId id="521" r:id="rId18"/>
    <p:sldId id="520" r:id="rId19"/>
    <p:sldId id="519" r:id="rId20"/>
    <p:sldId id="518" r:id="rId21"/>
    <p:sldId id="517" r:id="rId22"/>
    <p:sldId id="516" r:id="rId23"/>
    <p:sldId id="515" r:id="rId24"/>
    <p:sldId id="447" r:id="rId25"/>
    <p:sldId id="291" r:id="rId26"/>
    <p:sldId id="284" r:id="rId27"/>
    <p:sldId id="448" r:id="rId28"/>
    <p:sldId id="50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28"/>
            <p14:sldId id="527"/>
            <p14:sldId id="526"/>
            <p14:sldId id="525"/>
            <p14:sldId id="524"/>
            <p14:sldId id="523"/>
            <p14:sldId id="522"/>
            <p14:sldId id="521"/>
            <p14:sldId id="520"/>
            <p14:sldId id="519"/>
            <p14:sldId id="518"/>
            <p14:sldId id="517"/>
            <p14:sldId id="516"/>
          </p14:sldIdLst>
        </p14:section>
        <p14:section name="Untitled Section" id="{050467D7-F11F-403E-A584-099E42E2F7E3}">
          <p14:sldIdLst>
            <p14:sldId id="515"/>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E00"/>
    <a:srgbClr val="003300"/>
    <a:srgbClr val="2556E2"/>
    <a:srgbClr val="0056E2"/>
    <a:srgbClr val="221100"/>
    <a:srgbClr val="422100"/>
    <a:srgbClr val="703800"/>
    <a:srgbClr val="AC5600"/>
    <a:srgbClr val="C0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8/17/2026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26</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8/17/2026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8/17/2026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8/17/2026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8/17/2026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8/17/2026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8/17/2026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8/17/2026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E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4" name="Picture 3">
            <a:extLst>
              <a:ext uri="{FF2B5EF4-FFF2-40B4-BE49-F238E27FC236}">
                <a16:creationId xmlns:a16="http://schemas.microsoft.com/office/drawing/2014/main" id="{501A46B5-8ED9-8747-050E-D5B949DBA342}"/>
              </a:ext>
            </a:extLst>
          </p:cNvPr>
          <p:cNvPicPr>
            <a:picLocks noChangeAspect="1"/>
          </p:cNvPicPr>
          <p:nvPr/>
        </p:nvPicPr>
        <p:blipFill rotWithShape="1">
          <a:blip r:embed="rId3"/>
          <a:srcRect b="22717"/>
          <a:stretch>
            <a:fillRect/>
          </a:stretch>
        </p:blipFill>
        <p:spPr>
          <a:xfrm>
            <a:off x="1923390" y="1200329"/>
            <a:ext cx="5297220" cy="4900541"/>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lnSpc>
                <a:spcPct val="95000"/>
              </a:lnSpc>
              <a:spcAft>
                <a:spcPts val="800"/>
              </a:spcAft>
            </a:pPr>
            <a:r>
              <a:rPr lang="en-US" sz="4000" kern="100" dirty="0">
                <a:solidFill>
                  <a:prstClr val="black"/>
                </a:solidFill>
                <a:ea typeface="Aptos" panose="020B0004020202020204" pitchFamily="34" charset="0"/>
                <a:cs typeface="Times New Roman" panose="02020603050405020304" pitchFamily="18" charset="0"/>
              </a:rPr>
              <a:t>Proverbs 22:8–11  He who sows iniquity will reap sorrow, And the rod of his anger will fail. </a:t>
            </a:r>
            <a:r>
              <a:rPr lang="en-US" sz="4000" kern="100" baseline="30000" dirty="0">
                <a:solidFill>
                  <a:prstClr val="black"/>
                </a:solidFill>
                <a:ea typeface="Aptos" panose="020B0004020202020204" pitchFamily="34" charset="0"/>
                <a:cs typeface="Times New Roman" panose="02020603050405020304" pitchFamily="18" charset="0"/>
              </a:rPr>
              <a:t>9</a:t>
            </a:r>
            <a:r>
              <a:rPr lang="en-US" sz="4000" kern="100" dirty="0">
                <a:solidFill>
                  <a:prstClr val="black"/>
                </a:solidFill>
                <a:ea typeface="Aptos" panose="020B0004020202020204" pitchFamily="34" charset="0"/>
                <a:cs typeface="Times New Roman" panose="02020603050405020304" pitchFamily="18" charset="0"/>
              </a:rPr>
              <a:t> He who has a generous eye will be blessed, For he gives of his bread to the poor. </a:t>
            </a:r>
            <a:r>
              <a:rPr lang="en-US" sz="4000" kern="100" baseline="30000" dirty="0">
                <a:solidFill>
                  <a:prstClr val="black"/>
                </a:solidFill>
                <a:ea typeface="Aptos" panose="020B0004020202020204" pitchFamily="34" charset="0"/>
                <a:cs typeface="Times New Roman" panose="02020603050405020304" pitchFamily="18" charset="0"/>
              </a:rPr>
              <a:t>10</a:t>
            </a:r>
            <a:r>
              <a:rPr lang="en-US" sz="4000" kern="100" dirty="0">
                <a:solidFill>
                  <a:prstClr val="black"/>
                </a:solidFill>
                <a:ea typeface="Aptos" panose="020B0004020202020204" pitchFamily="34" charset="0"/>
                <a:cs typeface="Times New Roman" panose="02020603050405020304" pitchFamily="18" charset="0"/>
              </a:rPr>
              <a:t> Cast out the scoffer, and contention will leave; Yes, strife and reproach will cease. </a:t>
            </a:r>
            <a:r>
              <a:rPr lang="en-US" sz="4000" kern="100" baseline="30000" dirty="0">
                <a:solidFill>
                  <a:prstClr val="black"/>
                </a:solidFill>
                <a:ea typeface="Aptos" panose="020B0004020202020204" pitchFamily="34" charset="0"/>
                <a:cs typeface="Times New Roman" panose="02020603050405020304" pitchFamily="18" charset="0"/>
              </a:rPr>
              <a:t>11</a:t>
            </a:r>
            <a:r>
              <a:rPr lang="en-US" sz="4000" kern="100" dirty="0">
                <a:solidFill>
                  <a:prstClr val="black"/>
                </a:solidFill>
                <a:ea typeface="Aptos" panose="020B0004020202020204" pitchFamily="34" charset="0"/>
                <a:cs typeface="Times New Roman" panose="02020603050405020304" pitchFamily="18" charset="0"/>
              </a:rPr>
              <a:t> He who loves purity of heart And has grace on his lips, The king will be his friend.</a:t>
            </a:r>
            <a:endParaRPr lang="en-US" sz="40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1555FE-1D41-4DE8-8199-34E6BFFA37F1}"/>
              </a:ext>
            </a:extLst>
          </p:cNvPr>
          <p:cNvPicPr>
            <a:picLocks noChangeAspect="1"/>
          </p:cNvPicPr>
          <p:nvPr/>
        </p:nvPicPr>
        <p:blipFill>
          <a:blip r:embed="rId2"/>
          <a:stretch>
            <a:fillRect/>
          </a:stretch>
        </p:blipFill>
        <p:spPr>
          <a:xfrm>
            <a:off x="0" y="0"/>
            <a:ext cx="9144000" cy="1809750"/>
          </a:xfrm>
          <a:prstGeom prst="rect">
            <a:avLst/>
          </a:prstGeom>
        </p:spPr>
      </p:pic>
      <p:pic>
        <p:nvPicPr>
          <p:cNvPr id="5" name="Picture 4">
            <a:extLst>
              <a:ext uri="{FF2B5EF4-FFF2-40B4-BE49-F238E27FC236}">
                <a16:creationId xmlns:a16="http://schemas.microsoft.com/office/drawing/2014/main" id="{BD1A5978-FB1E-4546-5853-85F68DD7D8D3}"/>
              </a:ext>
            </a:extLst>
          </p:cNvPr>
          <p:cNvPicPr>
            <a:picLocks noChangeAspect="1"/>
          </p:cNvPicPr>
          <p:nvPr/>
        </p:nvPicPr>
        <p:blipFill>
          <a:blip r:embed="rId3"/>
          <a:stretch>
            <a:fillRect/>
          </a:stretch>
        </p:blipFill>
        <p:spPr>
          <a:xfrm>
            <a:off x="0" y="1092116"/>
            <a:ext cx="9144000" cy="5765884"/>
          </a:xfrm>
          <a:prstGeom prst="rect">
            <a:avLst/>
          </a:prstGeom>
        </p:spPr>
      </p:pic>
      <p:sp>
        <p:nvSpPr>
          <p:cNvPr id="2" name="Title 1">
            <a:extLst>
              <a:ext uri="{FF2B5EF4-FFF2-40B4-BE49-F238E27FC236}">
                <a16:creationId xmlns:a16="http://schemas.microsoft.com/office/drawing/2014/main" id="{83756541-5CD0-AEBC-8637-E75FEBEE200D}"/>
              </a:ext>
            </a:extLst>
          </p:cNvPr>
          <p:cNvSpPr>
            <a:spLocks noGrp="1"/>
          </p:cNvSpPr>
          <p:nvPr>
            <p:ph type="title"/>
          </p:nvPr>
        </p:nvSpPr>
        <p:spPr>
          <a:xfrm>
            <a:off x="0" y="0"/>
            <a:ext cx="6286500" cy="1600200"/>
          </a:xfrm>
        </p:spPr>
        <p:txBody>
          <a:bodyPr>
            <a:normAutofit fontScale="90000"/>
          </a:bodyPr>
          <a:lstStyle/>
          <a:p>
            <a:pPr marL="0" marR="0" algn="ctr">
              <a:lnSpc>
                <a:spcPct val="115000"/>
              </a:lnSpc>
              <a:spcAft>
                <a:spcPts val="800"/>
              </a:spcAft>
              <a:buNone/>
            </a:pPr>
            <a:r>
              <a:rPr lang="en-US" sz="3200" b="1" kern="100" dirty="0">
                <a:effectLst/>
                <a:ea typeface="Aptos" panose="020B0004020202020204" pitchFamily="34" charset="0"/>
                <a:cs typeface="Times New Roman" panose="02020603050405020304" pitchFamily="18" charset="0"/>
              </a:rPr>
              <a:t>HOW TO GET ALONG BETTER </a:t>
            </a:r>
            <a:br>
              <a:rPr lang="en-US" sz="3200" b="1" kern="100" dirty="0">
                <a:effectLst/>
                <a:ea typeface="Aptos" panose="020B0004020202020204" pitchFamily="34" charset="0"/>
                <a:cs typeface="Times New Roman" panose="02020603050405020304" pitchFamily="18" charset="0"/>
              </a:rPr>
            </a:br>
            <a:r>
              <a:rPr lang="en-US" sz="3200" b="1" kern="100" dirty="0">
                <a:effectLst/>
                <a:ea typeface="Aptos" panose="020B0004020202020204" pitchFamily="34" charset="0"/>
                <a:cs typeface="Times New Roman" panose="02020603050405020304" pitchFamily="18" charset="0"/>
              </a:rPr>
              <a:t>WITH EVERYONE</a:t>
            </a:r>
            <a:br>
              <a:rPr lang="en-US" sz="3200" b="1" kern="100">
                <a:effectLst/>
                <a:ea typeface="Aptos" panose="020B0004020202020204" pitchFamily="34" charset="0"/>
                <a:cs typeface="Times New Roman" panose="02020603050405020304" pitchFamily="18" charset="0"/>
              </a:rPr>
            </a:br>
            <a:r>
              <a:rPr lang="en-US" sz="3200" b="1" kern="100">
                <a:effectLst/>
                <a:ea typeface="Aptos" panose="020B0004020202020204" pitchFamily="34" charset="0"/>
                <a:cs typeface="Times New Roman" panose="02020603050405020304" pitchFamily="18" charset="0"/>
              </a:rPr>
              <a:t>(Idea </a:t>
            </a:r>
            <a:r>
              <a:rPr lang="en-US" sz="3200" b="1" kern="100" dirty="0">
                <a:effectLst/>
                <a:ea typeface="Aptos" panose="020B0004020202020204" pitchFamily="34" charset="0"/>
                <a:cs typeface="Times New Roman" panose="02020603050405020304" pitchFamily="18" charset="0"/>
              </a:rPr>
              <a:t>from </a:t>
            </a:r>
            <a:r>
              <a:rPr lang="en-US" sz="3200" b="1" kern="100">
                <a:effectLst/>
                <a:ea typeface="Aptos" panose="020B0004020202020204" pitchFamily="34" charset="0"/>
                <a:cs typeface="Times New Roman" panose="02020603050405020304" pitchFamily="18" charset="0"/>
              </a:rPr>
              <a:t>Ed Sterchi)</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01932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4C75-DB6F-17DD-C464-620C3F5C7EE2}"/>
              </a:ext>
            </a:extLst>
          </p:cNvPr>
          <p:cNvSpPr>
            <a:spLocks noGrp="1"/>
          </p:cNvSpPr>
          <p:nvPr>
            <p:ph type="title"/>
          </p:nvPr>
        </p:nvSpPr>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GETTING ALONG WITH OTHERS</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BB58C86-3A03-5936-9575-5ACBBA2B538E}"/>
              </a:ext>
            </a:extLst>
          </p:cNvPr>
          <p:cNvSpPr>
            <a:spLocks noGrp="1"/>
          </p:cNvSpPr>
          <p:nvPr>
            <p:ph idx="1"/>
          </p:nvPr>
        </p:nvSpPr>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Most of us do not like conflict.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We like to get along with everyone in all our relationships.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The book of proverbs gives us a lot of information on how to get along with others.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We will be looking at twelve ways to get along with others from the book of Proverbs.</a:t>
            </a:r>
            <a:endParaRPr lang="en-US" dirty="0"/>
          </a:p>
        </p:txBody>
      </p:sp>
    </p:spTree>
    <p:extLst>
      <p:ext uri="{BB962C8B-B14F-4D97-AF65-F5344CB8AC3E}">
        <p14:creationId xmlns:p14="http://schemas.microsoft.com/office/powerpoint/2010/main" val="345699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FA2D-91AF-12C6-17AB-12C4EEBB963C}"/>
              </a:ext>
            </a:extLst>
          </p:cNvPr>
          <p:cNvSpPr>
            <a:spLocks noGrp="1"/>
          </p:cNvSpPr>
          <p:nvPr>
            <p:ph type="title"/>
          </p:nvPr>
        </p:nvSpPr>
        <p:spPr/>
        <p:txBody>
          <a:bodyPr>
            <a:normAutofit fontScale="90000"/>
          </a:bodyPr>
          <a:lstStyle/>
          <a:p>
            <a:pPr marL="0" marR="0">
              <a:lnSpc>
                <a:spcPct val="80000"/>
              </a:lnSpc>
              <a:buNone/>
            </a:pPr>
            <a:r>
              <a:rPr lang="en-US" sz="4400" b="1" kern="100" dirty="0">
                <a:solidFill>
                  <a:srgbClr val="0000FF"/>
                </a:solidFill>
                <a:effectLst/>
                <a:ea typeface="Aptos" panose="020B0004020202020204" pitchFamily="34" charset="0"/>
                <a:cs typeface="Times New Roman" panose="02020603050405020304" pitchFamily="18" charset="0"/>
              </a:rPr>
              <a:t>1. Before you say anything to anyone, ask yourself three things: </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CC910D5-1AA8-9F71-07A7-2B2D3F6E7ADD}"/>
              </a:ext>
            </a:extLst>
          </p:cNvPr>
          <p:cNvSpPr>
            <a:spLocks noGrp="1"/>
          </p:cNvSpPr>
          <p:nvPr>
            <p:ph idx="1"/>
          </p:nvPr>
        </p:nvSpPr>
        <p:spPr>
          <a:xfrm>
            <a:off x="157655" y="1325563"/>
            <a:ext cx="8986345" cy="5574477"/>
          </a:xfrm>
        </p:spPr>
        <p:txBody>
          <a:bodyPr>
            <a:noAutofit/>
          </a:bodyPr>
          <a:lstStyle/>
          <a:p>
            <a:pPr marL="457200" marR="0" lvl="0" indent="-457200">
              <a:lnSpc>
                <a:spcPct val="85000"/>
              </a:lnSpc>
              <a:buFont typeface="+mj-lt"/>
              <a:buAutoNum type="alphaUcPeriod"/>
            </a:pPr>
            <a:r>
              <a:rPr lang="en-US" sz="2700" kern="100" dirty="0">
                <a:ea typeface="Aptos" panose="020B0004020202020204" pitchFamily="34" charset="0"/>
                <a:cs typeface="Times New Roman" panose="02020603050405020304" pitchFamily="18" charset="0"/>
              </a:rPr>
              <a:t>Is it true? Proverbs 12:22  Lying lips are an abomination to the LORD, But those who deal truthfully are His delight.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700" kern="100" dirty="0">
                <a:ea typeface="Aptos" panose="020B0004020202020204" pitchFamily="34" charset="0"/>
                <a:cs typeface="Times New Roman" panose="02020603050405020304" pitchFamily="18" charset="0"/>
              </a:rPr>
              <a:t>Is it kind? Proverbs 19:22  What is desired in a man is kindness, And a poor man is better than a liar.</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700" kern="100" dirty="0">
                <a:ea typeface="Aptos" panose="020B0004020202020204" pitchFamily="34" charset="0"/>
                <a:cs typeface="Times New Roman" panose="02020603050405020304" pitchFamily="18" charset="0"/>
              </a:rPr>
              <a:t>Is it beneficial? Proverbs 16:24 Pleasant words are like a honeycomb, Sweetness to the soul and health to the bones.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700" kern="100" dirty="0">
                <a:ea typeface="Aptos" panose="020B0004020202020204" pitchFamily="34" charset="0"/>
                <a:cs typeface="Times New Roman" panose="02020603050405020304" pitchFamily="18" charset="0"/>
              </a:rPr>
              <a:t>Is it necessary? Proverbs 12:23  A prudent man conceals knowledge, But the heart of fools proclaims foolishness.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700" kern="100" dirty="0">
                <a:ea typeface="Aptos" panose="020B0004020202020204" pitchFamily="34" charset="0"/>
                <a:cs typeface="Times New Roman" panose="02020603050405020304" pitchFamily="18" charset="0"/>
              </a:rPr>
              <a:t>Is this the right time? Proverbs 15:23  A man has joy by the answer of his mouth, And a word spoken in due season, how good it is!</a:t>
            </a:r>
            <a:endParaRPr lang="en-US" sz="2700" dirty="0"/>
          </a:p>
        </p:txBody>
      </p:sp>
    </p:spTree>
    <p:extLst>
      <p:ext uri="{BB962C8B-B14F-4D97-AF65-F5344CB8AC3E}">
        <p14:creationId xmlns:p14="http://schemas.microsoft.com/office/powerpoint/2010/main" val="161237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B1EA-DD6F-9C32-C030-A67BC1B93771}"/>
              </a:ext>
            </a:extLst>
          </p:cNvPr>
          <p:cNvSpPr>
            <a:spLocks noGrp="1"/>
          </p:cNvSpPr>
          <p:nvPr>
            <p:ph type="title"/>
          </p:nvPr>
        </p:nvSpPr>
        <p:spPr/>
        <p:txBody>
          <a:bodyPr>
            <a:normAutofit/>
          </a:bodyPr>
          <a:lstStyle/>
          <a:p>
            <a:pPr marL="0" marR="0">
              <a:lnSpc>
                <a:spcPct val="80000"/>
              </a:lnSpc>
              <a:buNone/>
            </a:pPr>
            <a:r>
              <a:rPr lang="en-US" sz="4000" b="1" kern="100" dirty="0">
                <a:solidFill>
                  <a:srgbClr val="0000FF"/>
                </a:solidFill>
                <a:effectLst/>
                <a:ea typeface="Aptos" panose="020B0004020202020204" pitchFamily="34" charset="0"/>
                <a:cs typeface="Times New Roman" panose="02020603050405020304" pitchFamily="18" charset="0"/>
              </a:rPr>
              <a:t>2. Make promises sparingly and keep them faithfully.</a:t>
            </a:r>
            <a:r>
              <a:rPr lang="en-US" sz="4000" kern="100" dirty="0">
                <a:solidFill>
                  <a:srgbClr val="0000FF"/>
                </a:solidFill>
                <a:effectLst/>
                <a:ea typeface="Aptos" panose="020B0004020202020204" pitchFamily="34" charset="0"/>
                <a:cs typeface="Times New Roman" panose="02020603050405020304" pitchFamily="18" charset="0"/>
              </a:rPr>
              <a:t> </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C7CABFE-6202-7125-5E97-A1E9558759BE}"/>
              </a:ext>
            </a:extLst>
          </p:cNvPr>
          <p:cNvSpPr>
            <a:spLocks noGrp="1"/>
          </p:cNvSpPr>
          <p:nvPr>
            <p:ph idx="1"/>
          </p:nvPr>
        </p:nvSpPr>
        <p:spPr/>
        <p:txBody>
          <a:bodyPr>
            <a:normAutofit fontScale="92500" lnSpcReduction="10000"/>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22:26–27  Do not be one of those who shakes hands in a pledge, One of those who is surety for debts; 27 If you have nothing with which to pay, Why should he take away your bed from under you?</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17:18  A man devoid of understanding shakes hands in a pledge, And becomes surety for his friend.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20:25 It is a snare for a man to devote rashly something as holy, And afterward to reconsider his vows.</a:t>
            </a:r>
            <a:endParaRPr lang="en-US" dirty="0"/>
          </a:p>
        </p:txBody>
      </p:sp>
    </p:spTree>
    <p:extLst>
      <p:ext uri="{BB962C8B-B14F-4D97-AF65-F5344CB8AC3E}">
        <p14:creationId xmlns:p14="http://schemas.microsoft.com/office/powerpoint/2010/main" val="401347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A2F-2444-AC94-24B6-0A8BFBA30793}"/>
              </a:ext>
            </a:extLst>
          </p:cNvPr>
          <p:cNvSpPr>
            <a:spLocks noGrp="1"/>
          </p:cNvSpPr>
          <p:nvPr>
            <p:ph type="title"/>
          </p:nvPr>
        </p:nvSpPr>
        <p:spPr>
          <a:xfrm>
            <a:off x="0" y="0"/>
            <a:ext cx="9144000" cy="1975104"/>
          </a:xfrm>
        </p:spPr>
        <p:txBody>
          <a:bodyPr>
            <a:normAutofit/>
          </a:bodyPr>
          <a:lstStyle/>
          <a:p>
            <a:pPr marL="0" marR="0">
              <a:lnSpc>
                <a:spcPct val="80000"/>
              </a:lnSpc>
              <a:buNone/>
            </a:pPr>
            <a:r>
              <a:rPr lang="en-US" sz="4000" b="1" kern="100" dirty="0">
                <a:solidFill>
                  <a:srgbClr val="0000FF"/>
                </a:solidFill>
                <a:effectLst/>
                <a:ea typeface="Aptos" panose="020B0004020202020204" pitchFamily="34" charset="0"/>
                <a:cs typeface="Times New Roman" panose="02020603050405020304" pitchFamily="18" charset="0"/>
              </a:rPr>
              <a:t>3. Never miss an opportunity to compliment or to say something encouraging to someone.</a:t>
            </a:r>
            <a:r>
              <a:rPr lang="en-US" sz="4000" kern="100" dirty="0">
                <a:solidFill>
                  <a:srgbClr val="0000FF"/>
                </a:solidFill>
                <a:effectLst/>
                <a:ea typeface="Aptos" panose="020B0004020202020204" pitchFamily="34" charset="0"/>
                <a:cs typeface="Times New Roman" panose="02020603050405020304" pitchFamily="18" charset="0"/>
              </a:rPr>
              <a:t> </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B0ECFA-7812-3A1E-1702-D89405B309FC}"/>
              </a:ext>
            </a:extLst>
          </p:cNvPr>
          <p:cNvSpPr>
            <a:spLocks noGrp="1"/>
          </p:cNvSpPr>
          <p:nvPr>
            <p:ph idx="1"/>
          </p:nvPr>
        </p:nvSpPr>
        <p:spPr>
          <a:xfrm>
            <a:off x="157655" y="1828800"/>
            <a:ext cx="8986345" cy="5071240"/>
          </a:xfrm>
        </p:spPr>
        <p:txBody>
          <a:bodyPr>
            <a:normAutofit fontScale="92500" lnSpcReduction="20000"/>
          </a:bodyPr>
          <a:lstStyle/>
          <a:p>
            <a:pPr marL="742950" indent="-51435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12:25 Anxiety in the heart of man causes depression, But a good word makes it glad.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742950" indent="-51435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16:24  Pleasant words are like a honeycomb, Sweetness to the soul and health to the bones.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742950" indent="-51435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25:11–12  A word fitly spoken is like apples of gold In settings of silver. 12 Like an earring of gold and an ornament of fine gold Is a wise rebuker to an obedient ear.</a:t>
            </a:r>
            <a:endParaRPr lang="en-US" dirty="0"/>
          </a:p>
        </p:txBody>
      </p:sp>
    </p:spTree>
    <p:extLst>
      <p:ext uri="{BB962C8B-B14F-4D97-AF65-F5344CB8AC3E}">
        <p14:creationId xmlns:p14="http://schemas.microsoft.com/office/powerpoint/2010/main" val="380093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B0D3B-839A-0F10-F092-8D46E65E1457}"/>
              </a:ext>
            </a:extLst>
          </p:cNvPr>
          <p:cNvSpPr>
            <a:spLocks noGrp="1"/>
          </p:cNvSpPr>
          <p:nvPr>
            <p:ph type="title"/>
          </p:nvPr>
        </p:nvSpPr>
        <p:spPr>
          <a:xfrm>
            <a:off x="0" y="0"/>
            <a:ext cx="9144000" cy="2000250"/>
          </a:xfrm>
        </p:spPr>
        <p:txBody>
          <a:bodyPr>
            <a:normAutofit/>
          </a:bodyPr>
          <a:lstStyle/>
          <a:p>
            <a:pPr>
              <a:lnSpc>
                <a:spcPct val="80000"/>
              </a:lnSpc>
            </a:pPr>
            <a:r>
              <a:rPr lang="en-US" sz="4000" b="1" kern="100" dirty="0">
                <a:solidFill>
                  <a:srgbClr val="0000FF"/>
                </a:solidFill>
                <a:effectLst/>
                <a:ea typeface="Aptos" panose="020B0004020202020204" pitchFamily="34" charset="0"/>
                <a:cs typeface="Times New Roman" panose="02020603050405020304" pitchFamily="18" charset="0"/>
              </a:rPr>
              <a:t>4. Refuse to talk negatively about others; don't gossip and don't listen to gossip.</a:t>
            </a:r>
            <a:r>
              <a:rPr lang="en-US" sz="4000" kern="100" dirty="0">
                <a:solidFill>
                  <a:srgbClr val="0000FF"/>
                </a:solidFill>
                <a:effectLst/>
                <a:ea typeface="Aptos" panose="020B0004020202020204" pitchFamily="34" charset="0"/>
                <a:cs typeface="Times New Roman" panose="02020603050405020304" pitchFamily="18" charset="0"/>
              </a:rPr>
              <a:t> </a:t>
            </a:r>
            <a:endParaRPr lang="en-US" sz="4000" dirty="0">
              <a:solidFill>
                <a:srgbClr val="0000FF"/>
              </a:solidFill>
            </a:endParaRPr>
          </a:p>
        </p:txBody>
      </p:sp>
      <p:sp>
        <p:nvSpPr>
          <p:cNvPr id="3" name="Content Placeholder 2">
            <a:extLst>
              <a:ext uri="{FF2B5EF4-FFF2-40B4-BE49-F238E27FC236}">
                <a16:creationId xmlns:a16="http://schemas.microsoft.com/office/drawing/2014/main" id="{B607A935-09C2-CB0E-E60E-9042E07ABE4C}"/>
              </a:ext>
            </a:extLst>
          </p:cNvPr>
          <p:cNvSpPr>
            <a:spLocks noGrp="1"/>
          </p:cNvSpPr>
          <p:nvPr>
            <p:ph idx="1"/>
          </p:nvPr>
        </p:nvSpPr>
        <p:spPr>
          <a:xfrm>
            <a:off x="157655" y="2000250"/>
            <a:ext cx="8986345" cy="4899790"/>
          </a:xfrm>
        </p:spPr>
        <p:txBody>
          <a:bodyPr>
            <a:normAutofit/>
          </a:bodyPr>
          <a:lstStyle/>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Proverbs 17:9  He who covers a transgression seeks love, But he who repeats a matter separates friends.</a:t>
            </a:r>
          </a:p>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Proverbs 16:28  A perverse man sows strife, And a whisperer separates the best of friends.</a:t>
            </a:r>
          </a:p>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Proverbs 10:19 In the multitude of words sin is not lacking, But he who restrains his lips is wise.</a:t>
            </a:r>
            <a:endParaRPr lang="en-US" dirty="0"/>
          </a:p>
        </p:txBody>
      </p:sp>
    </p:spTree>
    <p:extLst>
      <p:ext uri="{BB962C8B-B14F-4D97-AF65-F5344CB8AC3E}">
        <p14:creationId xmlns:p14="http://schemas.microsoft.com/office/powerpoint/2010/main" val="279645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5A3B1-3667-BD5F-587D-E65DE8AB912E}"/>
              </a:ext>
            </a:extLst>
          </p:cNvPr>
          <p:cNvSpPr>
            <a:spLocks noGrp="1"/>
          </p:cNvSpPr>
          <p:nvPr>
            <p:ph type="title"/>
          </p:nvPr>
        </p:nvSpPr>
        <p:spPr>
          <a:xfrm>
            <a:off x="0" y="0"/>
            <a:ext cx="9144000" cy="1981200"/>
          </a:xfrm>
        </p:spPr>
        <p:txBody>
          <a:bodyPr>
            <a:normAutofit/>
          </a:bodyPr>
          <a:lstStyle/>
          <a:p>
            <a:pPr marL="0" marR="0" lvl="0" indent="0">
              <a:lnSpc>
                <a:spcPct val="80000"/>
              </a:lnSpc>
              <a:buFont typeface="+mj-lt"/>
              <a:buNone/>
            </a:pPr>
            <a:r>
              <a:rPr lang="en-US" sz="4000" b="1" kern="100" dirty="0">
                <a:solidFill>
                  <a:srgbClr val="0000FF"/>
                </a:solidFill>
                <a:effectLst/>
                <a:ea typeface="Aptos" panose="020B0004020202020204" pitchFamily="34" charset="0"/>
                <a:cs typeface="Times New Roman" panose="02020603050405020304" pitchFamily="18" charset="0"/>
              </a:rPr>
              <a:t>5. Have a forgiving view of people. Believe that most people are doing the best they can.</a:t>
            </a:r>
            <a:r>
              <a:rPr lang="en-US" sz="4000" kern="100" dirty="0">
                <a:solidFill>
                  <a:srgbClr val="0000FF"/>
                </a:solidFill>
                <a:effectLst/>
                <a:ea typeface="Aptos" panose="020B0004020202020204" pitchFamily="34" charset="0"/>
                <a:cs typeface="Times New Roman" panose="02020603050405020304" pitchFamily="18" charset="0"/>
              </a:rPr>
              <a:t> </a:t>
            </a:r>
            <a:endParaRPr lang="en-US" sz="4000" dirty="0">
              <a:solidFill>
                <a:srgbClr val="0000FF"/>
              </a:solidFill>
            </a:endParaRPr>
          </a:p>
        </p:txBody>
      </p:sp>
      <p:sp>
        <p:nvSpPr>
          <p:cNvPr id="3" name="Content Placeholder 2">
            <a:extLst>
              <a:ext uri="{FF2B5EF4-FFF2-40B4-BE49-F238E27FC236}">
                <a16:creationId xmlns:a16="http://schemas.microsoft.com/office/drawing/2014/main" id="{C74B01B9-A910-52E1-BB91-DFAAE33F035B}"/>
              </a:ext>
            </a:extLst>
          </p:cNvPr>
          <p:cNvSpPr>
            <a:spLocks noGrp="1"/>
          </p:cNvSpPr>
          <p:nvPr>
            <p:ph idx="1"/>
          </p:nvPr>
        </p:nvSpPr>
        <p:spPr>
          <a:xfrm>
            <a:off x="157655" y="1981200"/>
            <a:ext cx="8986345" cy="4918840"/>
          </a:xfrm>
        </p:spPr>
        <p:txBody>
          <a:bodyPr/>
          <a:lstStyle/>
          <a:p>
            <a:pPr marL="514350" marR="0" lvl="0" indent="-51435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19:11 The discretion of a man makes him slow to anger, And his glory is to overlook a transgression.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51435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25:21–22  If your enemy is hungry, give him bread to eat; And if he is thirsty, give him water to drink; 22 For so you will heap coals of fire on his head, And the LORD will reward you.</a:t>
            </a:r>
            <a:endParaRPr lang="en-US" dirty="0"/>
          </a:p>
        </p:txBody>
      </p:sp>
    </p:spTree>
    <p:extLst>
      <p:ext uri="{BB962C8B-B14F-4D97-AF65-F5344CB8AC3E}">
        <p14:creationId xmlns:p14="http://schemas.microsoft.com/office/powerpoint/2010/main" val="362929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5914A-E0EB-4CEF-1712-4F76B25B1A5E}"/>
              </a:ext>
            </a:extLst>
          </p:cNvPr>
          <p:cNvSpPr>
            <a:spLocks noGrp="1"/>
          </p:cNvSpPr>
          <p:nvPr>
            <p:ph type="title"/>
          </p:nvPr>
        </p:nvSpPr>
        <p:spPr>
          <a:xfrm>
            <a:off x="0" y="0"/>
            <a:ext cx="9144000" cy="2019300"/>
          </a:xfrm>
        </p:spPr>
        <p:txBody>
          <a:bodyPr>
            <a:normAutofit fontScale="90000"/>
          </a:bodyPr>
          <a:lstStyle/>
          <a:p>
            <a:pPr marL="0" marR="0">
              <a:lnSpc>
                <a:spcPct val="80000"/>
              </a:lnSpc>
              <a:spcAft>
                <a:spcPts val="800"/>
              </a:spcAft>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6. Keep an open mind; discuss, but don't argue. (It's possible to disagree without being disagreeable.</a:t>
            </a:r>
            <a:r>
              <a:rPr lang="en-US" sz="4400" kern="100" dirty="0">
                <a:solidFill>
                  <a:srgbClr val="0000FF"/>
                </a:solidFill>
                <a:effectLst/>
                <a:ea typeface="Aptos" panose="020B0004020202020204" pitchFamily="34" charset="0"/>
                <a:cs typeface="Times New Roman" panose="02020603050405020304" pitchFamily="18" charset="0"/>
              </a:rPr>
              <a:t> </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123FC51-B761-BC30-E5EF-8F5FAA3254E7}"/>
              </a:ext>
            </a:extLst>
          </p:cNvPr>
          <p:cNvSpPr>
            <a:spLocks noGrp="1"/>
          </p:cNvSpPr>
          <p:nvPr>
            <p:ph idx="1"/>
          </p:nvPr>
        </p:nvSpPr>
        <p:spPr>
          <a:xfrm>
            <a:off x="157655" y="2019300"/>
            <a:ext cx="8986345" cy="4880740"/>
          </a:xfrm>
        </p:spPr>
        <p:txBody>
          <a:bodyPr>
            <a:normAutofit lnSpcReduction="10000"/>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17:14 The beginning of strife is like releasing water; Therefore stop contention before a quarrel starts.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26:21  As charcoal is to burning coals, and wood to fire, So is a contentious man to kindle strife.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29:22  An angry man stirs up strife, And a furious man abounds in transgression.</a:t>
            </a:r>
            <a:endParaRPr lang="en-US" dirty="0"/>
          </a:p>
        </p:txBody>
      </p:sp>
    </p:spTree>
    <p:extLst>
      <p:ext uri="{BB962C8B-B14F-4D97-AF65-F5344CB8AC3E}">
        <p14:creationId xmlns:p14="http://schemas.microsoft.com/office/powerpoint/2010/main" val="187583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1677-CCD8-8B96-2421-1319FD63F3B9}"/>
              </a:ext>
            </a:extLst>
          </p:cNvPr>
          <p:cNvSpPr>
            <a:spLocks noGrp="1"/>
          </p:cNvSpPr>
          <p:nvPr>
            <p:ph type="title"/>
          </p:nvPr>
        </p:nvSpPr>
        <p:spPr>
          <a:xfrm>
            <a:off x="0" y="0"/>
            <a:ext cx="9144000" cy="1771650"/>
          </a:xfrm>
        </p:spPr>
        <p:txBody>
          <a:bodyPr>
            <a:noAutofit/>
          </a:bodyPr>
          <a:lstStyle/>
          <a:p>
            <a:pPr marL="0" marR="0">
              <a:lnSpc>
                <a:spcPct val="80000"/>
              </a:lnSpc>
              <a:buNone/>
            </a:pPr>
            <a:r>
              <a:rPr lang="en-US" sz="3600" b="1" kern="100" dirty="0">
                <a:solidFill>
                  <a:srgbClr val="0000FF"/>
                </a:solidFill>
                <a:effectLst/>
                <a:ea typeface="Aptos" panose="020B0004020202020204" pitchFamily="34" charset="0"/>
                <a:cs typeface="Times New Roman" panose="02020603050405020304" pitchFamily="18" charset="0"/>
              </a:rPr>
              <a:t>7. Forget about counting to 10. Count to 1 ,000 before doing or saying anything that could make matters worse. </a:t>
            </a:r>
            <a:endParaRPr lang="en-US" sz="36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CA5E25-E9A6-D642-10BD-D99A5D2E5E9C}"/>
              </a:ext>
            </a:extLst>
          </p:cNvPr>
          <p:cNvSpPr>
            <a:spLocks noGrp="1"/>
          </p:cNvSpPr>
          <p:nvPr>
            <p:ph idx="1"/>
          </p:nvPr>
        </p:nvSpPr>
        <p:spPr>
          <a:xfrm>
            <a:off x="157655" y="1638300"/>
            <a:ext cx="8986345" cy="5261740"/>
          </a:xfrm>
        </p:spPr>
        <p:txBody>
          <a:bodyPr>
            <a:normAutofit fontScale="92500" lnSpcReduction="10000"/>
          </a:bodyPr>
          <a:lstStyle/>
          <a:p>
            <a:pPr marL="457200" marR="0" lvl="0" indent="-457200">
              <a:lnSpc>
                <a:spcPct val="110000"/>
              </a:lnSpc>
              <a:buFont typeface="+mj-lt"/>
              <a:buAutoNum type="alphaUcPeriod"/>
            </a:pPr>
            <a:r>
              <a:rPr lang="en-US" kern="100" dirty="0">
                <a:ea typeface="Aptos" panose="020B0004020202020204" pitchFamily="34" charset="0"/>
                <a:cs typeface="Times New Roman" panose="02020603050405020304" pitchFamily="18" charset="0"/>
              </a:rPr>
              <a:t>Proverbs 15:1  A soft answer turns away wrath, But a harsh word stirs up anger.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buFont typeface="+mj-lt"/>
              <a:buAutoNum type="alphaUcPeriod"/>
            </a:pPr>
            <a:r>
              <a:rPr lang="en-US" kern="100" dirty="0">
                <a:ea typeface="Aptos" panose="020B0004020202020204" pitchFamily="34" charset="0"/>
                <a:cs typeface="Times New Roman" panose="02020603050405020304" pitchFamily="18" charset="0"/>
              </a:rPr>
              <a:t>Proverbs 15:18  A wrathful man stirs up strife, But he who is slow to anger allays contention.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buFont typeface="+mj-lt"/>
              <a:buAutoNum type="alphaUcPeriod"/>
            </a:pPr>
            <a:r>
              <a:rPr lang="en-US" kern="100" dirty="0">
                <a:ea typeface="Aptos" panose="020B0004020202020204" pitchFamily="34" charset="0"/>
                <a:cs typeface="Times New Roman" panose="02020603050405020304" pitchFamily="18" charset="0"/>
              </a:rPr>
              <a:t>Proverbs 16:32  He who is slow to anger is better than the mighty, And he who rules his spirit than he who takes a city.</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0000"/>
              </a:lnSpc>
              <a:buFont typeface="+mj-lt"/>
              <a:buAutoNum type="alphaUcPeriod"/>
            </a:pPr>
            <a:r>
              <a:rPr lang="en-US" kern="100" dirty="0">
                <a:ea typeface="Aptos" panose="020B0004020202020204" pitchFamily="34" charset="0"/>
                <a:cs typeface="Times New Roman" panose="02020603050405020304" pitchFamily="18" charset="0"/>
              </a:rPr>
              <a:t>Proverbs 18:13 He who answers a matter before he hears it, It is folly and shame to him.</a:t>
            </a:r>
            <a:endParaRPr lang="en-US" dirty="0"/>
          </a:p>
        </p:txBody>
      </p:sp>
    </p:spTree>
    <p:extLst>
      <p:ext uri="{BB962C8B-B14F-4D97-AF65-F5344CB8AC3E}">
        <p14:creationId xmlns:p14="http://schemas.microsoft.com/office/powerpoint/2010/main" val="40309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1A1FF-4BCF-437F-BA97-1C691F902C21}"/>
              </a:ext>
            </a:extLst>
          </p:cNvPr>
          <p:cNvSpPr>
            <a:spLocks noGrp="1"/>
          </p:cNvSpPr>
          <p:nvPr>
            <p:ph type="title"/>
          </p:nvPr>
        </p:nvSpPr>
        <p:spPr/>
        <p:txBody>
          <a:bodyPr>
            <a:normAutofit/>
          </a:bodyPr>
          <a:lstStyle/>
          <a:p>
            <a:pPr marL="0" marR="0">
              <a:lnSpc>
                <a:spcPct val="80000"/>
              </a:lnSpc>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8. Be a giver, not a getter (in everything).</a:t>
            </a:r>
            <a:r>
              <a:rPr lang="en-US" sz="4400" kern="100" dirty="0">
                <a:solidFill>
                  <a:srgbClr val="0000FF"/>
                </a:solidFill>
                <a:effectLst/>
                <a:ea typeface="Aptos" panose="020B0004020202020204" pitchFamily="34" charset="0"/>
                <a:cs typeface="Times New Roman" panose="02020603050405020304" pitchFamily="18" charset="0"/>
              </a:rPr>
              <a:t> </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CB4055-DAC0-BC3E-09CF-99B78E4C9B91}"/>
              </a:ext>
            </a:extLst>
          </p:cNvPr>
          <p:cNvSpPr>
            <a:spLocks noGrp="1"/>
          </p:cNvSpPr>
          <p:nvPr>
            <p:ph idx="1"/>
          </p:nvPr>
        </p:nvSpPr>
        <p:spPr/>
        <p:txBody>
          <a:bodyPr>
            <a:normAutofit fontScale="92500" lnSpcReduction="20000"/>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11:25 The generous soul will be made rich, And he who waters will also be watered himself.</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28:27  He who gives to the poor will not lack, But he who hides his eyes will have many curses.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19:17  He who has pity on the poor lends to the LORD, And He will pay back what he has given.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22:9  He who has a generous eye will be blessed, For he gives of his bread to the poor.</a:t>
            </a:r>
            <a:endParaRPr lang="en-US" dirty="0"/>
          </a:p>
        </p:txBody>
      </p:sp>
    </p:spTree>
    <p:extLst>
      <p:ext uri="{BB962C8B-B14F-4D97-AF65-F5344CB8AC3E}">
        <p14:creationId xmlns:p14="http://schemas.microsoft.com/office/powerpoint/2010/main" val="109733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E3237-635D-4613-D3F2-A0969378F0AA}"/>
              </a:ext>
            </a:extLst>
          </p:cNvPr>
          <p:cNvSpPr>
            <a:spLocks noGrp="1"/>
          </p:cNvSpPr>
          <p:nvPr>
            <p:ph type="title"/>
          </p:nvPr>
        </p:nvSpPr>
        <p:spPr>
          <a:xfrm>
            <a:off x="0" y="1"/>
            <a:ext cx="9144000" cy="933450"/>
          </a:xfrm>
        </p:spPr>
        <p:txBody>
          <a:bodyPr>
            <a:normAutofit/>
          </a:bodyPr>
          <a:lstStyle/>
          <a:p>
            <a:pPr marL="0" marR="0">
              <a:lnSpc>
                <a:spcPct val="115000"/>
              </a:lnSpc>
              <a:spcAft>
                <a:spcPts val="800"/>
              </a:spcAft>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9. Be a true friend.</a:t>
            </a:r>
            <a:r>
              <a:rPr lang="en-US" sz="4400" kern="100" dirty="0">
                <a:solidFill>
                  <a:srgbClr val="0000FF"/>
                </a:solidFill>
                <a:effectLst/>
                <a:ea typeface="Aptos" panose="020B0004020202020204" pitchFamily="34" charset="0"/>
                <a:cs typeface="Times New Roman" panose="02020603050405020304" pitchFamily="18" charset="0"/>
              </a:rPr>
              <a:t> </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C4696A2-EA29-27A8-B130-7B4155B1213E}"/>
              </a:ext>
            </a:extLst>
          </p:cNvPr>
          <p:cNvSpPr>
            <a:spLocks noGrp="1"/>
          </p:cNvSpPr>
          <p:nvPr>
            <p:ph idx="1"/>
          </p:nvPr>
        </p:nvSpPr>
        <p:spPr>
          <a:xfrm>
            <a:off x="157655" y="933451"/>
            <a:ext cx="8986345" cy="5966589"/>
          </a:xfrm>
        </p:spPr>
        <p:txBody>
          <a:bodyPr>
            <a:normAutofit fontScale="92500" lnSpcReduction="20000"/>
          </a:bodyPr>
          <a:lstStyle/>
          <a:p>
            <a:pPr marL="457200" marR="0" lvl="0" indent="-457200">
              <a:lnSpc>
                <a:spcPct val="115000"/>
              </a:lnSpc>
              <a:buFont typeface="+mj-lt"/>
              <a:buAutoNum type="alphaUcPeriod"/>
            </a:pPr>
            <a:r>
              <a:rPr lang="en-US" sz="3400" kern="100" dirty="0">
                <a:ea typeface="Aptos" panose="020B0004020202020204" pitchFamily="34" charset="0"/>
                <a:cs typeface="Times New Roman" panose="02020603050405020304" pitchFamily="18" charset="0"/>
              </a:rPr>
              <a:t>Proverbs 17:17 A friend loves at all times, And a brother is born for adversity.</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buFont typeface="+mj-lt"/>
              <a:buAutoNum type="alphaUcPeriod"/>
            </a:pPr>
            <a:r>
              <a:rPr lang="en-US" sz="3400" kern="100" dirty="0">
                <a:ea typeface="Aptos" panose="020B0004020202020204" pitchFamily="34" charset="0"/>
                <a:cs typeface="Times New Roman" panose="02020603050405020304" pitchFamily="18" charset="0"/>
              </a:rPr>
              <a:t>Proverbs 27:9–10  Ointment and perfume delight the heart, And the sweetness of a man’s friend gives delight by hearty counsel. 10 Do not forsake your own friend or your father’s friend, Nor go to your brother’s house in the day of your calamity; Better is a neighbor nearby than a brother far away.</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sz="3400" kern="100" dirty="0">
                <a:ea typeface="Aptos" panose="020B0004020202020204" pitchFamily="34" charset="0"/>
                <a:cs typeface="Times New Roman" panose="02020603050405020304" pitchFamily="18" charset="0"/>
              </a:rPr>
              <a:t>Proverbs 27:17  As iron sharpens iron, So a man sharpens the countenance of his friend.</a:t>
            </a:r>
            <a:endParaRPr lang="en-US" sz="3400" dirty="0"/>
          </a:p>
        </p:txBody>
      </p:sp>
    </p:spTree>
    <p:extLst>
      <p:ext uri="{BB962C8B-B14F-4D97-AF65-F5344CB8AC3E}">
        <p14:creationId xmlns:p14="http://schemas.microsoft.com/office/powerpoint/2010/main" val="208480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EA68F-5CD7-E8E4-3200-57E36108E58C}"/>
              </a:ext>
            </a:extLst>
          </p:cNvPr>
          <p:cNvSpPr>
            <a:spLocks noGrp="1"/>
          </p:cNvSpPr>
          <p:nvPr>
            <p:ph type="title"/>
          </p:nvPr>
        </p:nvSpPr>
        <p:spPr>
          <a:xfrm>
            <a:off x="0" y="0"/>
            <a:ext cx="9144000" cy="3238500"/>
          </a:xfrm>
        </p:spPr>
        <p:txBody>
          <a:bodyPr>
            <a:noAutofit/>
          </a:bodyPr>
          <a:lstStyle/>
          <a:p>
            <a:pPr marL="0" marR="0">
              <a:buNone/>
            </a:pPr>
            <a:r>
              <a:rPr lang="en-US" sz="3600" b="1" kern="100" dirty="0">
                <a:solidFill>
                  <a:srgbClr val="0000FF"/>
                </a:solidFill>
                <a:effectLst/>
                <a:ea typeface="Aptos" panose="020B0004020202020204" pitchFamily="34" charset="0"/>
                <a:cs typeface="Times New Roman" panose="02020603050405020304" pitchFamily="18" charset="0"/>
              </a:rPr>
              <a:t>10. If someone criticizes you, see if there is any truth to what they are saying. If so, make changes. If there is no truth to the criticism, ignore it and live so that no one will believe the negative remark.</a:t>
            </a:r>
            <a:r>
              <a:rPr lang="en-US" sz="3600" kern="100" dirty="0">
                <a:solidFill>
                  <a:srgbClr val="0000FF"/>
                </a:solidFill>
                <a:effectLst/>
                <a:ea typeface="Aptos" panose="020B0004020202020204" pitchFamily="34" charset="0"/>
                <a:cs typeface="Times New Roman" panose="02020603050405020304" pitchFamily="18" charset="0"/>
              </a:rPr>
              <a:t> </a:t>
            </a:r>
            <a:endParaRPr lang="en-US" sz="36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E67385-9171-DDA0-F874-8B21731DDCDF}"/>
              </a:ext>
            </a:extLst>
          </p:cNvPr>
          <p:cNvSpPr>
            <a:spLocks noGrp="1"/>
          </p:cNvSpPr>
          <p:nvPr>
            <p:ph idx="1"/>
          </p:nvPr>
        </p:nvSpPr>
        <p:spPr>
          <a:xfrm>
            <a:off x="157655" y="3429000"/>
            <a:ext cx="8986345" cy="3471040"/>
          </a:xfrm>
        </p:spPr>
        <p:txBody>
          <a:bodyPr/>
          <a:lstStyle/>
          <a:p>
            <a:pPr marL="7429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Proverbs 5:13  I have not obeyed the voice of my teachers, Nor inclined my ear to those who instructed me!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742950" indent="-51435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16:21 The wise in heart will be called prudent, And sweetness of the lips increases learning.</a:t>
            </a:r>
            <a:endParaRPr lang="en-US" dirty="0"/>
          </a:p>
        </p:txBody>
      </p:sp>
    </p:spTree>
    <p:extLst>
      <p:ext uri="{BB962C8B-B14F-4D97-AF65-F5344CB8AC3E}">
        <p14:creationId xmlns:p14="http://schemas.microsoft.com/office/powerpoint/2010/main" val="298565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3B64-9487-A36A-2490-4AE162159A5E}"/>
              </a:ext>
            </a:extLst>
          </p:cNvPr>
          <p:cNvSpPr>
            <a:spLocks noGrp="1"/>
          </p:cNvSpPr>
          <p:nvPr>
            <p:ph type="title"/>
          </p:nvPr>
        </p:nvSpPr>
        <p:spPr>
          <a:xfrm>
            <a:off x="0" y="0"/>
            <a:ext cx="9144000" cy="2590800"/>
          </a:xfrm>
        </p:spPr>
        <p:txBody>
          <a:bodyPr>
            <a:normAutofit/>
          </a:bodyPr>
          <a:lstStyle/>
          <a:p>
            <a:pPr marL="0" marR="0">
              <a:spcAft>
                <a:spcPts val="800"/>
              </a:spcAft>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11. Cultivate your sense of humor; laughter is the shortest distance between two people.</a:t>
            </a:r>
            <a:r>
              <a:rPr lang="en-US" sz="4400" kern="100" dirty="0">
                <a:solidFill>
                  <a:srgbClr val="0000FF"/>
                </a:solidFill>
                <a:effectLst/>
                <a:ea typeface="Aptos" panose="020B0004020202020204" pitchFamily="34" charset="0"/>
                <a:cs typeface="Times New Roman" panose="02020603050405020304" pitchFamily="18" charset="0"/>
              </a:rPr>
              <a:t> </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1B01C7A-7D32-A587-9016-556060026645}"/>
              </a:ext>
            </a:extLst>
          </p:cNvPr>
          <p:cNvSpPr>
            <a:spLocks noGrp="1"/>
          </p:cNvSpPr>
          <p:nvPr>
            <p:ph idx="1"/>
          </p:nvPr>
        </p:nvSpPr>
        <p:spPr>
          <a:xfrm>
            <a:off x="157655" y="2590800"/>
            <a:ext cx="8986345" cy="4309240"/>
          </a:xfrm>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Proverbs 15:13  A merry heart makes a cheerful countenance, But by sorrow of the heart the spirit is broken.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Proverbs 17:22 A merry heart does good, like medicine, But a broken spirit dries the bones.</a:t>
            </a:r>
            <a:endParaRPr lang="en-US" dirty="0"/>
          </a:p>
        </p:txBody>
      </p:sp>
    </p:spTree>
    <p:extLst>
      <p:ext uri="{BB962C8B-B14F-4D97-AF65-F5344CB8AC3E}">
        <p14:creationId xmlns:p14="http://schemas.microsoft.com/office/powerpoint/2010/main" val="134071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8483-3BB8-F9B8-5A5C-79383B96EAAA}"/>
              </a:ext>
            </a:extLst>
          </p:cNvPr>
          <p:cNvSpPr>
            <a:spLocks noGrp="1"/>
          </p:cNvSpPr>
          <p:nvPr>
            <p:ph type="title"/>
          </p:nvPr>
        </p:nvSpPr>
        <p:spPr>
          <a:xfrm>
            <a:off x="0" y="0"/>
            <a:ext cx="9144000" cy="2667000"/>
          </a:xfrm>
        </p:spPr>
        <p:txBody>
          <a:bodyPr>
            <a:noAutofit/>
          </a:bodyPr>
          <a:lstStyle/>
          <a:p>
            <a:pPr marL="0" marR="0">
              <a:lnSpc>
                <a:spcPct val="80000"/>
              </a:lnSpc>
              <a:spcAft>
                <a:spcPts val="800"/>
              </a:spcAft>
              <a:buNone/>
            </a:pPr>
            <a:r>
              <a:rPr lang="en-US" sz="3600" b="1" kern="100" dirty="0">
                <a:solidFill>
                  <a:srgbClr val="0000FF"/>
                </a:solidFill>
                <a:effectLst/>
                <a:ea typeface="Aptos" panose="020B0004020202020204" pitchFamily="34" charset="0"/>
                <a:cs typeface="Times New Roman" panose="02020603050405020304" pitchFamily="18" charset="0"/>
              </a:rPr>
              <a:t>12. Do not seek so much to be consoled, as to console. Do not seek so much to be understood, as to understand. Do not seek so much to be loved, as to love. Francis of Assisi</a:t>
            </a:r>
            <a:endParaRPr lang="en-US" sz="36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0C55BF6-F095-CBA4-031F-5FFB2B859346}"/>
              </a:ext>
            </a:extLst>
          </p:cNvPr>
          <p:cNvSpPr>
            <a:spLocks noGrp="1"/>
          </p:cNvSpPr>
          <p:nvPr>
            <p:ph idx="1"/>
          </p:nvPr>
        </p:nvSpPr>
        <p:spPr>
          <a:xfrm>
            <a:off x="157655" y="2533650"/>
            <a:ext cx="8986345" cy="4366390"/>
          </a:xfrm>
        </p:spPr>
        <p:txBody>
          <a:bodyPr>
            <a:noAutofit/>
          </a:bodyPr>
          <a:lstStyle/>
          <a:p>
            <a:pPr marL="457200" indent="-457200">
              <a:buFont typeface="+mj-lt"/>
              <a:buAutoNum type="alphaUcPeriod"/>
            </a:pPr>
            <a:r>
              <a:rPr lang="en-US" sz="2800" kern="100" dirty="0">
                <a:ea typeface="Aptos" panose="020B0004020202020204" pitchFamily="34" charset="0"/>
                <a:cs typeface="Times New Roman" panose="02020603050405020304" pitchFamily="18" charset="0"/>
              </a:rPr>
              <a:t>Do not seek so much to be consoled, as to console - Proverbs 22:9 He who has a generous eye will be blessed, For he gives of his bread to the poor.</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mj-lt"/>
              <a:buAutoNum type="alphaUcPeriod"/>
            </a:pPr>
            <a:r>
              <a:rPr lang="en-US" sz="2800" kern="100" dirty="0">
                <a:ea typeface="Aptos" panose="020B0004020202020204" pitchFamily="34" charset="0"/>
                <a:cs typeface="Times New Roman" panose="02020603050405020304" pitchFamily="18" charset="0"/>
              </a:rPr>
              <a:t>Do not seek so much to be understood, as to understand - Proverbs 18:2 A fool has no delight in understanding, But in expressing his own heart.</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mj-lt"/>
              <a:buAutoNum type="alphaUcPeriod"/>
            </a:pPr>
            <a:r>
              <a:rPr lang="en-US" sz="2800" kern="100" dirty="0">
                <a:ea typeface="Aptos" panose="020B0004020202020204" pitchFamily="34" charset="0"/>
                <a:cs typeface="Times New Roman" panose="02020603050405020304" pitchFamily="18" charset="0"/>
              </a:rPr>
              <a:t>Do not seek so much to be loved, as to love - Proverbs 10:12  Hatred stirs up strife, But love covers all sins.</a:t>
            </a:r>
            <a:endParaRPr lang="en-US" sz="2800" dirty="0"/>
          </a:p>
        </p:txBody>
      </p:sp>
    </p:spTree>
    <p:extLst>
      <p:ext uri="{BB962C8B-B14F-4D97-AF65-F5344CB8AC3E}">
        <p14:creationId xmlns:p14="http://schemas.microsoft.com/office/powerpoint/2010/main" val="4648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626C-726E-EF63-7B4D-4F25C46BCFA0}"/>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WHAT ABOUT YOU?</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D63D1A3-5606-6B87-58A1-FA52BC4A6885}"/>
              </a:ext>
            </a:extLst>
          </p:cNvPr>
          <p:cNvSpPr>
            <a:spLocks noGrp="1"/>
          </p:cNvSpPr>
          <p:nvPr>
            <p:ph idx="1"/>
          </p:nvPr>
        </p:nvSpPr>
        <p:spPr/>
        <p:txBody>
          <a:bodyPr/>
          <a:lstStyle/>
          <a:p>
            <a:pPr marL="571500" marR="0" lvl="0" indent="-571500">
              <a:lnSpc>
                <a:spcPct val="115000"/>
              </a:lnSpc>
              <a:spcAft>
                <a:spcPts val="1800"/>
              </a:spcAft>
              <a:buFont typeface="+mj-lt"/>
              <a:buAutoNum type="alphaUcPeriod"/>
            </a:pPr>
            <a:r>
              <a:rPr lang="en-US" sz="3600" kern="100" dirty="0">
                <a:ea typeface="Aptos" panose="020B0004020202020204" pitchFamily="34" charset="0"/>
                <a:cs typeface="Times New Roman" panose="02020603050405020304" pitchFamily="18" charset="0"/>
              </a:rPr>
              <a:t>How well are you getting along with people?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marR="0" lvl="0" indent="-571500">
              <a:lnSpc>
                <a:spcPct val="115000"/>
              </a:lnSpc>
              <a:spcAft>
                <a:spcPts val="1800"/>
              </a:spcAft>
              <a:buFont typeface="+mj-lt"/>
              <a:buAutoNum type="alphaUcPeriod"/>
            </a:pPr>
            <a:r>
              <a:rPr lang="en-US" sz="3600" kern="100" dirty="0">
                <a:ea typeface="Aptos" panose="020B0004020202020204" pitchFamily="34" charset="0"/>
                <a:cs typeface="Times New Roman" panose="02020603050405020304" pitchFamily="18" charset="0"/>
              </a:rPr>
              <a:t>How’s your relationship with God.</a:t>
            </a:r>
            <a:endParaRPr lang="en-US" dirty="0"/>
          </a:p>
        </p:txBody>
      </p:sp>
    </p:spTree>
    <p:extLst>
      <p:ext uri="{BB962C8B-B14F-4D97-AF65-F5344CB8AC3E}">
        <p14:creationId xmlns:p14="http://schemas.microsoft.com/office/powerpoint/2010/main" val="37820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50D9BA-617F-8411-E261-A8A6B6E431B4}"/>
              </a:ext>
            </a:extLst>
          </p:cNvPr>
          <p:cNvPicPr>
            <a:picLocks noChangeAspect="1"/>
          </p:cNvPicPr>
          <p:nvPr/>
        </p:nvPicPr>
        <p:blipFill>
          <a:blip r:embed="rId3"/>
          <a:stretch>
            <a:fillRect/>
          </a:stretch>
        </p:blipFill>
        <p:spPr>
          <a:xfrm>
            <a:off x="-2876" y="1285105"/>
            <a:ext cx="9144000" cy="5158740"/>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2876" y="26228"/>
            <a:ext cx="9141124" cy="830997"/>
          </a:xfrm>
          <a:prstGeom prst="rect">
            <a:avLst/>
          </a:prstGeom>
          <a:solidFill>
            <a:schemeClr val="tx1"/>
          </a:solid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 FRIENDLY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46394</TotalTime>
  <Words>1366</Words>
  <Application>Microsoft Office PowerPoint</Application>
  <PresentationFormat>On-screen Show (4:3)</PresentationFormat>
  <Paragraphs>72</Paragraphs>
  <Slides>26</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Proverbs 22:8–11  He who sows iniquity will reap sorrow, And the rod of his anger will fail. 9 He who has a generous eye will be blessed, For he gives of his bread to the poor. 10 Cast out the scoffer, and contention will leave; Yes, strife and reproach will cease. 11 He who loves purity of heart And has grace on his lips, The king will be his friend.</vt:lpstr>
      <vt:lpstr>LET US PRAY</vt:lpstr>
      <vt:lpstr>HOW TO GET ALONG BETTER  WITH EVERYONE (Idea from Ed Sterchi)</vt:lpstr>
      <vt:lpstr>GETTING ALONG WITH OTHERS</vt:lpstr>
      <vt:lpstr>1. Before you say anything to anyone, ask yourself three things: </vt:lpstr>
      <vt:lpstr>2. Make promises sparingly and keep them faithfully. </vt:lpstr>
      <vt:lpstr>3. Never miss an opportunity to compliment or to say something encouraging to someone. </vt:lpstr>
      <vt:lpstr>4. Refuse to talk negatively about others; don't gossip and don't listen to gossip. </vt:lpstr>
      <vt:lpstr>5. Have a forgiving view of people. Believe that most people are doing the best they can. </vt:lpstr>
      <vt:lpstr>6. Keep an open mind; discuss, but don't argue. (It's possible to disagree without being disagreeable. </vt:lpstr>
      <vt:lpstr>7. Forget about counting to 10. Count to 1 ,000 before doing or saying anything that could make matters worse. </vt:lpstr>
      <vt:lpstr>8. Be a giver, not a getter (in everything). </vt:lpstr>
      <vt:lpstr>9. Be a true friend. </vt:lpstr>
      <vt:lpstr>10. If someone criticizes you, see if there is any truth to what they are saying. If so, make changes. If there is no truth to the criticism, ignore it and live so that no one will believe the negative remark. </vt:lpstr>
      <vt:lpstr>11. Cultivate your sense of humor; laughter is the shortest distance between two people. </vt:lpstr>
      <vt:lpstr>12. Do not seek so much to be consoled, as to console. Do not seek so much to be understood, as to understand. Do not seek so much to be loved, as to love. Francis of Assisi</vt:lpstr>
      <vt:lpstr>WHAT ABOUT YOU?</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2026-08-17T15:34:38Z</dcterms:modified>
</cp:coreProperties>
</file>